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22"/>
  </p:notesMasterIdLst>
  <p:sldIdLst>
    <p:sldId id="257" r:id="rId3"/>
    <p:sldId id="259" r:id="rId4"/>
    <p:sldId id="260" r:id="rId5"/>
    <p:sldId id="261" r:id="rId6"/>
    <p:sldId id="263" r:id="rId7"/>
    <p:sldId id="264" r:id="rId8"/>
    <p:sldId id="265" r:id="rId9"/>
    <p:sldId id="267" r:id="rId10"/>
    <p:sldId id="269" r:id="rId11"/>
    <p:sldId id="270" r:id="rId12"/>
    <p:sldId id="271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343"/>
    <a:srgbClr val="23B895"/>
    <a:srgbClr val="E894B4"/>
    <a:srgbClr val="FF9933"/>
    <a:srgbClr val="D9F7EF"/>
    <a:srgbClr val="D2F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8772" autoAdjust="0"/>
  </p:normalViewPr>
  <p:slideViewPr>
    <p:cSldViewPr>
      <p:cViewPr varScale="1">
        <p:scale>
          <a:sx n="78" d="100"/>
          <a:sy n="78" d="100"/>
        </p:scale>
        <p:origin x="191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BEA1E-11C3-4AE5-BCA6-0B38B7881B50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874A0-2C7D-4909-A6B9-FC7C0881B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496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76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4742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42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955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142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411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4804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9818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1916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5622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1990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8696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1664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284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4687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312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03/07/2025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03/07/2025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03/07/2025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03/07/2025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03269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6229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3479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03/07/2025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1491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03/07/2025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8127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03/07/2025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6590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03/07/2025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68390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20427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22305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12392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1169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78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150297" y="2286826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Chapter 1: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[Title]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915816" y="2788895"/>
            <a:ext cx="3240360" cy="20882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CULTURE AND SOCIETIES</a:t>
            </a:r>
          </a:p>
        </p:txBody>
      </p:sp>
    </p:spTree>
    <p:extLst>
      <p:ext uri="{BB962C8B-B14F-4D97-AF65-F5344CB8AC3E}">
        <p14:creationId xmlns:p14="http://schemas.microsoft.com/office/powerpoint/2010/main" val="4010569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AAF23-79EB-4F68-B351-99BC03DD0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59AAC-4654-4372-B709-9D43F8D22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/>
          <a:lstStyle/>
          <a:p>
            <a:r>
              <a:rPr lang="en-GB" dirty="0"/>
              <a:t>What is culture?</a:t>
            </a:r>
          </a:p>
          <a:p>
            <a:r>
              <a:rPr lang="en-GB" dirty="0"/>
              <a:t>National cultures and states</a:t>
            </a:r>
          </a:p>
          <a:p>
            <a:r>
              <a:rPr lang="en-GB" dirty="0"/>
              <a:t>Languages in a globalized world</a:t>
            </a:r>
          </a:p>
          <a:p>
            <a:r>
              <a:rPr lang="en-GB" dirty="0"/>
              <a:t>Religions: beliefs and cultural identities</a:t>
            </a:r>
          </a:p>
          <a:p>
            <a:r>
              <a:rPr lang="en-GB" dirty="0"/>
              <a:t>Culture theories</a:t>
            </a:r>
          </a:p>
          <a:p>
            <a:r>
              <a:rPr lang="en-GB" dirty="0"/>
              <a:t>Organizational cultures</a:t>
            </a:r>
          </a:p>
          <a:p>
            <a:r>
              <a:rPr lang="en-GB" dirty="0"/>
              <a:t>Changing societies</a:t>
            </a:r>
          </a:p>
          <a:p>
            <a:r>
              <a:rPr lang="en-GB" dirty="0"/>
              <a:t>Sustainability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48FBD-4120-4BDC-AED4-6CDE26A9F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725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910E0-F002-4EC3-AD85-DCDAF7534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is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2FE94-7AFA-4D59-A1ED-1C07E55B7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A shared way of life of a group of socially interacting people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cohesive social group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Can be a whole society or a smaller group</a:t>
            </a:r>
          </a:p>
          <a:p>
            <a:r>
              <a:rPr lang="en-GB" dirty="0"/>
              <a:t>How do we relate to other cultures?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Ethnocentrism</a:t>
            </a:r>
            <a:r>
              <a:rPr lang="en-GB" dirty="0"/>
              <a:t> – viewing the world in terms of our own culture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Polycentrism</a:t>
            </a:r>
            <a:r>
              <a:rPr lang="en-GB" dirty="0"/>
              <a:t> – openness to other cultures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969073-1C24-4E0D-8F98-393A9DBDC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387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E9018-A117-4BDC-BB78-6B3F8D837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Facets of culture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BD1F66-1656-469E-A7D9-57CACA909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8F2D91-29A7-438F-B333-27258F965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4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52E4D8-1BB2-4246-BAB6-07FEC470A5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700808"/>
            <a:ext cx="8352928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378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CF69F-5F81-4B00-8931-7D3D5F948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B2E98-5DC5-4787-BDDA-FEC8EAF3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876800"/>
          </a:xfrm>
        </p:spPr>
        <p:txBody>
          <a:bodyPr/>
          <a:lstStyle/>
          <a:p>
            <a:r>
              <a:rPr lang="en-GB" dirty="0"/>
              <a:t>Distinctive values, behavioural norms and shared history which distinguish one nation from another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nation-state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social, administrative and territorial unit into which most of the world’s people are divided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Combines national culture and a territorial homeland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6A25E0-5BEA-41A9-B3B1-ECB898DAC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570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2AC2F-3750-4612-9A73-CF55AC792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Languages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5A799-467A-42FA-B04D-5CEB313B1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Language</a:t>
            </a:r>
            <a:r>
              <a:rPr lang="en-GB" dirty="0"/>
              <a:t> is the basic means of communication, which facilitates social interaction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Low-context culture </a:t>
            </a:r>
            <a:r>
              <a:rPr lang="en-GB" dirty="0"/>
              <a:t>– clear and direct communication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High-context culture </a:t>
            </a:r>
            <a:r>
              <a:rPr lang="en-GB" dirty="0"/>
              <a:t>– communication relies heavily on relationships and behaviour</a:t>
            </a:r>
          </a:p>
          <a:p>
            <a:r>
              <a:rPr lang="en-GB" dirty="0"/>
              <a:t>Majority and minority languages exist in most states</a:t>
            </a:r>
          </a:p>
          <a:p>
            <a:r>
              <a:rPr lang="en-GB" dirty="0"/>
              <a:t>The linguistic family of Chinese is spoken by the largest number of people globally</a:t>
            </a:r>
          </a:p>
          <a:p>
            <a:r>
              <a:rPr lang="en-GB" dirty="0"/>
              <a:t>English is the world’s commonest second language, and important in global media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A84C2B-37DC-4D6F-A023-752A6E715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758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EC047-6474-4364-8385-4488DE12F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Religions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58A36-FFF7-4953-9F4F-F124343C8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Religion </a:t>
            </a:r>
            <a:r>
              <a:rPr lang="en-GB" dirty="0"/>
              <a:t>provides a set of personal beliefs and it can be a significant unifying force among people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Freedom to practise religion of one’s choice is a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human right,</a:t>
            </a:r>
            <a:r>
              <a:rPr lang="en-GB" dirty="0"/>
              <a:t> recognized in international human rights law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A2E266-4276-4F25-8680-2D2752EB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319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6BDAE-27D9-44EC-A5AD-83203A56C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Culture theories: Hofstede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AC32A-7CD5-456D-A379-0B733D84D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Hofstede’s cultural dimensions, based on national culture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Cultural dimensions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Power distance </a:t>
            </a:r>
            <a:r>
              <a:rPr lang="en-GB" dirty="0"/>
              <a:t>– To what extent do people accept unequal power structures?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Uncertainty avoidance </a:t>
            </a:r>
            <a:r>
              <a:rPr lang="en-GB" dirty="0"/>
              <a:t>– How do people cope with life’s uncertainties?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Individualism/collectivism </a:t>
            </a:r>
            <a:r>
              <a:rPr lang="en-GB" dirty="0"/>
              <a:t>– Do people see themselves as independent or members of a group?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Masculinity</a:t>
            </a:r>
            <a:r>
              <a:rPr lang="en-GB" dirty="0"/>
              <a:t> – Are people inclined to aggressive behaviour, or more caring (feminine)?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Long term or short term orientation</a:t>
            </a:r>
          </a:p>
          <a:p>
            <a:endParaRPr lang="en-GB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19E917-2816-4A0F-A4AC-B6E799639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092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8B4D0-CC0A-46D2-A295-7BB6D01B0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Trompenaar’s</a:t>
            </a:r>
            <a:r>
              <a:rPr lang="en-GB" sz="3200" dirty="0"/>
              <a:t> theory of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AC9D9-AC89-4650-A70A-38363240E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Five relationship orientations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Universalism vs particularism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Individualism vs collectivism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Neutral vs emotional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Specific vs diffuse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Achievement vs ascription</a:t>
            </a:r>
          </a:p>
          <a:p>
            <a:r>
              <a:rPr lang="en-GB" dirty="0"/>
              <a:t>Culture theories point to the fact that there is no one ‘best way’ of managing people, and sensitivity to cultural background is essential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41BB14-FE05-4216-8B24-D1E86B579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3363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4CE9-BEA8-4131-8072-54A05F908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Organizational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23610-57B0-4F8D-9B2F-D67E909C33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Organizational culture</a:t>
            </a:r>
            <a:r>
              <a:rPr lang="en-GB" dirty="0"/>
              <a:t>: Values, norms of behaviour and management style of the organization</a:t>
            </a:r>
          </a:p>
          <a:p>
            <a:r>
              <a:rPr lang="en-GB" dirty="0"/>
              <a:t>Despite globalization, companies tend to reflect the national culture and management style of their home country</a:t>
            </a:r>
          </a:p>
          <a:p>
            <a:r>
              <a:rPr lang="en-GB" dirty="0"/>
              <a:t>MNEs encounter cultural diversity through internationalization: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Acquisition of foreign subsidiaries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Mergers with another company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Joint ventures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Relations with supply chain partners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C4EA8-1997-403A-BC12-17F5D30E3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41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6CEFA-4E94-45E8-902E-B73834FCB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MNE organizations and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02F11-8A6C-4872-9477-16004BBD6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876800"/>
          </a:xfrm>
        </p:spPr>
        <p:txBody>
          <a:bodyPr/>
          <a:lstStyle/>
          <a:p>
            <a:r>
              <a:rPr lang="en-GB" dirty="0"/>
              <a:t>Four models of international organization (Bartlett and Ghoshal)</a:t>
            </a:r>
          </a:p>
          <a:p>
            <a:r>
              <a:rPr lang="en-GB" dirty="0"/>
              <a:t>Bartlett and Ghoshal’s typology highlights localization and the role of corporate culture 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Multinational model </a:t>
            </a:r>
            <a:r>
              <a:rPr lang="en-GB" dirty="0"/>
              <a:t>– decentralized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International model </a:t>
            </a:r>
            <a:r>
              <a:rPr lang="en-GB" dirty="0"/>
              <a:t>– decentralized but with global strategic oversight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Globalized model </a:t>
            </a:r>
            <a:r>
              <a:rPr lang="en-GB" dirty="0"/>
              <a:t>– Highly centralized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Transnational model </a:t>
            </a:r>
            <a:r>
              <a:rPr lang="en-GB" dirty="0"/>
              <a:t>– Central control and local responsiveness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627000-1C5B-4EBD-ADBE-DCFCF73F9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1085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05582-2281-4DC7-A56D-1435790A6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Changing societies: Migration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51B5C-D3F6-4842-AC2F-440E1B087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Migration</a:t>
            </a:r>
            <a:r>
              <a:rPr lang="en-GB" dirty="0"/>
              <a:t>: movement of people from one place to another due to: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Push factors </a:t>
            </a:r>
            <a:r>
              <a:rPr lang="en-GB" dirty="0"/>
              <a:t>– escape from poverty, natural disasters, religious persecution, violent conflict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Many are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refugees</a:t>
            </a:r>
            <a:r>
              <a:rPr lang="en-GB" dirty="0"/>
              <a:t> – forced to move for safety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Afghanistan and Syria are among the main countries from which people seek to flee violent conflict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Pull factors </a:t>
            </a:r>
            <a:r>
              <a:rPr lang="en-GB" dirty="0"/>
              <a:t>– prospect of a better life, work, economic betterment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1A3712-C3F2-4385-891B-D59FDF7EA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576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E68B-D33A-49CD-8AE6-89FB40CA6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Urbanization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CA47D-546B-4D47-81D6-755767488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Urbanization</a:t>
            </a:r>
            <a:r>
              <a:rPr lang="en-GB" dirty="0"/>
              <a:t>: Movement of people from rural to urban areas</a:t>
            </a:r>
          </a:p>
          <a:p>
            <a:r>
              <a:rPr lang="en-GB" dirty="0"/>
              <a:t>Urbanization in developing countries raises questions of sustainable development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Issues of security, poor housing, unemployment, poor health provision and poor education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F9DD06-BA61-4EED-A462-1CB49C77A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179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01D07-B426-48FC-A209-88DD59356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Changing populations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564C8-683A-4ABD-9BB7-084DF65A8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Demographic change </a:t>
            </a:r>
            <a:r>
              <a:rPr lang="en-GB" dirty="0"/>
              <a:t>refers to changes in whole populations brought about by rises and falls in the birth rate and migration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ageing society </a:t>
            </a:r>
            <a:r>
              <a:rPr lang="en-GB" dirty="0"/>
              <a:t>sees a rising proportion of older people</a:t>
            </a:r>
          </a:p>
          <a:p>
            <a:r>
              <a:rPr lang="en-GB" dirty="0"/>
              <a:t>Ageing has become a growing challenge in developed countries</a:t>
            </a:r>
          </a:p>
          <a:p>
            <a:r>
              <a:rPr lang="en-GB" dirty="0"/>
              <a:t>Developing countries tend to have younger populations, but ageing in these societies is rapidly taking place: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By 2050, 8 out of 10 of the world’s over-60s will be in developing regions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F941BD-2B0C-40EA-824E-F1D55276B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9729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EFA98-F348-4759-B7EF-1A860F13F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Building sustainability in the socio-cultural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71CFE-3C40-420A-841A-BC8A37568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/>
          <a:lstStyle/>
          <a:p>
            <a:r>
              <a:rPr lang="en-GB" dirty="0"/>
              <a:t>Developing countries pose challenges for international businesses: 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Diverse cultures and religions, widespread poverty, weak governance, social tensions, vulnerability to climate change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CSR</a:t>
            </a:r>
            <a:r>
              <a:rPr lang="en-GB" dirty="0"/>
              <a:t> should extend to impacts in communities, treatment of workers in supply chains, and sensitivity to cultural environments in differing locations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Social protection </a:t>
            </a:r>
            <a:r>
              <a:rPr lang="en-GB" dirty="0"/>
              <a:t>– policies and programmes of governments designed to reduce poverty and vulnerability through the life cycle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E44C7D-1525-4427-8EEC-53A7247C8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1281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A48B7-B02F-43A7-A99C-A16E539BA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UN Sustainable Development Goals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72B3F6-825B-4733-BA59-FB4A2B1B8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B685DB-B29C-4568-A5F3-1356470C0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BF2475-5314-453B-A086-46A74408A2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1628800"/>
            <a:ext cx="7560840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8065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3881C-2935-4D88-8327-9D88A6D5D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Social protections and sustainable development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E7EA05-601A-42BC-B465-0A109B61E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C488DD-695C-4B05-A8F1-D57207274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243CEB-A7A7-4CEC-BC34-C14EF9EB90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08" y="1772816"/>
            <a:ext cx="720080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6098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1C255-4064-439D-8C2A-F0320044C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6404D-9AFB-4C7F-A993-64B0A4023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What is culture?</a:t>
            </a:r>
          </a:p>
          <a:p>
            <a:r>
              <a:rPr lang="en-GB" dirty="0"/>
              <a:t>National cultures and states</a:t>
            </a:r>
          </a:p>
          <a:p>
            <a:r>
              <a:rPr lang="en-GB" dirty="0"/>
              <a:t>Languages in a globalized world</a:t>
            </a:r>
          </a:p>
          <a:p>
            <a:r>
              <a:rPr lang="en-GB" dirty="0"/>
              <a:t>Religions: beliefs and cultural identities</a:t>
            </a:r>
          </a:p>
          <a:p>
            <a:r>
              <a:rPr lang="en-GB" dirty="0"/>
              <a:t>Culture theories</a:t>
            </a:r>
          </a:p>
          <a:p>
            <a:r>
              <a:rPr lang="en-GB" dirty="0"/>
              <a:t>Organizational cultures</a:t>
            </a:r>
          </a:p>
          <a:p>
            <a:r>
              <a:rPr lang="en-GB" dirty="0"/>
              <a:t>Changing societies</a:t>
            </a:r>
          </a:p>
          <a:p>
            <a:r>
              <a:rPr lang="en-GB" dirty="0"/>
              <a:t>Sustainability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BC3DFE-25F6-48FA-8EFB-808861505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1495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37D4-4ED2-8BAE-6B59-4B38DA439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65457-7179-26E2-9DA8-EBD141741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Morrison, J. (2023) </a:t>
            </a:r>
            <a:r>
              <a:rPr lang="en-GB" i="1" dirty="0"/>
              <a:t>The Global Business Environment: Sustainability in the Balance</a:t>
            </a:r>
            <a:r>
              <a:rPr lang="en-GB" dirty="0"/>
              <a:t>. Bloomsbury Publishing.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Whittington, R., </a:t>
            </a:r>
            <a:r>
              <a:rPr lang="en-GB" dirty="0" err="1"/>
              <a:t>Regnér</a:t>
            </a:r>
            <a:r>
              <a:rPr lang="en-GB" dirty="0"/>
              <a:t>, P., Angwin, D., Johnson, G. and Scholes, K. (2023) Exploring Strategy: Text and Cases. 13th </a:t>
            </a:r>
            <a:r>
              <a:rPr lang="en-GB" dirty="0" err="1"/>
              <a:t>edn</a:t>
            </a:r>
            <a:r>
              <a:rPr lang="en-GB" dirty="0"/>
              <a:t>. Pearson International.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CC51D-D821-C60B-984A-DBECA98AD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08371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770</TotalTime>
  <Words>887</Words>
  <Application>Microsoft Office PowerPoint</Application>
  <PresentationFormat>On-screen Show (4:3)</PresentationFormat>
  <Paragraphs>143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Wingdings</vt:lpstr>
      <vt:lpstr>Clarity</vt:lpstr>
      <vt:lpstr>1_Clarity</vt:lpstr>
      <vt:lpstr>PowerPoint Presentation</vt:lpstr>
      <vt:lpstr>Objectives</vt:lpstr>
      <vt:lpstr>What is culture?</vt:lpstr>
      <vt:lpstr>Facets of culture</vt:lpstr>
      <vt:lpstr>National culture</vt:lpstr>
      <vt:lpstr>Languages</vt:lpstr>
      <vt:lpstr>Religions</vt:lpstr>
      <vt:lpstr>Culture theories: Hofstede</vt:lpstr>
      <vt:lpstr>Trompenaar’s theory of relationships</vt:lpstr>
      <vt:lpstr>Organizational culture</vt:lpstr>
      <vt:lpstr>MNE organizations and culture</vt:lpstr>
      <vt:lpstr>Changing societies: Migration</vt:lpstr>
      <vt:lpstr>Urbanization</vt:lpstr>
      <vt:lpstr>Changing populations</vt:lpstr>
      <vt:lpstr>Building sustainability in the socio-cultural environment</vt:lpstr>
      <vt:lpstr>UN Sustainable Development Goals</vt:lpstr>
      <vt:lpstr>Social protections and sustainable development</vt:lpstr>
      <vt:lpstr>Summary</vt:lpstr>
      <vt:lpstr>References</vt:lpstr>
    </vt:vector>
  </TitlesOfParts>
  <Company>Springer-SBM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Sophiya</dc:creator>
  <cp:lastModifiedBy>Anthony Burns</cp:lastModifiedBy>
  <cp:revision>138</cp:revision>
  <dcterms:created xsi:type="dcterms:W3CDTF">2018-09-25T13:16:50Z</dcterms:created>
  <dcterms:modified xsi:type="dcterms:W3CDTF">2025-07-03T10:06:58Z</dcterms:modified>
</cp:coreProperties>
</file>