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8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  <p:sldId id="271" r:id="rId17"/>
    <p:sldId id="276" r:id="rId18"/>
    <p:sldId id="277" r:id="rId19"/>
    <p:sldId id="278" r:id="rId20"/>
    <p:sldId id="272" r:id="rId21"/>
    <p:sldId id="279" r:id="rId22"/>
    <p:sldId id="273" r:id="rId23"/>
    <p:sldId id="275" r:id="rId24"/>
    <p:sldId id="274" r:id="rId25"/>
    <p:sldId id="280" r:id="rId26"/>
    <p:sldId id="281" r:id="rId27"/>
    <p:sldId id="282" r:id="rId28"/>
    <p:sldId id="283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D989-C4A8-4A99-900C-78D6CBBA7282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1DCDA-6F0B-4C8F-8986-D4479A218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363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D989-C4A8-4A99-900C-78D6CBBA7282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1DCDA-6F0B-4C8F-8986-D4479A218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936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D989-C4A8-4A99-900C-78D6CBBA7282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1DCDA-6F0B-4C8F-8986-D4479A218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376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D989-C4A8-4A99-900C-78D6CBBA7282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1DCDA-6F0B-4C8F-8986-D4479A218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715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D989-C4A8-4A99-900C-78D6CBBA7282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1DCDA-6F0B-4C8F-8986-D4479A218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462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D989-C4A8-4A99-900C-78D6CBBA7282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1DCDA-6F0B-4C8F-8986-D4479A218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535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D989-C4A8-4A99-900C-78D6CBBA7282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1DCDA-6F0B-4C8F-8986-D4479A218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735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D989-C4A8-4A99-900C-78D6CBBA7282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1DCDA-6F0B-4C8F-8986-D4479A218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22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D989-C4A8-4A99-900C-78D6CBBA7282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1DCDA-6F0B-4C8F-8986-D4479A218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68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D989-C4A8-4A99-900C-78D6CBBA7282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1DCDA-6F0B-4C8F-8986-D4479A218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424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ED989-C4A8-4A99-900C-78D6CBBA7282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1DCDA-6F0B-4C8F-8986-D4479A218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150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ED989-C4A8-4A99-900C-78D6CBBA7282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1DCDA-6F0B-4C8F-8986-D4479A218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712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Cloud Infrastructure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Tim </a:t>
            </a:r>
            <a:r>
              <a:rPr lang="en-GB" dirty="0" err="1" smtClean="0"/>
              <a:t>Bashford</a:t>
            </a:r>
            <a:endParaRPr lang="en-GB" dirty="0" smtClean="0"/>
          </a:p>
          <a:p>
            <a:r>
              <a:rPr lang="en-GB" dirty="0" smtClean="0"/>
              <a:t>Distributed Enterprise Applications</a:t>
            </a:r>
          </a:p>
          <a:p>
            <a:r>
              <a:rPr lang="en-GB" dirty="0" smtClean="0"/>
              <a:t>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84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cloud?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at 3 sources and get 3 differing definitions.</a:t>
            </a:r>
          </a:p>
          <a:p>
            <a:r>
              <a:rPr lang="en-GB" dirty="0" smtClean="0"/>
              <a:t>Poorly defined at present - something of a buzzword.</a:t>
            </a:r>
          </a:p>
          <a:p>
            <a:r>
              <a:rPr lang="en-GB" dirty="0" smtClean="0"/>
              <a:t>Fundamentally involves moving functionality from a local infrastructure to a remote one.</a:t>
            </a:r>
          </a:p>
          <a:p>
            <a:r>
              <a:rPr lang="en-GB" dirty="0" smtClean="0"/>
              <a:t>A vast growth area for the last few years, with a huge number of jobs.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1093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use the cloud?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Cloud relies on the merit of economy of scale.</a:t>
            </a:r>
          </a:p>
          <a:p>
            <a:pPr lvl="1"/>
            <a:r>
              <a:rPr lang="en-GB" dirty="0" smtClean="0"/>
              <a:t>It may not be worthwhile for a company to run a set of servers, including the numerous supporting structures, back-up, etc.</a:t>
            </a:r>
          </a:p>
          <a:p>
            <a:pPr lvl="1"/>
            <a:r>
              <a:rPr lang="en-GB" dirty="0" smtClean="0"/>
              <a:t>A company running a large cloud infrastructure can combine the virtual servers of many companies into a single physical server through a type 1 hypervisor.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2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Hypervisors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types of hypervisors.  Many of you have already used a “virtual machine” – this is a type 2 hypervisor.</a:t>
            </a:r>
          </a:p>
          <a:p>
            <a:r>
              <a:rPr lang="en-GB" dirty="0" smtClean="0"/>
              <a:t>Type 2 hypervisors work on the principle that a computer’s hardware runs an operating system, which can, in turn, run other operating systems.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106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Hypervisors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type 1 hypervisor, by contrast, runs against the “bare metal” of the hardware, and can run multiple simultaneous operating systems on top.</a:t>
            </a:r>
          </a:p>
          <a:p>
            <a:r>
              <a:rPr lang="en-GB" dirty="0" smtClean="0"/>
              <a:t>Cloud infrastructures are built on type 1 hypervisors.</a:t>
            </a:r>
          </a:p>
          <a:p>
            <a:r>
              <a:rPr lang="en-GB" dirty="0" smtClean="0"/>
              <a:t>Microsoft has a free technology, </a:t>
            </a:r>
            <a:r>
              <a:rPr lang="en-GB" dirty="0" err="1" smtClean="0"/>
              <a:t>HyperV</a:t>
            </a:r>
            <a:r>
              <a:rPr lang="en-GB" dirty="0" smtClean="0"/>
              <a:t>, which is (</a:t>
            </a:r>
            <a:r>
              <a:rPr lang="en-GB" smtClean="0"/>
              <a:t>at present) utilised heavily.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5966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700" dirty="0" smtClean="0"/>
              <a:t>“A </a:t>
            </a:r>
            <a:r>
              <a:rPr lang="en-GB" sz="3700" dirty="0"/>
              <a:t>parallel or distributed system that consists of a collection of interconnected whole computers that is utilised as a single, unified computing resource</a:t>
            </a:r>
            <a:r>
              <a:rPr lang="en-GB" sz="3700" dirty="0" smtClean="0"/>
              <a:t>.” - </a:t>
            </a:r>
            <a:r>
              <a:rPr lang="en-GB" sz="3700" b="1" i="1" dirty="0" err="1"/>
              <a:t>Pfister</a:t>
            </a:r>
            <a:r>
              <a:rPr lang="en-GB" sz="3700" dirty="0"/>
              <a:t> </a:t>
            </a:r>
          </a:p>
          <a:p>
            <a:r>
              <a:rPr lang="en-GB" sz="3700" dirty="0"/>
              <a:t>In a cluster, servers are physically connected together via a network, they may or may not also share access to storage devices</a:t>
            </a:r>
            <a:r>
              <a:rPr lang="en-GB" sz="3700" dirty="0" smtClean="0"/>
              <a:t>.</a:t>
            </a:r>
            <a:endParaRPr lang="en-GB" sz="3700" dirty="0"/>
          </a:p>
          <a:p>
            <a:r>
              <a:rPr lang="en-GB" sz="3700" dirty="0"/>
              <a:t>Each server connected in a cluster is referred to as a Node</a:t>
            </a:r>
            <a:r>
              <a:rPr lang="en-GB" sz="3700" dirty="0" smtClean="0"/>
              <a:t>.</a:t>
            </a:r>
            <a:endParaRPr lang="en-GB" sz="3700" dirty="0"/>
          </a:p>
          <a:p>
            <a:r>
              <a:rPr lang="en-GB" sz="3700" dirty="0"/>
              <a:t>Nodes are interconnected and work together, ‘</a:t>
            </a:r>
            <a:r>
              <a:rPr lang="en-GB" sz="3700" b="1" dirty="0"/>
              <a:t>appearing as a single unit</a:t>
            </a:r>
            <a:r>
              <a:rPr lang="en-GB" sz="3700" dirty="0"/>
              <a:t>’, to provide high availability to critical resources (email, internet, database servers, </a:t>
            </a:r>
            <a:r>
              <a:rPr lang="en-GB" sz="3700" dirty="0" err="1"/>
              <a:t>etc</a:t>
            </a:r>
            <a:r>
              <a:rPr lang="en-GB" sz="3700" dirty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152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All hardware ultimately fails, given enough time.</a:t>
            </a:r>
          </a:p>
          <a:p>
            <a:r>
              <a:rPr lang="en-GB" dirty="0" smtClean="0"/>
              <a:t>Magnetic hard disks have moving parts, making them highly prone to failure.</a:t>
            </a:r>
          </a:p>
          <a:p>
            <a:pPr lvl="1"/>
            <a:r>
              <a:rPr lang="en-GB" dirty="0" smtClean="0"/>
              <a:t>RAID arrays attempt to mitigate this, but are less effective than you may believe.</a:t>
            </a:r>
          </a:p>
          <a:p>
            <a:r>
              <a:rPr lang="en-GB" dirty="0" smtClean="0"/>
              <a:t>Other hardware can fail: switches, SAN trays, uninterruptable power supplies etc.</a:t>
            </a:r>
          </a:p>
          <a:p>
            <a:pPr lvl="1"/>
            <a:r>
              <a:rPr lang="en-GB" dirty="0" smtClean="0"/>
              <a:t>The University’s downtime last year was due to the failure of a SAN tray.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893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Avoiding downtime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major concern of utilising cloud infrastructure is that the physical hardware is out of the hands of the business.</a:t>
            </a:r>
          </a:p>
          <a:p>
            <a:r>
              <a:rPr lang="en-GB" dirty="0" smtClean="0"/>
              <a:t>Many pieces of hardware are business-critical, without which their systems cannot run.</a:t>
            </a:r>
          </a:p>
          <a:p>
            <a:r>
              <a:rPr lang="en-GB" dirty="0" smtClean="0"/>
              <a:t>Many applications running on the same physical hardware.</a:t>
            </a:r>
          </a:p>
          <a:p>
            <a:r>
              <a:rPr lang="en-GB" dirty="0" smtClean="0"/>
              <a:t>This tends to make network admins nervous.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311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Downtime is avoided through the implementation of a cluster of computers.</a:t>
            </a:r>
          </a:p>
          <a:p>
            <a:pPr lvl="1"/>
            <a:r>
              <a:rPr lang="en-GB" dirty="0" smtClean="0"/>
              <a:t>A cluster is a connected group which can operate as a single entity.</a:t>
            </a:r>
          </a:p>
          <a:p>
            <a:r>
              <a:rPr lang="en-GB" dirty="0" smtClean="0"/>
              <a:t>The specific cluster type is “failover”.</a:t>
            </a:r>
          </a:p>
          <a:p>
            <a:pPr lvl="1"/>
            <a:r>
              <a:rPr lang="en-GB" dirty="0" smtClean="0"/>
              <a:t>A failover cluster can run an application on a single machine, but, in the event of that machine failing, or dropping below acceptable performance levels, conduct a live migration to another physical server.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3190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the case of cloud-based clusters, an entire hypervisor-adjacent virtual machine is designed to fail over, and can therefore live migrate the entire operating system.</a:t>
            </a:r>
          </a:p>
          <a:p>
            <a:r>
              <a:rPr lang="en-GB" dirty="0" smtClean="0"/>
              <a:t>This process is relatively seamless; if a failure occurs on a physical server, the failure is detected in around 6 seconds and migrated in around another 3-5.  </a:t>
            </a:r>
          </a:p>
          <a:p>
            <a:pPr lvl="1"/>
            <a:r>
              <a:rPr lang="en-GB" dirty="0" smtClean="0"/>
              <a:t>This will not drop any connections to the machine.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437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Failover is possible because the cluster as a whole designates a virtual IP address for the entire cluster, with traffic redirected from the virtual IP to a physical machine.</a:t>
            </a:r>
          </a:p>
          <a:p>
            <a:r>
              <a:rPr lang="en-GB" dirty="0" smtClean="0"/>
              <a:t>This intermediary layer can funnel traffic to physical endpoints on a port-by-port basis, allowing simultaneous mapping to multiple physical machines.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112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Failover vs NLB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Failover is often confused (including in several of your assignments) with Network Load Balancing, but the difference is significant, if nuanced.</a:t>
            </a:r>
          </a:p>
          <a:p>
            <a:r>
              <a:rPr lang="en-GB" dirty="0" smtClean="0"/>
              <a:t>NLB uses simple algorithms to redirect traffic to cluster nodes in turn.</a:t>
            </a:r>
          </a:p>
          <a:p>
            <a:pPr lvl="1"/>
            <a:r>
              <a:rPr lang="en-GB" dirty="0" smtClean="0"/>
              <a:t>DNS round robin</a:t>
            </a:r>
          </a:p>
          <a:p>
            <a:pPr lvl="1"/>
            <a:r>
              <a:rPr lang="en-GB" dirty="0" smtClean="0"/>
              <a:t>We’ll probably do this in WCF in the </a:t>
            </a:r>
            <a:r>
              <a:rPr lang="en-GB" smtClean="0"/>
              <a:t>near future.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5168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Failover vs NLB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Failover is concerned with ensuring that processes are available, i.e. “high availability”</a:t>
            </a:r>
          </a:p>
          <a:p>
            <a:pPr lvl="1"/>
            <a:r>
              <a:rPr lang="en-GB" dirty="0" smtClean="0"/>
              <a:t>Measures uptime using a simple formula, with service-level agreements indicating the level of acceptable downtime.</a:t>
            </a:r>
          </a:p>
          <a:p>
            <a:pPr lvl="2"/>
            <a:r>
              <a:rPr lang="en-GB" dirty="0" smtClean="0"/>
              <a:t>Availability = (system uptime / total time) * 100</a:t>
            </a:r>
          </a:p>
          <a:p>
            <a:pPr lvl="1"/>
            <a:r>
              <a:rPr lang="en-GB" dirty="0" smtClean="0"/>
              <a:t>100% availability is realistically impossible.</a:t>
            </a:r>
          </a:p>
          <a:p>
            <a:pPr lvl="1"/>
            <a:r>
              <a:rPr lang="en-GB" dirty="0" smtClean="0"/>
              <a:t>Different service-level agreements permit different levels of downtime, with greater costs for higher levels of uptime.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74528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Failover vs NLB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2" indent="-342900"/>
            <a:r>
              <a:rPr lang="en-GB" dirty="0" smtClean="0"/>
              <a:t>Applying the formula</a:t>
            </a:r>
            <a:r>
              <a:rPr lang="en-GB" dirty="0"/>
              <a:t> </a:t>
            </a:r>
            <a:r>
              <a:rPr lang="en-GB" dirty="0" smtClean="0"/>
              <a:t>gives a minimum percentage uptime, with an agreement detailing how high that uptime must remain.  </a:t>
            </a:r>
          </a:p>
          <a:p>
            <a:pPr marL="800100" lvl="3" indent="-342900"/>
            <a:r>
              <a:rPr lang="en-GB" dirty="0" smtClean="0"/>
              <a:t>The most common level of uptime detailed is 99.99% (52 minutes downtime / year), but this may go as high as 99.9999999% (nine nines) or 31.6 milliseconds / year.  Price varies hugely based on this.</a:t>
            </a:r>
          </a:p>
          <a:p>
            <a:pPr marL="342900" lvl="2" indent="-342900"/>
            <a:r>
              <a:rPr lang="en-GB" dirty="0" smtClean="0"/>
              <a:t>Note that this makes no statement that the system will be running optimally at this time, merely that it will be available; an available system is not necessarily reliable.  Other metrics or contracts may define reliability.</a:t>
            </a:r>
          </a:p>
          <a:p>
            <a:pPr marL="342900" lvl="2" indent="-342900"/>
            <a:r>
              <a:rPr lang="en-GB" dirty="0" smtClean="0"/>
              <a:t>Failover clusters may range from 2 to 8 machines.</a:t>
            </a:r>
          </a:p>
        </p:txBody>
      </p:sp>
    </p:spTree>
    <p:extLst>
      <p:ext uri="{BB962C8B-B14F-4D97-AF65-F5344CB8AC3E}">
        <p14:creationId xmlns:p14="http://schemas.microsoft.com/office/powerpoint/2010/main" val="7672369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Failover vs NLB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NLB is concerned with spreading load as widely as possible.</a:t>
            </a:r>
          </a:p>
          <a:p>
            <a:pPr lvl="1"/>
            <a:r>
              <a:rPr lang="en-GB" dirty="0" smtClean="0"/>
              <a:t>No statement of availability or reliability; NLB clusters may often have low reliability, simply removing “dead” nodes from the forwarding pool.</a:t>
            </a:r>
          </a:p>
          <a:p>
            <a:pPr lvl="1"/>
            <a:r>
              <a:rPr lang="en-GB" dirty="0" smtClean="0"/>
              <a:t>Web server clusters are nearly always load balanced.</a:t>
            </a:r>
          </a:p>
          <a:p>
            <a:pPr lvl="1"/>
            <a:r>
              <a:rPr lang="en-GB" dirty="0" smtClean="0"/>
              <a:t>Tends to be highly scalable.</a:t>
            </a:r>
          </a:p>
          <a:p>
            <a:pPr lvl="1"/>
            <a:r>
              <a:rPr lang="en-GB" dirty="0" smtClean="0"/>
              <a:t>May range from 2 to 32 nodes.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1012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Stateless and </a:t>
            </a:r>
            <a:r>
              <a:rPr lang="en-GB" dirty="0" err="1" smtClean="0"/>
              <a:t>stateful</a:t>
            </a:r>
            <a:r>
              <a:rPr lang="en-GB" dirty="0" smtClean="0"/>
              <a:t> 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NLB clusters handle almost exclusively stateless applications.</a:t>
            </a:r>
          </a:p>
          <a:p>
            <a:pPr lvl="1"/>
            <a:r>
              <a:rPr lang="en-GB" dirty="0" smtClean="0"/>
              <a:t>Stateless applications may be redirected to any physical machine, without reference to previous state or action.</a:t>
            </a:r>
          </a:p>
          <a:p>
            <a:pPr lvl="1"/>
            <a:r>
              <a:rPr lang="en-GB" dirty="0" smtClean="0"/>
              <a:t>HTTP is a stateless protocol.</a:t>
            </a:r>
          </a:p>
          <a:p>
            <a:r>
              <a:rPr lang="en-GB" dirty="0" smtClean="0"/>
              <a:t>Stateless applications utilise a cluster node affinity:</a:t>
            </a:r>
          </a:p>
          <a:p>
            <a:pPr lvl="1"/>
            <a:r>
              <a:rPr lang="en-GB" dirty="0" smtClean="0"/>
              <a:t>None</a:t>
            </a:r>
          </a:p>
          <a:p>
            <a:pPr lvl="1"/>
            <a:r>
              <a:rPr lang="en-GB" dirty="0" smtClean="0"/>
              <a:t>Single</a:t>
            </a:r>
          </a:p>
          <a:p>
            <a:pPr lvl="1"/>
            <a:r>
              <a:rPr lang="en-GB" dirty="0" smtClean="0"/>
              <a:t>Class C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693511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Stateless and </a:t>
            </a:r>
            <a:r>
              <a:rPr lang="en-GB" dirty="0" err="1"/>
              <a:t>stateful</a:t>
            </a:r>
            <a:r>
              <a:rPr lang="en-GB" dirty="0"/>
              <a:t>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 significant problem for cluster solutions are </a:t>
            </a:r>
            <a:r>
              <a:rPr lang="en-GB" dirty="0" err="1"/>
              <a:t>stateful</a:t>
            </a:r>
            <a:r>
              <a:rPr lang="en-GB" dirty="0"/>
              <a:t> applications.</a:t>
            </a:r>
          </a:p>
          <a:p>
            <a:r>
              <a:rPr lang="en-GB" dirty="0" smtClean="0"/>
              <a:t>Consider a database server running on a node when that node suffers a significant hardware failure, going offline and triggering a failover event.</a:t>
            </a:r>
          </a:p>
          <a:p>
            <a:pPr lvl="1"/>
            <a:r>
              <a:rPr lang="en-GB" dirty="0" smtClean="0"/>
              <a:t>Another node must take over, but how much data will we lose?</a:t>
            </a:r>
          </a:p>
          <a:p>
            <a:pPr lvl="1"/>
            <a:r>
              <a:rPr lang="en-GB" dirty="0" smtClean="0"/>
              <a:t>A trivial solution would restore an older backup of the database on a new worker node, and force the user(s) to accept that a certain amount of data had been lost, or would need to be manually recovered.</a:t>
            </a:r>
          </a:p>
          <a:p>
            <a:pPr lvl="1"/>
            <a:r>
              <a:rPr lang="en-GB" dirty="0" smtClean="0"/>
              <a:t>Failover is more intelligent than this, using shared storage in the form of a SAN or NAS.</a:t>
            </a:r>
          </a:p>
        </p:txBody>
      </p:sp>
    </p:spTree>
    <p:extLst>
      <p:ext uri="{BB962C8B-B14F-4D97-AF65-F5344CB8AC3E}">
        <p14:creationId xmlns:p14="http://schemas.microsoft.com/office/powerpoint/2010/main" val="15475829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Shared storage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addition to local storage, each node will have access to network storage, usually via a SAN, or sometimes via a NAS in cheaper solutions.</a:t>
            </a:r>
          </a:p>
          <a:p>
            <a:pPr lvl="1"/>
            <a:r>
              <a:rPr lang="en-GB" dirty="0" smtClean="0"/>
              <a:t>SANs are generally connected through iSCSI (Internet Small Computer System Interface); a high speed, nearly always fibre-channel IP-based disk storage solution.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0760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Shared storage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iSCSI is capable of managing simultaneous access, permitting multiple nodes to access the same disk array simultaneously.</a:t>
            </a:r>
          </a:p>
          <a:p>
            <a:r>
              <a:rPr lang="en-GB" dirty="0" smtClean="0"/>
              <a:t>The disk array is used to store state information, such as the database record set.</a:t>
            </a:r>
          </a:p>
          <a:p>
            <a:r>
              <a:rPr lang="en-GB" dirty="0" smtClean="0"/>
              <a:t>The disk array is partitioned in two:</a:t>
            </a:r>
          </a:p>
          <a:p>
            <a:pPr lvl="1"/>
            <a:r>
              <a:rPr lang="en-GB" dirty="0" smtClean="0"/>
              <a:t>Data (RAID 10)</a:t>
            </a:r>
          </a:p>
          <a:p>
            <a:pPr lvl="1"/>
            <a:r>
              <a:rPr lang="en-GB" dirty="0" smtClean="0"/>
              <a:t>Quorum (RAID 5) </a:t>
            </a:r>
          </a:p>
          <a:p>
            <a:pPr lvl="2"/>
            <a:r>
              <a:rPr lang="en-GB" dirty="0" smtClean="0"/>
              <a:t>More about this later.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09995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Cloud infrastructure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Servers used in cloud infrastructures are expensive.  Physical location matters.</a:t>
            </a:r>
          </a:p>
          <a:p>
            <a:pPr lvl="1"/>
            <a:r>
              <a:rPr lang="en-GB" dirty="0" smtClean="0"/>
              <a:t>Not on the ground floor.</a:t>
            </a:r>
          </a:p>
          <a:p>
            <a:pPr lvl="1"/>
            <a:r>
              <a:rPr lang="en-GB" dirty="0" smtClean="0"/>
              <a:t>Avoiding plumbing.</a:t>
            </a:r>
          </a:p>
          <a:p>
            <a:pPr lvl="1"/>
            <a:r>
              <a:rPr lang="en-GB" dirty="0" smtClean="0"/>
              <a:t>Air conditioned.</a:t>
            </a:r>
          </a:p>
          <a:p>
            <a:pPr lvl="1"/>
            <a:r>
              <a:rPr lang="en-GB" dirty="0" smtClean="0"/>
              <a:t>Physically secure.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2773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Cloud infrastructure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cloud implementation comprises:</a:t>
            </a:r>
          </a:p>
          <a:p>
            <a:r>
              <a:rPr lang="en-GB" dirty="0" smtClean="0"/>
              <a:t>2-8 physical servers</a:t>
            </a:r>
          </a:p>
          <a:p>
            <a:pPr lvl="1"/>
            <a:r>
              <a:rPr lang="en-GB" dirty="0" smtClean="0"/>
              <a:t>MUST be homogenous.</a:t>
            </a:r>
          </a:p>
          <a:p>
            <a:r>
              <a:rPr lang="en-GB" dirty="0" smtClean="0"/>
              <a:t>Shared storage, usually at least 1, preferably more SAN trays.</a:t>
            </a:r>
          </a:p>
          <a:p>
            <a:pPr lvl="1"/>
            <a:r>
              <a:rPr lang="en-GB" dirty="0" smtClean="0"/>
              <a:t>At least 6 high-speed hard disks.</a:t>
            </a:r>
          </a:p>
          <a:p>
            <a:r>
              <a:rPr lang="en-GB" dirty="0" smtClean="0"/>
              <a:t>Network equipment, likely at least 1, preferably more managed switches.</a:t>
            </a:r>
          </a:p>
          <a:p>
            <a:r>
              <a:rPr lang="en-GB" dirty="0" smtClean="0"/>
              <a:t>1-2 Uninterruptable power supplies.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96052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Redundancy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Four main areas of redundancy:</a:t>
            </a:r>
          </a:p>
          <a:p>
            <a:pPr lvl="1"/>
            <a:r>
              <a:rPr lang="en-GB" dirty="0" smtClean="0"/>
              <a:t>Internal disks.  This can often be skipped.</a:t>
            </a:r>
          </a:p>
          <a:p>
            <a:pPr lvl="1"/>
            <a:r>
              <a:rPr lang="en-GB" dirty="0" smtClean="0"/>
              <a:t>Network.  Generally at least two switches are used across separate subnets.</a:t>
            </a:r>
          </a:p>
          <a:p>
            <a:pPr lvl="1"/>
            <a:r>
              <a:rPr lang="en-GB" dirty="0" smtClean="0"/>
              <a:t>Storage network.  At least two SAN trays, usually implementing mirroring.</a:t>
            </a:r>
          </a:p>
          <a:p>
            <a:pPr lvl="1"/>
            <a:r>
              <a:rPr lang="en-GB" dirty="0" smtClean="0"/>
              <a:t>Power.  At least two </a:t>
            </a:r>
            <a:r>
              <a:rPr lang="en-GB" dirty="0" err="1" smtClean="0"/>
              <a:t>UPSes</a:t>
            </a:r>
            <a:r>
              <a:rPr lang="en-GB" dirty="0" smtClean="0"/>
              <a:t> are implemented, with each node taking supply from both.</a:t>
            </a:r>
          </a:p>
          <a:p>
            <a:r>
              <a:rPr lang="en-GB" dirty="0" smtClean="0"/>
              <a:t>Failure of any area means failure of the entire cluster.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24836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Heartbeat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No node controls the entire cluster; this itself would be a point of failure.</a:t>
            </a:r>
            <a:endParaRPr lang="en-GB" dirty="0" smtClean="0"/>
          </a:p>
          <a:p>
            <a:r>
              <a:rPr lang="en-GB" dirty="0" smtClean="0"/>
              <a:t>To detect the failure of a node, a heartbeat is used.</a:t>
            </a:r>
          </a:p>
          <a:p>
            <a:r>
              <a:rPr lang="en-GB" dirty="0" smtClean="0"/>
              <a:t>Nodes send a heartbeat every 1.2 seconds.  5 missed simultaneous heartbeats trigger a failover event.</a:t>
            </a:r>
          </a:p>
          <a:p>
            <a:r>
              <a:rPr lang="en-GB" dirty="0" smtClean="0"/>
              <a:t>Nodes “vote” on which cluster node will take over a given process from the failed node in a process called quorum voting.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46534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Quorum decision making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Quorum defines first and foremost the number of node failures a cluster may sustain while remaining operational.</a:t>
            </a:r>
          </a:p>
          <a:p>
            <a:r>
              <a:rPr lang="en-GB" dirty="0" smtClean="0"/>
              <a:t>Net splits can happen, especially among cross-site clusters.</a:t>
            </a:r>
          </a:p>
          <a:p>
            <a:r>
              <a:rPr lang="en-GB" dirty="0" smtClean="0"/>
              <a:t>Decisions must be made about which node takes over when a failure occurs.</a:t>
            </a:r>
          </a:p>
          <a:p>
            <a:r>
              <a:rPr lang="en-GB" dirty="0" smtClean="0"/>
              <a:t>Nodes “vote” in a process called quorum decision making; a majority is needed.</a:t>
            </a:r>
          </a:p>
        </p:txBody>
      </p:sp>
    </p:spTree>
    <p:extLst>
      <p:ext uri="{BB962C8B-B14F-4D97-AF65-F5344CB8AC3E}">
        <p14:creationId xmlns:p14="http://schemas.microsoft.com/office/powerpoint/2010/main" val="5601799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Quorum decision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There are four quorum voting options:</a:t>
            </a:r>
          </a:p>
          <a:p>
            <a:pPr lvl="1"/>
            <a:r>
              <a:rPr lang="en-GB" dirty="0" smtClean="0"/>
              <a:t>Node majority.  Every node gets a vote.  Good for clusters with an odd number of nodes; can sustain failures of half the nodes (rounded up) minus 1, so a 5 node cluster can sustain 2 node failures.</a:t>
            </a:r>
          </a:p>
          <a:p>
            <a:pPr lvl="1"/>
            <a:r>
              <a:rPr lang="en-GB" dirty="0" smtClean="0"/>
              <a:t>Node and disk majority.  Every node plus the disk array get a vote.  Good for clusters with an even number of nodes; can sustain failures of half the nodes (rounded up) if the disk remains online, or half the nodes (rounded up) minus 1 if the disk witness fails.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3300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Quorum decision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 smtClean="0"/>
              <a:t>Node and file share majority.  Uses a file-share for arbitration rather than the disk witness.  Generally a bad idea outside distributed clusters.</a:t>
            </a:r>
          </a:p>
          <a:p>
            <a:pPr lvl="1"/>
            <a:r>
              <a:rPr lang="en-GB" dirty="0" smtClean="0"/>
              <a:t>No majority.  Can sustain failure of all nodes minus 1, but subject to net splits and disk failures.  A very bad idea in most cases.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4839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cloud?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cloud is, first and foremost, a failover cluster.</a:t>
            </a:r>
          </a:p>
          <a:p>
            <a:r>
              <a:rPr lang="en-GB" dirty="0" smtClean="0"/>
              <a:t>Often fails over an entire operating system via a type 1 hypervisor, though can failover specific </a:t>
            </a:r>
            <a:r>
              <a:rPr lang="en-GB" dirty="0" err="1" smtClean="0"/>
              <a:t>stateful</a:t>
            </a:r>
            <a:r>
              <a:rPr lang="en-GB" dirty="0" smtClean="0"/>
              <a:t> software.</a:t>
            </a:r>
          </a:p>
          <a:p>
            <a:r>
              <a:rPr lang="en-GB" dirty="0" smtClean="0"/>
              <a:t>Relies on economy of scale, and backup facility out of the reach of smaller companies for economic viability.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40322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lecture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 we’ll be building our own failover clusters as part of a cloud implementation.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7486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5068</TotalTime>
  <Words>1772</Words>
  <Application>Microsoft Office PowerPoint</Application>
  <PresentationFormat>On-screen Show (4:3)</PresentationFormat>
  <Paragraphs>138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Cloud Infrastructure</vt:lpstr>
      <vt:lpstr>What is the cloud?</vt:lpstr>
      <vt:lpstr>Why use the cloud?</vt:lpstr>
      <vt:lpstr>Hypervisors</vt:lpstr>
      <vt:lpstr>Hypervisors</vt:lpstr>
      <vt:lpstr>Clusters</vt:lpstr>
      <vt:lpstr>Clusters</vt:lpstr>
      <vt:lpstr>Avoiding downtime</vt:lpstr>
      <vt:lpstr>Failover</vt:lpstr>
      <vt:lpstr>Failover</vt:lpstr>
      <vt:lpstr>Failover</vt:lpstr>
      <vt:lpstr>Failover vs NLB</vt:lpstr>
      <vt:lpstr>Failover vs NLB</vt:lpstr>
      <vt:lpstr>Failover vs NLB</vt:lpstr>
      <vt:lpstr>Failover vs NLB</vt:lpstr>
      <vt:lpstr>Stateless and stateful applications</vt:lpstr>
      <vt:lpstr>Stateless and stateful applications</vt:lpstr>
      <vt:lpstr>Shared storage</vt:lpstr>
      <vt:lpstr>Shared storage</vt:lpstr>
      <vt:lpstr>Cloud infrastructure</vt:lpstr>
      <vt:lpstr>Cloud infrastructure</vt:lpstr>
      <vt:lpstr>Redundancy</vt:lpstr>
      <vt:lpstr>Heartbeat</vt:lpstr>
      <vt:lpstr>Quorum decision making</vt:lpstr>
      <vt:lpstr>Quorum decision making</vt:lpstr>
      <vt:lpstr>Quorum decision making</vt:lpstr>
      <vt:lpstr>What is the cloud?</vt:lpstr>
      <vt:lpstr>Next lecture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Infrastructure</dc:title>
  <dc:creator>Tim Bashford</dc:creator>
  <cp:lastModifiedBy>fad-tb1</cp:lastModifiedBy>
  <cp:revision>27</cp:revision>
  <dcterms:created xsi:type="dcterms:W3CDTF">2015-03-03T16:44:08Z</dcterms:created>
  <dcterms:modified xsi:type="dcterms:W3CDTF">2015-03-10T15:57:33Z</dcterms:modified>
</cp:coreProperties>
</file>