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sldIdLst>
    <p:sldId id="256" r:id="rId2"/>
    <p:sldId id="258" r:id="rId3"/>
    <p:sldId id="259" r:id="rId4"/>
    <p:sldId id="260" r:id="rId5"/>
    <p:sldId id="262" r:id="rId6"/>
    <p:sldId id="261" r:id="rId7"/>
    <p:sldId id="265" r:id="rId8"/>
    <p:sldId id="266" r:id="rId9"/>
    <p:sldId id="264" r:id="rId10"/>
    <p:sldId id="267" r:id="rId11"/>
    <p:sldId id="268" r:id="rId12"/>
    <p:sldId id="269" r:id="rId13"/>
    <p:sldId id="263"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216"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11/28/2022</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532993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72345051-2045-45DA-935E-2E3CA1A69ADC}" type="datetimeFigureOut">
              <a:rPr lang="en-US" smtClean="0"/>
              <a:t>11/28/2022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860203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34116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345051-2045-45DA-935E-2E3CA1A69ADC}" type="datetimeFigureOut">
              <a:rPr lang="en-US" smtClean="0"/>
              <a:t>11/28/2022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81031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345051-2045-45DA-935E-2E3CA1A69ADC}" type="datetimeFigureOut">
              <a:rPr lang="en-US" smtClean="0"/>
              <a:t>11/28/2022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50693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72345051-2045-45DA-935E-2E3CA1A69ADC}" type="datetimeFigureOut">
              <a:rPr lang="en-US" smtClean="0"/>
              <a:t>11/28/2022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215747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72345051-2045-45DA-935E-2E3CA1A69ADC}" type="datetimeFigureOut">
              <a:rPr lang="en-US" smtClean="0"/>
              <a:t>11/28/2022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177217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72345051-2045-45DA-935E-2E3CA1A69ADC}" type="datetimeFigureOut">
              <a:rPr lang="en-US" smtClean="0"/>
              <a:t>11/28/2022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180683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11/28/2022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8101765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11/28/2022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929549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4089588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6767761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42575240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2345051-2045-45DA-935E-2E3CA1A69ADC}" type="datetimeFigureOut">
              <a:rPr lang="en-US" smtClean="0"/>
              <a:t>11/28/2022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8017741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2345051-2045-45DA-935E-2E3CA1A69ADC}" type="datetimeFigureOut">
              <a:rPr lang="en-US" smtClean="0"/>
              <a:t>11/28/2022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7833938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2612943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81222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2345051-2045-45DA-935E-2E3CA1A69ADC}" type="datetimeFigureOut">
              <a:rPr lang="en-US" smtClean="0"/>
              <a:t>11/28/2022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372825073"/>
      </p:ext>
    </p:extLst>
  </p:cSld>
  <p:clrMap bg1="dk1" tx1="lt1" bg2="dk2" tx2="lt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 id="2147483777" r:id="rId14"/>
    <p:sldLayoutId id="2147483778" r:id="rId15"/>
    <p:sldLayoutId id="2147483779" r:id="rId16"/>
    <p:sldLayoutId id="2147483780"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s://www.stateofchildhealth.rcpch.ac.uk/evidence/mortality/infant-mortality" TargetMode="External"/><Relationship Id="rId3" Type="http://schemas.openxmlformats.org/officeDocument/2006/relationships/image" Target="../media/image19.jpeg"/><Relationship Id="rId7" Type="http://schemas.openxmlformats.org/officeDocument/2006/relationships/hyperlink" Target="https://www.newsshopper.co.uk/" TargetMode="External"/><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hyperlink" Target="https://www.ncbi.nlm.nih.gov/books/NBK361898/" TargetMode="External"/><Relationship Id="rId5" Type="http://schemas.openxmlformats.org/officeDocument/2006/relationships/hyperlink" Target="https://www.granicus.com/blog/digital-campaigns-can-help-reduce-infant-mortality-rates/" TargetMode="External"/><Relationship Id="rId10" Type="http://schemas.openxmlformats.org/officeDocument/2006/relationships/hyperlink" Target="https://www.southwark.gov.uk/jsna" TargetMode="External"/><Relationship Id="rId4" Type="http://schemas.openxmlformats.org/officeDocument/2006/relationships/hyperlink" Target="https://www.cdc.gov/reproductivehealth/maternalinfanthealth/infantmortality.htm" TargetMode="External"/><Relationship Id="rId9" Type="http://schemas.openxmlformats.org/officeDocument/2006/relationships/hyperlink" Target="https://www.southwark.gov.uk/health-and-wellbeing/public-health/health-and-webeing-in-southwark-jsna"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hierarchybymaslow.weebly.com/infancy-and-toddlerhood.html" TargetMode="External"/><Relationship Id="rId3" Type="http://schemas.openxmlformats.org/officeDocument/2006/relationships/image" Target="../media/image19.jpeg"/><Relationship Id="rId7" Type="http://schemas.openxmlformats.org/officeDocument/2006/relationships/hyperlink" Target="https://www.vinsights.co.uk/CensusBorough/Southwark" TargetMode="External"/><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hyperlink" Target="https://www.vedantu.com/biology/infant-mortality-rate" TargetMode="External"/><Relationship Id="rId5" Type="http://schemas.openxmlformats.org/officeDocument/2006/relationships/hyperlink" Target="https://www.npeu.ox.ac.uk/research/projects/25-bme-barriers-antenatal-care" TargetMode="External"/><Relationship Id="rId4" Type="http://schemas.openxmlformats.org/officeDocument/2006/relationships/hyperlink" Target="https://www.journals.lww.com/clinicalobgyn/Abstract/2008/06000/Limited_Access_to_Care_and_Home_Healthcare.20.aspx" TargetMode="External"/><Relationship Id="rId9" Type="http://schemas.openxmlformats.org/officeDocument/2006/relationships/hyperlink" Target="https://www.navigator.health.org.uk/theme/legislation-tackle-rise-infant-mortal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808521"/>
            <a:ext cx="5130265" cy="5932531"/>
          </a:xfrm>
        </p:spPr>
        <p:txBody>
          <a:bodyPr>
            <a:normAutofit/>
          </a:bodyPr>
          <a:lstStyle/>
          <a:p>
            <a:pPr marL="285750" indent="-285750">
              <a:buFont typeface="Arial" panose="020B0604020202020204" pitchFamily="34" charset="0"/>
              <a:buChar char="•"/>
            </a:pPr>
            <a:r>
              <a:rPr lang="en-US" sz="1400" dirty="0">
                <a:solidFill>
                  <a:schemeClr val="tx1"/>
                </a:solidFill>
                <a:latin typeface="+mn-lt"/>
              </a:rPr>
              <a:t>Course: BSc Health and Social Care.</a:t>
            </a:r>
          </a:p>
          <a:p>
            <a:pPr marL="285750" indent="-285750">
              <a:buFont typeface="Arial" panose="020B0604020202020204" pitchFamily="34" charset="0"/>
              <a:buChar char="•"/>
            </a:pPr>
            <a:r>
              <a:rPr lang="en-US" sz="1400" dirty="0">
                <a:solidFill>
                  <a:schemeClr val="tx1"/>
                </a:solidFill>
                <a:latin typeface="+mn-lt"/>
              </a:rPr>
              <a:t>Module: Community Care and Development (BMHP6022)</a:t>
            </a:r>
          </a:p>
          <a:p>
            <a:pPr marL="285750" indent="-285750">
              <a:buFont typeface="Arial" panose="020B0604020202020204" pitchFamily="34" charset="0"/>
              <a:buChar char="•"/>
            </a:pPr>
            <a:r>
              <a:rPr lang="en-US" sz="1400" dirty="0">
                <a:solidFill>
                  <a:schemeClr val="tx1"/>
                </a:solidFill>
                <a:latin typeface="+mn-lt"/>
              </a:rPr>
              <a:t>Student Name: Ogo-oluwa Mafimisebi</a:t>
            </a:r>
          </a:p>
          <a:p>
            <a:pPr marL="285750" indent="-285750">
              <a:buFont typeface="Arial" panose="020B0604020202020204" pitchFamily="34" charset="0"/>
              <a:buChar char="•"/>
            </a:pPr>
            <a:r>
              <a:rPr lang="en-US" sz="1400" dirty="0">
                <a:solidFill>
                  <a:schemeClr val="tx1"/>
                </a:solidFill>
                <a:latin typeface="+mn-lt"/>
              </a:rPr>
              <a:t>Student ID: 1914926</a:t>
            </a:r>
          </a:p>
          <a:p>
            <a:pPr marL="285750" indent="-285750">
              <a:buFont typeface="Arial" panose="020B0604020202020204" pitchFamily="34" charset="0"/>
              <a:buChar char="•"/>
            </a:pPr>
            <a:r>
              <a:rPr lang="en-US" sz="1400" dirty="0">
                <a:solidFill>
                  <a:schemeClr val="tx1"/>
                </a:solidFill>
                <a:latin typeface="+mn-lt"/>
              </a:rPr>
              <a:t>Lecturer: Laila </a:t>
            </a:r>
            <a:r>
              <a:rPr lang="en-US" sz="1400" dirty="0" err="1">
                <a:solidFill>
                  <a:schemeClr val="tx1"/>
                </a:solidFill>
                <a:latin typeface="+mn-lt"/>
              </a:rPr>
              <a:t>Surani</a:t>
            </a:r>
            <a:endParaRPr lang="en-US" sz="1400" dirty="0">
              <a:solidFill>
                <a:schemeClr val="tx1"/>
              </a:solidFill>
              <a:latin typeface="+mn-lt"/>
            </a:endParaRPr>
          </a:p>
          <a:p>
            <a:pPr marL="285750" indent="-285750">
              <a:buFont typeface="Arial" panose="020B0604020202020204" pitchFamily="34" charset="0"/>
              <a:buChar char="•"/>
            </a:pPr>
            <a:r>
              <a:rPr lang="en-US" sz="1400" dirty="0">
                <a:solidFill>
                  <a:schemeClr val="tx1"/>
                </a:solidFill>
                <a:latin typeface="+mn-lt"/>
              </a:rPr>
              <a:t>Assignment Title: Infant Mortality Presentation, Assessment1</a:t>
            </a:r>
          </a:p>
          <a:p>
            <a:pPr marL="285750" indent="-285750">
              <a:buFont typeface="Arial" panose="020B0604020202020204" pitchFamily="34" charset="0"/>
              <a:buChar char="•"/>
            </a:pPr>
            <a:r>
              <a:rPr lang="en-US" sz="1400" dirty="0">
                <a:solidFill>
                  <a:schemeClr val="tx1"/>
                </a:solidFill>
                <a:latin typeface="+mn-lt"/>
              </a:rPr>
              <a:t>Date: 25</a:t>
            </a:r>
            <a:r>
              <a:rPr lang="en-US" sz="1400" baseline="30000" dirty="0">
                <a:solidFill>
                  <a:schemeClr val="tx1"/>
                </a:solidFill>
                <a:latin typeface="+mn-lt"/>
              </a:rPr>
              <a:t>th</a:t>
            </a:r>
            <a:r>
              <a:rPr lang="en-US" sz="1400" dirty="0">
                <a:solidFill>
                  <a:schemeClr val="tx1"/>
                </a:solidFill>
                <a:latin typeface="+mn-lt"/>
              </a:rPr>
              <a:t> November 2022.</a:t>
            </a:r>
          </a:p>
          <a:p>
            <a:endParaRPr lang="en-US" sz="1200" dirty="0">
              <a:latin typeface="Abadi Extra Light" panose="020B0204020104020204" pitchFamily="34" charset="0"/>
            </a:endParaRPr>
          </a:p>
        </p:txBody>
      </p:sp>
      <p:pic>
        <p:nvPicPr>
          <p:cNvPr id="4" name="Picture 3" descr="Colorful drops of water">
            <a:extLst>
              <a:ext uri="{FF2B5EF4-FFF2-40B4-BE49-F238E27FC236}">
                <a16:creationId xmlns:a16="http://schemas.microsoft.com/office/drawing/2014/main" id="{DC3A4C34-1727-6285-B48F-37067DC17FA9}"/>
              </a:ext>
            </a:extLst>
          </p:cNvPr>
          <p:cNvPicPr>
            <a:picLocks noChangeAspect="1"/>
          </p:cNvPicPr>
          <p:nvPr/>
        </p:nvPicPr>
        <p:blipFill rotWithShape="1">
          <a:blip r:embed="rId2"/>
          <a:srcRect l="12342" r="20705" b="-1"/>
          <a:stretch/>
        </p:blipFill>
        <p:spPr>
          <a:xfrm>
            <a:off x="5570996" y="130638"/>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5" name="Picture 4" descr="Text&#10;&#10;Description automatically generated">
            <a:extLst>
              <a:ext uri="{FF2B5EF4-FFF2-40B4-BE49-F238E27FC236}">
                <a16:creationId xmlns:a16="http://schemas.microsoft.com/office/drawing/2014/main" id="{FC0386E3-0717-1760-3651-CA894E6D26A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70995" y="0"/>
            <a:ext cx="6691761" cy="3992880"/>
          </a:xfrm>
          <a:prstGeom prst="rect">
            <a:avLst/>
          </a:prstGeom>
          <a:noFill/>
        </p:spPr>
      </p:pic>
    </p:spTree>
    <p:extLst>
      <p:ext uri="{BB962C8B-B14F-4D97-AF65-F5344CB8AC3E}">
        <p14:creationId xmlns:p14="http://schemas.microsoft.com/office/powerpoint/2010/main" val="709724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A45429EE-93CB-1B86-FEB0-A9902BBF0B62}"/>
              </a:ext>
            </a:extLst>
          </p:cNvPr>
          <p:cNvSpPr>
            <a:spLocks noGrp="1"/>
          </p:cNvSpPr>
          <p:nvPr>
            <p:ph type="ctrTitle"/>
          </p:nvPr>
        </p:nvSpPr>
        <p:spPr>
          <a:xfrm>
            <a:off x="277587" y="212271"/>
            <a:ext cx="5203372" cy="6493876"/>
          </a:xfrm>
        </p:spPr>
        <p:txBody>
          <a:bodyPr/>
          <a:lstStyle/>
          <a:p>
            <a:r>
              <a:rPr lang="en-US" sz="1400" dirty="0"/>
              <a:t>Understanding the infant mortality rate in Southwark Borough will be the aim of my presentation.</a:t>
            </a:r>
            <a:br>
              <a:rPr lang="en-US" sz="1400" dirty="0"/>
            </a:br>
            <a:br>
              <a:rPr lang="en-US" sz="1600" dirty="0"/>
            </a:br>
            <a:br>
              <a:rPr lang="en-US" sz="1000" dirty="0"/>
            </a:br>
            <a:r>
              <a:rPr lang="en-US" sz="1000" dirty="0"/>
              <a:t>“</a:t>
            </a:r>
            <a:r>
              <a:rPr lang="en-US" sz="1400" dirty="0"/>
              <a:t>Infant mortality is the death of an infant before his or her first birthday. The infant mortality rate is the number of newborn deaths per 1,000 live births”.</a:t>
            </a:r>
            <a:br>
              <a:rPr lang="en-US" sz="1400" dirty="0"/>
            </a:br>
            <a:r>
              <a:rPr lang="en-US" sz="1400" dirty="0"/>
              <a:t>(Source: CDC, 2022)</a:t>
            </a:r>
            <a:br>
              <a:rPr lang="en-US" sz="1000" dirty="0"/>
            </a:br>
            <a:br>
              <a:rPr lang="en-US" sz="1000" dirty="0"/>
            </a:br>
            <a:br>
              <a:rPr lang="en-US" sz="1000" dirty="0"/>
            </a:br>
            <a:r>
              <a:rPr lang="en-US" sz="1400" dirty="0"/>
              <a:t>Infant mortality in Southwark has also witnessed an improvement, going from 7 fatalities per 1000 live births from 2003 to 2005 to 4 deaths per 1000 live births from 2013 to 2015.</a:t>
            </a:r>
            <a:br>
              <a:rPr lang="en-US" sz="1400" dirty="0"/>
            </a:br>
            <a:br>
              <a:rPr lang="en-US" sz="1400" dirty="0"/>
            </a:br>
            <a:r>
              <a:rPr lang="en-US" sz="1400" dirty="0"/>
              <a:t>From 2015 to 2016, the infant mortality rate rose from 3.7 to 3.8 per 1,000 live births, according to the Office of National Statistics.</a:t>
            </a:r>
            <a:br>
              <a:rPr lang="en-US" sz="1400" dirty="0"/>
            </a:br>
            <a:r>
              <a:rPr lang="en-US" sz="1400" dirty="0"/>
              <a:t>            (newsshopper.co.uk, 2018)</a:t>
            </a:r>
            <a:br>
              <a:rPr lang="en-GB" sz="1400" dirty="0"/>
            </a:br>
            <a:br>
              <a:rPr lang="en-US" sz="1400" dirty="0"/>
            </a:br>
            <a:br>
              <a:rPr lang="en-US" sz="1000" dirty="0"/>
            </a:br>
            <a:br>
              <a:rPr lang="en-US" sz="1000" dirty="0"/>
            </a:br>
            <a:br>
              <a:rPr lang="en-US" sz="1000" dirty="0"/>
            </a:br>
            <a:br>
              <a:rPr lang="en-US" sz="3200" dirty="0"/>
            </a:br>
            <a:br>
              <a:rPr lang="en-US" sz="1400" dirty="0"/>
            </a:br>
            <a:endParaRPr lang="en-GB" sz="1400" dirty="0"/>
          </a:p>
        </p:txBody>
      </p:sp>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6711042" y="2595655"/>
            <a:ext cx="4558069" cy="539431"/>
          </a:xfrm>
        </p:spPr>
        <p:txBody>
          <a:bodyPr>
            <a:normAutofit/>
          </a:bodyPr>
          <a:lstStyle/>
          <a:p>
            <a:r>
              <a:rPr lang="en-US" sz="1400" dirty="0">
                <a:solidFill>
                  <a:schemeClr val="tx1"/>
                </a:solidFill>
                <a:latin typeface="Abadi Extra Light" panose="020B0204020104020204" pitchFamily="34" charset="0"/>
              </a:rPr>
              <a:t>(Source: uk.images.search.yahoo.com)</a:t>
            </a:r>
          </a:p>
        </p:txBody>
      </p:sp>
      <p:pic>
        <p:nvPicPr>
          <p:cNvPr id="7" name="Picture 6" descr="Colorful drops of water">
            <a:extLst>
              <a:ext uri="{FF2B5EF4-FFF2-40B4-BE49-F238E27FC236}">
                <a16:creationId xmlns:a16="http://schemas.microsoft.com/office/drawing/2014/main" id="{51E0B234-5FE9-DFB6-D1BD-33C7C39010C5}"/>
              </a:ext>
            </a:extLst>
          </p:cNvPr>
          <p:cNvPicPr>
            <a:picLocks noChangeAspect="1"/>
          </p:cNvPicPr>
          <p:nvPr/>
        </p:nvPicPr>
        <p:blipFill rotWithShape="1">
          <a:blip r:embed="rId2"/>
          <a:srcRect l="13914" r="21990" b="-2"/>
          <a:stretch/>
        </p:blipFill>
        <p:spPr>
          <a:xfrm>
            <a:off x="6910919" y="3555609"/>
            <a:ext cx="4812445" cy="3150538"/>
          </a:xfrm>
          <a:prstGeom prst="rect">
            <a:avLst/>
          </a:prstGeom>
        </p:spPr>
      </p:pic>
      <p:pic>
        <p:nvPicPr>
          <p:cNvPr id="8" name="Picture 2">
            <a:extLst>
              <a:ext uri="{FF2B5EF4-FFF2-40B4-BE49-F238E27FC236}">
                <a16:creationId xmlns:a16="http://schemas.microsoft.com/office/drawing/2014/main" id="{BFE79057-E597-0E16-0131-C6780C7096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644" r="-4" b="-4"/>
          <a:stretch/>
        </p:blipFill>
        <p:spPr bwMode="auto">
          <a:xfrm>
            <a:off x="6668293" y="83202"/>
            <a:ext cx="5523707" cy="223193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Parents holding their newborn son's hand Closeup photo pf parents holding their sleeping newborn son's hand Death Stock Photo">
            <a:extLst>
              <a:ext uri="{FF2B5EF4-FFF2-40B4-BE49-F238E27FC236}">
                <a16:creationId xmlns:a16="http://schemas.microsoft.com/office/drawing/2014/main" id="{DD682820-C559-0D25-C8E1-A1D5DFC5A9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5141" y="3555609"/>
            <a:ext cx="3384000" cy="2257093"/>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6ABEE18A-2864-F8D5-3D77-C6F03EA15CF3}"/>
              </a:ext>
            </a:extLst>
          </p:cNvPr>
          <p:cNvSpPr txBox="1"/>
          <p:nvPr/>
        </p:nvSpPr>
        <p:spPr>
          <a:xfrm>
            <a:off x="7003907" y="6451599"/>
            <a:ext cx="4984893" cy="369332"/>
          </a:xfrm>
          <a:prstGeom prst="rect">
            <a:avLst/>
          </a:prstGeom>
          <a:noFill/>
        </p:spPr>
        <p:txBody>
          <a:bodyPr wrap="square">
            <a:spAutoFit/>
          </a:bodyPr>
          <a:lstStyle/>
          <a:p>
            <a:r>
              <a:rPr lang="en-GB" dirty="0"/>
              <a:t>(Source: www.istockphoto.com)</a:t>
            </a:r>
          </a:p>
        </p:txBody>
      </p:sp>
    </p:spTree>
    <p:extLst>
      <p:ext uri="{BB962C8B-B14F-4D97-AF65-F5344CB8AC3E}">
        <p14:creationId xmlns:p14="http://schemas.microsoft.com/office/powerpoint/2010/main" val="81276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163287"/>
            <a:ext cx="5130265" cy="277584"/>
          </a:xfrm>
        </p:spPr>
        <p:txBody>
          <a:bodyPr>
            <a:noAutofit/>
          </a:bodyPr>
          <a:lstStyle/>
          <a:p>
            <a:pPr marL="285750" indent="-285750">
              <a:buFont typeface="Arial" panose="020B0604020202020204" pitchFamily="34" charset="0"/>
              <a:buChar char="•"/>
            </a:pPr>
            <a:r>
              <a:rPr lang="en-US" sz="1400" dirty="0">
                <a:solidFill>
                  <a:schemeClr val="tx1"/>
                </a:solidFill>
                <a:latin typeface="Abadi Extra Light" panose="020B0204020104020204" pitchFamily="34" charset="0"/>
              </a:rPr>
              <a:t>DEMOGRAPHIC CHARACTERISTIC</a:t>
            </a:r>
          </a:p>
        </p:txBody>
      </p:sp>
      <p:pic>
        <p:nvPicPr>
          <p:cNvPr id="4" name="Picture 3" descr="Colorful drops of water">
            <a:extLst>
              <a:ext uri="{FF2B5EF4-FFF2-40B4-BE49-F238E27FC236}">
                <a16:creationId xmlns:a16="http://schemas.microsoft.com/office/drawing/2014/main" id="{DC3A4C34-1727-6285-B48F-37067DC17FA9}"/>
              </a:ext>
            </a:extLst>
          </p:cNvPr>
          <p:cNvPicPr>
            <a:picLocks noChangeAspect="1"/>
          </p:cNvPicPr>
          <p:nvPr/>
        </p:nvPicPr>
        <p:blipFill rotWithShape="1">
          <a:blip r:embed="rId2"/>
          <a:srcRect l="12342" r="20705" b="-1"/>
          <a:stretch/>
        </p:blipFill>
        <p:spPr>
          <a:xfrm>
            <a:off x="8831476" y="10"/>
            <a:ext cx="3948502"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5" name="TextBox 4">
            <a:extLst>
              <a:ext uri="{FF2B5EF4-FFF2-40B4-BE49-F238E27FC236}">
                <a16:creationId xmlns:a16="http://schemas.microsoft.com/office/drawing/2014/main" id="{5204B213-5D2B-47CD-A1FD-3E306C38F31E}"/>
              </a:ext>
            </a:extLst>
          </p:cNvPr>
          <p:cNvSpPr txBox="1"/>
          <p:nvPr/>
        </p:nvSpPr>
        <p:spPr>
          <a:xfrm>
            <a:off x="310243" y="971550"/>
            <a:ext cx="5130265" cy="5909310"/>
          </a:xfrm>
          <a:prstGeom prst="rect">
            <a:avLst/>
          </a:prstGeom>
          <a:noFill/>
        </p:spPr>
        <p:txBody>
          <a:bodyPr wrap="square" rtlCol="0">
            <a:spAutoFit/>
          </a:bodyPr>
          <a:lstStyle/>
          <a:p>
            <a:pPr marL="285750" indent="-285750">
              <a:buFont typeface="Arial" panose="020B0604020202020204" pitchFamily="34" charset="0"/>
              <a:buChar char="•"/>
            </a:pPr>
            <a:r>
              <a:rPr lang="en-US" sz="1400" dirty="0"/>
              <a:t>Just over 314,200 people reside in Southwark, and we are substantially younger than the London or national average.</a:t>
            </a:r>
          </a:p>
          <a:p>
            <a:endParaRPr lang="en-US" sz="1400" dirty="0"/>
          </a:p>
          <a:p>
            <a:pPr marL="285750" indent="-285750">
              <a:buFont typeface="Arial" panose="020B0604020202020204" pitchFamily="34" charset="0"/>
              <a:buChar char="•"/>
            </a:pPr>
            <a:r>
              <a:rPr lang="en-US" sz="1400" dirty="0"/>
              <a:t>Southwark is a diverse borough with residents from many cultures. Over 120 languages are spoken, and 11% of households don't speak English.</a:t>
            </a:r>
          </a:p>
          <a:p>
            <a:endParaRPr lang="en-US" sz="1400" dirty="0"/>
          </a:p>
          <a:p>
            <a:pPr marL="285750" indent="-285750">
              <a:buFont typeface="Arial" panose="020B0604020202020204" pitchFamily="34" charset="0"/>
              <a:buChar char="•"/>
            </a:pPr>
            <a:r>
              <a:rPr lang="en-US" sz="1400" dirty="0"/>
              <a:t>54% of Southwark's population is white, 25% black, 11% Asian, and 10% other. (Southwark.gov.uk, 2018)</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Religion Percentage, 52.54 % Christian, 8.52 % Muslim, 26.74 % No Religion, 8.54 % Religion Not Stated, 1.35 % Buddhism, 1.27 % Hindu, 0.35 % Jewish, 0.23 % Sikh, and 0.47 % Other. (Vinsights.co.uk, 2022)</a:t>
            </a:r>
          </a:p>
          <a:p>
            <a:r>
              <a:rPr lang="en-US" sz="1400" dirty="0"/>
              <a:t>  </a:t>
            </a:r>
          </a:p>
          <a:p>
            <a:endParaRPr lang="en-US" sz="1400" dirty="0"/>
          </a:p>
          <a:p>
            <a:endParaRPr lang="en-US" sz="1400" dirty="0"/>
          </a:p>
          <a:p>
            <a:endParaRPr lang="en-US" sz="1400" dirty="0"/>
          </a:p>
          <a:p>
            <a:endParaRPr lang="en-US" sz="1400" dirty="0"/>
          </a:p>
          <a:p>
            <a:endParaRPr lang="en-US" sz="1400" dirty="0"/>
          </a:p>
          <a:p>
            <a:endParaRPr lang="en-US" sz="1400" dirty="0"/>
          </a:p>
          <a:p>
            <a:r>
              <a:rPr lang="en-US" sz="1400" dirty="0"/>
              <a:t>                                                                                                                 </a:t>
            </a:r>
          </a:p>
          <a:p>
            <a:endParaRPr lang="en-US" sz="1400" dirty="0"/>
          </a:p>
          <a:p>
            <a:endParaRPr lang="en-US" sz="1400" dirty="0"/>
          </a:p>
          <a:p>
            <a:endParaRPr lang="en-GB" sz="1400" dirty="0"/>
          </a:p>
        </p:txBody>
      </p:sp>
      <p:pic>
        <p:nvPicPr>
          <p:cNvPr id="3074" name="Picture 2" descr="Closeup of diverse people joining their hands">
            <a:extLst>
              <a:ext uri="{FF2B5EF4-FFF2-40B4-BE49-F238E27FC236}">
                <a16:creationId xmlns:a16="http://schemas.microsoft.com/office/drawing/2014/main" id="{A2F38D56-3698-DCDE-81BB-B53E822ED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1577" y="0"/>
            <a:ext cx="6248401" cy="605778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6C29651-0592-D851-D31D-14550DBE197B}"/>
              </a:ext>
            </a:extLst>
          </p:cNvPr>
          <p:cNvSpPr txBox="1"/>
          <p:nvPr/>
        </p:nvSpPr>
        <p:spPr>
          <a:xfrm>
            <a:off x="8017451" y="6247855"/>
            <a:ext cx="2316660" cy="800219"/>
          </a:xfrm>
          <a:prstGeom prst="rect">
            <a:avLst/>
          </a:prstGeom>
          <a:noFill/>
        </p:spPr>
        <p:txBody>
          <a:bodyPr wrap="none" rtlCol="0">
            <a:spAutoFit/>
          </a:bodyPr>
          <a:lstStyle/>
          <a:p>
            <a:r>
              <a:rPr lang="en-US" sz="1400" dirty="0"/>
              <a:t>(Shutterstock.com, 2022)</a:t>
            </a:r>
          </a:p>
          <a:p>
            <a:endParaRPr lang="en-US" sz="1400" dirty="0"/>
          </a:p>
          <a:p>
            <a:endParaRPr lang="en-GB" dirty="0"/>
          </a:p>
        </p:txBody>
      </p:sp>
    </p:spTree>
    <p:extLst>
      <p:ext uri="{BB962C8B-B14F-4D97-AF65-F5344CB8AC3E}">
        <p14:creationId xmlns:p14="http://schemas.microsoft.com/office/powerpoint/2010/main" val="2187714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163287"/>
            <a:ext cx="5130265" cy="269421"/>
          </a:xfrm>
        </p:spPr>
        <p:txBody>
          <a:bodyPr>
            <a:normAutofit fontScale="85000" lnSpcReduction="20000"/>
          </a:bodyPr>
          <a:lstStyle/>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400" b="1" dirty="0">
              <a:latin typeface="Abadi Extra Light" panose="020B0204020104020204" pitchFamily="34" charset="0"/>
            </a:endParaRPr>
          </a:p>
        </p:txBody>
      </p:sp>
      <p:sp>
        <p:nvSpPr>
          <p:cNvPr id="5" name="TextBox 4">
            <a:extLst>
              <a:ext uri="{FF2B5EF4-FFF2-40B4-BE49-F238E27FC236}">
                <a16:creationId xmlns:a16="http://schemas.microsoft.com/office/drawing/2014/main" id="{0893DE9E-8C31-9798-AB2E-B9EC4F7B9F58}"/>
              </a:ext>
            </a:extLst>
          </p:cNvPr>
          <p:cNvSpPr txBox="1"/>
          <p:nvPr/>
        </p:nvSpPr>
        <p:spPr>
          <a:xfrm>
            <a:off x="489857" y="163287"/>
            <a:ext cx="6466113" cy="646331"/>
          </a:xfrm>
          <a:prstGeom prst="rect">
            <a:avLst/>
          </a:prstGeom>
          <a:noFill/>
        </p:spPr>
        <p:txBody>
          <a:bodyPr wrap="square" rtlCol="0">
            <a:spAutoFit/>
          </a:bodyPr>
          <a:lstStyle/>
          <a:p>
            <a:r>
              <a:rPr lang="en-US" dirty="0"/>
              <a:t>The Principle that supports infant mortality in the community. </a:t>
            </a:r>
            <a:endParaRPr lang="en-GB" dirty="0"/>
          </a:p>
        </p:txBody>
      </p:sp>
      <p:sp>
        <p:nvSpPr>
          <p:cNvPr id="7" name="TextBox 6">
            <a:extLst>
              <a:ext uri="{FF2B5EF4-FFF2-40B4-BE49-F238E27FC236}">
                <a16:creationId xmlns:a16="http://schemas.microsoft.com/office/drawing/2014/main" id="{F6D1873A-78A2-0BCF-78F7-FD3D5157D462}"/>
              </a:ext>
            </a:extLst>
          </p:cNvPr>
          <p:cNvSpPr txBox="1"/>
          <p:nvPr/>
        </p:nvSpPr>
        <p:spPr>
          <a:xfrm>
            <a:off x="489857" y="1094014"/>
            <a:ext cx="5543550" cy="3108543"/>
          </a:xfrm>
          <a:prstGeom prst="rect">
            <a:avLst/>
          </a:prstGeom>
          <a:noFill/>
        </p:spPr>
        <p:txBody>
          <a:bodyPr wrap="square" rtlCol="0">
            <a:spAutoFit/>
          </a:bodyPr>
          <a:lstStyle/>
          <a:p>
            <a:pPr marL="285750" indent="-285750">
              <a:buFont typeface="Arial" panose="020B0604020202020204" pitchFamily="34" charset="0"/>
              <a:buChar char="•"/>
            </a:pPr>
            <a:r>
              <a:rPr lang="en-US" sz="1400" dirty="0"/>
              <a:t>Managing delivery complications, neonatal care, and childhood illnesses in the community: A pilot home-based newborn care initiative that included sepsis management, low-birthweight infant support, primary prevention, health education, and TBA training decreased newborn and infant mortality rates.</a:t>
            </a:r>
            <a:endParaRPr lang="en-GB" sz="1400" dirty="0"/>
          </a:p>
          <a:p>
            <a:endParaRPr lang="en-GB" sz="1400" dirty="0"/>
          </a:p>
          <a:p>
            <a:pPr marL="285750" indent="-285750">
              <a:buFont typeface="Arial" panose="020B0604020202020204" pitchFamily="34" charset="0"/>
              <a:buChar char="•"/>
            </a:pPr>
            <a:r>
              <a:rPr lang="en-GB" sz="1400" dirty="0"/>
              <a:t>Home visit: </a:t>
            </a:r>
            <a:r>
              <a:rPr lang="en-US" sz="1400" dirty="0"/>
              <a:t>Pre- and postnatal home visits by Community health workers to counsel moms, give newborn care, and arrange referrals may lead to early detection of problems and appropriate referrals. (Lassi, S. et al., 2016)</a:t>
            </a:r>
          </a:p>
          <a:p>
            <a:pPr marL="285750" indent="-285750">
              <a:buFont typeface="Arial" panose="020B0604020202020204" pitchFamily="34" charset="0"/>
              <a:buChar char="•"/>
            </a:pPr>
            <a:endParaRPr lang="en-US" sz="1400" dirty="0"/>
          </a:p>
          <a:p>
            <a:endParaRPr lang="en-US" sz="1400" dirty="0"/>
          </a:p>
          <a:p>
            <a:endParaRPr lang="en-GB" sz="1400" dirty="0"/>
          </a:p>
        </p:txBody>
      </p:sp>
      <p:pic>
        <p:nvPicPr>
          <p:cNvPr id="2" name="Picture 1" descr="Colorful drops of water">
            <a:extLst>
              <a:ext uri="{FF2B5EF4-FFF2-40B4-BE49-F238E27FC236}">
                <a16:creationId xmlns:a16="http://schemas.microsoft.com/office/drawing/2014/main" id="{FFCBEEB3-6229-ADFA-75D5-759DB965D524}"/>
              </a:ext>
            </a:extLst>
          </p:cNvPr>
          <p:cNvPicPr>
            <a:picLocks noChangeAspect="1"/>
          </p:cNvPicPr>
          <p:nvPr/>
        </p:nvPicPr>
        <p:blipFill rotWithShape="1">
          <a:blip r:embed="rId2"/>
          <a:srcRect l="12342" r="20705" b="-1"/>
          <a:stretch/>
        </p:blipFill>
        <p:spPr>
          <a:xfrm>
            <a:off x="6158595" y="91450"/>
            <a:ext cx="6094477"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6" name="Picture 5" descr="Colorful drops of water">
            <a:extLst>
              <a:ext uri="{FF2B5EF4-FFF2-40B4-BE49-F238E27FC236}">
                <a16:creationId xmlns:a16="http://schemas.microsoft.com/office/drawing/2014/main" id="{B10ABC72-05B0-BB34-57F0-7AC71DDC8A5C}"/>
              </a:ext>
            </a:extLst>
          </p:cNvPr>
          <p:cNvPicPr>
            <a:picLocks noChangeAspect="1"/>
          </p:cNvPicPr>
          <p:nvPr/>
        </p:nvPicPr>
        <p:blipFill rotWithShape="1">
          <a:blip r:embed="rId2"/>
          <a:srcRect l="12342" r="20705" b="-1"/>
          <a:stretch/>
        </p:blipFill>
        <p:spPr>
          <a:xfrm>
            <a:off x="12006635" y="315701"/>
            <a:ext cx="6140109" cy="234031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3074" name="Picture 2" descr="principles of prevention logo">
            <a:extLst>
              <a:ext uri="{FF2B5EF4-FFF2-40B4-BE49-F238E27FC236}">
                <a16:creationId xmlns:a16="http://schemas.microsoft.com/office/drawing/2014/main" id="{9B9FA525-591C-DD30-51AB-A102908B1A1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2700000">
            <a:off x="5846731" y="823845"/>
            <a:ext cx="7092000" cy="445951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D65215E-3C4C-F16F-2AFC-63612EB6CC9D}"/>
              </a:ext>
            </a:extLst>
          </p:cNvPr>
          <p:cNvSpPr txBox="1"/>
          <p:nvPr/>
        </p:nvSpPr>
        <p:spPr>
          <a:xfrm>
            <a:off x="8595360" y="6705600"/>
            <a:ext cx="1518364" cy="584775"/>
          </a:xfrm>
          <a:prstGeom prst="rect">
            <a:avLst/>
          </a:prstGeom>
          <a:noFill/>
        </p:spPr>
        <p:txBody>
          <a:bodyPr wrap="none" rtlCol="0">
            <a:spAutoFit/>
          </a:bodyPr>
          <a:lstStyle/>
          <a:p>
            <a:r>
              <a:rPr lang="en-US" sz="1400" dirty="0"/>
              <a:t>(</a:t>
            </a:r>
            <a:r>
              <a:rPr lang="en-US" sz="1400" dirty="0" err="1"/>
              <a:t>Uk.image</a:t>
            </a:r>
            <a:r>
              <a:rPr lang="en-US" sz="1400" dirty="0"/>
              <a:t>, </a:t>
            </a:r>
            <a:r>
              <a:rPr lang="en-US" sz="1400" dirty="0" err="1"/>
              <a:t>nd</a:t>
            </a:r>
            <a:r>
              <a:rPr lang="en-US" sz="1400" dirty="0"/>
              <a:t>) </a:t>
            </a:r>
            <a:endParaRPr lang="en-GB" sz="1400" dirty="0"/>
          </a:p>
          <a:p>
            <a:endParaRPr lang="en-GB" dirty="0"/>
          </a:p>
        </p:txBody>
      </p:sp>
    </p:spTree>
    <p:extLst>
      <p:ext uri="{BB962C8B-B14F-4D97-AF65-F5344CB8AC3E}">
        <p14:creationId xmlns:p14="http://schemas.microsoft.com/office/powerpoint/2010/main" val="3474461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163287"/>
            <a:ext cx="5130265" cy="4218550"/>
          </a:xfrm>
        </p:spPr>
        <p:txBody>
          <a:bodyPr>
            <a:normAutofit/>
          </a:bodyPr>
          <a:lstStyle/>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400" b="1" dirty="0">
              <a:latin typeface="Abadi Extra Light" panose="020B0204020104020204" pitchFamily="34" charset="0"/>
            </a:endParaRPr>
          </a:p>
        </p:txBody>
      </p:sp>
      <p:pic>
        <p:nvPicPr>
          <p:cNvPr id="4" name="Picture 3" descr="Colorful drops of water">
            <a:extLst>
              <a:ext uri="{FF2B5EF4-FFF2-40B4-BE49-F238E27FC236}">
                <a16:creationId xmlns:a16="http://schemas.microsoft.com/office/drawing/2014/main" id="{DC3A4C34-1727-6285-B48F-37067DC17FA9}"/>
              </a:ext>
            </a:extLst>
          </p:cNvPr>
          <p:cNvPicPr>
            <a:picLocks noChangeAspect="1"/>
          </p:cNvPicPr>
          <p:nvPr/>
        </p:nvPicPr>
        <p:blipFill rotWithShape="1">
          <a:blip r:embed="rId2"/>
          <a:srcRect l="12342" r="20705" b="-1"/>
          <a:stretch/>
        </p:blipFill>
        <p:spPr>
          <a:xfrm>
            <a:off x="6614159" y="0"/>
            <a:ext cx="5678165" cy="685800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6" name="Picture 2">
            <a:extLst>
              <a:ext uri="{FF2B5EF4-FFF2-40B4-BE49-F238E27FC236}">
                <a16:creationId xmlns:a16="http://schemas.microsoft.com/office/drawing/2014/main" id="{28FB3E97-4F39-7FF2-389C-BE379DE50D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3700" y="0"/>
            <a:ext cx="5548624" cy="46618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5D9B2E5-9A2C-6901-ACE6-31C9B34CE52B}"/>
              </a:ext>
            </a:extLst>
          </p:cNvPr>
          <p:cNvSpPr txBox="1"/>
          <p:nvPr/>
        </p:nvSpPr>
        <p:spPr>
          <a:xfrm>
            <a:off x="5690507" y="2963635"/>
            <a:ext cx="914400" cy="914400"/>
          </a:xfrm>
          <a:prstGeom prst="rect">
            <a:avLst/>
          </a:prstGeom>
          <a:noFill/>
        </p:spPr>
        <p:txBody>
          <a:bodyPr wrap="square" rtlCol="0">
            <a:spAutoFit/>
          </a:bodyPr>
          <a:lstStyle/>
          <a:p>
            <a:endParaRPr lang="en-GB" dirty="0"/>
          </a:p>
        </p:txBody>
      </p:sp>
      <p:sp>
        <p:nvSpPr>
          <p:cNvPr id="9" name="TextBox 8">
            <a:extLst>
              <a:ext uri="{FF2B5EF4-FFF2-40B4-BE49-F238E27FC236}">
                <a16:creationId xmlns:a16="http://schemas.microsoft.com/office/drawing/2014/main" id="{803D6A2F-6711-E222-D828-99189ECDDBBD}"/>
              </a:ext>
            </a:extLst>
          </p:cNvPr>
          <p:cNvSpPr txBox="1"/>
          <p:nvPr/>
        </p:nvSpPr>
        <p:spPr>
          <a:xfrm flipH="1">
            <a:off x="430394" y="163287"/>
            <a:ext cx="5408705" cy="6032421"/>
          </a:xfrm>
          <a:prstGeom prst="rect">
            <a:avLst/>
          </a:prstGeom>
          <a:noFill/>
        </p:spPr>
        <p:txBody>
          <a:bodyPr wrap="square" rtlCol="0">
            <a:spAutoFit/>
          </a:bodyPr>
          <a:lstStyle/>
          <a:p>
            <a:endParaRPr lang="en-US" dirty="0"/>
          </a:p>
          <a:p>
            <a:r>
              <a:rPr lang="en-US" sz="1400" dirty="0"/>
              <a:t>WHO ARE THE STAKEHOLDER?</a:t>
            </a:r>
          </a:p>
          <a:p>
            <a:endParaRPr lang="en-US" sz="1400" dirty="0"/>
          </a:p>
          <a:p>
            <a:r>
              <a:rPr lang="en-US" sz="1400" dirty="0"/>
              <a:t>The health and wellbeing board recognizes that enhancing health and decreasing health inequities is complicated and needs numerous interventions by many organizations.</a:t>
            </a:r>
          </a:p>
          <a:p>
            <a:endParaRPr lang="en-US" sz="1400" dirty="0"/>
          </a:p>
          <a:p>
            <a:pPr marL="285750" indent="-285750">
              <a:buFont typeface="Arial" panose="020B0604020202020204" pitchFamily="34" charset="0"/>
              <a:buChar char="•"/>
            </a:pPr>
            <a:r>
              <a:rPr lang="en-US" sz="1400" dirty="0"/>
              <a:t>King’s Fund</a:t>
            </a:r>
          </a:p>
          <a:p>
            <a:endParaRPr lang="en-US" sz="1400" dirty="0"/>
          </a:p>
          <a:p>
            <a:pPr marL="285750" indent="-285750">
              <a:buFont typeface="Arial" panose="020B0604020202020204" pitchFamily="34" charset="0"/>
              <a:buChar char="•"/>
            </a:pPr>
            <a:r>
              <a:rPr lang="en-US" sz="1400" dirty="0"/>
              <a:t>Adult Social Care</a:t>
            </a:r>
          </a:p>
          <a:p>
            <a:endParaRPr lang="en-US" sz="1400" dirty="0"/>
          </a:p>
          <a:p>
            <a:pPr marL="285750" indent="-285750">
              <a:buFont typeface="Arial" panose="020B0604020202020204" pitchFamily="34" charset="0"/>
              <a:buChar char="•"/>
            </a:pPr>
            <a:r>
              <a:rPr lang="en-US" sz="1400" dirty="0"/>
              <a:t>HNS Southeast London Clinical Commissioning Group</a:t>
            </a:r>
          </a:p>
          <a:p>
            <a:endParaRPr lang="en-US" sz="1400" dirty="0"/>
          </a:p>
          <a:p>
            <a:pPr marL="285750" indent="-285750">
              <a:buFont typeface="Arial" panose="020B0604020202020204" pitchFamily="34" charset="0"/>
              <a:buChar char="•"/>
            </a:pPr>
            <a:r>
              <a:rPr lang="en-US" sz="1400" dirty="0"/>
              <a:t>Southwark Public Health</a:t>
            </a:r>
          </a:p>
          <a:p>
            <a:endParaRPr lang="en-US" sz="1400" dirty="0"/>
          </a:p>
          <a:p>
            <a:pPr marL="285750" indent="-285750">
              <a:buFont typeface="Arial" panose="020B0604020202020204" pitchFamily="34" charset="0"/>
              <a:buChar char="•"/>
            </a:pPr>
            <a:r>
              <a:rPr lang="en-US" sz="1400" dirty="0"/>
              <a:t>General Practitioner (GP)</a:t>
            </a:r>
          </a:p>
          <a:p>
            <a:endParaRPr lang="en-US" sz="1400" dirty="0"/>
          </a:p>
          <a:p>
            <a:pPr marL="285750" indent="-285750">
              <a:buFont typeface="Arial" panose="020B0604020202020204" pitchFamily="34" charset="0"/>
              <a:buChar char="•"/>
            </a:pPr>
            <a:r>
              <a:rPr lang="en-US" sz="1400" dirty="0"/>
              <a:t>Local Authority</a:t>
            </a:r>
          </a:p>
          <a:p>
            <a:endParaRPr lang="en-US" sz="1400" dirty="0"/>
          </a:p>
          <a:p>
            <a:pPr marL="285750" indent="-285750">
              <a:buFont typeface="Arial" panose="020B0604020202020204" pitchFamily="34" charset="0"/>
              <a:buChar char="•"/>
            </a:pPr>
            <a:r>
              <a:rPr lang="en-US" sz="1400" dirty="0"/>
              <a:t>All Adult Women living in the community</a:t>
            </a:r>
          </a:p>
          <a:p>
            <a:endParaRPr lang="en-US" sz="1400" dirty="0"/>
          </a:p>
          <a:p>
            <a:pPr marL="285750" indent="-285750">
              <a:buFont typeface="Arial" panose="020B0604020202020204" pitchFamily="34" charset="0"/>
              <a:buChar char="•"/>
            </a:pPr>
            <a:r>
              <a:rPr lang="en-US" sz="1400" dirty="0"/>
              <a:t>School Teachers</a:t>
            </a:r>
          </a:p>
          <a:p>
            <a:pPr marL="285750" indent="-285750">
              <a:buFont typeface="Arial" panose="020B0604020202020204" pitchFamily="34" charset="0"/>
              <a:buChar char="•"/>
            </a:pPr>
            <a:endParaRPr lang="en-US" sz="1400" dirty="0"/>
          </a:p>
          <a:p>
            <a:r>
              <a:rPr lang="en-US" sz="1400" dirty="0"/>
              <a:t>(Southwark.gov.uk, 2020)</a:t>
            </a:r>
          </a:p>
          <a:p>
            <a:endParaRPr lang="en-US" sz="1400" dirty="0"/>
          </a:p>
          <a:p>
            <a:endParaRPr lang="en-US" sz="1400" dirty="0"/>
          </a:p>
          <a:p>
            <a:endParaRPr lang="en-GB" dirty="0"/>
          </a:p>
        </p:txBody>
      </p:sp>
    </p:spTree>
    <p:extLst>
      <p:ext uri="{BB962C8B-B14F-4D97-AF65-F5344CB8AC3E}">
        <p14:creationId xmlns:p14="http://schemas.microsoft.com/office/powerpoint/2010/main" val="1516454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163287"/>
            <a:ext cx="5130265" cy="4218550"/>
          </a:xfrm>
        </p:spPr>
        <p:txBody>
          <a:bodyPr>
            <a:normAutofit/>
          </a:bodyPr>
          <a:lstStyle/>
          <a:p>
            <a:endParaRPr lang="en-US" sz="1600">
              <a:latin typeface="Abadi Extra Light" panose="020B0204020104020204" pitchFamily="34" charset="0"/>
            </a:endParaRPr>
          </a:p>
          <a:p>
            <a:endParaRPr lang="en-US" sz="1600">
              <a:latin typeface="Abadi Extra Light" panose="020B0204020104020204" pitchFamily="34" charset="0"/>
            </a:endParaRPr>
          </a:p>
          <a:p>
            <a:endParaRPr lang="en-US" sz="1600">
              <a:latin typeface="Abadi Extra Light" panose="020B0204020104020204" pitchFamily="34" charset="0"/>
            </a:endParaRPr>
          </a:p>
          <a:p>
            <a:endParaRPr lang="en-US" sz="1400" b="1" dirty="0">
              <a:latin typeface="Abadi Extra Light" panose="020B0204020104020204" pitchFamily="34" charset="0"/>
            </a:endParaRPr>
          </a:p>
        </p:txBody>
      </p:sp>
      <p:pic>
        <p:nvPicPr>
          <p:cNvPr id="4" name="Picture 3" descr="Colorful drops of water">
            <a:extLst>
              <a:ext uri="{FF2B5EF4-FFF2-40B4-BE49-F238E27FC236}">
                <a16:creationId xmlns:a16="http://schemas.microsoft.com/office/drawing/2014/main" id="{DC3A4C34-1727-6285-B48F-37067DC17FA9}"/>
              </a:ext>
            </a:extLst>
          </p:cNvPr>
          <p:cNvPicPr>
            <a:picLocks noChangeAspect="1"/>
          </p:cNvPicPr>
          <p:nvPr/>
        </p:nvPicPr>
        <p:blipFill rotWithShape="1">
          <a:blip r:embed="rId2"/>
          <a:srcRect l="12342" r="20705" b="-1"/>
          <a:stretch/>
        </p:blipFill>
        <p:spPr>
          <a:xfrm>
            <a:off x="6751864" y="39853"/>
            <a:ext cx="5440136" cy="5340411"/>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1030" name="Picture 6">
            <a:extLst>
              <a:ext uri="{FF2B5EF4-FFF2-40B4-BE49-F238E27FC236}">
                <a16:creationId xmlns:a16="http://schemas.microsoft.com/office/drawing/2014/main" id="{9B2A7854-7081-45FA-CA02-375BE758A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8160" y="163285"/>
            <a:ext cx="5237226" cy="35025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F82FC84-D658-2A87-08BB-032B65E9753C}"/>
              </a:ext>
            </a:extLst>
          </p:cNvPr>
          <p:cNvSpPr txBox="1"/>
          <p:nvPr/>
        </p:nvSpPr>
        <p:spPr>
          <a:xfrm flipH="1">
            <a:off x="8196941" y="3739243"/>
            <a:ext cx="2694215" cy="307777"/>
          </a:xfrm>
          <a:prstGeom prst="rect">
            <a:avLst/>
          </a:prstGeom>
          <a:noFill/>
        </p:spPr>
        <p:txBody>
          <a:bodyPr wrap="square" rtlCol="0">
            <a:spAutoFit/>
          </a:bodyPr>
          <a:lstStyle/>
          <a:p>
            <a:r>
              <a:rPr lang="en-US" sz="1400" dirty="0"/>
              <a:t>(</a:t>
            </a:r>
            <a:r>
              <a:rPr lang="en-US" sz="1400" dirty="0" err="1"/>
              <a:t>Uk.image</a:t>
            </a:r>
            <a:r>
              <a:rPr lang="en-US" sz="1400" dirty="0"/>
              <a:t>, </a:t>
            </a:r>
            <a:r>
              <a:rPr lang="en-US" sz="1400" dirty="0" err="1"/>
              <a:t>nd</a:t>
            </a:r>
            <a:r>
              <a:rPr lang="en-US" sz="1400" dirty="0"/>
              <a:t>) </a:t>
            </a:r>
            <a:endParaRPr lang="en-GB" sz="1400" dirty="0"/>
          </a:p>
        </p:txBody>
      </p:sp>
      <p:sp>
        <p:nvSpPr>
          <p:cNvPr id="6" name="TextBox 5">
            <a:extLst>
              <a:ext uri="{FF2B5EF4-FFF2-40B4-BE49-F238E27FC236}">
                <a16:creationId xmlns:a16="http://schemas.microsoft.com/office/drawing/2014/main" id="{950671A7-828B-6B9C-6A88-9C57049B717E}"/>
              </a:ext>
            </a:extLst>
          </p:cNvPr>
          <p:cNvSpPr txBox="1"/>
          <p:nvPr/>
        </p:nvSpPr>
        <p:spPr>
          <a:xfrm>
            <a:off x="518160" y="538480"/>
            <a:ext cx="6054825" cy="4401205"/>
          </a:xfrm>
          <a:prstGeom prst="rect">
            <a:avLst/>
          </a:prstGeom>
          <a:noFill/>
        </p:spPr>
        <p:txBody>
          <a:bodyPr wrap="square" rtlCol="0">
            <a:spAutoFit/>
          </a:bodyPr>
          <a:lstStyle/>
          <a:p>
            <a:r>
              <a:rPr lang="en-US" sz="1400" dirty="0"/>
              <a:t>How Digital Campaigns Can Help Reduce Infant Mortality.</a:t>
            </a:r>
          </a:p>
          <a:p>
            <a:endParaRPr lang="en-US" sz="1400" dirty="0"/>
          </a:p>
          <a:p>
            <a:pPr marL="285750" indent="-285750">
              <a:buFont typeface="Arial" panose="020B0604020202020204" pitchFamily="34" charset="0"/>
              <a:buChar char="•"/>
            </a:pPr>
            <a:r>
              <a:rPr lang="en-US" sz="1400" dirty="0"/>
              <a:t>A digital campaign on newborn death rates can reach citizens who require health information. All digital efforts are supposed to create awareness, but we're striving to impact community members' lives by ensuring they have access to critical information.</a:t>
            </a:r>
          </a:p>
          <a:p>
            <a:endParaRPr lang="en-US" sz="1400" dirty="0"/>
          </a:p>
          <a:p>
            <a:pPr marL="285750" indent="-285750">
              <a:buFont typeface="Arial" panose="020B0604020202020204" pitchFamily="34" charset="0"/>
              <a:buChar char="•"/>
            </a:pPr>
            <a:r>
              <a:rPr lang="en-US" sz="1400" dirty="0"/>
              <a:t>Email is the best digital tool for reaching large audiences.</a:t>
            </a:r>
          </a:p>
          <a:p>
            <a:endParaRPr lang="en-US" sz="1400" dirty="0"/>
          </a:p>
          <a:p>
            <a:pPr marL="285750" indent="-285750">
              <a:buFont typeface="Arial" panose="020B0604020202020204" pitchFamily="34" charset="0"/>
              <a:buChar char="•"/>
            </a:pPr>
            <a:r>
              <a:rPr lang="en-US" sz="1400" dirty="0"/>
              <a:t>A recent analysis indicated that a higher mortality rate is "totally or virtually entirely" due to less advantaged populations. Over 90% of people own a cell phone, therefore texting could be an effective way to reach those without email.</a:t>
            </a:r>
          </a:p>
          <a:p>
            <a:endParaRPr lang="en-US" sz="1400" dirty="0"/>
          </a:p>
          <a:p>
            <a:pPr marL="285750" indent="-285750">
              <a:buFont typeface="Arial" panose="020B0604020202020204" pitchFamily="34" charset="0"/>
              <a:buChar char="•"/>
            </a:pPr>
            <a:r>
              <a:rPr lang="en-US" sz="1400" dirty="0"/>
              <a:t>Monthly digital newsletters or blog posts might raise awareness of the issue. (Granicus.com, </a:t>
            </a:r>
            <a:r>
              <a:rPr lang="en-US" sz="1400" dirty="0" err="1"/>
              <a:t>nd</a:t>
            </a:r>
            <a:r>
              <a:rPr lang="en-US" sz="1400" dirty="0"/>
              <a:t>)</a:t>
            </a:r>
          </a:p>
          <a:p>
            <a:endParaRPr lang="en-US" sz="1400" dirty="0"/>
          </a:p>
          <a:p>
            <a:endParaRPr lang="en-US" sz="1400" dirty="0"/>
          </a:p>
          <a:p>
            <a:endParaRPr lang="en-GB" sz="1400" dirty="0"/>
          </a:p>
        </p:txBody>
      </p:sp>
    </p:spTree>
    <p:extLst>
      <p:ext uri="{BB962C8B-B14F-4D97-AF65-F5344CB8AC3E}">
        <p14:creationId xmlns:p14="http://schemas.microsoft.com/office/powerpoint/2010/main" val="1109266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olorful drops of water">
            <a:extLst>
              <a:ext uri="{FF2B5EF4-FFF2-40B4-BE49-F238E27FC236}">
                <a16:creationId xmlns:a16="http://schemas.microsoft.com/office/drawing/2014/main" id="{DC3A4C34-1727-6285-B48F-37067DC17FA9}"/>
              </a:ext>
            </a:extLst>
          </p:cNvPr>
          <p:cNvPicPr>
            <a:picLocks noChangeAspect="1"/>
          </p:cNvPicPr>
          <p:nvPr/>
        </p:nvPicPr>
        <p:blipFill rotWithShape="1">
          <a:blip r:embed="rId2"/>
          <a:srcRect l="12342" r="20705" b="-1"/>
          <a:stretch/>
        </p:blipFill>
        <p:spPr>
          <a:xfrm>
            <a:off x="8859153" y="163287"/>
            <a:ext cx="3154458" cy="3424173"/>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6146" name="Picture 2" descr="Maslow Quotes Hierarchy Of Needs">
            <a:extLst>
              <a:ext uri="{FF2B5EF4-FFF2-40B4-BE49-F238E27FC236}">
                <a16:creationId xmlns:a16="http://schemas.microsoft.com/office/drawing/2014/main" id="{DB2E6DF6-BFF6-91F1-7FCA-D3E083D8C2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5196" y="294307"/>
            <a:ext cx="5130266" cy="446200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8E1A48A-2957-6BFC-3334-199A9758612D}"/>
              </a:ext>
            </a:extLst>
          </p:cNvPr>
          <p:cNvSpPr txBox="1"/>
          <p:nvPr/>
        </p:nvSpPr>
        <p:spPr>
          <a:xfrm>
            <a:off x="7945821" y="5339255"/>
            <a:ext cx="2159566" cy="307777"/>
          </a:xfrm>
          <a:prstGeom prst="rect">
            <a:avLst/>
          </a:prstGeom>
          <a:noFill/>
        </p:spPr>
        <p:txBody>
          <a:bodyPr wrap="none" rtlCol="0">
            <a:spAutoFit/>
          </a:bodyPr>
          <a:lstStyle/>
          <a:p>
            <a:r>
              <a:rPr lang="en-US" sz="1400" dirty="0"/>
              <a:t>(quotesgram.com, </a:t>
            </a:r>
            <a:r>
              <a:rPr lang="en-US" sz="1400" dirty="0" err="1"/>
              <a:t>nd</a:t>
            </a:r>
            <a:r>
              <a:rPr lang="en-US" sz="1400" dirty="0"/>
              <a:t>)</a:t>
            </a:r>
            <a:endParaRPr lang="en-GB" sz="1400" dirty="0"/>
          </a:p>
        </p:txBody>
      </p:sp>
      <p:sp>
        <p:nvSpPr>
          <p:cNvPr id="9" name="TextBox 8">
            <a:extLst>
              <a:ext uri="{FF2B5EF4-FFF2-40B4-BE49-F238E27FC236}">
                <a16:creationId xmlns:a16="http://schemas.microsoft.com/office/drawing/2014/main" id="{27C3B98E-D047-5FF9-CCA1-B637ED6A6F92}"/>
              </a:ext>
            </a:extLst>
          </p:cNvPr>
          <p:cNvSpPr txBox="1"/>
          <p:nvPr/>
        </p:nvSpPr>
        <p:spPr>
          <a:xfrm>
            <a:off x="1387929" y="783771"/>
            <a:ext cx="2685351" cy="307777"/>
          </a:xfrm>
          <a:prstGeom prst="rect">
            <a:avLst/>
          </a:prstGeom>
          <a:noFill/>
        </p:spPr>
        <p:txBody>
          <a:bodyPr wrap="none" rtlCol="0">
            <a:spAutoFit/>
          </a:bodyPr>
          <a:lstStyle/>
          <a:p>
            <a:r>
              <a:rPr lang="en-US" sz="1400" dirty="0"/>
              <a:t>Maslow’s Hierarchy of Needs</a:t>
            </a:r>
            <a:endParaRPr lang="en-GB" sz="1400" dirty="0"/>
          </a:p>
        </p:txBody>
      </p:sp>
      <p:sp>
        <p:nvSpPr>
          <p:cNvPr id="10" name="TextBox 9">
            <a:extLst>
              <a:ext uri="{FF2B5EF4-FFF2-40B4-BE49-F238E27FC236}">
                <a16:creationId xmlns:a16="http://schemas.microsoft.com/office/drawing/2014/main" id="{C96B3C81-5A4C-198D-84F2-6570B75702A8}"/>
              </a:ext>
            </a:extLst>
          </p:cNvPr>
          <p:cNvSpPr txBox="1"/>
          <p:nvPr/>
        </p:nvSpPr>
        <p:spPr>
          <a:xfrm>
            <a:off x="1159329" y="1869621"/>
            <a:ext cx="3001143" cy="307777"/>
          </a:xfrm>
          <a:prstGeom prst="rect">
            <a:avLst/>
          </a:prstGeom>
          <a:noFill/>
        </p:spPr>
        <p:txBody>
          <a:bodyPr wrap="square" rtlCol="0">
            <a:spAutoFit/>
          </a:bodyPr>
          <a:lstStyle/>
          <a:p>
            <a:r>
              <a:rPr lang="en-US" sz="1400" dirty="0"/>
              <a:t>infancy and Toddlerhood Period</a:t>
            </a:r>
            <a:endParaRPr lang="en-GB" sz="1400" dirty="0"/>
          </a:p>
        </p:txBody>
      </p:sp>
      <p:sp>
        <p:nvSpPr>
          <p:cNvPr id="13" name="TextBox 12">
            <a:extLst>
              <a:ext uri="{FF2B5EF4-FFF2-40B4-BE49-F238E27FC236}">
                <a16:creationId xmlns:a16="http://schemas.microsoft.com/office/drawing/2014/main" id="{BB94F358-B7E0-98BA-839C-C29C590A3B5E}"/>
              </a:ext>
            </a:extLst>
          </p:cNvPr>
          <p:cNvSpPr txBox="1"/>
          <p:nvPr/>
        </p:nvSpPr>
        <p:spPr>
          <a:xfrm>
            <a:off x="530678" y="2177398"/>
            <a:ext cx="4795867" cy="3970318"/>
          </a:xfrm>
          <a:prstGeom prst="rect">
            <a:avLst/>
          </a:prstGeom>
          <a:noFill/>
        </p:spPr>
        <p:txBody>
          <a:bodyPr wrap="square" rtlCol="0">
            <a:spAutoFit/>
          </a:bodyPr>
          <a:lstStyle/>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Physiological needs: During this time, physiology is crucial. A baby's nutrient intake must keep up with its growth.</a:t>
            </a:r>
          </a:p>
          <a:p>
            <a:endParaRPr lang="en-US" sz="1400" dirty="0"/>
          </a:p>
          <a:p>
            <a:pPr marL="285750" indent="-285750">
              <a:buFont typeface="Arial" panose="020B0604020202020204" pitchFamily="34" charset="0"/>
              <a:buChar char="•"/>
            </a:pPr>
            <a:r>
              <a:rPr lang="en-US" sz="1400" dirty="0"/>
              <a:t>Safety Needs: Infants and toddlers need support with this. Curiosity can lead to danger. Parents "baby-proof" their homes to meet this demand.</a:t>
            </a:r>
          </a:p>
          <a:p>
            <a:endParaRPr lang="en-US" sz="1400" dirty="0"/>
          </a:p>
          <a:p>
            <a:pPr marL="285750" indent="-285750">
              <a:buFont typeface="Arial" panose="020B0604020202020204" pitchFamily="34" charset="0"/>
              <a:buChar char="•"/>
            </a:pPr>
            <a:r>
              <a:rPr lang="en-US" sz="1400" dirty="0"/>
              <a:t>Belonging and Love Needs: Infants and toddlers develop quickly. They form attachments and are comforted (or disturbed) by others' presence. A mother's voice or scent can comfort a youngster. A father's hug can comfort and delight a youngster. (</a:t>
            </a:r>
            <a:r>
              <a:rPr lang="en-GB" sz="1400" dirty="0">
                <a:effectLst/>
                <a:latin typeface="Calibri" panose="020F0502020204030204" pitchFamily="34" charset="0"/>
                <a:ea typeface="Calibri" panose="020F0502020204030204" pitchFamily="34" charset="0"/>
                <a:cs typeface="Times New Roman" panose="02020603050405020304" pitchFamily="18" charset="0"/>
              </a:rPr>
              <a:t>Weebly.com, </a:t>
            </a:r>
            <a:r>
              <a:rPr lang="en-GB" sz="1400" dirty="0" err="1">
                <a:effectLst/>
                <a:latin typeface="Calibri" panose="020F0502020204030204" pitchFamily="34" charset="0"/>
                <a:ea typeface="Calibri" panose="020F0502020204030204" pitchFamily="34" charset="0"/>
                <a:cs typeface="Times New Roman" panose="02020603050405020304" pitchFamily="18" charset="0"/>
              </a:rPr>
              <a:t>nd</a:t>
            </a:r>
            <a:r>
              <a:rPr lang="en-GB" sz="14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400" dirty="0"/>
          </a:p>
          <a:p>
            <a:endParaRPr lang="en-US" sz="1400" dirty="0"/>
          </a:p>
          <a:p>
            <a:endParaRPr lang="en-GB" sz="1400" dirty="0"/>
          </a:p>
        </p:txBody>
      </p:sp>
    </p:spTree>
    <p:extLst>
      <p:ext uri="{BB962C8B-B14F-4D97-AF65-F5344CB8AC3E}">
        <p14:creationId xmlns:p14="http://schemas.microsoft.com/office/powerpoint/2010/main" val="3203172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163287"/>
            <a:ext cx="5130265" cy="4218550"/>
          </a:xfrm>
        </p:spPr>
        <p:txBody>
          <a:bodyPr>
            <a:normAutofit/>
          </a:bodyPr>
          <a:lstStyle/>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400" b="1" dirty="0">
              <a:latin typeface="Abadi Extra Light" panose="020B0204020104020204" pitchFamily="34" charset="0"/>
            </a:endParaRPr>
          </a:p>
        </p:txBody>
      </p:sp>
      <p:pic>
        <p:nvPicPr>
          <p:cNvPr id="2052" name="Picture 4">
            <a:extLst>
              <a:ext uri="{FF2B5EF4-FFF2-40B4-BE49-F238E27FC236}">
                <a16:creationId xmlns:a16="http://schemas.microsoft.com/office/drawing/2014/main" id="{977ACB9C-ADC8-2200-D7DF-6F70BAE022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5695" y="0"/>
            <a:ext cx="6245825" cy="475488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6465F47-63BC-E72A-1EE8-2FD9121E929A}"/>
              </a:ext>
            </a:extLst>
          </p:cNvPr>
          <p:cNvSpPr txBox="1"/>
          <p:nvPr/>
        </p:nvSpPr>
        <p:spPr>
          <a:xfrm>
            <a:off x="7366000" y="5191760"/>
            <a:ext cx="1468672" cy="307777"/>
          </a:xfrm>
          <a:prstGeom prst="rect">
            <a:avLst/>
          </a:prstGeom>
          <a:noFill/>
        </p:spPr>
        <p:txBody>
          <a:bodyPr wrap="none" rtlCol="0">
            <a:spAutoFit/>
          </a:bodyPr>
          <a:lstStyle/>
          <a:p>
            <a:r>
              <a:rPr lang="en-US" sz="1400" dirty="0"/>
              <a:t>(</a:t>
            </a:r>
            <a:r>
              <a:rPr lang="en-US" sz="1400" dirty="0" err="1"/>
              <a:t>Uk.image</a:t>
            </a:r>
            <a:r>
              <a:rPr lang="en-US" sz="1400" dirty="0"/>
              <a:t>, </a:t>
            </a:r>
            <a:r>
              <a:rPr lang="en-US" sz="1400" dirty="0" err="1"/>
              <a:t>nd</a:t>
            </a:r>
            <a:r>
              <a:rPr lang="en-US" sz="1400" dirty="0"/>
              <a:t>)</a:t>
            </a:r>
            <a:endParaRPr lang="en-GB" sz="1400" dirty="0"/>
          </a:p>
        </p:txBody>
      </p:sp>
      <p:sp>
        <p:nvSpPr>
          <p:cNvPr id="8" name="TextBox 7">
            <a:extLst>
              <a:ext uri="{FF2B5EF4-FFF2-40B4-BE49-F238E27FC236}">
                <a16:creationId xmlns:a16="http://schemas.microsoft.com/office/drawing/2014/main" id="{1C1EE350-01A2-8C80-8636-400D7B338D44}"/>
              </a:ext>
            </a:extLst>
          </p:cNvPr>
          <p:cNvSpPr txBox="1"/>
          <p:nvPr/>
        </p:nvSpPr>
        <p:spPr>
          <a:xfrm>
            <a:off x="20321" y="406400"/>
            <a:ext cx="5885214" cy="6709529"/>
          </a:xfrm>
          <a:prstGeom prst="rect">
            <a:avLst/>
          </a:prstGeom>
          <a:noFill/>
        </p:spPr>
        <p:txBody>
          <a:bodyPr wrap="square" rtlCol="0">
            <a:spAutoFit/>
          </a:bodyPr>
          <a:lstStyle/>
          <a:p>
            <a:r>
              <a:rPr lang="en-US" dirty="0"/>
              <a:t>Legislation and Policy.</a:t>
            </a:r>
          </a:p>
          <a:p>
            <a:endParaRPr lang="en-US" dirty="0"/>
          </a:p>
          <a:p>
            <a:pPr marL="285750" indent="-285750">
              <a:buFont typeface="Arial" panose="020B0604020202020204" pitchFamily="34" charset="0"/>
              <a:buChar char="•"/>
            </a:pPr>
            <a:r>
              <a:rPr lang="en-US" sz="1400" dirty="0"/>
              <a:t>Malnutrition and inadequate cleanliness may increase newborn mortality. </a:t>
            </a:r>
          </a:p>
          <a:p>
            <a:endParaRPr lang="en-US" sz="1400" dirty="0"/>
          </a:p>
          <a:p>
            <a:pPr marL="285750" indent="-285750">
              <a:buFont typeface="Arial" panose="020B0604020202020204" pitchFamily="34" charset="0"/>
              <a:buChar char="•"/>
            </a:pPr>
            <a:r>
              <a:rPr lang="en-US" sz="1400" dirty="0"/>
              <a:t>The Education (Provision of Meals) Act 1906 allowed local authorities the right to give free school meals due to children's poor nutrition and health. (The Health Foundation, 2022)</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Renewed investment and resources should support the Healthy Child Program modification.</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The program shall provide universal preventative services for 0–2-year-olds.</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A health visitor must see every child at least five times.</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The Program should be revised using the 5th edition of 'Health for All Children (2019) </a:t>
            </a:r>
          </a:p>
          <a:p>
            <a:r>
              <a:rPr lang="en-US" sz="1400" dirty="0"/>
              <a:t>    </a:t>
            </a:r>
          </a:p>
          <a:p>
            <a:r>
              <a:rPr lang="en-US" sz="1400" dirty="0"/>
              <a:t>(RCPCH, 2020)</a:t>
            </a:r>
          </a:p>
          <a:p>
            <a:r>
              <a:rPr lang="en-US" sz="1400" dirty="0">
                <a:solidFill>
                  <a:srgbClr val="000000"/>
                </a:solidFill>
                <a:latin typeface="Calibri" panose="020F0502020204030204" pitchFamily="34" charset="0"/>
                <a:cs typeface="Times New Roman" panose="02020603050405020304" pitchFamily="18" charset="0"/>
              </a:rPr>
              <a:t>JJJJ</a:t>
            </a:r>
            <a:r>
              <a:rPr lang="en-GB" dirty="0">
                <a:solidFill>
                  <a:srgbClr val="000000"/>
                </a:solidFill>
                <a:latin typeface="Calibri" panose="020F0502020204030204" pitchFamily="34" charset="0"/>
                <a:cs typeface="Times New Roman" panose="02020603050405020304" pitchFamily="18" charset="0"/>
              </a:rPr>
              <a:t>CPCH</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RCPCH, 2020)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400" dirty="0"/>
          </a:p>
          <a:p>
            <a:endParaRPr lang="en-US" sz="1400" dirty="0"/>
          </a:p>
          <a:p>
            <a:endParaRPr lang="en-US" sz="1400" dirty="0"/>
          </a:p>
          <a:p>
            <a:endParaRPr lang="en-US" sz="1400" dirty="0"/>
          </a:p>
          <a:p>
            <a:endParaRPr lang="en-US" dirty="0"/>
          </a:p>
          <a:p>
            <a:endParaRPr lang="en-US" dirty="0"/>
          </a:p>
          <a:p>
            <a:endParaRPr lang="en-GB" dirty="0"/>
          </a:p>
        </p:txBody>
      </p:sp>
      <p:sp>
        <p:nvSpPr>
          <p:cNvPr id="9" name="TextBox 8">
            <a:extLst>
              <a:ext uri="{FF2B5EF4-FFF2-40B4-BE49-F238E27FC236}">
                <a16:creationId xmlns:a16="http://schemas.microsoft.com/office/drawing/2014/main" id="{E14D868A-EB6B-AC99-98B3-555B63BC4400}"/>
              </a:ext>
            </a:extLst>
          </p:cNvPr>
          <p:cNvSpPr txBox="1"/>
          <p:nvPr/>
        </p:nvSpPr>
        <p:spPr>
          <a:xfrm>
            <a:off x="843280" y="1493520"/>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34917348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163287"/>
            <a:ext cx="5599234" cy="4218550"/>
          </a:xfrm>
        </p:spPr>
        <p:txBody>
          <a:bodyPr>
            <a:normAutofit/>
          </a:bodyPr>
          <a:lstStyle/>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400" b="1" dirty="0">
              <a:latin typeface="Abadi Extra Light" panose="020B0204020104020204" pitchFamily="34" charset="0"/>
            </a:endParaRPr>
          </a:p>
        </p:txBody>
      </p:sp>
      <p:pic>
        <p:nvPicPr>
          <p:cNvPr id="4" name="Picture 3" descr="Colorful drops of water">
            <a:extLst>
              <a:ext uri="{FF2B5EF4-FFF2-40B4-BE49-F238E27FC236}">
                <a16:creationId xmlns:a16="http://schemas.microsoft.com/office/drawing/2014/main" id="{DC3A4C34-1727-6285-B48F-37067DC17FA9}"/>
              </a:ext>
            </a:extLst>
          </p:cNvPr>
          <p:cNvPicPr>
            <a:picLocks noChangeAspect="1"/>
          </p:cNvPicPr>
          <p:nvPr/>
        </p:nvPicPr>
        <p:blipFill rotWithShape="1">
          <a:blip r:embed="rId2"/>
          <a:srcRect l="12342" r="20705" b="-1"/>
          <a:stretch/>
        </p:blipFill>
        <p:spPr>
          <a:xfrm>
            <a:off x="5883714" y="914135"/>
            <a:ext cx="6308286" cy="5029729"/>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098" name="Picture 2">
            <a:extLst>
              <a:ext uri="{FF2B5EF4-FFF2-40B4-BE49-F238E27FC236}">
                <a16:creationId xmlns:a16="http://schemas.microsoft.com/office/drawing/2014/main" id="{025E6FE3-5E7C-06B6-8B36-CBFC3B1DFA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3920" y="0"/>
            <a:ext cx="6228080" cy="502972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D16CA83-8918-6C74-5286-46E725B81D11}"/>
              </a:ext>
            </a:extLst>
          </p:cNvPr>
          <p:cNvSpPr txBox="1"/>
          <p:nvPr/>
        </p:nvSpPr>
        <p:spPr>
          <a:xfrm>
            <a:off x="8016240" y="5943864"/>
            <a:ext cx="1524000" cy="646331"/>
          </a:xfrm>
          <a:prstGeom prst="rect">
            <a:avLst/>
          </a:prstGeom>
          <a:noFill/>
        </p:spPr>
        <p:txBody>
          <a:bodyPr wrap="square" rtlCol="0">
            <a:spAutoFit/>
          </a:bodyPr>
          <a:lstStyle/>
          <a:p>
            <a:r>
              <a:rPr lang="en-US" sz="1800" dirty="0"/>
              <a:t>(</a:t>
            </a:r>
            <a:r>
              <a:rPr lang="en-US" sz="1400" dirty="0" err="1"/>
              <a:t>Uk.image</a:t>
            </a:r>
            <a:r>
              <a:rPr lang="en-US" sz="1400" dirty="0"/>
              <a:t>, </a:t>
            </a:r>
            <a:r>
              <a:rPr lang="en-US" sz="1400" dirty="0" err="1"/>
              <a:t>nd</a:t>
            </a:r>
            <a:r>
              <a:rPr lang="en-US" sz="1400" dirty="0"/>
              <a:t>)</a:t>
            </a:r>
            <a:endParaRPr lang="en-GB" sz="1400" dirty="0"/>
          </a:p>
          <a:p>
            <a:endParaRPr lang="en-GB" dirty="0"/>
          </a:p>
        </p:txBody>
      </p:sp>
      <p:sp>
        <p:nvSpPr>
          <p:cNvPr id="7" name="TextBox 6">
            <a:extLst>
              <a:ext uri="{FF2B5EF4-FFF2-40B4-BE49-F238E27FC236}">
                <a16:creationId xmlns:a16="http://schemas.microsoft.com/office/drawing/2014/main" id="{B950F177-4B23-9630-816A-AE54637494FB}"/>
              </a:ext>
            </a:extLst>
          </p:cNvPr>
          <p:cNvSpPr txBox="1"/>
          <p:nvPr/>
        </p:nvSpPr>
        <p:spPr>
          <a:xfrm>
            <a:off x="284480" y="284480"/>
            <a:ext cx="5599234" cy="5386090"/>
          </a:xfrm>
          <a:prstGeom prst="rect">
            <a:avLst/>
          </a:prstGeom>
          <a:noFill/>
        </p:spPr>
        <p:txBody>
          <a:bodyPr wrap="square" rtlCol="0">
            <a:spAutoFit/>
          </a:bodyPr>
          <a:lstStyle/>
          <a:p>
            <a:r>
              <a:rPr lang="en-US" dirty="0"/>
              <a:t>Obstacles and Barrier</a:t>
            </a:r>
          </a:p>
          <a:p>
            <a:endParaRPr lang="en-US" dirty="0"/>
          </a:p>
          <a:p>
            <a:pPr marL="285750" indent="-285750">
              <a:buFont typeface="Arial" panose="020B0604020202020204" pitchFamily="34" charset="0"/>
              <a:buChar char="•"/>
            </a:pPr>
            <a:r>
              <a:rPr lang="en-US" sz="1400" dirty="0"/>
              <a:t>Funding: Programs for home visits require consistent funding and backing from physicians and other healthcare professionals. (Temple, P. et al., 2008 p 371-384)</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Communication: •BME women who don't speak English or are recent migrants may not grasp suggestions.</a:t>
            </a:r>
          </a:p>
          <a:p>
            <a:pPr marL="285750" indent="-285750">
              <a:buFont typeface="Arial" panose="020B0604020202020204" pitchFamily="34" charset="0"/>
              <a:buChar char="•"/>
            </a:pPr>
            <a:endParaRPr lang="en-US" sz="1400" dirty="0">
              <a:solidFill>
                <a:srgbClr val="111111"/>
              </a:solidFill>
              <a:effectLst/>
              <a:latin typeface="Lato" panose="020F0502020204030203"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400" dirty="0">
                <a:solidFill>
                  <a:srgbClr val="111111"/>
                </a:solidFill>
                <a:effectLst/>
                <a:latin typeface="Lato" panose="020F0502020204030203" pitchFamily="34" charset="0"/>
                <a:ea typeface="Times New Roman" panose="02020603050405020304" pitchFamily="18" charset="0"/>
                <a:cs typeface="Times New Roman" panose="02020603050405020304" pitchFamily="18" charset="0"/>
              </a:rPr>
              <a:t>•Many 'promising' techniques need further research and testing before being deployed or evaluated in the NH 'promising' techniques need further research and testing before being deployed or evaluated in the NHS.</a:t>
            </a:r>
          </a:p>
          <a:p>
            <a:pPr marL="285750" indent="-285750">
              <a:buFont typeface="Arial" panose="020B0604020202020204" pitchFamily="34" charset="0"/>
              <a:buChar char="•"/>
            </a:pPr>
            <a:r>
              <a:rPr lang="en-US" sz="1800" dirty="0">
                <a:solidFill>
                  <a:srgbClr val="111111"/>
                </a:solidFill>
                <a:effectLst/>
                <a:latin typeface="Lato" panose="020F0502020204030203" pitchFamily="34" charset="0"/>
                <a:ea typeface="Times New Roman" panose="02020603050405020304" pitchFamily="18" charset="0"/>
                <a:cs typeface="Times New Roman" panose="02020603050405020304" pitchFamily="18" charset="0"/>
              </a:rPr>
              <a:t>•Many 'promising' techniques need further r(ese</a:t>
            </a:r>
            <a:r>
              <a:rPr lang="en-US" dirty="0">
                <a:solidFill>
                  <a:srgbClr val="111111"/>
                </a:solidFill>
                <a:latin typeface="Lato" panose="020F0502020204030203" pitchFamily="34" charset="0"/>
                <a:ea typeface="Times New Roman" panose="02020603050405020304" pitchFamily="18" charset="0"/>
                <a:cs typeface="Times New Roman" panose="02020603050405020304" pitchFamily="18" charset="0"/>
              </a:rPr>
              <a:t>(</a:t>
            </a:r>
            <a:r>
              <a:rPr lang="en-US" sz="1800" dirty="0">
                <a:solidFill>
                  <a:srgbClr val="111111"/>
                </a:solidFill>
                <a:effectLst/>
                <a:latin typeface="Lato" panose="020F0502020204030203" pitchFamily="34" charset="0"/>
                <a:ea typeface="Times New Roman" panose="02020603050405020304" pitchFamily="18" charset="0"/>
                <a:cs typeface="Times New Roman" panose="02020603050405020304" pitchFamily="18" charset="0"/>
              </a:rPr>
              <a:t>and testing before being deployed or in N  or evaluated in the NHS.</a:t>
            </a:r>
            <a:r>
              <a:rPr lang="en-GB" dirty="0">
                <a:solidFill>
                  <a:srgbClr val="111111"/>
                </a:solidFill>
                <a:latin typeface="Lato" panose="020F0502020204030203" pitchFamily="34" charset="0"/>
                <a:ea typeface="Times New Roman" panose="02020603050405020304" pitchFamily="18" charset="0"/>
                <a:cs typeface="Times New Roman" panose="02020603050405020304" pitchFamily="18" charset="0"/>
              </a:rPr>
              <a:t>ME </a:t>
            </a:r>
            <a:r>
              <a:rPr lang="en-GB" sz="1800" dirty="0">
                <a:solidFill>
                  <a:srgbClr val="111111"/>
                </a:solidFill>
                <a:effectLst/>
                <a:latin typeface="Lato" panose="020F0502020204030203" pitchFamily="34" charset="0"/>
                <a:ea typeface="Times New Roman" panose="02020603050405020304" pitchFamily="18" charset="0"/>
                <a:cs typeface="Times New Roman" panose="02020603050405020304" pitchFamily="18" charset="0"/>
              </a:rPr>
              <a:t>migrants, may not fully or adequately understand information and advice provided ME women, who lack English as their first language or are recent migrants, may not fully or adequately under information and advice provided </a:t>
            </a:r>
            <a:endParaRPr lang="en-US" sz="1400" dirty="0"/>
          </a:p>
          <a:p>
            <a:endParaRPr lang="en-US" sz="1400" dirty="0"/>
          </a:p>
          <a:p>
            <a:endParaRPr lang="en-GB" sz="1400" dirty="0"/>
          </a:p>
        </p:txBody>
      </p:sp>
      <p:sp>
        <p:nvSpPr>
          <p:cNvPr id="8" name="TextBox 7">
            <a:extLst>
              <a:ext uri="{FF2B5EF4-FFF2-40B4-BE49-F238E27FC236}">
                <a16:creationId xmlns:a16="http://schemas.microsoft.com/office/drawing/2014/main" id="{4088B89C-82FF-F641-4D07-124DC8D1BF15}"/>
              </a:ext>
            </a:extLst>
          </p:cNvPr>
          <p:cNvSpPr txBox="1"/>
          <p:nvPr/>
        </p:nvSpPr>
        <p:spPr>
          <a:xfrm>
            <a:off x="284480" y="2272562"/>
            <a:ext cx="5211497" cy="1446550"/>
          </a:xfrm>
          <a:prstGeom prst="rect">
            <a:avLst/>
          </a:prstGeom>
          <a:noFill/>
        </p:spPr>
        <p:txBody>
          <a:bodyPr wrap="square" rtlCol="0">
            <a:spAutoFit/>
          </a:bodyPr>
          <a:lstStyle/>
          <a:p>
            <a:pPr marL="285750" indent="-285750">
              <a:buFont typeface="Arial" panose="020B0604020202020204" pitchFamily="34" charset="0"/>
              <a:buChar char="•"/>
            </a:pPr>
            <a:r>
              <a:rPr lang="en-US" sz="1400" dirty="0"/>
              <a:t>Many 'promising' techniques need further research and testing before being deployed or evaluated in the NHS</a:t>
            </a:r>
            <a:r>
              <a:rPr lang="en-US" dirty="0"/>
              <a:t>.</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Complexity: The intricacy of the system hinders BME women's early presentation for ongoing prenatal care.</a:t>
            </a:r>
            <a:endParaRPr lang="en-GB" sz="1400" dirty="0"/>
          </a:p>
        </p:txBody>
      </p:sp>
      <p:sp>
        <p:nvSpPr>
          <p:cNvPr id="12" name="TextBox 11">
            <a:extLst>
              <a:ext uri="{FF2B5EF4-FFF2-40B4-BE49-F238E27FC236}">
                <a16:creationId xmlns:a16="http://schemas.microsoft.com/office/drawing/2014/main" id="{0CB62D3E-5207-5939-78EC-062C1C103A15}"/>
              </a:ext>
            </a:extLst>
          </p:cNvPr>
          <p:cNvSpPr txBox="1"/>
          <p:nvPr/>
        </p:nvSpPr>
        <p:spPr>
          <a:xfrm>
            <a:off x="802057" y="3768665"/>
            <a:ext cx="1265090" cy="307777"/>
          </a:xfrm>
          <a:prstGeom prst="rect">
            <a:avLst/>
          </a:prstGeom>
          <a:noFill/>
        </p:spPr>
        <p:txBody>
          <a:bodyPr wrap="none" rtlCol="0">
            <a:spAutoFit/>
          </a:bodyPr>
          <a:lstStyle/>
          <a:p>
            <a:r>
              <a:rPr lang="en-US" sz="1400" dirty="0"/>
              <a:t>(NPEU, 2022)</a:t>
            </a:r>
            <a:endParaRPr lang="en-GB" sz="1400" dirty="0"/>
          </a:p>
        </p:txBody>
      </p:sp>
    </p:spTree>
    <p:extLst>
      <p:ext uri="{BB962C8B-B14F-4D97-AF65-F5344CB8AC3E}">
        <p14:creationId xmlns:p14="http://schemas.microsoft.com/office/powerpoint/2010/main" val="1366577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163287"/>
            <a:ext cx="5130265" cy="4218550"/>
          </a:xfrm>
        </p:spPr>
        <p:txBody>
          <a:bodyPr>
            <a:normAutofit/>
          </a:bodyPr>
          <a:lstStyle/>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400" b="1" dirty="0">
              <a:latin typeface="Abadi Extra Light" panose="020B0204020104020204" pitchFamily="34" charset="0"/>
            </a:endParaRPr>
          </a:p>
        </p:txBody>
      </p:sp>
      <p:pic>
        <p:nvPicPr>
          <p:cNvPr id="2" name="Picture 1" descr="Colorful drops of water">
            <a:extLst>
              <a:ext uri="{FF2B5EF4-FFF2-40B4-BE49-F238E27FC236}">
                <a16:creationId xmlns:a16="http://schemas.microsoft.com/office/drawing/2014/main" id="{0806AE87-C338-1F28-9278-C9B3E37FBDEB}"/>
              </a:ext>
            </a:extLst>
          </p:cNvPr>
          <p:cNvPicPr>
            <a:picLocks noChangeAspect="1"/>
          </p:cNvPicPr>
          <p:nvPr/>
        </p:nvPicPr>
        <p:blipFill rotWithShape="1">
          <a:blip r:embed="rId2"/>
          <a:srcRect l="12342" r="20705" b="-1"/>
          <a:stretch/>
        </p:blipFill>
        <p:spPr>
          <a:xfrm>
            <a:off x="8146051" y="73323"/>
            <a:ext cx="3909747" cy="377731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5" name="Picture 4">
            <a:extLst>
              <a:ext uri="{FF2B5EF4-FFF2-40B4-BE49-F238E27FC236}">
                <a16:creationId xmlns:a16="http://schemas.microsoft.com/office/drawing/2014/main" id="{4324A15D-86D0-171D-AFC4-2FD63EC5F9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1110" y="163287"/>
            <a:ext cx="5680451" cy="516061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D0FBEFC-3C82-CAE5-3A8A-A882E8B98D8A}"/>
              </a:ext>
            </a:extLst>
          </p:cNvPr>
          <p:cNvSpPr txBox="1"/>
          <p:nvPr/>
        </p:nvSpPr>
        <p:spPr>
          <a:xfrm>
            <a:off x="8493760" y="5852160"/>
            <a:ext cx="1468672" cy="307777"/>
          </a:xfrm>
          <a:prstGeom prst="rect">
            <a:avLst/>
          </a:prstGeom>
          <a:noFill/>
        </p:spPr>
        <p:txBody>
          <a:bodyPr wrap="none" rtlCol="0">
            <a:spAutoFit/>
          </a:bodyPr>
          <a:lstStyle/>
          <a:p>
            <a:r>
              <a:rPr lang="en-US" sz="1400" dirty="0"/>
              <a:t>(</a:t>
            </a:r>
            <a:r>
              <a:rPr lang="en-US" sz="1400" dirty="0" err="1"/>
              <a:t>Uk.image</a:t>
            </a:r>
            <a:r>
              <a:rPr lang="en-US" sz="1400" dirty="0"/>
              <a:t>, </a:t>
            </a:r>
            <a:r>
              <a:rPr lang="en-US" sz="1400" dirty="0" err="1"/>
              <a:t>nd</a:t>
            </a:r>
            <a:r>
              <a:rPr lang="en-US" sz="1400" dirty="0"/>
              <a:t>)</a:t>
            </a:r>
            <a:endParaRPr lang="en-GB" sz="1400" dirty="0"/>
          </a:p>
        </p:txBody>
      </p:sp>
      <p:sp>
        <p:nvSpPr>
          <p:cNvPr id="8" name="TextBox 7">
            <a:extLst>
              <a:ext uri="{FF2B5EF4-FFF2-40B4-BE49-F238E27FC236}">
                <a16:creationId xmlns:a16="http://schemas.microsoft.com/office/drawing/2014/main" id="{C7E45DEC-F23D-1A9F-FF19-25A1D3702E03}"/>
              </a:ext>
            </a:extLst>
          </p:cNvPr>
          <p:cNvSpPr txBox="1"/>
          <p:nvPr/>
        </p:nvSpPr>
        <p:spPr>
          <a:xfrm>
            <a:off x="90439" y="163287"/>
            <a:ext cx="6147801" cy="3077766"/>
          </a:xfrm>
          <a:prstGeom prst="rect">
            <a:avLst/>
          </a:prstGeom>
          <a:noFill/>
        </p:spPr>
        <p:txBody>
          <a:bodyPr wrap="square" rtlCol="0">
            <a:spAutoFit/>
          </a:bodyPr>
          <a:lstStyle/>
          <a:p>
            <a:r>
              <a:rPr lang="en-US" dirty="0"/>
              <a:t>My recommendation will be.</a:t>
            </a:r>
          </a:p>
          <a:p>
            <a:endParaRPr lang="en-US" dirty="0"/>
          </a:p>
          <a:p>
            <a:pPr marL="285750" indent="-285750">
              <a:buFont typeface="Arial" panose="020B0604020202020204" pitchFamily="34" charset="0"/>
              <a:buChar char="•"/>
            </a:pPr>
            <a:r>
              <a:rPr lang="en-US" sz="1400" dirty="0"/>
              <a:t>Prenatal care and routine prenatal checkups should be </a:t>
            </a:r>
            <a:r>
              <a:rPr lang="en-US" sz="1400" dirty="0" err="1"/>
              <a:t>prioritised</a:t>
            </a:r>
            <a:r>
              <a:rPr lang="en-US" sz="1400" dirty="0"/>
              <a:t> to ensure the unborn child's smooth delivery.</a:t>
            </a:r>
          </a:p>
          <a:p>
            <a:endParaRPr lang="en-US" sz="1400" dirty="0"/>
          </a:p>
          <a:p>
            <a:pPr marL="285750" indent="-285750">
              <a:buFont typeface="Arial" panose="020B0604020202020204" pitchFamily="34" charset="0"/>
              <a:buChar char="•"/>
            </a:pPr>
            <a:r>
              <a:rPr lang="en-US" sz="1400" dirty="0"/>
              <a:t>It will be better for all women to start taking folic acid as this can reduce the risk of birth abnormalities.</a:t>
            </a:r>
          </a:p>
          <a:p>
            <a:endParaRPr lang="en-US" sz="1400" dirty="0"/>
          </a:p>
          <a:p>
            <a:pPr marL="285750" indent="-285750">
              <a:buFont typeface="Arial" panose="020B0604020202020204" pitchFamily="34" charset="0"/>
              <a:buChar char="•"/>
            </a:pPr>
            <a:r>
              <a:rPr lang="en-US" sz="1400" dirty="0"/>
              <a:t>Because it reduces the risk of infant mortality, breastfeeding should be supplied to the kid for six months after birth. Providing the child with healthy diet aids in maintaining his well-being.</a:t>
            </a:r>
          </a:p>
          <a:p>
            <a:r>
              <a:rPr lang="en-GB" sz="1400" dirty="0"/>
              <a:t> (Vedantu.com, 2022)</a:t>
            </a:r>
          </a:p>
          <a:p>
            <a:endParaRPr lang="en-GB" dirty="0"/>
          </a:p>
        </p:txBody>
      </p:sp>
    </p:spTree>
    <p:extLst>
      <p:ext uri="{BB962C8B-B14F-4D97-AF65-F5344CB8AC3E}">
        <p14:creationId xmlns:p14="http://schemas.microsoft.com/office/powerpoint/2010/main" val="41507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163287"/>
            <a:ext cx="5130265" cy="4218550"/>
          </a:xfrm>
        </p:spPr>
        <p:txBody>
          <a:bodyPr>
            <a:normAutofit/>
          </a:bodyPr>
          <a:lstStyle/>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600" dirty="0">
              <a:latin typeface="Abadi Extra Light" panose="020B0204020104020204" pitchFamily="34" charset="0"/>
            </a:endParaRPr>
          </a:p>
          <a:p>
            <a:endParaRPr lang="en-US" sz="1400" b="1" dirty="0">
              <a:latin typeface="Abadi Extra Light" panose="020B0204020104020204" pitchFamily="34" charset="0"/>
            </a:endParaRPr>
          </a:p>
        </p:txBody>
      </p:sp>
      <p:pic>
        <p:nvPicPr>
          <p:cNvPr id="4" name="Picture 3" descr="Colorful drops of water">
            <a:extLst>
              <a:ext uri="{FF2B5EF4-FFF2-40B4-BE49-F238E27FC236}">
                <a16:creationId xmlns:a16="http://schemas.microsoft.com/office/drawing/2014/main" id="{DC3A4C34-1727-6285-B48F-37067DC17FA9}"/>
              </a:ext>
            </a:extLst>
          </p:cNvPr>
          <p:cNvPicPr>
            <a:picLocks noChangeAspect="1"/>
          </p:cNvPicPr>
          <p:nvPr/>
        </p:nvPicPr>
        <p:blipFill rotWithShape="1">
          <a:blip r:embed="rId2"/>
          <a:srcRect l="12342" r="20705" b="-1"/>
          <a:stretch/>
        </p:blipFill>
        <p:spPr>
          <a:xfrm>
            <a:off x="5688422" y="91441"/>
            <a:ext cx="6325189" cy="526288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6146" name="Picture 2">
            <a:extLst>
              <a:ext uri="{FF2B5EF4-FFF2-40B4-BE49-F238E27FC236}">
                <a16:creationId xmlns:a16="http://schemas.microsoft.com/office/drawing/2014/main" id="{5C2C3AC8-33A0-C97C-FCA6-0CEDB21BD2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4979" y="549585"/>
            <a:ext cx="5818632" cy="451009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A4D64BE-B902-953C-EA6D-C754E9604CB7}"/>
              </a:ext>
            </a:extLst>
          </p:cNvPr>
          <p:cNvSpPr txBox="1"/>
          <p:nvPr/>
        </p:nvSpPr>
        <p:spPr>
          <a:xfrm>
            <a:off x="8097520" y="5902960"/>
            <a:ext cx="1468672" cy="307777"/>
          </a:xfrm>
          <a:prstGeom prst="rect">
            <a:avLst/>
          </a:prstGeom>
          <a:noFill/>
        </p:spPr>
        <p:txBody>
          <a:bodyPr wrap="none" rtlCol="0">
            <a:spAutoFit/>
          </a:bodyPr>
          <a:lstStyle/>
          <a:p>
            <a:r>
              <a:rPr lang="en-US" sz="1400" dirty="0"/>
              <a:t>(</a:t>
            </a:r>
            <a:r>
              <a:rPr lang="en-US" sz="1400" dirty="0" err="1"/>
              <a:t>Uk.image</a:t>
            </a:r>
            <a:r>
              <a:rPr lang="en-US" sz="1400" dirty="0"/>
              <a:t>, </a:t>
            </a:r>
            <a:r>
              <a:rPr lang="en-US" sz="1400" dirty="0" err="1"/>
              <a:t>nd</a:t>
            </a:r>
            <a:r>
              <a:rPr lang="en-US" sz="1400" dirty="0"/>
              <a:t>)</a:t>
            </a:r>
            <a:endParaRPr lang="en-GB" sz="1400" dirty="0"/>
          </a:p>
        </p:txBody>
      </p:sp>
      <p:sp>
        <p:nvSpPr>
          <p:cNvPr id="5" name="TextBox 4">
            <a:extLst>
              <a:ext uri="{FF2B5EF4-FFF2-40B4-BE49-F238E27FC236}">
                <a16:creationId xmlns:a16="http://schemas.microsoft.com/office/drawing/2014/main" id="{774DD778-55C1-6D19-57E2-95C71B6AABEF}"/>
              </a:ext>
            </a:extLst>
          </p:cNvPr>
          <p:cNvSpPr txBox="1"/>
          <p:nvPr/>
        </p:nvSpPr>
        <p:spPr>
          <a:xfrm>
            <a:off x="294961" y="640080"/>
            <a:ext cx="4897120" cy="1815882"/>
          </a:xfrm>
          <a:prstGeom prst="rect">
            <a:avLst/>
          </a:prstGeom>
          <a:noFill/>
        </p:spPr>
        <p:txBody>
          <a:bodyPr wrap="square" rtlCol="0">
            <a:spAutoFit/>
          </a:bodyPr>
          <a:lstStyle/>
          <a:p>
            <a:r>
              <a:rPr lang="en-US" sz="1400" dirty="0"/>
              <a:t>To sum up this PowerPoint presentation on infant mortality in the Southwark borough, I can say that the deaths of infants before the age of one year or before their first birthday have demonstrated the significance of healthy births and the need for the Southwark Council to support these births and ensure that the necessary steps are taken before, during, and after pregnancy.</a:t>
            </a:r>
            <a:endParaRPr lang="en-GB" sz="1400" dirty="0"/>
          </a:p>
        </p:txBody>
      </p:sp>
    </p:spTree>
    <p:extLst>
      <p:ext uri="{BB962C8B-B14F-4D97-AF65-F5344CB8AC3E}">
        <p14:creationId xmlns:p14="http://schemas.microsoft.com/office/powerpoint/2010/main" val="187413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7E34B82-5A74-AF6D-214A-A812F479DDC1}"/>
              </a:ext>
            </a:extLst>
          </p:cNvPr>
          <p:cNvSpPr>
            <a:spLocks noGrp="1"/>
          </p:cNvSpPr>
          <p:nvPr>
            <p:ph type="subTitle" idx="1"/>
          </p:nvPr>
        </p:nvSpPr>
        <p:spPr>
          <a:xfrm>
            <a:off x="178389" y="163287"/>
            <a:ext cx="5130265" cy="4218550"/>
          </a:xfrm>
        </p:spPr>
        <p:txBody>
          <a:bodyPr>
            <a:normAutofit/>
          </a:bodyPr>
          <a:lstStyle/>
          <a:p>
            <a:endParaRPr lang="en-US" sz="1600">
              <a:latin typeface="Abadi Extra Light" panose="020B0204020104020204" pitchFamily="34" charset="0"/>
            </a:endParaRPr>
          </a:p>
          <a:p>
            <a:endParaRPr lang="en-US" sz="1600">
              <a:latin typeface="Abadi Extra Light" panose="020B0204020104020204" pitchFamily="34" charset="0"/>
            </a:endParaRPr>
          </a:p>
          <a:p>
            <a:endParaRPr lang="en-US" sz="1600">
              <a:latin typeface="Abadi Extra Light" panose="020B0204020104020204" pitchFamily="34" charset="0"/>
            </a:endParaRPr>
          </a:p>
          <a:p>
            <a:endParaRPr lang="en-US" sz="1400" b="1" dirty="0">
              <a:latin typeface="Abadi Extra Light" panose="020B0204020104020204" pitchFamily="34" charset="0"/>
            </a:endParaRPr>
          </a:p>
        </p:txBody>
      </p:sp>
      <p:pic>
        <p:nvPicPr>
          <p:cNvPr id="4" name="Picture 3" descr="Colorful drops of water">
            <a:extLst>
              <a:ext uri="{FF2B5EF4-FFF2-40B4-BE49-F238E27FC236}">
                <a16:creationId xmlns:a16="http://schemas.microsoft.com/office/drawing/2014/main" id="{DC3A4C34-1727-6285-B48F-37067DC17FA9}"/>
              </a:ext>
            </a:extLst>
          </p:cNvPr>
          <p:cNvPicPr>
            <a:picLocks noChangeAspect="1"/>
          </p:cNvPicPr>
          <p:nvPr/>
        </p:nvPicPr>
        <p:blipFill rotWithShape="1">
          <a:blip r:embed="rId2"/>
          <a:srcRect l="12342" r="20705" b="-1"/>
          <a:stretch/>
        </p:blipFill>
        <p:spPr>
          <a:xfrm>
            <a:off x="9652000" y="0"/>
            <a:ext cx="2529840" cy="234031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7174" name="Picture 6">
            <a:extLst>
              <a:ext uri="{FF2B5EF4-FFF2-40B4-BE49-F238E27FC236}">
                <a16:creationId xmlns:a16="http://schemas.microsoft.com/office/drawing/2014/main" id="{DC057234-00FC-EE1D-31C1-6A199F584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69600" y="25400"/>
            <a:ext cx="1412240" cy="23403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1AFBD3-63F1-3319-5BA8-D0484E6B7DB3}"/>
              </a:ext>
            </a:extLst>
          </p:cNvPr>
          <p:cNvSpPr txBox="1"/>
          <p:nvPr/>
        </p:nvSpPr>
        <p:spPr>
          <a:xfrm>
            <a:off x="10385204" y="2550160"/>
            <a:ext cx="1487908" cy="369332"/>
          </a:xfrm>
          <a:prstGeom prst="rect">
            <a:avLst/>
          </a:prstGeom>
          <a:noFill/>
        </p:spPr>
        <p:txBody>
          <a:bodyPr wrap="none" rtlCol="0">
            <a:spAutoFit/>
          </a:bodyPr>
          <a:lstStyle/>
          <a:p>
            <a:r>
              <a:rPr lang="en-US" sz="1400" dirty="0"/>
              <a:t>(</a:t>
            </a:r>
            <a:r>
              <a:rPr lang="en-US" sz="1400" dirty="0" err="1"/>
              <a:t>Uk.image</a:t>
            </a:r>
            <a:r>
              <a:rPr lang="en-US" sz="1400" dirty="0"/>
              <a:t>, </a:t>
            </a:r>
            <a:r>
              <a:rPr lang="en-US" sz="1400" dirty="0" err="1"/>
              <a:t>nd</a:t>
            </a:r>
            <a:r>
              <a:rPr lang="en-US" dirty="0"/>
              <a:t>)</a:t>
            </a:r>
            <a:endParaRPr lang="en-GB" dirty="0"/>
          </a:p>
        </p:txBody>
      </p:sp>
      <p:sp>
        <p:nvSpPr>
          <p:cNvPr id="2" name="TextBox 1">
            <a:extLst>
              <a:ext uri="{FF2B5EF4-FFF2-40B4-BE49-F238E27FC236}">
                <a16:creationId xmlns:a16="http://schemas.microsoft.com/office/drawing/2014/main" id="{6DEAE8A2-2A0E-AD44-D626-E52509B1AD35}"/>
              </a:ext>
            </a:extLst>
          </p:cNvPr>
          <p:cNvSpPr txBox="1"/>
          <p:nvPr/>
        </p:nvSpPr>
        <p:spPr>
          <a:xfrm>
            <a:off x="318888" y="233253"/>
            <a:ext cx="10043134" cy="6114494"/>
          </a:xfrm>
          <a:prstGeom prst="rect">
            <a:avLst/>
          </a:prstGeom>
          <a:noFill/>
        </p:spPr>
        <p:txBody>
          <a:bodyPr wrap="none" rtlCol="0">
            <a:spAutoFit/>
          </a:bodyPr>
          <a:lstStyle/>
          <a:p>
            <a:r>
              <a:rPr lang="en-US" sz="1400" dirty="0"/>
              <a:t>References.</a:t>
            </a:r>
          </a:p>
          <a:p>
            <a:endParaRPr lang="en-US" dirty="0"/>
          </a:p>
          <a:p>
            <a:pPr marL="342900" indent="-342900">
              <a:buAutoNum type="arabicParenBoth"/>
            </a:pPr>
            <a:r>
              <a:rPr lang="en-US" sz="1400" dirty="0"/>
              <a:t>CDC- Centers for Disease Control, (2022) Infant Mortality (Online). Available at: </a:t>
            </a:r>
          </a:p>
          <a:p>
            <a:r>
              <a:rPr lang="en-US" sz="1400" dirty="0">
                <a:hlinkClick r:id="rId4"/>
              </a:rPr>
              <a:t>https://www.cdc.gov/reproductivehealth/maternalinfanthealth/infantmortality.htm</a:t>
            </a:r>
            <a:endParaRPr lang="en-US" sz="1400" dirty="0"/>
          </a:p>
          <a:p>
            <a:r>
              <a:rPr lang="en-US" sz="1400" dirty="0"/>
              <a:t>(Accessed: 15</a:t>
            </a:r>
            <a:r>
              <a:rPr lang="en-US" sz="1400" baseline="30000" dirty="0"/>
              <a:t>th</a:t>
            </a:r>
            <a:r>
              <a:rPr lang="en-US" sz="1400" dirty="0"/>
              <a:t> November 2022)</a:t>
            </a:r>
          </a:p>
          <a:p>
            <a:endParaRPr lang="en-US" sz="1400" dirty="0"/>
          </a:p>
          <a:p>
            <a:r>
              <a:rPr lang="en-US" sz="1400" dirty="0"/>
              <a:t>(2) Granicus, (no date) Digital Campaigns can Help Reduce Infant Mortality (Online).</a:t>
            </a:r>
          </a:p>
          <a:p>
            <a:r>
              <a:rPr lang="en-US" sz="1400" dirty="0"/>
              <a:t> Available at: </a:t>
            </a:r>
            <a:r>
              <a:rPr lang="en-US" sz="1400" dirty="0">
                <a:hlinkClick r:id="rId5"/>
              </a:rPr>
              <a:t>https://www.Granicus.com/blog/digital-campaigns-can-help-reduce-infant-mortality-rates/</a:t>
            </a:r>
            <a:r>
              <a:rPr lang="en-US" sz="1400" dirty="0"/>
              <a:t> </a:t>
            </a:r>
          </a:p>
          <a:p>
            <a:r>
              <a:rPr lang="en-US" sz="1400" dirty="0"/>
              <a:t> (Accessed: 23</a:t>
            </a:r>
            <a:r>
              <a:rPr lang="en-US" sz="1400" baseline="30000" dirty="0"/>
              <a:t>rd</a:t>
            </a:r>
            <a:r>
              <a:rPr lang="en-US" sz="1400" dirty="0"/>
              <a:t> November 2022)</a:t>
            </a:r>
          </a:p>
          <a:p>
            <a:endParaRPr lang="en-US" sz="1400" dirty="0"/>
          </a:p>
          <a:p>
            <a:r>
              <a:rPr lang="en-US" sz="1400" dirty="0"/>
              <a:t>(3) Lassi, S. et al., (2016) Community Base Care to Improve Maternal Newborn (Online).</a:t>
            </a:r>
          </a:p>
          <a:p>
            <a:r>
              <a:rPr lang="en-US" sz="1400" dirty="0"/>
              <a:t> Available at: </a:t>
            </a:r>
            <a:r>
              <a:rPr lang="en-US" sz="1400" dirty="0">
                <a:hlinkClick r:id="rId6"/>
              </a:rPr>
              <a:t>https://www.ncbi.nlm.nih.gov/books/NBK361898/</a:t>
            </a:r>
            <a:r>
              <a:rPr lang="en-US" sz="1400" dirty="0"/>
              <a:t> (Accessed 22</a:t>
            </a:r>
            <a:r>
              <a:rPr lang="en-US" sz="1400" baseline="30000" dirty="0"/>
              <a:t>nd</a:t>
            </a:r>
            <a:r>
              <a:rPr lang="en-US" sz="1400" dirty="0"/>
              <a:t> November 2022)</a:t>
            </a:r>
          </a:p>
          <a:p>
            <a:endParaRPr lang="en-US" sz="1400" dirty="0"/>
          </a:p>
          <a:p>
            <a:r>
              <a:rPr lang="en-US" sz="1400" dirty="0"/>
              <a:t>(4) </a:t>
            </a:r>
            <a:r>
              <a:rPr lang="en-US" sz="1400" dirty="0" err="1"/>
              <a:t>Newsshopper</a:t>
            </a:r>
            <a:r>
              <a:rPr lang="en-US" sz="1400" dirty="0"/>
              <a:t>, (2018) Statistics Southwark Infant Mortality (Online). Available at:</a:t>
            </a:r>
          </a:p>
          <a:p>
            <a:r>
              <a:rPr lang="en-US" sz="1400" dirty="0"/>
              <a:t> </a:t>
            </a:r>
            <a:r>
              <a:rPr lang="en-US" sz="1400" dirty="0">
                <a:hlinkClick r:id="rId7"/>
              </a:rPr>
              <a:t>https://www.newsshopper.co.uk</a:t>
            </a:r>
            <a:r>
              <a:rPr lang="en-US" sz="1400" dirty="0"/>
              <a:t>  (Accessed: 15</a:t>
            </a:r>
            <a:r>
              <a:rPr lang="en-US" sz="1400" baseline="30000" dirty="0"/>
              <a:t>th</a:t>
            </a:r>
            <a:r>
              <a:rPr lang="en-US" sz="1400" dirty="0"/>
              <a:t> November 2022)</a:t>
            </a:r>
          </a:p>
          <a:p>
            <a:endParaRPr lang="en-US" sz="1400" dirty="0"/>
          </a:p>
          <a:p>
            <a:r>
              <a:rPr lang="en-US" sz="1400" dirty="0"/>
              <a:t>(5) RCPCH, (2020) Infant Mortality (Online). Available at: </a:t>
            </a:r>
          </a:p>
          <a:p>
            <a:r>
              <a:rPr lang="en-US" sz="1400" dirty="0">
                <a:hlinkClick r:id="rId8"/>
              </a:rPr>
              <a:t>https://www.stateofchildhealth.rcpch.ac.uk/evidence/mortality/infant-mortality</a:t>
            </a:r>
            <a:r>
              <a:rPr lang="en-US" sz="1400" dirty="0"/>
              <a:t>  </a:t>
            </a:r>
          </a:p>
          <a:p>
            <a:r>
              <a:rPr lang="en-US" sz="1400" dirty="0"/>
              <a:t>(Accessed: 23</a:t>
            </a:r>
            <a:r>
              <a:rPr lang="en-US" sz="1400" baseline="30000" dirty="0"/>
              <a:t>rd</a:t>
            </a:r>
            <a:r>
              <a:rPr lang="en-US" sz="1400" dirty="0"/>
              <a:t> November 2022)</a:t>
            </a:r>
          </a:p>
          <a:p>
            <a:endParaRPr lang="en-US" sz="1400" dirty="0"/>
          </a:p>
          <a:p>
            <a:r>
              <a:rPr lang="en-US" sz="1400" dirty="0"/>
              <a:t>(6) Southwark, (2018) Southwark Joint Strategic Needs Assessment (Online). Available at:</a:t>
            </a:r>
          </a:p>
          <a:p>
            <a:r>
              <a:rPr lang="en-US" sz="1400" dirty="0"/>
              <a:t> </a:t>
            </a:r>
            <a:r>
              <a:rPr lang="en-US" sz="1400" dirty="0">
                <a:hlinkClick r:id="rId9"/>
              </a:rPr>
              <a:t>https://www.southwark.gov.uk/health-and-wellbeing/public-health/health-and-webeing-in-southwark-jsna</a:t>
            </a:r>
            <a:r>
              <a:rPr lang="en-US" sz="1400" dirty="0"/>
              <a:t> </a:t>
            </a:r>
          </a:p>
          <a:p>
            <a:r>
              <a:rPr lang="en-US" sz="1400" dirty="0"/>
              <a:t> (Accessed: 13</a:t>
            </a:r>
            <a:r>
              <a:rPr lang="en-US" sz="1400" baseline="30000" dirty="0"/>
              <a:t>th</a:t>
            </a:r>
            <a:r>
              <a:rPr lang="en-US" sz="1400" dirty="0"/>
              <a:t> November 2022)</a:t>
            </a:r>
          </a:p>
          <a:p>
            <a:endParaRPr lang="en-US" sz="1400" dirty="0"/>
          </a:p>
          <a:p>
            <a:r>
              <a:rPr lang="en-US" sz="1400" dirty="0"/>
              <a:t>(7) Southwark, (2020) Southwark Health and Wellbeing (Online). Available at: </a:t>
            </a:r>
            <a:r>
              <a:rPr lang="en-US" sz="1400" dirty="0">
                <a:hlinkClick r:id="rId10"/>
              </a:rPr>
              <a:t>https://www.southwark.gov.uk/jsna</a:t>
            </a:r>
            <a:r>
              <a:rPr lang="en-US" sz="1400" dirty="0"/>
              <a:t>  </a:t>
            </a:r>
          </a:p>
          <a:p>
            <a:r>
              <a:rPr lang="en-US" sz="1400" dirty="0"/>
              <a:t>(Accessed 23rd November 2022).</a:t>
            </a:r>
          </a:p>
          <a:p>
            <a:endParaRPr lang="en-US" sz="1400" baseline="30000" dirty="0"/>
          </a:p>
          <a:p>
            <a:r>
              <a:rPr lang="en-US" sz="1400" baseline="30000" dirty="0"/>
              <a:t> </a:t>
            </a:r>
            <a:endParaRPr lang="en-GB" sz="1400" dirty="0"/>
          </a:p>
        </p:txBody>
      </p:sp>
    </p:spTree>
    <p:extLst>
      <p:ext uri="{BB962C8B-B14F-4D97-AF65-F5344CB8AC3E}">
        <p14:creationId xmlns:p14="http://schemas.microsoft.com/office/powerpoint/2010/main" val="1041995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olorful drops of water">
            <a:extLst>
              <a:ext uri="{FF2B5EF4-FFF2-40B4-BE49-F238E27FC236}">
                <a16:creationId xmlns:a16="http://schemas.microsoft.com/office/drawing/2014/main" id="{DC3A4C34-1727-6285-B48F-37067DC17FA9}"/>
              </a:ext>
            </a:extLst>
          </p:cNvPr>
          <p:cNvPicPr>
            <a:picLocks noChangeAspect="1"/>
          </p:cNvPicPr>
          <p:nvPr/>
        </p:nvPicPr>
        <p:blipFill rotWithShape="1">
          <a:blip r:embed="rId2"/>
          <a:srcRect l="12342" r="20705" b="-1"/>
          <a:stretch/>
        </p:blipFill>
        <p:spPr>
          <a:xfrm>
            <a:off x="9652000" y="0"/>
            <a:ext cx="2529840" cy="234031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7174" name="Picture 6">
            <a:extLst>
              <a:ext uri="{FF2B5EF4-FFF2-40B4-BE49-F238E27FC236}">
                <a16:creationId xmlns:a16="http://schemas.microsoft.com/office/drawing/2014/main" id="{DC057234-00FC-EE1D-31C1-6A199F584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69600" y="25400"/>
            <a:ext cx="1412240" cy="23403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1AFBD3-63F1-3319-5BA8-D0484E6B7DB3}"/>
              </a:ext>
            </a:extLst>
          </p:cNvPr>
          <p:cNvSpPr txBox="1"/>
          <p:nvPr/>
        </p:nvSpPr>
        <p:spPr>
          <a:xfrm>
            <a:off x="10385204" y="2550160"/>
            <a:ext cx="1487908" cy="369332"/>
          </a:xfrm>
          <a:prstGeom prst="rect">
            <a:avLst/>
          </a:prstGeom>
          <a:noFill/>
        </p:spPr>
        <p:txBody>
          <a:bodyPr wrap="none" rtlCol="0">
            <a:spAutoFit/>
          </a:bodyPr>
          <a:lstStyle/>
          <a:p>
            <a:r>
              <a:rPr lang="en-US" sz="1400" dirty="0"/>
              <a:t>(</a:t>
            </a:r>
            <a:r>
              <a:rPr lang="en-US" sz="1400" dirty="0" err="1"/>
              <a:t>Uk.image</a:t>
            </a:r>
            <a:r>
              <a:rPr lang="en-US" sz="1400" dirty="0"/>
              <a:t>, </a:t>
            </a:r>
            <a:r>
              <a:rPr lang="en-US" sz="1400" dirty="0" err="1"/>
              <a:t>nd</a:t>
            </a:r>
            <a:r>
              <a:rPr lang="en-US" dirty="0"/>
              <a:t>)</a:t>
            </a:r>
            <a:endParaRPr lang="en-GB" dirty="0"/>
          </a:p>
        </p:txBody>
      </p:sp>
      <p:sp>
        <p:nvSpPr>
          <p:cNvPr id="8" name="TextBox 7">
            <a:extLst>
              <a:ext uri="{FF2B5EF4-FFF2-40B4-BE49-F238E27FC236}">
                <a16:creationId xmlns:a16="http://schemas.microsoft.com/office/drawing/2014/main" id="{7C0684C8-F523-3241-7D5D-67288B813ABD}"/>
              </a:ext>
            </a:extLst>
          </p:cNvPr>
          <p:cNvSpPr txBox="1"/>
          <p:nvPr/>
        </p:nvSpPr>
        <p:spPr>
          <a:xfrm>
            <a:off x="416379" y="351064"/>
            <a:ext cx="1511952" cy="369332"/>
          </a:xfrm>
          <a:prstGeom prst="rect">
            <a:avLst/>
          </a:prstGeom>
          <a:noFill/>
        </p:spPr>
        <p:txBody>
          <a:bodyPr wrap="none" rtlCol="0">
            <a:spAutoFit/>
          </a:bodyPr>
          <a:lstStyle/>
          <a:p>
            <a:r>
              <a:rPr lang="en-US" dirty="0"/>
              <a:t>References:</a:t>
            </a:r>
            <a:endParaRPr lang="en-GB" dirty="0"/>
          </a:p>
        </p:txBody>
      </p:sp>
      <p:sp>
        <p:nvSpPr>
          <p:cNvPr id="9" name="TextBox 8">
            <a:extLst>
              <a:ext uri="{FF2B5EF4-FFF2-40B4-BE49-F238E27FC236}">
                <a16:creationId xmlns:a16="http://schemas.microsoft.com/office/drawing/2014/main" id="{436CEE0B-BF9A-924F-9B82-60C3FDD3AC18}"/>
              </a:ext>
            </a:extLst>
          </p:cNvPr>
          <p:cNvSpPr txBox="1"/>
          <p:nvPr/>
        </p:nvSpPr>
        <p:spPr>
          <a:xfrm>
            <a:off x="547007" y="720396"/>
            <a:ext cx="8907236" cy="4832092"/>
          </a:xfrm>
          <a:prstGeom prst="rect">
            <a:avLst/>
          </a:prstGeom>
          <a:noFill/>
        </p:spPr>
        <p:txBody>
          <a:bodyPr wrap="square" rtlCol="0">
            <a:spAutoFit/>
          </a:bodyPr>
          <a:lstStyle/>
          <a:p>
            <a:r>
              <a:rPr lang="en-US" sz="1400" dirty="0"/>
              <a:t>(8) Temple, P. et al., (2008) Limited Access to Care and Home Healthcare (Online). Available at:</a:t>
            </a:r>
          </a:p>
          <a:p>
            <a:r>
              <a:rPr lang="en-US" sz="1400" dirty="0">
                <a:hlinkClick r:id="rId4"/>
              </a:rPr>
              <a:t>https://www.journals.lww.com/clinicalobgyn/Abstract/2008/06000/Limited_Access_to_Care_and_Home_Healthcare.20.aspx</a:t>
            </a:r>
            <a:r>
              <a:rPr lang="en-US" sz="1400" dirty="0"/>
              <a:t> (Accessed: 22</a:t>
            </a:r>
            <a:r>
              <a:rPr lang="en-US" sz="1400" baseline="30000" dirty="0"/>
              <a:t>nd</a:t>
            </a:r>
            <a:r>
              <a:rPr lang="en-US" sz="1400" dirty="0"/>
              <a:t> November 2022)</a:t>
            </a:r>
          </a:p>
          <a:p>
            <a:endParaRPr lang="en-US" sz="1400" dirty="0"/>
          </a:p>
          <a:p>
            <a:r>
              <a:rPr lang="en-US" sz="1400" dirty="0"/>
              <a:t>(9) NPEU, (2022) Inequality in Infant Mortality Work programmed (Online). Available at:</a:t>
            </a:r>
          </a:p>
          <a:p>
            <a:r>
              <a:rPr lang="en-US" sz="1400" dirty="0"/>
              <a:t> </a:t>
            </a:r>
            <a:r>
              <a:rPr lang="en-US" sz="1400" dirty="0">
                <a:hlinkClick r:id="rId5"/>
              </a:rPr>
              <a:t>https://www.npeu.ox.ac.uk/research/projects/25-bme-barriers-antenatal-care</a:t>
            </a:r>
            <a:r>
              <a:rPr lang="en-US" sz="1400" dirty="0"/>
              <a:t> </a:t>
            </a:r>
          </a:p>
          <a:p>
            <a:r>
              <a:rPr lang="en-US" sz="1400" dirty="0"/>
              <a:t> (Accessed: 23</a:t>
            </a:r>
            <a:r>
              <a:rPr lang="en-US" sz="1400" baseline="30000" dirty="0"/>
              <a:t>rd</a:t>
            </a:r>
            <a:r>
              <a:rPr lang="en-US" sz="1400" dirty="0"/>
              <a:t> November 2022)</a:t>
            </a:r>
          </a:p>
          <a:p>
            <a:endParaRPr lang="en-US" sz="1400" dirty="0"/>
          </a:p>
          <a:p>
            <a:r>
              <a:rPr lang="en-US" sz="1400" dirty="0"/>
              <a:t>(10) </a:t>
            </a:r>
            <a:r>
              <a:rPr lang="en-US" sz="1400" dirty="0" err="1"/>
              <a:t>Vedantu</a:t>
            </a:r>
            <a:r>
              <a:rPr lang="en-US" sz="1400" dirty="0"/>
              <a:t>, (2022) Infant Mortality Rate (Online). Available at:</a:t>
            </a:r>
          </a:p>
          <a:p>
            <a:r>
              <a:rPr lang="en-US" sz="1400" dirty="0"/>
              <a:t> </a:t>
            </a:r>
            <a:r>
              <a:rPr lang="en-US" sz="1400" dirty="0">
                <a:hlinkClick r:id="rId6"/>
              </a:rPr>
              <a:t>https://www.vedantu.com/biology/infant-mortality-rate</a:t>
            </a:r>
            <a:r>
              <a:rPr lang="en-US" sz="1400" dirty="0"/>
              <a:t> (Accessed: 23</a:t>
            </a:r>
            <a:r>
              <a:rPr lang="en-US" sz="1400" baseline="30000" dirty="0"/>
              <a:t>rd</a:t>
            </a:r>
            <a:r>
              <a:rPr lang="en-US" sz="1400" dirty="0"/>
              <a:t> November 2022)</a:t>
            </a:r>
          </a:p>
          <a:p>
            <a:endParaRPr lang="en-US" sz="1400" dirty="0"/>
          </a:p>
          <a:p>
            <a:r>
              <a:rPr lang="en-US" sz="1400" dirty="0"/>
              <a:t>(11) </a:t>
            </a:r>
            <a:r>
              <a:rPr lang="en-US" sz="1400" dirty="0" err="1"/>
              <a:t>Vinsights</a:t>
            </a:r>
            <a:r>
              <a:rPr lang="en-US" sz="1400" dirty="0"/>
              <a:t>, (2022) Southwark: Borough Level Demographic Composition Covering The Last Two Census (Online). Available at: </a:t>
            </a:r>
            <a:r>
              <a:rPr lang="en-US" sz="1400" dirty="0">
                <a:hlinkClick r:id="rId7"/>
              </a:rPr>
              <a:t>https://www.vinsights.co.uk/CensusBorough/Southwark</a:t>
            </a:r>
            <a:r>
              <a:rPr lang="en-US" sz="1400" dirty="0"/>
              <a:t> (Accessed: 17</a:t>
            </a:r>
            <a:r>
              <a:rPr lang="en-US" sz="1400" baseline="30000" dirty="0"/>
              <a:t>th</a:t>
            </a:r>
            <a:r>
              <a:rPr lang="en-US" sz="1400" dirty="0"/>
              <a:t> November 2022)</a:t>
            </a:r>
          </a:p>
          <a:p>
            <a:endParaRPr lang="en-US" sz="1400" dirty="0"/>
          </a:p>
          <a:p>
            <a:r>
              <a:rPr lang="en-US" sz="1400" dirty="0"/>
              <a:t>(12) Weebly, (no date) Maslow’s Hierarchy of Needs (Online). Available at:</a:t>
            </a:r>
          </a:p>
          <a:p>
            <a:r>
              <a:rPr lang="en-US" sz="1400" dirty="0"/>
              <a:t> </a:t>
            </a:r>
            <a:r>
              <a:rPr lang="en-US" sz="1400" dirty="0">
                <a:hlinkClick r:id="rId8"/>
              </a:rPr>
              <a:t>https://www.hierarchybymaslow.weebly.com/infancy-and-toddlerhood.html</a:t>
            </a:r>
            <a:r>
              <a:rPr lang="en-US" sz="1400" dirty="0"/>
              <a:t> (Accessed: 21</a:t>
            </a:r>
            <a:r>
              <a:rPr lang="en-US" sz="1400" baseline="30000" dirty="0"/>
              <a:t>st</a:t>
            </a:r>
            <a:r>
              <a:rPr lang="en-US" sz="1400" dirty="0"/>
              <a:t> November 2022) </a:t>
            </a:r>
          </a:p>
          <a:p>
            <a:endParaRPr lang="en-US" sz="1400" dirty="0"/>
          </a:p>
          <a:p>
            <a:r>
              <a:rPr lang="en-US" sz="1400" dirty="0"/>
              <a:t>(13) The Health Foundation, (2022) Legislation to Tackle The Rise in Infant Mortality (Online). Available at: </a:t>
            </a:r>
            <a:r>
              <a:rPr lang="en-US" sz="1400" dirty="0">
                <a:hlinkClick r:id="rId9"/>
              </a:rPr>
              <a:t>https://www.navigator.health.org.uk/theme/legislation-tackle-rise-infant-mortality</a:t>
            </a:r>
            <a:r>
              <a:rPr lang="en-US" sz="1400" dirty="0"/>
              <a:t> (Accessed: 17</a:t>
            </a:r>
            <a:r>
              <a:rPr lang="en-US" sz="1400" baseline="30000" dirty="0"/>
              <a:t>th</a:t>
            </a:r>
            <a:r>
              <a:rPr lang="en-US" sz="1400" dirty="0"/>
              <a:t> November 2022)</a:t>
            </a:r>
            <a:endParaRPr lang="en-GB" sz="1400" dirty="0"/>
          </a:p>
        </p:txBody>
      </p:sp>
    </p:spTree>
    <p:extLst>
      <p:ext uri="{BB962C8B-B14F-4D97-AF65-F5344CB8AC3E}">
        <p14:creationId xmlns:p14="http://schemas.microsoft.com/office/powerpoint/2010/main" val="38253087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1318</TotalTime>
  <Words>1833</Words>
  <Application>Microsoft Office PowerPoint</Application>
  <PresentationFormat>Widescreen</PresentationFormat>
  <Paragraphs>187</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Abadi Extra Light</vt:lpstr>
      <vt:lpstr>Arial</vt:lpstr>
      <vt:lpstr>Calibri</vt:lpstr>
      <vt:lpstr>Century Gothic</vt:lpstr>
      <vt:lpstr>Lato</vt:lpstr>
      <vt:lpstr>Wingdings 3</vt:lpstr>
      <vt:lpstr>Ion</vt:lpstr>
      <vt:lpstr>PowerPoint Presentation</vt:lpstr>
      <vt:lpstr>Understanding the infant mortality rate in Southwark Borough will be the aim of my presentation.   “Infant mortality is the death of an infant before his or her first birthday. The infant mortality rate is the number of newborn deaths per 1,000 live births”. (Source: CDC, 2022)   Infant mortality in Southwark has also witnessed an improvement, going from 7 fatalities per 1000 live births from 2003 to 2005 to 4 deaths per 1000 live births from 2013 to 2015.  From 2015 to 2016, the infant mortality rate rose from 3.7 to 3.8 per 1,000 live births, according to the Office of National Statistics.             (newsshopper.co.uk, 2018)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ogo-oluwa mafimisebi</dc:creator>
  <cp:lastModifiedBy>ogo-oluwa mafimisebi</cp:lastModifiedBy>
  <cp:revision>7</cp:revision>
  <dcterms:created xsi:type="dcterms:W3CDTF">2022-11-22T20:48:53Z</dcterms:created>
  <dcterms:modified xsi:type="dcterms:W3CDTF">2022-11-28T22:36:30Z</dcterms:modified>
</cp:coreProperties>
</file>