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FA7D40-37E5-5535-50E2-3738F3BDBA48}" v="295" dt="2025-12-02T20:39:30.0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4"/>
            <a:ext cx="6858000" cy="220939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4346774"/>
            <a:ext cx="6858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2133" cap="all" spc="400" baseline="0"/>
            </a:lvl1pPr>
            <a:lvl2pPr marL="609585" indent="0" algn="ctr">
              <a:buNone/>
              <a:defRPr sz="2133"/>
            </a:lvl2pPr>
            <a:lvl3pPr marL="1219170" indent="0" algn="ctr">
              <a:buNone/>
              <a:defRPr sz="2133"/>
            </a:lvl3pPr>
            <a:lvl4pPr marL="1828754" indent="0" algn="ctr">
              <a:buNone/>
              <a:defRPr sz="2133"/>
            </a:lvl4pPr>
            <a:lvl5pPr marL="2438339" indent="0" algn="ctr">
              <a:buNone/>
              <a:defRPr sz="2133"/>
            </a:lvl5pPr>
            <a:lvl6pPr marL="3047924" indent="0" algn="ctr">
              <a:buNone/>
              <a:defRPr sz="2133"/>
            </a:lvl6pPr>
            <a:lvl7pPr marL="3657509" indent="0" algn="ctr">
              <a:buNone/>
              <a:defRPr sz="2133"/>
            </a:lvl7pPr>
            <a:lvl8pPr marL="4267093" indent="0" algn="ctr">
              <a:buNone/>
              <a:defRPr sz="2133"/>
            </a:lvl8pPr>
            <a:lvl9pPr marL="4876678" indent="0" algn="ctr">
              <a:buNone/>
              <a:defRPr sz="2133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dirty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56601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979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5677" y="1514689"/>
            <a:ext cx="6438123" cy="3138875"/>
          </a:xfrm>
        </p:spPr>
        <p:txBody>
          <a:bodyPr anchor="b">
            <a:normAutofit/>
          </a:bodyPr>
          <a:lstStyle>
            <a:lvl1pPr>
              <a:defRPr sz="4800" cap="all" spc="4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5677" y="4963886"/>
            <a:ext cx="6438124" cy="1125765"/>
          </a:xfrm>
        </p:spPr>
        <p:txBody>
          <a:bodyPr>
            <a:normAutofit/>
          </a:bodyPr>
          <a:lstStyle>
            <a:lvl1pPr marL="0" indent="0">
              <a:buNone/>
              <a:defRPr sz="2133" cap="all" spc="400" baseline="0">
                <a:solidFill>
                  <a:schemeClr val="tx2"/>
                </a:solidFill>
              </a:defRPr>
            </a:lvl1pPr>
            <a:lvl2pPr marL="609585" indent="0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2pPr>
            <a:lvl3pPr marL="1219170" indent="0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3pPr>
            <a:lvl4pPr marL="1828754" indent="0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4pPr>
            <a:lvl5pPr marL="2438339" indent="0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5pPr>
            <a:lvl6pPr marL="3047924" indent="0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6pPr>
            <a:lvl7pPr marL="3657509" indent="0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7pPr>
            <a:lvl8pPr marL="4267093" indent="0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8pPr>
            <a:lvl9pPr marL="4876678" indent="0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dirty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313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8368" y="2159176"/>
            <a:ext cx="3733090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46293" y="2159176"/>
            <a:ext cx="3739339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dirty="0"/>
              <a:t>12/3/2025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972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012" y="602671"/>
            <a:ext cx="7821977" cy="76892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1012" y="1696325"/>
            <a:ext cx="3722654" cy="647700"/>
          </a:xfrm>
        </p:spPr>
        <p:txBody>
          <a:bodyPr anchor="b">
            <a:noAutofit/>
          </a:bodyPr>
          <a:lstStyle>
            <a:lvl1pPr marL="0" indent="0">
              <a:buNone/>
              <a:defRPr sz="1867" b="1" cap="all" spc="400" baseline="0"/>
            </a:lvl1pPr>
            <a:lvl2pPr marL="609585" indent="0">
              <a:buNone/>
              <a:defRPr sz="1867" b="1"/>
            </a:lvl2pPr>
            <a:lvl3pPr marL="1219170" indent="0">
              <a:buNone/>
              <a:defRPr sz="1867" b="1"/>
            </a:lvl3pPr>
            <a:lvl4pPr marL="1828754" indent="0">
              <a:buNone/>
              <a:defRPr sz="1867" b="1"/>
            </a:lvl4pPr>
            <a:lvl5pPr marL="2438339" indent="0">
              <a:buNone/>
              <a:defRPr sz="1867" b="1"/>
            </a:lvl5pPr>
            <a:lvl6pPr marL="3047924" indent="0">
              <a:buNone/>
              <a:defRPr sz="1867" b="1"/>
            </a:lvl6pPr>
            <a:lvl7pPr marL="3657509" indent="0">
              <a:buNone/>
              <a:defRPr sz="1867" b="1"/>
            </a:lvl7pPr>
            <a:lvl8pPr marL="4267093" indent="0">
              <a:buNone/>
              <a:defRPr sz="1867" b="1"/>
            </a:lvl8pPr>
            <a:lvl9pPr marL="4876678" indent="0">
              <a:buNone/>
              <a:defRPr sz="18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1012" y="2344025"/>
            <a:ext cx="3722654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42002" y="1696325"/>
            <a:ext cx="3740987" cy="647700"/>
          </a:xfrm>
        </p:spPr>
        <p:txBody>
          <a:bodyPr anchor="b">
            <a:noAutofit/>
          </a:bodyPr>
          <a:lstStyle>
            <a:lvl1pPr marL="0" indent="0">
              <a:buNone/>
              <a:defRPr sz="1867" b="1" cap="all" spc="400" baseline="0"/>
            </a:lvl1pPr>
            <a:lvl2pPr marL="609585" indent="0">
              <a:buNone/>
              <a:defRPr sz="1867" b="1"/>
            </a:lvl2pPr>
            <a:lvl3pPr marL="1219170" indent="0">
              <a:buNone/>
              <a:defRPr sz="1867" b="1"/>
            </a:lvl3pPr>
            <a:lvl4pPr marL="1828754" indent="0">
              <a:buNone/>
              <a:defRPr sz="1867" b="1"/>
            </a:lvl4pPr>
            <a:lvl5pPr marL="2438339" indent="0">
              <a:buNone/>
              <a:defRPr sz="1867" b="1"/>
            </a:lvl5pPr>
            <a:lvl6pPr marL="3047924" indent="0">
              <a:buNone/>
              <a:defRPr sz="1867" b="1"/>
            </a:lvl6pPr>
            <a:lvl7pPr marL="3657509" indent="0">
              <a:buNone/>
              <a:defRPr sz="1867" b="1"/>
            </a:lvl7pPr>
            <a:lvl8pPr marL="4267093" indent="0">
              <a:buNone/>
              <a:defRPr sz="1867" b="1"/>
            </a:lvl8pPr>
            <a:lvl9pPr marL="4876678" indent="0">
              <a:buNone/>
              <a:defRPr sz="18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42002" y="2344025"/>
            <a:ext cx="3740987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dirty="0"/>
              <a:t>12/3/2025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215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dirty="0"/>
              <a:t>12/3/2025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599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dirty="0"/>
              <a:t>12/3/2025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099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807868"/>
            <a:ext cx="2730535" cy="2062594"/>
          </a:xfrm>
        </p:spPr>
        <p:txBody>
          <a:bodyPr anchor="t">
            <a:normAutofit/>
          </a:bodyPr>
          <a:lstStyle>
            <a:lvl1pPr>
              <a:defRPr sz="3733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4674" y="807868"/>
            <a:ext cx="4441867" cy="5053183"/>
          </a:xfrm>
        </p:spPr>
        <p:txBody>
          <a:bodyPr>
            <a:normAutofit/>
          </a:bodyPr>
          <a:lstStyle>
            <a:lvl1pPr>
              <a:defRPr sz="3200"/>
            </a:lvl1pPr>
            <a:lvl2pPr>
              <a:defRPr sz="2667"/>
            </a:lvl2pPr>
            <a:lvl3pPr>
              <a:defRPr sz="2400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3000652"/>
            <a:ext cx="2730535" cy="2868336"/>
          </a:xfrm>
        </p:spPr>
        <p:txBody>
          <a:bodyPr anchor="b"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dirty="0"/>
              <a:t>12/3/2025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219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820882"/>
            <a:ext cx="2729484" cy="2062595"/>
          </a:xfrm>
        </p:spPr>
        <p:txBody>
          <a:bodyPr anchor="t">
            <a:normAutofit/>
          </a:bodyPr>
          <a:lstStyle>
            <a:lvl1pPr>
              <a:defRPr sz="3733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3935557" y="919595"/>
            <a:ext cx="4580984" cy="5013614"/>
          </a:xfrm>
        </p:spPr>
        <p:txBody>
          <a:bodyPr anchor="t"/>
          <a:lstStyle>
            <a:lvl1pPr marL="0" indent="0">
              <a:buNone/>
              <a:defRPr sz="4267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3000652"/>
            <a:ext cx="2732917" cy="2868336"/>
          </a:xfrm>
        </p:spPr>
        <p:txBody>
          <a:bodyPr anchor="b"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dirty="0"/>
              <a:t>12/3/2025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163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dirty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595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592282"/>
            <a:ext cx="1971675" cy="558468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592282"/>
            <a:ext cx="5800725" cy="558468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dirty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7122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1"/>
            <a:ext cx="9144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331" y="588245"/>
            <a:ext cx="7837338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8368" y="2157985"/>
            <a:ext cx="7831836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58368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67" cap="all" spc="400" baseline="0">
                <a:solidFill>
                  <a:schemeClr val="tx2"/>
                </a:solidFill>
              </a:defRPr>
            </a:lvl1pPr>
          </a:lstStyle>
          <a:p>
            <a:fld id="{F9B0CB28-85DB-480B-8C99-FD493ACC7120}" type="datetimeFigureOut">
              <a:rPr lang="en-US" dirty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49240" y="6356351"/>
            <a:ext cx="32232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67" cap="all" spc="4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72500" y="6356351"/>
            <a:ext cx="3909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67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695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 userDrawn="1">
          <p15:clr>
            <a:srgbClr val="F26B43"/>
          </p15:clr>
        </p15:guide>
        <p15:guide id="4" pos="2880" userDrawn="1">
          <p15:clr>
            <a:srgbClr val="F26B43"/>
          </p15:clr>
        </p15:guide>
        <p15:guide id="5" orient="horz" pos="3816" userDrawn="1">
          <p15:clr>
            <a:srgbClr val="F26B43"/>
          </p15:clr>
        </p15:guide>
        <p15:guide id="6" orient="horz" pos="117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205386"/>
            <a:ext cx="7772400" cy="1470025"/>
          </a:xfrm>
        </p:spPr>
        <p:txBody>
          <a:bodyPr>
            <a:normAutofit fontScale="90000"/>
          </a:bodyPr>
          <a:lstStyle/>
          <a:p>
            <a:r>
              <a:t>FLIGHT FOODS CASE </a:t>
            </a:r>
            <a:r>
              <a:rPr lang="en-GB"/>
              <a:t>STUDY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7223" y="3699463"/>
            <a:ext cx="6400800" cy="1752600"/>
          </a:xfrm>
        </p:spPr>
        <p:txBody>
          <a:bodyPr>
            <a:normAutofit/>
          </a:bodyPr>
          <a:lstStyle/>
          <a:p>
            <a:r>
              <a:rPr lang="en-GB" sz="2100" b="1"/>
              <a:t>Cebotari </a:t>
            </a:r>
            <a:r>
              <a:rPr lang="en-GB" sz="2100" b="1" err="1"/>
              <a:t>denis</a:t>
            </a:r>
            <a:r>
              <a:rPr lang="en-GB" sz="2100" b="1"/>
              <a:t> (id: 2410494)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/>
          </a:p>
          <a:p>
            <a:r>
              <a:rPr sz="2400"/>
              <a:t>Explanation of key barriers</a:t>
            </a:r>
          </a:p>
          <a:p>
            <a:r>
              <a:rPr sz="2400"/>
              <a:t>Theoretical Module: Shannon and Weaver</a:t>
            </a:r>
          </a:p>
          <a:p>
            <a:r>
              <a:rPr sz="2400"/>
              <a:t>Theoretical Module: Schramm and Berlo</a:t>
            </a:r>
          </a:p>
          <a:p>
            <a:r>
              <a:rPr sz="2400"/>
              <a:t>Suggestion and conclusion</a:t>
            </a:r>
          </a:p>
          <a:p>
            <a:r>
              <a:rPr sz="2400"/>
              <a:t>Reference list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6443" y="1856060"/>
            <a:ext cx="7831836" cy="3903819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/>
          </a:p>
          <a:p>
            <a:r>
              <a:rPr sz="2400"/>
              <a:t>1. Food Safety Regulations</a:t>
            </a:r>
          </a:p>
          <a:p>
            <a:r>
              <a:rPr sz="2400"/>
              <a:t>2. Airport Security Regulations</a:t>
            </a:r>
          </a:p>
          <a:p>
            <a:r>
              <a:rPr sz="2400"/>
              <a:t>3. Logistical Complexity</a:t>
            </a:r>
          </a:p>
          <a:p>
            <a:r>
              <a:rPr sz="2400"/>
              <a:t>4. Equipment Maintenance</a:t>
            </a:r>
          </a:p>
          <a:p>
            <a:r>
              <a:rPr sz="2400"/>
              <a:t>5. Changing Passenger Preferences</a:t>
            </a:r>
          </a:p>
          <a:p>
            <a:r>
              <a:rPr sz="2400"/>
              <a:t>6. Quality and Consistency</a:t>
            </a:r>
          </a:p>
          <a:p>
            <a:r>
              <a:rPr sz="2400"/>
              <a:t>7. Sustainability and Environmental Concerns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5784" y="-1227"/>
            <a:ext cx="7837338" cy="1265928"/>
          </a:xfrm>
        </p:spPr>
        <p:txBody>
          <a:bodyPr/>
          <a:lstStyle/>
          <a:p>
            <a:r>
              <a:t>Theory of Shannon and Weaver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sz="2400"/>
              <a:t>Explains difficulties in communication caused by noise, language barriers, and unclear channels.</a:t>
            </a:r>
            <a:endParaRPr lang="en-US" sz="2400"/>
          </a:p>
          <a:p>
            <a:r>
              <a:rPr sz="2400"/>
              <a:t>Example from case study:</a:t>
            </a:r>
          </a:p>
          <a:p>
            <a:r>
              <a:rPr sz="2400"/>
              <a:t>- Noisy environment affects message clarity.</a:t>
            </a:r>
          </a:p>
          <a:p>
            <a:r>
              <a:rPr sz="2400"/>
              <a:t>- Workers have limited English proficiency.</a:t>
            </a:r>
          </a:p>
          <a:p>
            <a:r>
              <a:rPr sz="2400"/>
              <a:t>- Misunderstandings lead to incorrect food handling.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5256" y="142547"/>
            <a:ext cx="7837338" cy="1265928"/>
          </a:xfrm>
        </p:spPr>
        <p:txBody>
          <a:bodyPr/>
          <a:lstStyle/>
          <a:p>
            <a:r>
              <a:t>Theory of Schramm &amp; Berlo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5349" y="2014211"/>
            <a:ext cx="7831836" cy="390381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sz="2400"/>
              <a:t>Schramm: Communication requires shared understanding.</a:t>
            </a:r>
            <a:endParaRPr lang="en-US" sz="2400"/>
          </a:p>
          <a:p>
            <a:r>
              <a:rPr sz="2400"/>
              <a:t>Berlo: Communication affected by skills, attitudes, knowledge, culture.</a:t>
            </a:r>
          </a:p>
          <a:p>
            <a:r>
              <a:rPr sz="2400"/>
              <a:t>Case study issues:</a:t>
            </a:r>
          </a:p>
          <a:p>
            <a:r>
              <a:rPr sz="2400"/>
              <a:t>- Language barriers.</a:t>
            </a:r>
          </a:p>
          <a:p>
            <a:r>
              <a:rPr sz="2400"/>
              <a:t>- Workers from diverse backgrounds.</a:t>
            </a:r>
          </a:p>
          <a:p>
            <a:r>
              <a:rPr sz="2400"/>
              <a:t>- Young staff not following instructions properly.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3784" y="-1227"/>
            <a:ext cx="7837338" cy="1265928"/>
          </a:xfrm>
        </p:spPr>
        <p:txBody>
          <a:bodyPr/>
          <a:lstStyle/>
          <a:p>
            <a:r>
              <a:t>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/>
          </a:p>
          <a:p>
            <a:r>
              <a:rPr sz="2400"/>
              <a:t>Provide multilingual training materials</a:t>
            </a:r>
          </a:p>
          <a:p>
            <a:r>
              <a:rPr sz="2400"/>
              <a:t>Reduce environmental noise where possible</a:t>
            </a:r>
          </a:p>
          <a:p>
            <a:r>
              <a:rPr sz="2400"/>
              <a:t>Use visual instructions (diagrams, posters)</a:t>
            </a:r>
          </a:p>
          <a:p>
            <a:r>
              <a:rPr sz="2400"/>
              <a:t>Offer repeated training and clear demonstrations</a:t>
            </a:r>
          </a:p>
          <a:p>
            <a:r>
              <a:rPr sz="2400"/>
              <a:t>Encourage feedback to ensure understanding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8388" y="-475680"/>
            <a:ext cx="7837338" cy="1265928"/>
          </a:xfrm>
        </p:spPr>
        <p:txBody>
          <a:bodyPr/>
          <a:lstStyle/>
          <a:p>
            <a:r>
              <a:t>Theory of Schramm and Berlo – Detailed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784" y="461457"/>
            <a:ext cx="7831836" cy="390381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2400"/>
          </a:p>
          <a:p>
            <a:endParaRPr sz="2400"/>
          </a:p>
          <a:p>
            <a:r>
              <a:rPr sz="2400"/>
              <a:t>Berlo’s Model: Emphasizes influence of knowledge and language.</a:t>
            </a:r>
          </a:p>
          <a:p>
            <a:r>
              <a:rPr sz="2400"/>
              <a:t>Source: Manager.</a:t>
            </a:r>
          </a:p>
          <a:p>
            <a:r>
              <a:rPr sz="2400"/>
              <a:t>Message: Food hygiene and safety.</a:t>
            </a:r>
          </a:p>
          <a:p>
            <a:r>
              <a:rPr sz="2400"/>
              <a:t>Channel: Instructions + wall posters.</a:t>
            </a:r>
          </a:p>
          <a:p>
            <a:r>
              <a:rPr sz="2400"/>
              <a:t>Receiver: Factory workers.</a:t>
            </a:r>
          </a:p>
          <a:p>
            <a:r>
              <a:rPr sz="2400"/>
              <a:t>Field of Experience: Diverse backgrounds, limited English.</a:t>
            </a:r>
          </a:p>
          <a:p>
            <a:r>
              <a:rPr sz="2400"/>
              <a:t>Problems: Language barriers, age gap, </a:t>
            </a:r>
            <a:r>
              <a:rPr lang="en-GB" sz="2400"/>
              <a:t>misunderstanding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9143" y="-633830"/>
            <a:ext cx="7837338" cy="1265928"/>
          </a:xfrm>
        </p:spPr>
        <p:txBody>
          <a:bodyPr/>
          <a:lstStyle/>
          <a:p>
            <a:r>
              <a:t>Solutions to Reduce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8368" y="1007796"/>
            <a:ext cx="7831836" cy="390381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sz="2000"/>
              <a:t>SHANNON–WEAVER MODEL:</a:t>
            </a:r>
            <a:endParaRPr lang="en-US" sz="2000"/>
          </a:p>
          <a:p>
            <a:r>
              <a:rPr sz="2000"/>
              <a:t>Reduce noise</a:t>
            </a:r>
          </a:p>
          <a:p>
            <a:r>
              <a:rPr sz="2000"/>
              <a:t>Train everyone properly</a:t>
            </a:r>
          </a:p>
          <a:p>
            <a:r>
              <a:rPr sz="2000"/>
              <a:t>Ensure the receiver understands the message</a:t>
            </a:r>
          </a:p>
          <a:p>
            <a:r>
              <a:rPr sz="2000"/>
              <a:t>Find different ways to communicate</a:t>
            </a:r>
            <a:r>
              <a:rPr lang="en-GB" sz="2000"/>
              <a:t> </a:t>
            </a:r>
          </a:p>
          <a:p>
            <a:pPr marL="0" indent="0">
              <a:buNone/>
            </a:pPr>
            <a:br>
              <a:rPr sz="2000"/>
            </a:br>
            <a:r>
              <a:rPr sz="2000"/>
              <a:t>BERLO'S MODEL:</a:t>
            </a:r>
            <a:endParaRPr lang="en-GB" sz="2000"/>
          </a:p>
          <a:p>
            <a:r>
              <a:rPr sz="2000"/>
              <a:t>Build a friendly culture</a:t>
            </a:r>
          </a:p>
          <a:p>
            <a:r>
              <a:rPr sz="2000"/>
              <a:t>Hire team leaders who speak staff languages</a:t>
            </a:r>
          </a:p>
          <a:p>
            <a:r>
              <a:rPr sz="2000"/>
              <a:t>Use different channels of communication</a:t>
            </a:r>
          </a:p>
          <a:p>
            <a:r>
              <a:rPr sz="2000"/>
              <a:t>Create clear messages to ensure understanding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BohoVogueVTI</vt:lpstr>
      <vt:lpstr>FLIGHT FOODS CASE STUDY</vt:lpstr>
      <vt:lpstr>OVERVIEW</vt:lpstr>
      <vt:lpstr>KEY BARRIERS</vt:lpstr>
      <vt:lpstr>Theory of Shannon and Weaver</vt:lpstr>
      <vt:lpstr>Theory of Schramm &amp; Berlo</vt:lpstr>
      <vt:lpstr>Solutions</vt:lpstr>
      <vt:lpstr>Theory of Schramm and Berlo – Detailed</vt:lpstr>
      <vt:lpstr>Solutions to Reduce Barriers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FLIGHT FOODS CASE STUDY</dc:title>
  <dc:subject/>
  <dc:creator/>
  <cp:keywords/>
  <dc:description>generated using python-pptx</dc:description>
  <cp:revision>2</cp:revision>
  <dcterms:created xsi:type="dcterms:W3CDTF">2013-01-27T09:14:16Z</dcterms:created>
  <dcterms:modified xsi:type="dcterms:W3CDTF">2025-12-03T15:50:01Z</dcterms:modified>
  <cp:category/>
</cp:coreProperties>
</file>