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8"/>
  </p:notesMasterIdLst>
  <p:handoutMasterIdLst>
    <p:handoutMasterId r:id="rId19"/>
  </p:handoutMasterIdLst>
  <p:sldIdLst>
    <p:sldId id="256" r:id="rId2"/>
    <p:sldId id="265" r:id="rId3"/>
    <p:sldId id="269" r:id="rId4"/>
    <p:sldId id="257" r:id="rId5"/>
    <p:sldId id="271" r:id="rId6"/>
    <p:sldId id="260" r:id="rId7"/>
    <p:sldId id="259" r:id="rId8"/>
    <p:sldId id="261" r:id="rId9"/>
    <p:sldId id="263" r:id="rId10"/>
    <p:sldId id="268" r:id="rId11"/>
    <p:sldId id="262" r:id="rId12"/>
    <p:sldId id="270" r:id="rId13"/>
    <p:sldId id="273" r:id="rId14"/>
    <p:sldId id="258" r:id="rId15"/>
    <p:sldId id="274" r:id="rId16"/>
    <p:sldId id="272" r:id="rId1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315BD"/>
    <a:srgbClr val="FFFFCC"/>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23238" autoAdjust="0"/>
    <p:restoredTop sz="94598" autoAdjust="0"/>
  </p:normalViewPr>
  <p:slideViewPr>
    <p:cSldViewPr>
      <p:cViewPr varScale="1">
        <p:scale>
          <a:sx n="78" d="100"/>
          <a:sy n="78" d="100"/>
        </p:scale>
        <p:origin x="941" y="77"/>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66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5E669322-DB75-4E47-B589-DBAEB9F821EE}" type="datetimeFigureOut">
              <a:rPr lang="en-GB" smtClean="0"/>
              <a:pPr/>
              <a:t>09/09/2018</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38E33A27-3308-49A4-A2B2-27625984743C}" type="slidenum">
              <a:rPr lang="en-GB" smtClean="0"/>
              <a:pPr/>
              <a:t>‹#›</a:t>
            </a:fld>
            <a:endParaRPr lang="en-GB"/>
          </a:p>
        </p:txBody>
      </p:sp>
    </p:spTree>
    <p:extLst>
      <p:ext uri="{BB962C8B-B14F-4D97-AF65-F5344CB8AC3E}">
        <p14:creationId xmlns:p14="http://schemas.microsoft.com/office/powerpoint/2010/main" val="34823177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03AB11E8-863F-484A-802A-5192830484CB}" type="datetimeFigureOut">
              <a:rPr lang="en-GB" smtClean="0"/>
              <a:pPr/>
              <a:t>09/09/2018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9E1A2A9-B845-440E-8035-648677F5414C}" type="slidenum">
              <a:rPr lang="en-GB" smtClean="0"/>
              <a:pPr/>
              <a:t>‹#›</a:t>
            </a:fld>
            <a:endParaRPr lang="en-GB"/>
          </a:p>
        </p:txBody>
      </p:sp>
    </p:spTree>
    <p:extLst>
      <p:ext uri="{BB962C8B-B14F-4D97-AF65-F5344CB8AC3E}">
        <p14:creationId xmlns:p14="http://schemas.microsoft.com/office/powerpoint/2010/main" val="13044634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9E1A2A9-B845-440E-8035-648677F5414C}" type="slidenum">
              <a:rPr lang="en-GB" smtClean="0"/>
              <a:pPr/>
              <a:t>12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B1FEA698-5ADF-4F3A-97B0-A4475E8D64B0}" type="datetimeFigureOut">
              <a:rPr lang="en-GB" smtClean="0"/>
              <a:pPr/>
              <a:t>09/09/2018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FDE530-541F-490D-9D81-C13F0B96FBD5}"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1FEA698-5ADF-4F3A-97B0-A4475E8D64B0}" type="datetimeFigureOut">
              <a:rPr lang="en-GB" smtClean="0"/>
              <a:pPr/>
              <a:t>09/09/2018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FDE530-541F-490D-9D81-C13F0B96FBD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B1FEA698-5ADF-4F3A-97B0-A4475E8D64B0}" type="datetimeFigureOut">
              <a:rPr lang="en-GB" smtClean="0"/>
              <a:pPr/>
              <a:t>09/09/2018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FDE530-541F-490D-9D81-C13F0B96FBD5}"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1FEA698-5ADF-4F3A-97B0-A4475E8D64B0}" type="datetimeFigureOut">
              <a:rPr lang="en-GB" smtClean="0"/>
              <a:pPr/>
              <a:t>09/09/2018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FDE530-541F-490D-9D81-C13F0B96FBD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B1FEA698-5ADF-4F3A-97B0-A4475E8D64B0}" type="datetimeFigureOut">
              <a:rPr lang="en-GB" smtClean="0"/>
              <a:pPr/>
              <a:t>09/09/2018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3FDE530-541F-490D-9D81-C13F0B96FBD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B1FEA698-5ADF-4F3A-97B0-A4475E8D64B0}" type="datetimeFigureOut">
              <a:rPr lang="en-GB" smtClean="0"/>
              <a:pPr/>
              <a:t>09/09/2018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3FDE530-541F-490D-9D81-C13F0B96FBD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FEA698-5ADF-4F3A-97B0-A4475E8D64B0}" type="datetimeFigureOut">
              <a:rPr lang="en-GB" smtClean="0"/>
              <a:pPr/>
              <a:t>09/09/2018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3FDE530-541F-490D-9D81-C13F0B96FBD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B1FEA698-5ADF-4F3A-97B0-A4475E8D64B0}" type="datetimeFigureOut">
              <a:rPr lang="en-GB" smtClean="0"/>
              <a:pPr/>
              <a:t>09/09/2018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FDE530-541F-490D-9D81-C13F0B96FBD5}"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B1FEA698-5ADF-4F3A-97B0-A4475E8D64B0}" type="datetimeFigureOut">
              <a:rPr lang="en-GB" smtClean="0"/>
              <a:pPr/>
              <a:t>09/09/2018</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43FDE530-541F-490D-9D81-C13F0B96FBD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1FEA698-5ADF-4F3A-97B0-A4475E8D64B0}" type="datetimeFigureOut">
              <a:rPr lang="en-GB" smtClean="0"/>
              <a:pPr/>
              <a:t>09/09/2018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FDE530-541F-490D-9D81-C13F0B96FBD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1FEA698-5ADF-4F3A-97B0-A4475E8D64B0}" type="datetimeFigureOut">
              <a:rPr lang="en-GB" smtClean="0"/>
              <a:pPr/>
              <a:t>09/09/2018</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43FDE530-541F-490D-9D81-C13F0B96FBD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B1FEA698-5ADF-4F3A-97B0-A4475E8D64B0}" type="datetimeFigureOut">
              <a:rPr lang="en-GB" smtClean="0"/>
              <a:pPr/>
              <a:t>09/09/2018</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43FDE530-541F-490D-9D81-C13F0B96FBD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5373216"/>
            <a:ext cx="8496944" cy="980656"/>
          </a:xfrm>
        </p:spPr>
        <p:txBody>
          <a:bodyPr>
            <a:normAutofit fontScale="90000"/>
          </a:bodyPr>
          <a:lstStyle/>
          <a:p>
            <a:pPr algn="ctr"/>
            <a:r>
              <a:rPr lang="en-GB" sz="4400" dirty="0">
                <a:solidFill>
                  <a:schemeClr val="bg1"/>
                </a:solidFill>
                <a:effectLst>
                  <a:outerShdw blurRad="38100" dist="38100" dir="2700000" algn="tl">
                    <a:srgbClr val="000000">
                      <a:alpha val="43137"/>
                    </a:srgbClr>
                  </a:outerShdw>
                </a:effectLst>
              </a:rPr>
              <a:t>‘the  SHIPMAN'S TALE’</a:t>
            </a:r>
            <a:r>
              <a:rPr lang="en-GB" sz="2700" dirty="0">
                <a:solidFill>
                  <a:schemeClr val="bg1"/>
                </a:solidFill>
                <a:effectLst>
                  <a:outerShdw blurRad="38100" dist="38100" dir="2700000" algn="tl">
                    <a:srgbClr val="000000">
                      <a:alpha val="43137"/>
                    </a:srgbClr>
                  </a:outerShdw>
                </a:effectLst>
              </a:rPr>
              <a:t> </a:t>
            </a:r>
            <a:br>
              <a:rPr lang="en-GB" sz="2700" dirty="0">
                <a:solidFill>
                  <a:schemeClr val="bg1"/>
                </a:solidFill>
                <a:effectLst>
                  <a:outerShdw blurRad="38100" dist="38100" dir="2700000" algn="tl">
                    <a:srgbClr val="000000">
                      <a:alpha val="43137"/>
                    </a:srgbClr>
                  </a:outerShdw>
                </a:effectLst>
              </a:rPr>
            </a:br>
            <a:r>
              <a:rPr lang="en-GB" sz="2700" dirty="0">
                <a:solidFill>
                  <a:schemeClr val="bg1"/>
                </a:solidFill>
                <a:effectLst>
                  <a:outerShdw blurRad="38100" dist="38100" dir="2700000" algn="tl">
                    <a:srgbClr val="000000">
                      <a:alpha val="43137"/>
                    </a:srgbClr>
                  </a:outerShdw>
                </a:effectLst>
              </a:rPr>
              <a:t>The Fabliau: sex, money and storytelling</a:t>
            </a:r>
            <a:br>
              <a:rPr lang="en-GB" sz="2700" dirty="0">
                <a:solidFill>
                  <a:schemeClr val="bg1"/>
                </a:solidFill>
                <a:effectLst>
                  <a:outerShdw blurRad="38100" dist="38100" dir="2700000" algn="tl">
                    <a:srgbClr val="000000">
                      <a:alpha val="43137"/>
                    </a:srgbClr>
                  </a:outerShdw>
                </a:effectLst>
              </a:rPr>
            </a:br>
            <a:br>
              <a:rPr lang="en-GB" dirty="0">
                <a:solidFill>
                  <a:schemeClr val="bg1"/>
                </a:solidFill>
                <a:effectLst>
                  <a:outerShdw blurRad="38100" dist="38100" dir="2700000" algn="tl">
                    <a:srgbClr val="000000">
                      <a:alpha val="43137"/>
                    </a:srgbClr>
                  </a:outerShdw>
                </a:effectLst>
              </a:rPr>
            </a:br>
            <a:endParaRPr lang="en-GB" dirty="0">
              <a:solidFill>
                <a:schemeClr val="bg1"/>
              </a:solidFill>
              <a:effectLst>
                <a:outerShdw blurRad="38100" dist="38100" dir="2700000" algn="tl">
                  <a:srgbClr val="000000">
                    <a:alpha val="43137"/>
                  </a:srgbClr>
                </a:outerShdw>
              </a:effectLst>
            </a:endParaRPr>
          </a:p>
        </p:txBody>
      </p:sp>
      <p:sp>
        <p:nvSpPr>
          <p:cNvPr id="3" name="Subtitle 2"/>
          <p:cNvSpPr>
            <a:spLocks noGrp="1"/>
          </p:cNvSpPr>
          <p:nvPr>
            <p:ph type="subTitle" idx="1"/>
          </p:nvPr>
        </p:nvSpPr>
        <p:spPr>
          <a:xfrm>
            <a:off x="2627784" y="188640"/>
            <a:ext cx="6313512" cy="504056"/>
          </a:xfrm>
        </p:spPr>
        <p:txBody>
          <a:bodyPr>
            <a:normAutofit fontScale="85000" lnSpcReduction="10000"/>
          </a:bodyPr>
          <a:lstStyle/>
          <a:p>
            <a:r>
              <a:rPr lang="en-GB" sz="2400" dirty="0"/>
              <a:t>HPEN5001/6001  DEBATING MEDIEVAL IDENTITY   </a:t>
            </a:r>
          </a:p>
        </p:txBody>
      </p:sp>
      <p:sp>
        <p:nvSpPr>
          <p:cNvPr id="17410" name="AutoShape 2" descr="http://dysgu.ydds.ac.uk/pluginfile.php/59590/course/section/47717/money%20lenders.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7411" name="Picture 3" descr="C:\Documents and Settings\sh095\Desktop\Quentin Massys moneylender and his wife 1514.JPG"/>
          <p:cNvPicPr>
            <a:picLocks noChangeAspect="1" noChangeArrowheads="1"/>
          </p:cNvPicPr>
          <p:nvPr/>
        </p:nvPicPr>
        <p:blipFill>
          <a:blip r:embed="rId2" cstate="print"/>
          <a:srcRect/>
          <a:stretch>
            <a:fillRect/>
          </a:stretch>
        </p:blipFill>
        <p:spPr bwMode="auto">
          <a:xfrm>
            <a:off x="326504" y="1196752"/>
            <a:ext cx="5181600" cy="3743325"/>
          </a:xfrm>
          <a:prstGeom prst="rect">
            <a:avLst/>
          </a:prstGeom>
          <a:ln>
            <a:noFill/>
          </a:ln>
          <a:effectLst>
            <a:softEdge rad="112500"/>
          </a:effectLst>
        </p:spPr>
      </p:pic>
      <p:sp>
        <p:nvSpPr>
          <p:cNvPr id="6" name="Rectangle 5"/>
          <p:cNvSpPr/>
          <p:nvPr/>
        </p:nvSpPr>
        <p:spPr>
          <a:xfrm>
            <a:off x="5580112" y="4437112"/>
            <a:ext cx="3024336" cy="584775"/>
          </a:xfrm>
          <a:prstGeom prst="rect">
            <a:avLst/>
          </a:prstGeom>
        </p:spPr>
        <p:txBody>
          <a:bodyPr wrap="square">
            <a:spAutoFit/>
          </a:bodyPr>
          <a:lstStyle/>
          <a:p>
            <a:r>
              <a:rPr lang="en-GB" sz="1600" dirty="0"/>
              <a:t>Quentin Massey</a:t>
            </a:r>
            <a:r>
              <a:rPr lang="en-GB" sz="1600" i="1" dirty="0"/>
              <a:t>, </a:t>
            </a:r>
            <a:r>
              <a:rPr lang="en-GB" sz="1600" dirty="0"/>
              <a:t>1514</a:t>
            </a:r>
          </a:p>
          <a:p>
            <a:r>
              <a:rPr lang="en-GB" sz="1600" i="1" dirty="0"/>
              <a:t>The Moneylender </a:t>
            </a:r>
            <a:r>
              <a:rPr lang="en-GB" sz="1600" i="1" dirty="0">
                <a:latin typeface="Garamond" pitchFamily="18" charset="0"/>
              </a:rPr>
              <a:t>&amp;</a:t>
            </a:r>
            <a:r>
              <a:rPr lang="en-GB" sz="1600" i="1" dirty="0"/>
              <a:t> his Wife</a:t>
            </a:r>
            <a:endParaRPr lang="en-GB"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2776"/>
          </a:xfrm>
          <a:solidFill>
            <a:schemeClr val="tx2">
              <a:lumMod val="50000"/>
            </a:schemeClr>
          </a:solidFill>
        </p:spPr>
        <p:txBody>
          <a:bodyPr>
            <a:normAutofit/>
          </a:bodyPr>
          <a:lstStyle/>
          <a:p>
            <a:pPr algn="ctr"/>
            <a:r>
              <a:rPr lang="en-GB" sz="4000" dirty="0"/>
              <a:t>Learning outcomes</a:t>
            </a:r>
          </a:p>
        </p:txBody>
      </p:sp>
      <p:sp>
        <p:nvSpPr>
          <p:cNvPr id="3" name="Content Placeholder 2"/>
          <p:cNvSpPr>
            <a:spLocks noGrp="1"/>
          </p:cNvSpPr>
          <p:nvPr>
            <p:ph idx="1"/>
          </p:nvPr>
        </p:nvSpPr>
        <p:spPr>
          <a:xfrm>
            <a:off x="251520" y="1628800"/>
            <a:ext cx="8568952" cy="4968552"/>
          </a:xfrm>
        </p:spPr>
        <p:txBody>
          <a:bodyPr>
            <a:normAutofit/>
          </a:bodyPr>
          <a:lstStyle/>
          <a:p>
            <a:pPr marL="18288" indent="0">
              <a:buNone/>
            </a:pPr>
            <a:endParaRPr lang="en-GB" sz="2800" i="1" dirty="0"/>
          </a:p>
          <a:p>
            <a:pPr marL="0" indent="0">
              <a:spcAft>
                <a:spcPts val="600"/>
              </a:spcAft>
              <a:buNone/>
            </a:pPr>
            <a:r>
              <a:rPr lang="en-GB" sz="2800" dirty="0">
                <a:latin typeface="Century Gothic" pitchFamily="34" charset="0"/>
              </a:rPr>
              <a:t>1. 	</a:t>
            </a:r>
            <a:r>
              <a:rPr lang="en-GB" sz="2200" dirty="0">
                <a:latin typeface="Century Gothic" pitchFamily="34" charset="0"/>
              </a:rPr>
              <a:t>Demonstrate a sound knowledge of a range of texts 	from </a:t>
            </a:r>
            <a:r>
              <a:rPr lang="en-GB" sz="2200" i="1" dirty="0">
                <a:latin typeface="Century Gothic" pitchFamily="34" charset="0"/>
              </a:rPr>
              <a:t>The Canterbury Tales </a:t>
            </a:r>
            <a:r>
              <a:rPr lang="en-GB" sz="2200" dirty="0">
                <a:latin typeface="Century Gothic" pitchFamily="34" charset="0"/>
              </a:rPr>
              <a:t>highlighting Chaucer’s 	narrative concern with unstable class and gender 	identities.</a:t>
            </a:r>
          </a:p>
          <a:p>
            <a:pPr marL="457200" indent="-457200">
              <a:spcAft>
                <a:spcPts val="600"/>
              </a:spcAft>
              <a:buFont typeface="+mj-lt"/>
              <a:buAutoNum type="arabicPeriod"/>
            </a:pPr>
            <a:endParaRPr lang="en-GB" sz="2200" dirty="0">
              <a:latin typeface="Century Gothic" pitchFamily="34" charset="0"/>
            </a:endParaRPr>
          </a:p>
          <a:p>
            <a:pPr marL="0" indent="0">
              <a:spcAft>
                <a:spcPts val="600"/>
              </a:spcAft>
              <a:buNone/>
            </a:pPr>
            <a:r>
              <a:rPr lang="en-GB" sz="2200" dirty="0">
                <a:latin typeface="Century Gothic" pitchFamily="34" charset="0"/>
              </a:rPr>
              <a:t>2. 	Show a secure knowledge and critical understanding 	of political and socio-cultural contexts that triggered 	Chaucer’s exploration of key medieval forms</a:t>
            </a:r>
            <a:endParaRPr lang="en-GB" sz="2200" i="1" dirty="0">
              <a:latin typeface="Century Gothic"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2776"/>
          </a:xfrm>
          <a:solidFill>
            <a:schemeClr val="tx2">
              <a:lumMod val="50000"/>
            </a:schemeClr>
          </a:solidFill>
        </p:spPr>
        <p:txBody>
          <a:bodyPr>
            <a:noAutofit/>
          </a:bodyPr>
          <a:lstStyle/>
          <a:p>
            <a:pPr algn="ctr"/>
            <a:r>
              <a:rPr lang="en-GB" sz="4000" dirty="0"/>
              <a:t>‘the Shipman’s tale’</a:t>
            </a:r>
            <a:endParaRPr lang="en-GB" sz="4000" i="1" dirty="0"/>
          </a:p>
        </p:txBody>
      </p:sp>
      <p:sp>
        <p:nvSpPr>
          <p:cNvPr id="3" name="Content Placeholder 2"/>
          <p:cNvSpPr>
            <a:spLocks noGrp="1"/>
          </p:cNvSpPr>
          <p:nvPr>
            <p:ph idx="1"/>
          </p:nvPr>
        </p:nvSpPr>
        <p:spPr>
          <a:xfrm>
            <a:off x="251520" y="1556792"/>
            <a:ext cx="8892480" cy="4968552"/>
          </a:xfrm>
        </p:spPr>
        <p:txBody>
          <a:bodyPr>
            <a:noAutofit/>
          </a:bodyPr>
          <a:lstStyle/>
          <a:p>
            <a:pPr>
              <a:buNone/>
            </a:pPr>
            <a:r>
              <a:rPr lang="en-GB" sz="2200" u="sng" dirty="0">
                <a:solidFill>
                  <a:srgbClr val="0315BD"/>
                </a:solidFill>
              </a:rPr>
              <a:t>Genre</a:t>
            </a:r>
            <a:r>
              <a:rPr lang="en-GB" sz="2200" dirty="0"/>
              <a:t>: </a:t>
            </a:r>
            <a:r>
              <a:rPr lang="en-GB" sz="2200" i="1" dirty="0"/>
              <a:t>fabliau</a:t>
            </a:r>
            <a:r>
              <a:rPr lang="en-GB" sz="2200" dirty="0"/>
              <a:t> </a:t>
            </a:r>
          </a:p>
          <a:p>
            <a:pPr>
              <a:buNone/>
            </a:pPr>
            <a:r>
              <a:rPr lang="en-GB" sz="2200" dirty="0"/>
              <a:t>Compare structure to the Romance. Together they illustrate </a:t>
            </a:r>
          </a:p>
          <a:p>
            <a:pPr>
              <a:buNone/>
            </a:pPr>
            <a:r>
              <a:rPr lang="en-GB" sz="2200" dirty="0"/>
              <a:t>the dual nature - ideal </a:t>
            </a:r>
            <a:r>
              <a:rPr lang="en-GB" sz="2200" dirty="0">
                <a:latin typeface="+mj-lt"/>
              </a:rPr>
              <a:t>&amp;</a:t>
            </a:r>
            <a:r>
              <a:rPr lang="en-GB" sz="2200" dirty="0"/>
              <a:t> physical – of desire</a:t>
            </a:r>
          </a:p>
          <a:p>
            <a:pPr>
              <a:buNone/>
            </a:pPr>
            <a:endParaRPr lang="en-GB" sz="1000" dirty="0"/>
          </a:p>
          <a:p>
            <a:pPr>
              <a:buNone/>
            </a:pPr>
            <a:r>
              <a:rPr lang="en-GB" sz="2200" u="sng" dirty="0">
                <a:solidFill>
                  <a:srgbClr val="0315BD"/>
                </a:solidFill>
              </a:rPr>
              <a:t>Teller</a:t>
            </a:r>
            <a:r>
              <a:rPr lang="en-GB" sz="2200" dirty="0"/>
              <a:t> : Shipman (pirate). Fragment vii</a:t>
            </a:r>
          </a:p>
          <a:p>
            <a:pPr>
              <a:buNone/>
            </a:pPr>
            <a:r>
              <a:rPr lang="en-GB" sz="2200" dirty="0"/>
              <a:t>Originally assigned to Wife of Bath in Fragment iii</a:t>
            </a:r>
          </a:p>
          <a:p>
            <a:pPr>
              <a:buNone/>
            </a:pPr>
            <a:endParaRPr lang="en-GB" sz="1000" i="1" dirty="0"/>
          </a:p>
          <a:p>
            <a:pPr>
              <a:buNone/>
            </a:pPr>
            <a:r>
              <a:rPr lang="en-GB" sz="2200" u="sng" dirty="0">
                <a:solidFill>
                  <a:srgbClr val="0315BD"/>
                </a:solidFill>
              </a:rPr>
              <a:t>Difference</a:t>
            </a:r>
            <a:r>
              <a:rPr lang="en-GB" sz="2200" dirty="0"/>
              <a:t>:</a:t>
            </a:r>
          </a:p>
          <a:p>
            <a:pPr>
              <a:buNone/>
            </a:pPr>
            <a:r>
              <a:rPr lang="en-GB" sz="2200" dirty="0"/>
              <a:t>Both concerned with question of </a:t>
            </a:r>
            <a:r>
              <a:rPr lang="en-GB" sz="2200" i="1" dirty="0" err="1"/>
              <a:t>Maistrye</a:t>
            </a:r>
            <a:r>
              <a:rPr lang="en-GB" sz="2200" dirty="0"/>
              <a:t> but the Wife is </a:t>
            </a:r>
          </a:p>
          <a:p>
            <a:pPr>
              <a:buNone/>
            </a:pPr>
            <a:r>
              <a:rPr lang="en-GB" sz="2200" dirty="0"/>
              <a:t>defined by pleasure, going out, storytelling, friends, </a:t>
            </a:r>
          </a:p>
          <a:p>
            <a:pPr>
              <a:buNone/>
            </a:pPr>
            <a:r>
              <a:rPr lang="en-GB" sz="2200" dirty="0"/>
              <a:t>This is why, in the end, she is allocated a romance </a:t>
            </a:r>
          </a:p>
          <a:p>
            <a:pPr>
              <a:buNone/>
            </a:pPr>
            <a:r>
              <a:rPr lang="en-GB" sz="2200" dirty="0"/>
              <a:t>The shipman’s tale is the most conventional of Chaucer’s </a:t>
            </a:r>
          </a:p>
          <a:p>
            <a:pPr>
              <a:buNone/>
            </a:pPr>
            <a:r>
              <a:rPr lang="en-GB" sz="2200" i="1" dirty="0"/>
              <a:t>fabliaux </a:t>
            </a:r>
            <a:r>
              <a:rPr lang="en-GB" sz="2200" dirty="0"/>
              <a:t>It is set in a denuded instrumental world in which everything is reduced to financial exchange </a:t>
            </a:r>
          </a:p>
          <a:p>
            <a:pPr>
              <a:buNone/>
            </a:pPr>
            <a:endParaRPr lang="en-GB" sz="900" dirty="0"/>
          </a:p>
          <a:p>
            <a:pPr>
              <a:buNone/>
            </a:pPr>
            <a:r>
              <a:rPr lang="en-GB" sz="2200" dirty="0"/>
              <a:t>‘The </a:t>
            </a:r>
            <a:r>
              <a:rPr lang="en-GB" sz="2200" dirty="0" err="1"/>
              <a:t>marchant</a:t>
            </a:r>
            <a:r>
              <a:rPr lang="en-GB" sz="2200" dirty="0"/>
              <a:t> … riche was , for which men </a:t>
            </a:r>
            <a:r>
              <a:rPr lang="en-GB" sz="2200" dirty="0" err="1"/>
              <a:t>helde</a:t>
            </a:r>
            <a:r>
              <a:rPr lang="en-GB" sz="2200" dirty="0"/>
              <a:t> </a:t>
            </a:r>
            <a:r>
              <a:rPr lang="en-GB" sz="2200" dirty="0" err="1"/>
              <a:t>hym</a:t>
            </a:r>
            <a:r>
              <a:rPr lang="en-GB" sz="2200" dirty="0"/>
              <a:t> </a:t>
            </a:r>
            <a:r>
              <a:rPr lang="en-GB" sz="2200" dirty="0" err="1"/>
              <a:t>wys</a:t>
            </a:r>
            <a:r>
              <a:rPr lang="en-GB" sz="2200" dirty="0"/>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2776"/>
          </a:xfrm>
          <a:solidFill>
            <a:schemeClr val="tx2">
              <a:lumMod val="50000"/>
            </a:schemeClr>
          </a:solidFill>
        </p:spPr>
        <p:txBody>
          <a:bodyPr>
            <a:noAutofit/>
          </a:bodyPr>
          <a:lstStyle/>
          <a:p>
            <a:pPr algn="ctr"/>
            <a:r>
              <a:rPr lang="en-GB" sz="4000" dirty="0"/>
              <a:t>Theorising medieval comedy</a:t>
            </a:r>
          </a:p>
        </p:txBody>
      </p:sp>
      <p:sp>
        <p:nvSpPr>
          <p:cNvPr id="3" name="Content Placeholder 2"/>
          <p:cNvSpPr>
            <a:spLocks noGrp="1"/>
          </p:cNvSpPr>
          <p:nvPr>
            <p:ph idx="1"/>
          </p:nvPr>
        </p:nvSpPr>
        <p:spPr>
          <a:xfrm>
            <a:off x="179512" y="1412776"/>
            <a:ext cx="8712968" cy="5069160"/>
          </a:xfrm>
        </p:spPr>
        <p:txBody>
          <a:bodyPr>
            <a:normAutofit/>
          </a:bodyPr>
          <a:lstStyle/>
          <a:p>
            <a:pPr>
              <a:buNone/>
            </a:pPr>
            <a:r>
              <a:rPr lang="en-GB" sz="2400" u="sng" dirty="0"/>
              <a:t>CONTEXT:</a:t>
            </a:r>
          </a:p>
          <a:p>
            <a:pPr>
              <a:buNone/>
            </a:pPr>
            <a:r>
              <a:rPr lang="en-GB" sz="2400" dirty="0"/>
              <a:t>	Question of audience and readers (</a:t>
            </a:r>
            <a:r>
              <a:rPr lang="en-GB" sz="2400" i="1" dirty="0"/>
              <a:t>Piers </a:t>
            </a:r>
            <a:r>
              <a:rPr lang="en-GB" sz="2400" i="1" dirty="0" err="1"/>
              <a:t>Plowman</a:t>
            </a:r>
            <a:r>
              <a:rPr lang="en-GB" sz="2400" i="1" dirty="0"/>
              <a:t> </a:t>
            </a:r>
            <a:r>
              <a:rPr lang="en-GB" sz="2400" dirty="0"/>
              <a:t>and the Peasants Revolt; anxiety about translating the Bible into English </a:t>
            </a:r>
          </a:p>
          <a:p>
            <a:pPr>
              <a:buNone/>
            </a:pPr>
            <a:endParaRPr lang="en-GB" sz="2400" dirty="0"/>
          </a:p>
          <a:p>
            <a:pPr>
              <a:buNone/>
            </a:pPr>
            <a:r>
              <a:rPr lang="en-GB" sz="2400" u="sng" dirty="0"/>
              <a:t>PURPOSE OF COMEDY</a:t>
            </a:r>
          </a:p>
          <a:p>
            <a:pPr>
              <a:buNone/>
            </a:pPr>
            <a:r>
              <a:rPr lang="en-GB" sz="2400" dirty="0"/>
              <a:t>	Bakhtin and the Carnivalesque</a:t>
            </a:r>
          </a:p>
          <a:p>
            <a:pPr>
              <a:buNone/>
            </a:pPr>
            <a:r>
              <a:rPr lang="en-GB" sz="2400" dirty="0"/>
              <a:t>	the world turned upside down; subversive or safety valve?</a:t>
            </a:r>
          </a:p>
          <a:p>
            <a:pPr>
              <a:buNone/>
            </a:pPr>
            <a:r>
              <a:rPr lang="en-GB" sz="2400" dirty="0"/>
              <a:t>	Questions of genre </a:t>
            </a:r>
          </a:p>
          <a:p>
            <a:pPr>
              <a:buNone/>
            </a:pPr>
            <a:r>
              <a:rPr lang="en-GB" sz="2400" dirty="0"/>
              <a:t>    Starting with the Wife of Bath – the matter of the speaker and the wider ideological frame of the genre </a:t>
            </a:r>
            <a:r>
              <a:rPr lang="en-GB" sz="2400" dirty="0">
                <a:solidFill>
                  <a:srgbClr val="0315BD"/>
                </a:solidFill>
              </a:rPr>
              <a:t>(who painted the lion?).</a:t>
            </a:r>
          </a:p>
          <a:p>
            <a:pPr>
              <a:buNone/>
            </a:pPr>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2776"/>
          </a:xfrm>
          <a:solidFill>
            <a:schemeClr val="tx2">
              <a:lumMod val="50000"/>
            </a:schemeClr>
          </a:solidFill>
        </p:spPr>
        <p:txBody>
          <a:bodyPr>
            <a:normAutofit/>
          </a:bodyPr>
          <a:lstStyle/>
          <a:p>
            <a:pPr algn="ctr"/>
            <a:r>
              <a:rPr lang="en-GB" sz="3600" dirty="0"/>
              <a:t>Examining the structure of </a:t>
            </a:r>
            <a:br>
              <a:rPr lang="en-GB" sz="3600" dirty="0"/>
            </a:br>
            <a:r>
              <a:rPr lang="en-GB" sz="3600" dirty="0"/>
              <a:t>the  fabliau</a:t>
            </a:r>
          </a:p>
        </p:txBody>
      </p:sp>
      <p:sp>
        <p:nvSpPr>
          <p:cNvPr id="3" name="Content Placeholder 2"/>
          <p:cNvSpPr>
            <a:spLocks noGrp="1"/>
          </p:cNvSpPr>
          <p:nvPr>
            <p:ph idx="1"/>
          </p:nvPr>
        </p:nvSpPr>
        <p:spPr/>
        <p:txBody>
          <a:bodyPr>
            <a:normAutofit fontScale="77500" lnSpcReduction="20000"/>
          </a:bodyPr>
          <a:lstStyle/>
          <a:p>
            <a:pPr>
              <a:buNone/>
            </a:pPr>
            <a:r>
              <a:rPr lang="en-GB" dirty="0"/>
              <a:t>	As a genre, fabliaux’ plots are </a:t>
            </a:r>
            <a:r>
              <a:rPr lang="en-GB" dirty="0">
                <a:solidFill>
                  <a:srgbClr val="0315BD"/>
                </a:solidFill>
              </a:rPr>
              <a:t>dyadic in nature, and this opposition is based on a semiotics of deceit. </a:t>
            </a:r>
            <a:r>
              <a:rPr lang="en-GB" dirty="0"/>
              <a:t>Characters in the fabliaux fall into that pattern because, in this fictional world, </a:t>
            </a:r>
          </a:p>
          <a:p>
            <a:pPr>
              <a:buNone/>
            </a:pPr>
            <a:endParaRPr lang="en-GB" dirty="0"/>
          </a:p>
          <a:p>
            <a:pPr>
              <a:buNone/>
            </a:pPr>
            <a:r>
              <a:rPr lang="en-GB" dirty="0"/>
              <a:t>	‘One is either Duper or Duped, Winner of Loser,’ and ‘the titular hero of the story, the main Subject of the narrative will always be the deceiver in the final supposition… the conflict ‘always pits the “haves” with the “have-nots,’” and it is always based on  </a:t>
            </a:r>
            <a:r>
              <a:rPr lang="en-GB" dirty="0">
                <a:solidFill>
                  <a:srgbClr val="0315BD"/>
                </a:solidFill>
              </a:rPr>
              <a:t>‘rigid character- configuration,’ namely, young versus old, high versus low, male versus female and so on.</a:t>
            </a:r>
          </a:p>
          <a:p>
            <a:pPr>
              <a:buNone/>
            </a:pPr>
            <a:r>
              <a:rPr lang="en-GB" sz="1800" dirty="0"/>
              <a:t> </a:t>
            </a:r>
          </a:p>
          <a:p>
            <a:pPr>
              <a:buNone/>
            </a:pPr>
            <a:r>
              <a:rPr lang="en-GB" dirty="0"/>
              <a:t>		</a:t>
            </a:r>
            <a:r>
              <a:rPr lang="en-GB" sz="3100" dirty="0"/>
              <a:t>(Thomas Cooke,1994 quoting </a:t>
            </a:r>
            <a:r>
              <a:rPr lang="en-GB" sz="3100" dirty="0" err="1"/>
              <a:t>Hertog</a:t>
            </a:r>
            <a:r>
              <a:rPr lang="en-GB" sz="3100" dirty="0"/>
              <a:t>, 1991)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84784"/>
          </a:xfrm>
          <a:solidFill>
            <a:schemeClr val="tx2">
              <a:lumMod val="50000"/>
            </a:schemeClr>
          </a:solidFill>
        </p:spPr>
        <p:txBody>
          <a:bodyPr>
            <a:noAutofit/>
          </a:bodyPr>
          <a:lstStyle/>
          <a:p>
            <a:pPr algn="ctr"/>
            <a:r>
              <a:rPr lang="en-GB" sz="3600" dirty="0"/>
              <a:t>The conservative nature </a:t>
            </a:r>
            <a:br>
              <a:rPr lang="en-GB" sz="3600" dirty="0"/>
            </a:br>
            <a:r>
              <a:rPr lang="en-GB" sz="3600" dirty="0"/>
              <a:t>of traditional </a:t>
            </a:r>
            <a:r>
              <a:rPr lang="en-GB" sz="3600" i="1" dirty="0"/>
              <a:t>fabliaux</a:t>
            </a:r>
          </a:p>
        </p:txBody>
      </p:sp>
      <p:sp>
        <p:nvSpPr>
          <p:cNvPr id="5" name="Content Placeholder 4"/>
          <p:cNvSpPr>
            <a:spLocks noGrp="1"/>
          </p:cNvSpPr>
          <p:nvPr>
            <p:ph idx="1"/>
          </p:nvPr>
        </p:nvSpPr>
        <p:spPr>
          <a:xfrm>
            <a:off x="0" y="1484784"/>
            <a:ext cx="9144000" cy="5373216"/>
          </a:xfrm>
        </p:spPr>
        <p:txBody>
          <a:bodyPr>
            <a:normAutofit fontScale="92500" lnSpcReduction="10000"/>
          </a:bodyPr>
          <a:lstStyle/>
          <a:p>
            <a:pPr>
              <a:buNone/>
            </a:pPr>
            <a:r>
              <a:rPr lang="en-GB" sz="2600" dirty="0"/>
              <a:t>	</a:t>
            </a:r>
            <a:r>
              <a:rPr lang="en-GB" sz="2400" dirty="0"/>
              <a:t>The subject matter which attracts humour is naturally that where we feel both strongly and ambivalently. Sex and death are the obvious candidates to head the top of the list…</a:t>
            </a:r>
          </a:p>
          <a:p>
            <a:pPr>
              <a:buNone/>
            </a:pPr>
            <a:endParaRPr lang="en-GB" sz="1300" dirty="0"/>
          </a:p>
          <a:p>
            <a:pPr>
              <a:buNone/>
            </a:pPr>
            <a:r>
              <a:rPr lang="en-GB" sz="2400" dirty="0"/>
              <a:t>	</a:t>
            </a:r>
            <a:r>
              <a:rPr lang="en-GB" sz="2400" dirty="0">
                <a:solidFill>
                  <a:srgbClr val="0315BD"/>
                </a:solidFill>
              </a:rPr>
              <a:t>Though lords may be mocked and some knights foolish, the class feudal structure is not mocked.   </a:t>
            </a:r>
          </a:p>
          <a:p>
            <a:pPr>
              <a:buNone/>
            </a:pPr>
            <a:endParaRPr lang="en-GB" sz="1300" dirty="0"/>
          </a:p>
          <a:p>
            <a:pPr>
              <a:buNone/>
            </a:pPr>
            <a:r>
              <a:rPr lang="en-GB" sz="2400" dirty="0"/>
              <a:t>	Realism is historically associated with derision. … </a:t>
            </a:r>
            <a:r>
              <a:rPr lang="en-GB" sz="2400" dirty="0">
                <a:solidFill>
                  <a:srgbClr val="0315BD"/>
                </a:solidFill>
              </a:rPr>
              <a:t>derision is the self-confident, cheerful and not very malicious contempt felt by the safe for the vulnerable.</a:t>
            </a:r>
          </a:p>
          <a:p>
            <a:pPr>
              <a:buNone/>
            </a:pPr>
            <a:r>
              <a:rPr lang="en-GB" sz="1300" dirty="0"/>
              <a:t>	</a:t>
            </a:r>
          </a:p>
          <a:p>
            <a:pPr>
              <a:buNone/>
            </a:pPr>
            <a:r>
              <a:rPr lang="en-GB" sz="2400" dirty="0"/>
              <a:t>	It is an extraordinarily narrow world, concentrating so mindlessly on material pleasure. It is conspicuous for its sympathy with greed, dishonesty, treachery, brutality, unfairness and unkindness.  </a:t>
            </a:r>
            <a:r>
              <a:rPr lang="en-GB" sz="2400" u="sng" dirty="0">
                <a:solidFill>
                  <a:srgbClr val="0315BD"/>
                </a:solidFill>
              </a:rPr>
              <a:t>It is a world without beauty, without general thought.*</a:t>
            </a:r>
            <a:r>
              <a:rPr lang="en-GB" sz="2400" dirty="0"/>
              <a:t>	(</a:t>
            </a:r>
            <a:r>
              <a:rPr lang="en-GB" sz="2200" dirty="0"/>
              <a:t>Brewer, </a:t>
            </a:r>
            <a:r>
              <a:rPr lang="en-GB" sz="2200" i="1" dirty="0"/>
              <a:t>Medieval Comic Tales</a:t>
            </a:r>
            <a:r>
              <a:rPr lang="en-GB" sz="2200" dirty="0"/>
              <a:t>, Boydell &amp; Brewer, 2008)</a:t>
            </a:r>
          </a:p>
          <a:p>
            <a:pPr>
              <a:buNone/>
            </a:pPr>
            <a:endParaRPr lang="en-GB" sz="2200" dirty="0"/>
          </a:p>
          <a:p>
            <a:pPr algn="r">
              <a:buNone/>
            </a:pPr>
            <a:r>
              <a:rPr lang="en-GB" sz="2200" dirty="0">
                <a:solidFill>
                  <a:srgbClr val="0315BD"/>
                </a:solidFill>
              </a:rPr>
              <a:t>* CONSIDER THIS WHEN WE READ ‘THE Miller’s Tale’</a:t>
            </a:r>
          </a:p>
          <a:p>
            <a:pPr>
              <a:buNone/>
            </a:pPr>
            <a:endParaRPr lang="en-GB" sz="2200" dirty="0"/>
          </a:p>
          <a:p>
            <a:pPr>
              <a:buNone/>
            </a:pPr>
            <a:endParaRPr lang="en-GB" sz="2400" dirty="0"/>
          </a:p>
          <a:p>
            <a:pPr>
              <a:buNone/>
            </a:pPr>
            <a:endParaRPr lang="en-GB" sz="25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84784"/>
          </a:xfrm>
          <a:solidFill>
            <a:schemeClr val="tx2">
              <a:lumMod val="50000"/>
            </a:schemeClr>
          </a:solidFill>
        </p:spPr>
        <p:txBody>
          <a:bodyPr/>
          <a:lstStyle/>
          <a:p>
            <a:pPr algn="ctr"/>
            <a:r>
              <a:rPr lang="en-GB" sz="3600" dirty="0"/>
              <a:t>The (a)morality of the </a:t>
            </a:r>
            <a:r>
              <a:rPr lang="en-GB" sz="3600" i="1" dirty="0"/>
              <a:t>fabliaux</a:t>
            </a:r>
            <a:endParaRPr lang="en-GB" dirty="0"/>
          </a:p>
        </p:txBody>
      </p:sp>
      <p:sp>
        <p:nvSpPr>
          <p:cNvPr id="5" name="Content Placeholder 4"/>
          <p:cNvSpPr>
            <a:spLocks noGrp="1"/>
          </p:cNvSpPr>
          <p:nvPr>
            <p:ph idx="1"/>
          </p:nvPr>
        </p:nvSpPr>
        <p:spPr>
          <a:xfrm>
            <a:off x="-108520" y="1628800"/>
            <a:ext cx="9144000" cy="5229200"/>
          </a:xfrm>
        </p:spPr>
        <p:txBody>
          <a:bodyPr>
            <a:normAutofit fontScale="62500" lnSpcReduction="20000"/>
          </a:bodyPr>
          <a:lstStyle/>
          <a:p>
            <a:pPr>
              <a:buNone/>
            </a:pPr>
            <a:r>
              <a:rPr lang="en-GB" dirty="0"/>
              <a:t>	</a:t>
            </a:r>
            <a:r>
              <a:rPr lang="en-GB" sz="3500" dirty="0"/>
              <a:t>The </a:t>
            </a:r>
            <a:r>
              <a:rPr lang="en-GB" sz="3500" dirty="0" err="1"/>
              <a:t>cuckoldings</a:t>
            </a:r>
            <a:r>
              <a:rPr lang="en-GB" sz="3500" dirty="0"/>
              <a:t>, beatings, and elaborate practical jokes that are the main concern of the </a:t>
            </a:r>
            <a:r>
              <a:rPr lang="en-GB" sz="3500" i="1" dirty="0"/>
              <a:t>fabliaux</a:t>
            </a:r>
            <a:r>
              <a:rPr lang="en-GB" sz="3500" dirty="0"/>
              <a:t> are distributed in accord with a code of "</a:t>
            </a:r>
            <a:r>
              <a:rPr lang="en-GB" sz="3500" u="sng" dirty="0">
                <a:solidFill>
                  <a:srgbClr val="0315BD"/>
                </a:solidFill>
              </a:rPr>
              <a:t>fabliau justice," </a:t>
            </a:r>
            <a:r>
              <a:rPr lang="en-GB" sz="3500" dirty="0"/>
              <a:t>which does not always coincide with conventional morality: gr</a:t>
            </a:r>
            <a:r>
              <a:rPr lang="en-GB" sz="3500" dirty="0">
                <a:solidFill>
                  <a:srgbClr val="0315BD"/>
                </a:solidFill>
              </a:rPr>
              <a:t>eed, hypocrisy, and pride</a:t>
            </a:r>
            <a:r>
              <a:rPr lang="en-GB" sz="3500" dirty="0"/>
              <a:t> are invariably punished, but so too are </a:t>
            </a:r>
            <a:r>
              <a:rPr lang="en-GB" sz="3500" dirty="0">
                <a:solidFill>
                  <a:srgbClr val="0315BD"/>
                </a:solidFill>
              </a:rPr>
              <a:t>old age, mere slow-wittedness</a:t>
            </a:r>
            <a:r>
              <a:rPr lang="en-GB" sz="3500" dirty="0"/>
              <a:t>, and, most frequently, </a:t>
            </a:r>
            <a:r>
              <a:rPr lang="en-GB" sz="3500" dirty="0">
                <a:solidFill>
                  <a:srgbClr val="0315BD"/>
                </a:solidFill>
              </a:rPr>
              <a:t>the presumption of a husband, especially an old one,</a:t>
            </a:r>
            <a:r>
              <a:rPr lang="en-GB" sz="3500" dirty="0"/>
              <a:t> who attempts to guard his wife's chastity.  </a:t>
            </a:r>
          </a:p>
          <a:p>
            <a:pPr>
              <a:buNone/>
            </a:pPr>
            <a:endParaRPr lang="en-GB" sz="1900" dirty="0"/>
          </a:p>
          <a:p>
            <a:pPr>
              <a:buNone/>
            </a:pPr>
            <a:r>
              <a:rPr lang="en-GB" sz="3400" dirty="0"/>
              <a:t>	</a:t>
            </a:r>
            <a:r>
              <a:rPr lang="en-GB" sz="3500" dirty="0"/>
              <a:t>The heroes and heroines, invariably witty and usually young, are </a:t>
            </a:r>
            <a:r>
              <a:rPr lang="en-GB" sz="3500" dirty="0">
                <a:solidFill>
                  <a:srgbClr val="0315BD"/>
                </a:solidFill>
              </a:rPr>
              <a:t>those whom society ordinarily scorns </a:t>
            </a:r>
            <a:r>
              <a:rPr lang="en-GB" sz="3500" dirty="0"/>
              <a:t>-- dispossessed intellectuals (lecherous priests, wayward monks, penniless students), clever peasants, and enthusiastically unchaste wives. </a:t>
            </a:r>
            <a:r>
              <a:rPr lang="en-GB" sz="3500" dirty="0">
                <a:solidFill>
                  <a:srgbClr val="0315BD"/>
                </a:solidFill>
              </a:rPr>
              <a:t>Their victims are usually those whom society respects </a:t>
            </a:r>
            <a:r>
              <a:rPr lang="en-GB" sz="3500" dirty="0"/>
              <a:t>--prosperous merchants, hard-working tradesmen, women foolish enough to try to remain chaste. </a:t>
            </a:r>
            <a:br>
              <a:rPr lang="en-GB" sz="3500" dirty="0"/>
            </a:br>
            <a:r>
              <a:rPr lang="en-GB" sz="1400" dirty="0"/>
              <a:t>				</a:t>
            </a:r>
          </a:p>
          <a:p>
            <a:pPr>
              <a:buNone/>
            </a:pPr>
            <a:r>
              <a:rPr lang="en-GB" dirty="0"/>
              <a:t>					(Larry Benson, </a:t>
            </a:r>
            <a:r>
              <a:rPr lang="en-GB" i="1" dirty="0"/>
              <a:t>The Riverside Chaucer</a:t>
            </a:r>
            <a:r>
              <a:rPr lang="en-GB" dirty="0"/>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320" y="0"/>
            <a:ext cx="9195320" cy="1412776"/>
          </a:xfrm>
          <a:solidFill>
            <a:schemeClr val="tx2">
              <a:lumMod val="50000"/>
            </a:schemeClr>
          </a:solidFill>
        </p:spPr>
        <p:txBody>
          <a:bodyPr>
            <a:normAutofit/>
          </a:bodyPr>
          <a:lstStyle/>
          <a:p>
            <a:pPr algn="ctr"/>
            <a:r>
              <a:rPr lang="en-GB" sz="3200" dirty="0"/>
              <a:t>‘Materialist hedonism’ or ‘hedonistic materialism’ (Muscatine)</a:t>
            </a:r>
          </a:p>
        </p:txBody>
      </p:sp>
      <p:sp>
        <p:nvSpPr>
          <p:cNvPr id="3" name="Content Placeholder 2"/>
          <p:cNvSpPr>
            <a:spLocks noGrp="1"/>
          </p:cNvSpPr>
          <p:nvPr>
            <p:ph idx="1"/>
          </p:nvPr>
        </p:nvSpPr>
        <p:spPr>
          <a:xfrm>
            <a:off x="107504" y="1412776"/>
            <a:ext cx="8892480" cy="5373216"/>
          </a:xfrm>
        </p:spPr>
        <p:txBody>
          <a:bodyPr>
            <a:normAutofit/>
          </a:bodyPr>
          <a:lstStyle/>
          <a:p>
            <a:pPr>
              <a:buNone/>
            </a:pPr>
            <a:r>
              <a:rPr lang="en-GB" sz="2100" dirty="0"/>
              <a:t>It </a:t>
            </a:r>
            <a:r>
              <a:rPr lang="en-GB" sz="2200" dirty="0"/>
              <a:t>is now generally agreed that </a:t>
            </a:r>
            <a:r>
              <a:rPr lang="en-GB" sz="2200" u="sng" dirty="0">
                <a:solidFill>
                  <a:srgbClr val="0315BD"/>
                </a:solidFill>
              </a:rPr>
              <a:t>the </a:t>
            </a:r>
            <a:r>
              <a:rPr lang="en-GB" sz="2200" i="1" u="sng" dirty="0">
                <a:solidFill>
                  <a:srgbClr val="0315BD"/>
                </a:solidFill>
              </a:rPr>
              <a:t>fabliaux</a:t>
            </a:r>
            <a:r>
              <a:rPr lang="en-GB" sz="2200" u="sng" dirty="0">
                <a:solidFill>
                  <a:srgbClr val="0315BD"/>
                </a:solidFill>
              </a:rPr>
              <a:t> are mostly courtly in </a:t>
            </a:r>
          </a:p>
          <a:p>
            <a:pPr>
              <a:buNone/>
            </a:pPr>
            <a:r>
              <a:rPr lang="en-GB" sz="2200" u="sng" dirty="0">
                <a:solidFill>
                  <a:srgbClr val="0315BD"/>
                </a:solidFill>
              </a:rPr>
              <a:t>origin, a sort of counterpoise to romance</a:t>
            </a:r>
            <a:r>
              <a:rPr lang="en-GB" sz="2200" dirty="0"/>
              <a:t>. …Bloch speaks of </a:t>
            </a:r>
          </a:p>
          <a:p>
            <a:pPr>
              <a:buNone/>
            </a:pPr>
            <a:endParaRPr lang="en-GB" sz="800" dirty="0"/>
          </a:p>
          <a:p>
            <a:pPr>
              <a:buNone/>
            </a:pPr>
            <a:r>
              <a:rPr lang="en-GB" sz="2100" dirty="0"/>
              <a:t>	 	</a:t>
            </a:r>
            <a:r>
              <a:rPr lang="en-GB" sz="2000" dirty="0"/>
              <a:t>The exclusiveness of their sexual and scatological obscenity, 	their anti-</a:t>
            </a:r>
            <a:r>
              <a:rPr lang="en-GB" sz="2000" dirty="0" err="1"/>
              <a:t>clericism</a:t>
            </a:r>
            <a:r>
              <a:rPr lang="en-GB" sz="2000" dirty="0"/>
              <a:t>, antifeminism, anti-courtliness, the 	consistency with which they indulge the senses, whet the 	appetite (erotic, gastronomic, economic</a:t>
            </a:r>
            <a:r>
              <a:rPr lang="en-GB" sz="2100" dirty="0"/>
              <a:t>)</a:t>
            </a:r>
          </a:p>
          <a:p>
            <a:pPr>
              <a:buNone/>
            </a:pPr>
            <a:endParaRPr lang="en-GB" sz="800" dirty="0"/>
          </a:p>
          <a:p>
            <a:pPr>
              <a:buNone/>
            </a:pPr>
            <a:r>
              <a:rPr lang="en-GB" sz="2200" dirty="0"/>
              <a:t>… Not all are without warmth, sensuality, even kindness, but </a:t>
            </a:r>
          </a:p>
          <a:p>
            <a:pPr>
              <a:buNone/>
            </a:pPr>
            <a:r>
              <a:rPr lang="en-GB" sz="2200" dirty="0"/>
              <a:t>certainly </a:t>
            </a:r>
            <a:r>
              <a:rPr lang="en-GB" sz="2200" dirty="0">
                <a:solidFill>
                  <a:srgbClr val="0315BD"/>
                </a:solidFill>
              </a:rPr>
              <a:t>most are deeply misogynistic</a:t>
            </a:r>
            <a:r>
              <a:rPr lang="en-GB" sz="2200" dirty="0"/>
              <a:t>.</a:t>
            </a:r>
          </a:p>
          <a:p>
            <a:pPr>
              <a:buNone/>
            </a:pPr>
            <a:r>
              <a:rPr lang="en-GB" sz="2200" dirty="0"/>
              <a:t>Muscatine writes of the </a:t>
            </a:r>
            <a:r>
              <a:rPr lang="en-GB" sz="2200" i="1" dirty="0"/>
              <a:t>fabliaux</a:t>
            </a:r>
            <a:r>
              <a:rPr lang="en-GB" sz="2200" dirty="0"/>
              <a:t>’s cosmos </a:t>
            </a:r>
          </a:p>
          <a:p>
            <a:pPr>
              <a:buNone/>
            </a:pPr>
            <a:endParaRPr lang="en-GB" sz="800" dirty="0"/>
          </a:p>
          <a:p>
            <a:pPr>
              <a:buNone/>
            </a:pPr>
            <a:r>
              <a:rPr lang="en-GB" sz="2100" dirty="0"/>
              <a:t>	</a:t>
            </a:r>
            <a:r>
              <a:rPr lang="en-GB" sz="2000" dirty="0"/>
              <a:t>the recurrence in text after text of the same attitudes and values makes clear that we are not dealing with a random miscellany of jokes, having a rather random miscellany of tendencies, but with a body of literature expressing a consistent value system… particularly receptive to the </a:t>
            </a:r>
            <a:r>
              <a:rPr lang="en-GB" sz="2000" dirty="0">
                <a:solidFill>
                  <a:srgbClr val="0315BD"/>
                </a:solidFill>
              </a:rPr>
              <a:t>high value of cleverness or wit</a:t>
            </a:r>
            <a:r>
              <a:rPr lang="en-GB" sz="2000" dirty="0"/>
              <a:t>.                           </a:t>
            </a:r>
            <a:r>
              <a:rPr lang="en-GB" sz="2100" dirty="0"/>
              <a:t>(</a:t>
            </a:r>
            <a:r>
              <a:rPr lang="en-GB" sz="2000" dirty="0"/>
              <a:t>Brewer, </a:t>
            </a:r>
            <a:r>
              <a:rPr lang="en-GB" sz="2000" i="1" dirty="0"/>
              <a:t>Medieval Comic Tales)</a:t>
            </a:r>
            <a:endParaRPr lang="en-GB" sz="2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2776"/>
          </a:xfrm>
          <a:solidFill>
            <a:schemeClr val="tx2">
              <a:lumMod val="50000"/>
            </a:schemeClr>
          </a:solidFill>
        </p:spPr>
        <p:txBody>
          <a:bodyPr>
            <a:noAutofit/>
          </a:bodyPr>
          <a:lstStyle/>
          <a:p>
            <a:pPr algn="ctr"/>
            <a:r>
              <a:rPr lang="en-GB" sz="3600" dirty="0"/>
              <a:t>1. developing the art of comedy:</a:t>
            </a:r>
            <a:r>
              <a:rPr lang="en-GB" sz="3400" dirty="0"/>
              <a:t> revising the Fabliaux</a:t>
            </a:r>
          </a:p>
        </p:txBody>
      </p:sp>
      <p:sp>
        <p:nvSpPr>
          <p:cNvPr id="3" name="Content Placeholder 2"/>
          <p:cNvSpPr>
            <a:spLocks noGrp="1"/>
          </p:cNvSpPr>
          <p:nvPr>
            <p:ph idx="1"/>
          </p:nvPr>
        </p:nvSpPr>
        <p:spPr>
          <a:xfrm>
            <a:off x="323528" y="1775191"/>
            <a:ext cx="8640960" cy="4625609"/>
          </a:xfrm>
        </p:spPr>
        <p:txBody>
          <a:bodyPr>
            <a:normAutofit/>
          </a:bodyPr>
          <a:lstStyle/>
          <a:p>
            <a:pPr>
              <a:buClrTx/>
              <a:buSzPct val="89000"/>
              <a:buNone/>
            </a:pPr>
            <a:r>
              <a:rPr lang="en-GB" sz="1400" dirty="0"/>
              <a:t> </a:t>
            </a:r>
          </a:p>
          <a:p>
            <a:pPr>
              <a:buClrTx/>
              <a:buSzPct val="89000"/>
              <a:buNone/>
            </a:pPr>
            <a:r>
              <a:rPr lang="en-GB" dirty="0"/>
              <a:t> </a:t>
            </a:r>
          </a:p>
        </p:txBody>
      </p:sp>
      <p:sp>
        <p:nvSpPr>
          <p:cNvPr id="4" name="Rectangle 3"/>
          <p:cNvSpPr/>
          <p:nvPr/>
        </p:nvSpPr>
        <p:spPr>
          <a:xfrm>
            <a:off x="179512" y="1628800"/>
            <a:ext cx="8568952" cy="4909036"/>
          </a:xfrm>
          <a:prstGeom prst="rect">
            <a:avLst/>
          </a:prstGeom>
        </p:spPr>
        <p:txBody>
          <a:bodyPr wrap="square">
            <a:spAutoFit/>
          </a:bodyPr>
          <a:lstStyle/>
          <a:p>
            <a:pPr>
              <a:buClrTx/>
              <a:buSzPct val="100000"/>
              <a:buNone/>
            </a:pPr>
            <a:r>
              <a:rPr lang="en-GB" sz="2200" dirty="0"/>
              <a:t>Medieval readers evidently valued content more highly than authorship, as the predominance of anonymity in the period confirms </a:t>
            </a:r>
            <a:r>
              <a:rPr lang="en-GB" sz="2000" dirty="0"/>
              <a:t>(Janet Dillon, </a:t>
            </a:r>
            <a:r>
              <a:rPr lang="en-GB" sz="2000" i="1" dirty="0"/>
              <a:t>Geoffrey Chaucer</a:t>
            </a:r>
            <a:r>
              <a:rPr lang="en-GB" sz="2000" dirty="0"/>
              <a:t>, 1993)</a:t>
            </a:r>
          </a:p>
          <a:p>
            <a:pPr>
              <a:buClrTx/>
              <a:buSzPct val="100000"/>
              <a:buNone/>
            </a:pPr>
            <a:endParaRPr lang="en-GB" sz="2100" dirty="0"/>
          </a:p>
          <a:p>
            <a:pPr>
              <a:buSzPct val="100000"/>
            </a:pPr>
            <a:r>
              <a:rPr lang="en-GB" sz="2200" dirty="0"/>
              <a:t>What produces this new literary effect is pre-eminently the idea of having ‘</a:t>
            </a:r>
            <a:r>
              <a:rPr lang="en-GB" sz="2200" dirty="0" err="1"/>
              <a:t>sondry</a:t>
            </a:r>
            <a:r>
              <a:rPr lang="en-GB" sz="2200" dirty="0"/>
              <a:t> folk’ go on a pilgrimage, and give expression to their varied voices. … these </a:t>
            </a:r>
            <a:r>
              <a:rPr lang="en-GB" sz="2200" dirty="0">
                <a:solidFill>
                  <a:srgbClr val="0315BD"/>
                </a:solidFill>
              </a:rPr>
              <a:t>new voices, unheard so far in Chaucer’s work,</a:t>
            </a:r>
            <a:r>
              <a:rPr lang="en-GB" sz="2200" dirty="0"/>
              <a:t> should hold our attention, and prominently among them …. Certainly </a:t>
            </a:r>
            <a:r>
              <a:rPr lang="en-GB" sz="2200" dirty="0">
                <a:solidFill>
                  <a:srgbClr val="0315BD"/>
                </a:solidFill>
              </a:rPr>
              <a:t>the loudest, are those of the ‘</a:t>
            </a:r>
            <a:r>
              <a:rPr lang="en-GB" sz="2200" dirty="0" err="1">
                <a:solidFill>
                  <a:srgbClr val="0315BD"/>
                </a:solidFill>
              </a:rPr>
              <a:t>cherles</a:t>
            </a:r>
            <a:r>
              <a:rPr lang="en-GB" sz="2200" dirty="0">
                <a:solidFill>
                  <a:srgbClr val="0315BD"/>
                </a:solidFill>
              </a:rPr>
              <a:t>’… their medium to do so is the fabliau, that most prominent genre in the Canterbury Tales.</a:t>
            </a:r>
          </a:p>
          <a:p>
            <a:pPr>
              <a:buNone/>
            </a:pPr>
            <a:r>
              <a:rPr lang="en-GB" sz="2800" dirty="0"/>
              <a:t>   		</a:t>
            </a:r>
            <a:r>
              <a:rPr lang="en-GB" sz="2000" dirty="0"/>
              <a:t>(Erik </a:t>
            </a:r>
            <a:r>
              <a:rPr lang="en-GB" sz="2000" dirty="0" err="1"/>
              <a:t>Hertog</a:t>
            </a:r>
            <a:r>
              <a:rPr lang="en-GB" sz="2000" dirty="0"/>
              <a:t>, </a:t>
            </a:r>
            <a:r>
              <a:rPr lang="en-GB" sz="2000" i="1" dirty="0"/>
              <a:t>Chaucer's Fabliaux as Analogues,</a:t>
            </a:r>
            <a:r>
              <a:rPr lang="en-GB" sz="2000" dirty="0"/>
              <a:t> 			Leuven University Press, 1991)</a:t>
            </a:r>
            <a:endParaRPr lang="en-GB" sz="2400" dirty="0"/>
          </a:p>
          <a:p>
            <a:pPr>
              <a:buNone/>
            </a:pPr>
            <a:endParaRPr lang="en-GB" sz="2400" i="1"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520" y="0"/>
            <a:ext cx="9252520" cy="1412776"/>
          </a:xfrm>
          <a:solidFill>
            <a:schemeClr val="tx2">
              <a:lumMod val="50000"/>
            </a:schemeClr>
          </a:solidFill>
        </p:spPr>
        <p:txBody>
          <a:bodyPr>
            <a:normAutofit/>
          </a:bodyPr>
          <a:lstStyle/>
          <a:p>
            <a:pPr algn="ctr"/>
            <a:r>
              <a:rPr lang="en-GB" sz="4000" dirty="0"/>
              <a:t>Choice of the Fabliaux</a:t>
            </a:r>
          </a:p>
        </p:txBody>
      </p:sp>
      <p:sp>
        <p:nvSpPr>
          <p:cNvPr id="3" name="Content Placeholder 2"/>
          <p:cNvSpPr>
            <a:spLocks noGrp="1"/>
          </p:cNvSpPr>
          <p:nvPr>
            <p:ph idx="1"/>
          </p:nvPr>
        </p:nvSpPr>
        <p:spPr>
          <a:xfrm>
            <a:off x="133672" y="1484784"/>
            <a:ext cx="8686800" cy="5040559"/>
          </a:xfrm>
        </p:spPr>
        <p:txBody>
          <a:bodyPr>
            <a:normAutofit fontScale="77500" lnSpcReduction="20000"/>
          </a:bodyPr>
          <a:lstStyle/>
          <a:p>
            <a:pPr>
              <a:buNone/>
            </a:pPr>
            <a:r>
              <a:rPr lang="en-GB" dirty="0"/>
              <a:t>	</a:t>
            </a:r>
            <a:r>
              <a:rPr lang="en-GB" sz="3100" dirty="0"/>
              <a:t>Why did Chaucer, suddenly, turn to a genre that was non-existent in English, had had its heyday in France more than a century and a half before and had, indeed, been dead or at least moribund for over fifty years. </a:t>
            </a:r>
          </a:p>
          <a:p>
            <a:pPr>
              <a:buNone/>
            </a:pPr>
            <a:endParaRPr lang="en-GB" sz="3100" dirty="0"/>
          </a:p>
          <a:p>
            <a:pPr>
              <a:buNone/>
            </a:pPr>
            <a:r>
              <a:rPr lang="en-GB" sz="3100" dirty="0"/>
              <a:t>	The reason for this … probably lay in the very concept of the </a:t>
            </a:r>
            <a:r>
              <a:rPr lang="en-GB" sz="3100" i="1" dirty="0"/>
              <a:t>Canterbury Tales . </a:t>
            </a:r>
            <a:r>
              <a:rPr lang="en-GB" sz="3100" dirty="0"/>
              <a:t>Chaucer’s truly unique, inspired idea, </a:t>
            </a:r>
            <a:r>
              <a:rPr lang="en-GB" sz="3100" dirty="0">
                <a:solidFill>
                  <a:srgbClr val="0315BD"/>
                </a:solidFill>
              </a:rPr>
              <a:t>to bring together pilgrims from different social classes, and lend them a voice in a veritable encyclopaedia of medieval literary genre</a:t>
            </a:r>
            <a:r>
              <a:rPr lang="en-GB" sz="3100" dirty="0"/>
              <a:t>, is also what seems to account for this remarkably late rebirth of a genre from a different language that had long exhausted its original purpose and circumstances </a:t>
            </a:r>
          </a:p>
          <a:p>
            <a:pPr>
              <a:buNone/>
            </a:pPr>
            <a:endParaRPr lang="en-GB" sz="3100" dirty="0"/>
          </a:p>
          <a:p>
            <a:pPr>
              <a:buNone/>
            </a:pPr>
            <a:r>
              <a:rPr lang="en-GB" sz="3100" dirty="0"/>
              <a:t>	       - Erik </a:t>
            </a:r>
            <a:r>
              <a:rPr lang="en-GB" sz="3100" dirty="0" err="1"/>
              <a:t>Hertog</a:t>
            </a:r>
            <a:r>
              <a:rPr lang="en-GB" sz="3100" dirty="0"/>
              <a:t> , </a:t>
            </a:r>
            <a:r>
              <a:rPr lang="en-GB" sz="3100" i="1" dirty="0"/>
              <a:t>Chaucer's Fabliaux as Analogues</a:t>
            </a:r>
            <a:endParaRPr lang="en-GB" sz="3100" dirty="0"/>
          </a:p>
          <a:p>
            <a:pPr>
              <a:buNone/>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12" y="0"/>
            <a:ext cx="9180512" cy="1441368"/>
          </a:xfrm>
          <a:solidFill>
            <a:schemeClr val="tx2">
              <a:lumMod val="50000"/>
            </a:schemeClr>
          </a:solidFill>
        </p:spPr>
        <p:txBody>
          <a:bodyPr>
            <a:normAutofit/>
          </a:bodyPr>
          <a:lstStyle/>
          <a:p>
            <a:pPr algn="ctr"/>
            <a:r>
              <a:rPr lang="en-GB" sz="4000" dirty="0"/>
              <a:t>Chaucerian </a:t>
            </a:r>
            <a:r>
              <a:rPr lang="en-GB" sz="4000" dirty="0" err="1"/>
              <a:t>intertextuality</a:t>
            </a:r>
            <a:r>
              <a:rPr lang="en-GB" sz="4000" dirty="0"/>
              <a:t> </a:t>
            </a:r>
          </a:p>
        </p:txBody>
      </p:sp>
      <p:sp>
        <p:nvSpPr>
          <p:cNvPr id="3" name="Content Placeholder 2"/>
          <p:cNvSpPr>
            <a:spLocks noGrp="1"/>
          </p:cNvSpPr>
          <p:nvPr>
            <p:ph idx="1"/>
          </p:nvPr>
        </p:nvSpPr>
        <p:spPr>
          <a:xfrm>
            <a:off x="28354" y="1628800"/>
            <a:ext cx="8936134" cy="5040559"/>
          </a:xfrm>
        </p:spPr>
        <p:txBody>
          <a:bodyPr>
            <a:normAutofit fontScale="92500"/>
          </a:bodyPr>
          <a:lstStyle/>
          <a:p>
            <a:pPr>
              <a:lnSpc>
                <a:spcPct val="110000"/>
              </a:lnSpc>
              <a:buNone/>
            </a:pPr>
            <a:r>
              <a:rPr lang="en-GB" sz="2400" dirty="0"/>
              <a:t>	We know that </a:t>
            </a:r>
            <a:r>
              <a:rPr lang="en-GB" sz="2400" dirty="0">
                <a:solidFill>
                  <a:srgbClr val="0315BD"/>
                </a:solidFill>
              </a:rPr>
              <a:t>a text does not consist of a line of words, releasing a single “theological” meaning (the “message” of the Author-God), but is a space of many dimensions, </a:t>
            </a:r>
            <a:r>
              <a:rPr lang="en-GB" sz="2400" dirty="0"/>
              <a:t>in which are wedded and contested various kinds of writing, </a:t>
            </a:r>
            <a:r>
              <a:rPr lang="en-GB" sz="2400" dirty="0">
                <a:solidFill>
                  <a:srgbClr val="0315BD"/>
                </a:solidFill>
              </a:rPr>
              <a:t>no one of which is original</a:t>
            </a:r>
            <a:r>
              <a:rPr lang="en-GB" sz="2400" dirty="0"/>
              <a:t>: the text is a tissue of citations, resulting from the thousand sources of culture. … </a:t>
            </a:r>
            <a:r>
              <a:rPr lang="en-GB" sz="2400" dirty="0">
                <a:solidFill>
                  <a:srgbClr val="0315BD"/>
                </a:solidFill>
              </a:rPr>
              <a:t>the writer can only imitate a gesture  </a:t>
            </a:r>
            <a:r>
              <a:rPr lang="en-GB" sz="2400" dirty="0"/>
              <a:t>never anterior, never original;</a:t>
            </a:r>
            <a:r>
              <a:rPr lang="en-GB" sz="2400" dirty="0">
                <a:solidFill>
                  <a:srgbClr val="0315BD"/>
                </a:solidFill>
              </a:rPr>
              <a:t> his only power is to combine the different kinds of writing, to oppose some by others, so as never to sustain himself by just one of them</a:t>
            </a:r>
            <a:r>
              <a:rPr lang="en-GB" sz="2400" dirty="0"/>
              <a:t>; if he wants to express himself, at least he should know that the internal “thing” he claims to “translate” is itself only a readymade dictionary whose words can be explained (defined) only by other words, and so on </a:t>
            </a:r>
            <a:r>
              <a:rPr lang="en-GB" sz="2400" i="1" dirty="0"/>
              <a:t>ad infinitum</a:t>
            </a:r>
            <a:r>
              <a:rPr lang="en-GB" sz="2400" dirty="0"/>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2776"/>
          </a:xfrm>
          <a:solidFill>
            <a:schemeClr val="tx2">
              <a:lumMod val="50000"/>
            </a:schemeClr>
          </a:solidFill>
        </p:spPr>
        <p:txBody>
          <a:bodyPr>
            <a:normAutofit/>
          </a:bodyPr>
          <a:lstStyle/>
          <a:p>
            <a:pPr algn="ctr"/>
            <a:r>
              <a:rPr lang="en-GB" sz="3600" dirty="0"/>
              <a:t>Chaucer’s readership</a:t>
            </a:r>
          </a:p>
        </p:txBody>
      </p:sp>
      <p:sp>
        <p:nvSpPr>
          <p:cNvPr id="3" name="Content Placeholder 2"/>
          <p:cNvSpPr>
            <a:spLocks noGrp="1"/>
          </p:cNvSpPr>
          <p:nvPr>
            <p:ph idx="1"/>
          </p:nvPr>
        </p:nvSpPr>
        <p:spPr>
          <a:xfrm>
            <a:off x="0" y="1628800"/>
            <a:ext cx="9144000" cy="5229199"/>
          </a:xfrm>
        </p:spPr>
        <p:txBody>
          <a:bodyPr>
            <a:normAutofit fontScale="70000" lnSpcReduction="20000"/>
          </a:bodyPr>
          <a:lstStyle/>
          <a:p>
            <a:pPr>
              <a:buNone/>
            </a:pPr>
            <a:r>
              <a:rPr lang="en-GB" dirty="0"/>
              <a:t>	The notion that </a:t>
            </a:r>
            <a:r>
              <a:rPr lang="en-GB" dirty="0">
                <a:solidFill>
                  <a:srgbClr val="0315BD"/>
                </a:solidFill>
              </a:rPr>
              <a:t>discourse assumes its full significance </a:t>
            </a:r>
            <a:r>
              <a:rPr lang="en-GB" dirty="0"/>
              <a:t>– perhaps its only significance - </a:t>
            </a:r>
            <a:r>
              <a:rPr lang="en-GB" dirty="0">
                <a:solidFill>
                  <a:srgbClr val="0315BD"/>
                </a:solidFill>
              </a:rPr>
              <a:t>in interaction with an audience </a:t>
            </a:r>
            <a:r>
              <a:rPr lang="en-GB" dirty="0"/>
              <a:t>has certain corollaries, one of which is that artists should … shape their discourse with the needs and capacities of an intended audience in view.</a:t>
            </a:r>
          </a:p>
          <a:p>
            <a:pPr>
              <a:buNone/>
            </a:pPr>
            <a:r>
              <a:rPr lang="en-GB" sz="1400" dirty="0"/>
              <a:t> </a:t>
            </a:r>
          </a:p>
          <a:p>
            <a:pPr>
              <a:buNone/>
            </a:pPr>
            <a:r>
              <a:rPr lang="en-GB" dirty="0"/>
              <a:t>	…still even while acknowledging </a:t>
            </a:r>
            <a:r>
              <a:rPr lang="en-GB" dirty="0">
                <a:solidFill>
                  <a:srgbClr val="0315BD"/>
                </a:solidFill>
              </a:rPr>
              <a:t>a communicative dimension to Chaucer's work</a:t>
            </a:r>
            <a:r>
              <a:rPr lang="en-GB" dirty="0"/>
              <a:t>, these critics tend to view his communication with his audience as proceeding in one direction only from author to audience. </a:t>
            </a:r>
          </a:p>
          <a:p>
            <a:pPr>
              <a:buNone/>
            </a:pPr>
            <a:endParaRPr lang="en-GB" sz="1400" dirty="0"/>
          </a:p>
          <a:p>
            <a:pPr>
              <a:buNone/>
            </a:pPr>
            <a:r>
              <a:rPr lang="en-GB" dirty="0"/>
              <a:t>	</a:t>
            </a:r>
            <a:r>
              <a:rPr lang="en-GB" dirty="0">
                <a:solidFill>
                  <a:srgbClr val="0315BD"/>
                </a:solidFill>
              </a:rPr>
              <a:t>Literary works cannot</a:t>
            </a:r>
            <a:r>
              <a:rPr lang="en-GB" dirty="0"/>
              <a:t>, of course be treated simply as </a:t>
            </a:r>
            <a:r>
              <a:rPr lang="en-GB" dirty="0">
                <a:solidFill>
                  <a:srgbClr val="0315BD"/>
                </a:solidFill>
              </a:rPr>
              <a:t>utterances or speech acts </a:t>
            </a:r>
          </a:p>
          <a:p>
            <a:pPr>
              <a:buNone/>
            </a:pPr>
            <a:r>
              <a:rPr lang="en-GB" sz="1700" dirty="0"/>
              <a:t>				 </a:t>
            </a:r>
          </a:p>
          <a:p>
            <a:pPr>
              <a:buNone/>
            </a:pPr>
            <a:r>
              <a:rPr lang="en-GB" sz="2900" dirty="0"/>
              <a:t>				(Paul </a:t>
            </a:r>
            <a:r>
              <a:rPr lang="en-GB" sz="2900" dirty="0" err="1"/>
              <a:t>Stromn</a:t>
            </a:r>
            <a:r>
              <a:rPr lang="en-GB" sz="2900" dirty="0"/>
              <a:t>, ‘Chaucer’s Audience’)</a:t>
            </a:r>
            <a:endParaRPr lang="en-GB" dirty="0"/>
          </a:p>
          <a:p>
            <a:pPr>
              <a:buNone/>
            </a:pPr>
            <a:endParaRPr lang="en-GB" dirty="0"/>
          </a:p>
          <a:p>
            <a:pPr>
              <a:buNone/>
            </a:pPr>
            <a:r>
              <a:rPr lang="en-GB" dirty="0"/>
              <a:t>[</a:t>
            </a:r>
            <a:r>
              <a:rPr lang="en-GB" i="1" dirty="0">
                <a:solidFill>
                  <a:srgbClr val="0315BD"/>
                </a:solidFill>
              </a:rPr>
              <a:t>Canterbury Tales </a:t>
            </a:r>
            <a:r>
              <a:rPr lang="en-GB" dirty="0">
                <a:solidFill>
                  <a:srgbClr val="0315BD"/>
                </a:solidFill>
              </a:rPr>
              <a:t>dramatises multiple listeners hearing very </a:t>
            </a:r>
          </a:p>
          <a:p>
            <a:pPr>
              <a:buNone/>
            </a:pPr>
            <a:r>
              <a:rPr lang="en-GB" dirty="0">
                <a:solidFill>
                  <a:srgbClr val="0315BD"/>
                </a:solidFill>
              </a:rPr>
              <a:t>different things - as we see in fragment one at the level of the </a:t>
            </a:r>
          </a:p>
          <a:p>
            <a:pPr>
              <a:buNone/>
            </a:pPr>
            <a:r>
              <a:rPr lang="en-GB" dirty="0">
                <a:solidFill>
                  <a:srgbClr val="0315BD"/>
                </a:solidFill>
              </a:rPr>
              <a:t>tales but also in the exchanges between the pilgrims</a:t>
            </a:r>
            <a:r>
              <a:rPr lang="en-GB" dirty="0"/>
              <a: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2776"/>
          </a:xfrm>
          <a:solidFill>
            <a:schemeClr val="tx2">
              <a:lumMod val="50000"/>
            </a:schemeClr>
          </a:solidFill>
        </p:spPr>
        <p:txBody>
          <a:bodyPr>
            <a:noAutofit/>
          </a:bodyPr>
          <a:lstStyle/>
          <a:p>
            <a:pPr algn="ctr"/>
            <a:r>
              <a:rPr lang="en-GB" sz="3600" dirty="0"/>
              <a:t>readerly complexity related </a:t>
            </a:r>
            <a:br>
              <a:rPr lang="en-GB" sz="3600" dirty="0"/>
            </a:br>
            <a:r>
              <a:rPr lang="en-GB" sz="3600" dirty="0"/>
              <a:t>to intertextuality</a:t>
            </a:r>
          </a:p>
        </p:txBody>
      </p:sp>
      <p:sp>
        <p:nvSpPr>
          <p:cNvPr id="3" name="Content Placeholder 2"/>
          <p:cNvSpPr>
            <a:spLocks noGrp="1"/>
          </p:cNvSpPr>
          <p:nvPr>
            <p:ph idx="1"/>
          </p:nvPr>
        </p:nvSpPr>
        <p:spPr>
          <a:xfrm>
            <a:off x="0" y="1556792"/>
            <a:ext cx="8964488" cy="5301208"/>
          </a:xfrm>
        </p:spPr>
        <p:txBody>
          <a:bodyPr>
            <a:normAutofit fontScale="47500" lnSpcReduction="20000"/>
          </a:bodyPr>
          <a:lstStyle/>
          <a:p>
            <a:pPr>
              <a:buNone/>
            </a:pPr>
            <a:r>
              <a:rPr lang="en-GB" sz="4600" dirty="0"/>
              <a:t>	Ideas of </a:t>
            </a:r>
            <a:r>
              <a:rPr lang="en-GB" sz="4600" dirty="0" err="1"/>
              <a:t>intertextually</a:t>
            </a:r>
            <a:r>
              <a:rPr lang="en-GB" sz="4600" dirty="0"/>
              <a:t> with segments (both oral and written text) involves both </a:t>
            </a:r>
            <a:r>
              <a:rPr lang="en-GB" sz="4600" dirty="0">
                <a:solidFill>
                  <a:srgbClr val="0315BD"/>
                </a:solidFill>
              </a:rPr>
              <a:t>memories of multiple past associations of the segments</a:t>
            </a:r>
            <a:r>
              <a:rPr lang="en-GB" sz="4600" dirty="0"/>
              <a:t> </a:t>
            </a:r>
            <a:r>
              <a:rPr lang="en-GB" sz="4600" dirty="0">
                <a:solidFill>
                  <a:srgbClr val="0315BD"/>
                </a:solidFill>
              </a:rPr>
              <a:t>and the new meaning when they are brought together. </a:t>
            </a:r>
          </a:p>
          <a:p>
            <a:pPr>
              <a:buNone/>
            </a:pPr>
            <a:r>
              <a:rPr lang="en-GB" sz="2100" dirty="0"/>
              <a:t> </a:t>
            </a:r>
          </a:p>
          <a:p>
            <a:pPr>
              <a:buNone/>
            </a:pPr>
            <a:r>
              <a:rPr lang="en-GB" sz="3800" dirty="0"/>
              <a:t>	… </a:t>
            </a:r>
            <a:r>
              <a:rPr lang="en-GB" sz="4600" dirty="0"/>
              <a:t>by pushing the core of the trope out of the written into the reader's mental lore, the text does not simply combine metaphor and </a:t>
            </a:r>
            <a:r>
              <a:rPr lang="en-GB" sz="4600" dirty="0" err="1"/>
              <a:t>peripharsis</a:t>
            </a:r>
            <a:r>
              <a:rPr lang="en-GB" sz="4600" dirty="0"/>
              <a:t>. It makes up for a [lack of] descriptive proliferation on the page. This lack is the key to its memorials present counterpart. </a:t>
            </a:r>
            <a:r>
              <a:rPr lang="en-GB" sz="4600" dirty="0">
                <a:solidFill>
                  <a:srgbClr val="0315BD"/>
                </a:solidFill>
              </a:rPr>
              <a:t>Realism is born of the sequence of actualised metonymy</a:t>
            </a:r>
            <a:r>
              <a:rPr lang="en-GB" sz="4600" dirty="0"/>
              <a:t>. These metonymy are then valorised by having to stand for the image that in the myth stands for all of them. (p.35)</a:t>
            </a:r>
          </a:p>
          <a:p>
            <a:pPr>
              <a:buNone/>
            </a:pPr>
            <a:r>
              <a:rPr lang="en-GB" sz="2100" dirty="0"/>
              <a:t> </a:t>
            </a:r>
          </a:p>
          <a:p>
            <a:pPr>
              <a:buNone/>
            </a:pPr>
            <a:r>
              <a:rPr lang="en-GB" sz="3800" dirty="0"/>
              <a:t> 	</a:t>
            </a:r>
            <a:r>
              <a:rPr lang="en-GB" sz="4600" dirty="0"/>
              <a:t>Since the segmentation is so peculiar and only for the nonce, it cannot [simultaneously] prevent readers from clutching at the sole segmentation they are used to, namely words and phrases. </a:t>
            </a:r>
            <a:r>
              <a:rPr lang="en-GB" sz="4600" dirty="0">
                <a:solidFill>
                  <a:srgbClr val="0315BD"/>
                </a:solidFill>
              </a:rPr>
              <a:t>A new set of memories is conjured up by that residual ghost of </a:t>
            </a:r>
            <a:r>
              <a:rPr lang="en-GB" sz="4600" dirty="0" err="1">
                <a:solidFill>
                  <a:srgbClr val="0315BD"/>
                </a:solidFill>
              </a:rPr>
              <a:t>sociolectic</a:t>
            </a:r>
            <a:r>
              <a:rPr lang="en-GB" sz="4600" dirty="0">
                <a:solidFill>
                  <a:srgbClr val="0315BD"/>
                </a:solidFill>
              </a:rPr>
              <a:t> normality. </a:t>
            </a:r>
            <a:r>
              <a:rPr lang="en-GB" sz="4600" dirty="0"/>
              <a:t> </a:t>
            </a:r>
            <a:r>
              <a:rPr lang="en-GB" sz="4200" dirty="0"/>
              <a:t>(</a:t>
            </a:r>
            <a:r>
              <a:rPr lang="en-GB" sz="4200" dirty="0" err="1"/>
              <a:t>Riffaterre</a:t>
            </a:r>
            <a:r>
              <a:rPr lang="en-GB" sz="4200" dirty="0"/>
              <a:t>) </a:t>
            </a:r>
            <a:endParaRPr lang="en-GB" sz="46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6" y="0"/>
            <a:ext cx="9145016" cy="1412776"/>
          </a:xfrm>
          <a:solidFill>
            <a:schemeClr val="tx2">
              <a:lumMod val="50000"/>
            </a:schemeClr>
          </a:solidFill>
        </p:spPr>
        <p:txBody>
          <a:bodyPr>
            <a:noAutofit/>
          </a:bodyPr>
          <a:lstStyle/>
          <a:p>
            <a:pPr algn="ctr"/>
            <a:r>
              <a:rPr lang="en-GB" sz="3600" dirty="0">
                <a:effectLst>
                  <a:outerShdw blurRad="38100" dist="38100" dir="2700000" algn="tl">
                    <a:srgbClr val="000000">
                      <a:alpha val="43137"/>
                    </a:srgbClr>
                  </a:outerShdw>
                </a:effectLst>
              </a:rPr>
              <a:t>Revising comic patterns: harshness related to shipman </a:t>
            </a:r>
          </a:p>
        </p:txBody>
      </p:sp>
      <p:sp>
        <p:nvSpPr>
          <p:cNvPr id="3" name="Content Placeholder 2"/>
          <p:cNvSpPr>
            <a:spLocks noGrp="1"/>
          </p:cNvSpPr>
          <p:nvPr>
            <p:ph idx="1"/>
          </p:nvPr>
        </p:nvSpPr>
        <p:spPr>
          <a:xfrm>
            <a:off x="-1016" y="1412776"/>
            <a:ext cx="9145016" cy="5949280"/>
          </a:xfrm>
        </p:spPr>
        <p:txBody>
          <a:bodyPr>
            <a:normAutofit fontScale="47500" lnSpcReduction="20000"/>
          </a:bodyPr>
          <a:lstStyle/>
          <a:p>
            <a:pPr>
              <a:buNone/>
            </a:pPr>
            <a:r>
              <a:rPr lang="en-GB" dirty="0"/>
              <a:t>	</a:t>
            </a:r>
            <a:r>
              <a:rPr lang="en-GB" sz="4600" dirty="0"/>
              <a:t>Both </a:t>
            </a:r>
            <a:r>
              <a:rPr lang="en-GB" sz="4600" dirty="0" err="1"/>
              <a:t>Spargo</a:t>
            </a:r>
            <a:r>
              <a:rPr lang="en-GB" sz="4600" dirty="0"/>
              <a:t> and Stillwell…are disposed to neglect the less usual cynical side of Chaucer, and their inclination has… resulted in their overlooking several significant differences between Chaucer's </a:t>
            </a:r>
            <a:r>
              <a:rPr lang="en-GB" sz="4600" i="1" dirty="0"/>
              <a:t>Shipman's Tale</a:t>
            </a:r>
            <a:r>
              <a:rPr lang="en-GB" sz="4600" dirty="0"/>
              <a:t> and the other "Lover's Gift Regained" </a:t>
            </a:r>
            <a:r>
              <a:rPr lang="en-GB" sz="4600" i="1" dirty="0"/>
              <a:t>fabliaux</a:t>
            </a:r>
            <a:r>
              <a:rPr lang="en-GB" sz="4600" dirty="0"/>
              <a:t>. [yet] </a:t>
            </a:r>
            <a:r>
              <a:rPr lang="en-GB" sz="4600" dirty="0">
                <a:solidFill>
                  <a:srgbClr val="0315BD"/>
                </a:solidFill>
              </a:rPr>
              <a:t>these differences tend in the direction of an increasing </a:t>
            </a:r>
            <a:r>
              <a:rPr lang="en-GB" sz="4600" dirty="0" err="1">
                <a:solidFill>
                  <a:srgbClr val="0315BD"/>
                </a:solidFill>
              </a:rPr>
              <a:t>sardonicism</a:t>
            </a:r>
            <a:r>
              <a:rPr lang="en-GB" sz="4600" dirty="0">
                <a:solidFill>
                  <a:srgbClr val="0315BD"/>
                </a:solidFill>
              </a:rPr>
              <a:t> rather than, as these critics imply, toward the mellowing of a sordid tale.</a:t>
            </a:r>
          </a:p>
          <a:p>
            <a:pPr>
              <a:buNone/>
            </a:pPr>
            <a:endParaRPr lang="en-GB" sz="1800" dirty="0"/>
          </a:p>
          <a:p>
            <a:pPr>
              <a:buNone/>
            </a:pPr>
            <a:r>
              <a:rPr lang="en-GB" dirty="0"/>
              <a:t>	</a:t>
            </a:r>
            <a:r>
              <a:rPr lang="en-GB" sz="4600" dirty="0"/>
              <a:t>… the possibility is that by </a:t>
            </a:r>
            <a:r>
              <a:rPr lang="en-GB" sz="4600" i="1" dirty="0" err="1">
                <a:solidFill>
                  <a:srgbClr val="0315BD"/>
                </a:solidFill>
              </a:rPr>
              <a:t>Taillynge</a:t>
            </a:r>
            <a:r>
              <a:rPr lang="en-GB" sz="4600" dirty="0"/>
              <a:t> the Shipman means not only tallying' (incurring or paying debts) but also 'sexual intercourse.' Only a few lines earlier there is a clear pun on the noun `tally,‘ when the merchant's wife offers to pay her husband with her body for the hundred francs she unwittingly cheated him out of: "</a:t>
            </a:r>
            <a:r>
              <a:rPr lang="en-GB" sz="4600" dirty="0">
                <a:solidFill>
                  <a:srgbClr val="0315BD"/>
                </a:solidFill>
              </a:rPr>
              <a:t>I am </a:t>
            </a:r>
            <a:r>
              <a:rPr lang="en-GB" sz="4600" dirty="0" err="1">
                <a:solidFill>
                  <a:srgbClr val="0315BD"/>
                </a:solidFill>
              </a:rPr>
              <a:t>youre</a:t>
            </a:r>
            <a:r>
              <a:rPr lang="en-GB" sz="4600" dirty="0">
                <a:solidFill>
                  <a:srgbClr val="0315BD"/>
                </a:solidFill>
              </a:rPr>
              <a:t> </a:t>
            </a:r>
            <a:r>
              <a:rPr lang="en-GB" sz="4600" dirty="0" err="1">
                <a:solidFill>
                  <a:srgbClr val="0315BD"/>
                </a:solidFill>
              </a:rPr>
              <a:t>wyf</a:t>
            </a:r>
            <a:r>
              <a:rPr lang="en-GB" sz="4600" dirty="0">
                <a:solidFill>
                  <a:srgbClr val="0315BD"/>
                </a:solidFill>
              </a:rPr>
              <a:t>; score it upon my </a:t>
            </a:r>
            <a:r>
              <a:rPr lang="en-GB" sz="4600" dirty="0" err="1">
                <a:solidFill>
                  <a:srgbClr val="0315BD"/>
                </a:solidFill>
              </a:rPr>
              <a:t>taille</a:t>
            </a:r>
            <a:r>
              <a:rPr lang="en-GB" sz="4600" dirty="0">
                <a:solidFill>
                  <a:srgbClr val="0315BD"/>
                </a:solidFill>
              </a:rPr>
              <a:t>" </a:t>
            </a:r>
            <a:r>
              <a:rPr lang="en-GB" sz="4600" dirty="0"/>
              <a:t>(VII, 416). There </a:t>
            </a:r>
            <a:r>
              <a:rPr lang="en-GB" sz="4600" i="1" dirty="0" err="1"/>
              <a:t>taille</a:t>
            </a:r>
            <a:r>
              <a:rPr lang="en-GB" sz="4600" dirty="0"/>
              <a:t> means both `account' and the modern slang word for `pudendum.' That this slang word was prevalent in Chaucer's day seems to be clear from the Wife of Bath's use of it, when she describes the effects of her taste for wine: </a:t>
            </a:r>
            <a:r>
              <a:rPr lang="en-GB" sz="4600" dirty="0">
                <a:solidFill>
                  <a:srgbClr val="0315BD"/>
                </a:solidFill>
              </a:rPr>
              <a:t>‘A </a:t>
            </a:r>
            <a:r>
              <a:rPr lang="en-GB" sz="4600" dirty="0" err="1">
                <a:solidFill>
                  <a:srgbClr val="0315BD"/>
                </a:solidFill>
              </a:rPr>
              <a:t>likerous</a:t>
            </a:r>
            <a:r>
              <a:rPr lang="en-GB" sz="4600" dirty="0">
                <a:solidFill>
                  <a:srgbClr val="0315BD"/>
                </a:solidFill>
              </a:rPr>
              <a:t> mouth </a:t>
            </a:r>
            <a:r>
              <a:rPr lang="en-GB" sz="4600" dirty="0" err="1">
                <a:solidFill>
                  <a:srgbClr val="0315BD"/>
                </a:solidFill>
              </a:rPr>
              <a:t>moste</a:t>
            </a:r>
            <a:r>
              <a:rPr lang="en-GB" sz="4600" dirty="0">
                <a:solidFill>
                  <a:srgbClr val="0315BD"/>
                </a:solidFill>
              </a:rPr>
              <a:t> </a:t>
            </a:r>
            <a:r>
              <a:rPr lang="en-GB" sz="4600" dirty="0" err="1">
                <a:solidFill>
                  <a:srgbClr val="0315BD"/>
                </a:solidFill>
              </a:rPr>
              <a:t>han</a:t>
            </a:r>
            <a:r>
              <a:rPr lang="en-GB" sz="4600" dirty="0">
                <a:solidFill>
                  <a:srgbClr val="0315BD"/>
                </a:solidFill>
              </a:rPr>
              <a:t> a </a:t>
            </a:r>
            <a:r>
              <a:rPr lang="en-GB" sz="4600" dirty="0" err="1">
                <a:solidFill>
                  <a:srgbClr val="0315BD"/>
                </a:solidFill>
              </a:rPr>
              <a:t>likerous</a:t>
            </a:r>
            <a:r>
              <a:rPr lang="en-GB" sz="4600" dirty="0">
                <a:solidFill>
                  <a:srgbClr val="0315BD"/>
                </a:solidFill>
              </a:rPr>
              <a:t> </a:t>
            </a:r>
            <a:r>
              <a:rPr lang="en-GB" sz="4600" dirty="0" err="1">
                <a:solidFill>
                  <a:srgbClr val="0315BD"/>
                </a:solidFill>
              </a:rPr>
              <a:t>tayl</a:t>
            </a:r>
            <a:r>
              <a:rPr lang="en-GB" sz="4600" dirty="0"/>
              <a:t>’ (</a:t>
            </a:r>
            <a:r>
              <a:rPr lang="en-GB" sz="4600" dirty="0" err="1"/>
              <a:t>lll</a:t>
            </a:r>
            <a:r>
              <a:rPr lang="en-GB" sz="4600" dirty="0"/>
              <a:t>, 466).  </a:t>
            </a:r>
          </a:p>
          <a:p>
            <a:pPr>
              <a:buNone/>
            </a:pPr>
            <a:r>
              <a:rPr lang="en-GB" sz="4600" dirty="0"/>
              <a:t>		</a:t>
            </a:r>
            <a:r>
              <a:rPr lang="en-GB" sz="4400" dirty="0"/>
              <a:t>(</a:t>
            </a:r>
            <a:r>
              <a:rPr lang="en-GB" sz="3800" dirty="0"/>
              <a:t>Albert H. Silverman, 'Sex and Money in Chaucer's Shipman's Tale,’)</a:t>
            </a:r>
            <a:endParaRPr lang="en-GB" sz="3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12" y="-99392"/>
            <a:ext cx="9180512" cy="1512168"/>
          </a:xfrm>
          <a:solidFill>
            <a:schemeClr val="tx2">
              <a:lumMod val="50000"/>
            </a:schemeClr>
          </a:solidFill>
        </p:spPr>
        <p:txBody>
          <a:bodyPr>
            <a:normAutofit/>
          </a:bodyPr>
          <a:lstStyle/>
          <a:p>
            <a:pPr algn="ctr"/>
            <a:r>
              <a:rPr lang="en-GB" sz="4000" dirty="0"/>
              <a:t>Money &amp; relationships </a:t>
            </a:r>
          </a:p>
        </p:txBody>
      </p:sp>
      <p:sp>
        <p:nvSpPr>
          <p:cNvPr id="3" name="Content Placeholder 2"/>
          <p:cNvSpPr>
            <a:spLocks noGrp="1"/>
          </p:cNvSpPr>
          <p:nvPr>
            <p:ph idx="1"/>
          </p:nvPr>
        </p:nvSpPr>
        <p:spPr>
          <a:xfrm>
            <a:off x="457200" y="1628801"/>
            <a:ext cx="8229600" cy="4772000"/>
          </a:xfrm>
        </p:spPr>
        <p:txBody>
          <a:bodyPr>
            <a:normAutofit fontScale="92500" lnSpcReduction="10000"/>
          </a:bodyPr>
          <a:lstStyle/>
          <a:p>
            <a:pPr>
              <a:buNone/>
            </a:pPr>
            <a:r>
              <a:rPr lang="en-GB" sz="2600" dirty="0"/>
              <a:t>A </a:t>
            </a:r>
            <a:r>
              <a:rPr lang="en-GB" sz="2600" dirty="0" err="1"/>
              <a:t>wyf</a:t>
            </a:r>
            <a:r>
              <a:rPr lang="en-GB" sz="2600" dirty="0"/>
              <a:t> he </a:t>
            </a:r>
            <a:r>
              <a:rPr lang="en-GB" sz="2600" dirty="0" err="1"/>
              <a:t>hadde</a:t>
            </a:r>
            <a:r>
              <a:rPr lang="en-GB" sz="2600" dirty="0"/>
              <a:t> of excellent </a:t>
            </a:r>
            <a:r>
              <a:rPr lang="en-GB" sz="2600" dirty="0" err="1"/>
              <a:t>beautee</a:t>
            </a:r>
            <a:r>
              <a:rPr lang="en-GB" sz="2600" dirty="0"/>
              <a:t>; </a:t>
            </a:r>
          </a:p>
          <a:p>
            <a:pPr>
              <a:buNone/>
            </a:pPr>
            <a:r>
              <a:rPr lang="en-GB" sz="2600" dirty="0"/>
              <a:t>And </a:t>
            </a:r>
            <a:r>
              <a:rPr lang="en-GB" sz="2600" dirty="0" err="1"/>
              <a:t>compaignable</a:t>
            </a:r>
            <a:r>
              <a:rPr lang="en-GB" sz="2600" dirty="0"/>
              <a:t> and </a:t>
            </a:r>
            <a:r>
              <a:rPr lang="en-GB" sz="2600" dirty="0" err="1"/>
              <a:t>revelous</a:t>
            </a:r>
            <a:r>
              <a:rPr lang="en-GB" sz="2600" dirty="0"/>
              <a:t> was she, </a:t>
            </a:r>
          </a:p>
          <a:p>
            <a:pPr>
              <a:buNone/>
            </a:pPr>
            <a:r>
              <a:rPr lang="en-GB" sz="2600" dirty="0"/>
              <a:t>Which is a </a:t>
            </a:r>
            <a:r>
              <a:rPr lang="en-GB" sz="2600" dirty="0" err="1"/>
              <a:t>thyng</a:t>
            </a:r>
            <a:r>
              <a:rPr lang="en-GB" sz="2600" dirty="0"/>
              <a:t> that </a:t>
            </a:r>
            <a:r>
              <a:rPr lang="en-GB" sz="2600" dirty="0" err="1"/>
              <a:t>causeth</a:t>
            </a:r>
            <a:r>
              <a:rPr lang="en-GB" sz="2600" dirty="0"/>
              <a:t> more </a:t>
            </a:r>
            <a:r>
              <a:rPr lang="en-GB" sz="2600" dirty="0" err="1"/>
              <a:t>dispence</a:t>
            </a:r>
            <a:r>
              <a:rPr lang="en-GB" sz="2600" dirty="0"/>
              <a:t> </a:t>
            </a:r>
          </a:p>
          <a:p>
            <a:pPr>
              <a:buNone/>
            </a:pPr>
            <a:r>
              <a:rPr lang="en-GB" sz="2600" dirty="0"/>
              <a:t>Than worth is al the </a:t>
            </a:r>
            <a:r>
              <a:rPr lang="en-GB" sz="2600" dirty="0" err="1"/>
              <a:t>chiere</a:t>
            </a:r>
            <a:r>
              <a:rPr lang="en-GB" sz="2600" dirty="0"/>
              <a:t> and reverence </a:t>
            </a:r>
          </a:p>
          <a:p>
            <a:pPr>
              <a:buNone/>
            </a:pPr>
            <a:r>
              <a:rPr lang="en-GB" sz="2600" dirty="0"/>
              <a:t>That men hem </a:t>
            </a:r>
            <a:r>
              <a:rPr lang="en-GB" sz="2600" dirty="0" err="1"/>
              <a:t>doon</a:t>
            </a:r>
            <a:r>
              <a:rPr lang="en-GB" sz="2600" dirty="0"/>
              <a:t> at </a:t>
            </a:r>
            <a:r>
              <a:rPr lang="en-GB" sz="2600" dirty="0" err="1"/>
              <a:t>festes</a:t>
            </a:r>
            <a:r>
              <a:rPr lang="en-GB" sz="2600" dirty="0"/>
              <a:t> and at </a:t>
            </a:r>
            <a:r>
              <a:rPr lang="en-GB" sz="2600" dirty="0" err="1"/>
              <a:t>daunces</a:t>
            </a:r>
            <a:r>
              <a:rPr lang="en-GB" sz="2600" dirty="0"/>
              <a:t>. </a:t>
            </a:r>
          </a:p>
          <a:p>
            <a:pPr>
              <a:buNone/>
            </a:pPr>
            <a:r>
              <a:rPr lang="en-GB" sz="2600" dirty="0" err="1"/>
              <a:t>Swiche</a:t>
            </a:r>
            <a:r>
              <a:rPr lang="en-GB" sz="2600" dirty="0"/>
              <a:t> </a:t>
            </a:r>
            <a:r>
              <a:rPr lang="en-GB" sz="2600" dirty="0" err="1"/>
              <a:t>salutaciouns</a:t>
            </a:r>
            <a:r>
              <a:rPr lang="en-GB" sz="2600" dirty="0"/>
              <a:t> and </a:t>
            </a:r>
            <a:r>
              <a:rPr lang="en-GB" sz="2600" dirty="0" err="1"/>
              <a:t>contenances</a:t>
            </a:r>
            <a:r>
              <a:rPr lang="en-GB" sz="2600" dirty="0"/>
              <a:t> </a:t>
            </a:r>
          </a:p>
          <a:p>
            <a:pPr>
              <a:buNone/>
            </a:pPr>
            <a:r>
              <a:rPr lang="en-GB" sz="2600" dirty="0" err="1"/>
              <a:t>Passen</a:t>
            </a:r>
            <a:r>
              <a:rPr lang="en-GB" sz="2600" dirty="0"/>
              <a:t> as </a:t>
            </a:r>
            <a:r>
              <a:rPr lang="en-GB" sz="2600" dirty="0" err="1"/>
              <a:t>dooth</a:t>
            </a:r>
            <a:r>
              <a:rPr lang="en-GB" sz="2600" dirty="0"/>
              <a:t> a </a:t>
            </a:r>
            <a:r>
              <a:rPr lang="en-GB" sz="2600" dirty="0" err="1"/>
              <a:t>shadwe</a:t>
            </a:r>
            <a:r>
              <a:rPr lang="en-GB" sz="2600" dirty="0"/>
              <a:t> upon the </a:t>
            </a:r>
            <a:r>
              <a:rPr lang="en-GB" sz="2600" dirty="0" err="1"/>
              <a:t>wal</a:t>
            </a:r>
            <a:r>
              <a:rPr lang="en-GB" sz="2600" dirty="0"/>
              <a:t>; </a:t>
            </a:r>
          </a:p>
          <a:p>
            <a:pPr>
              <a:buNone/>
            </a:pPr>
            <a:r>
              <a:rPr lang="en-GB" sz="2600" dirty="0">
                <a:solidFill>
                  <a:srgbClr val="0315BD"/>
                </a:solidFill>
              </a:rPr>
              <a:t>But wo is </a:t>
            </a:r>
            <a:r>
              <a:rPr lang="en-GB" sz="2600" dirty="0" err="1">
                <a:solidFill>
                  <a:srgbClr val="0315BD"/>
                </a:solidFill>
              </a:rPr>
              <a:t>hym</a:t>
            </a:r>
            <a:r>
              <a:rPr lang="en-GB" sz="2600" dirty="0">
                <a:solidFill>
                  <a:srgbClr val="0315BD"/>
                </a:solidFill>
              </a:rPr>
              <a:t> that </a:t>
            </a:r>
            <a:r>
              <a:rPr lang="en-GB" sz="2600" dirty="0" err="1">
                <a:solidFill>
                  <a:srgbClr val="0315BD"/>
                </a:solidFill>
              </a:rPr>
              <a:t>payen</a:t>
            </a:r>
            <a:r>
              <a:rPr lang="en-GB" sz="2600" dirty="0">
                <a:solidFill>
                  <a:srgbClr val="0315BD"/>
                </a:solidFill>
              </a:rPr>
              <a:t> moot for al!</a:t>
            </a:r>
          </a:p>
          <a:p>
            <a:pPr>
              <a:buNone/>
            </a:pPr>
            <a:r>
              <a:rPr lang="en-GB" sz="2600" dirty="0"/>
              <a:t>---</a:t>
            </a:r>
          </a:p>
          <a:p>
            <a:pPr>
              <a:buNone/>
            </a:pPr>
            <a:r>
              <a:rPr lang="en-GB" sz="2600" dirty="0">
                <a:solidFill>
                  <a:srgbClr val="0315BD"/>
                </a:solidFill>
              </a:rPr>
              <a:t>Free was </a:t>
            </a:r>
            <a:r>
              <a:rPr lang="en-GB" sz="2600" dirty="0" err="1">
                <a:solidFill>
                  <a:srgbClr val="0315BD"/>
                </a:solidFill>
              </a:rPr>
              <a:t>daun</a:t>
            </a:r>
            <a:r>
              <a:rPr lang="en-GB" sz="2600" dirty="0">
                <a:solidFill>
                  <a:srgbClr val="0315BD"/>
                </a:solidFill>
              </a:rPr>
              <a:t> john, and namely of </a:t>
            </a:r>
            <a:r>
              <a:rPr lang="en-GB" sz="2600" dirty="0" err="1">
                <a:solidFill>
                  <a:srgbClr val="0315BD"/>
                </a:solidFill>
              </a:rPr>
              <a:t>dispence</a:t>
            </a:r>
            <a:r>
              <a:rPr lang="en-GB" sz="2600" dirty="0">
                <a:solidFill>
                  <a:srgbClr val="0315BD"/>
                </a:solidFill>
              </a:rPr>
              <a:t>, </a:t>
            </a:r>
          </a:p>
          <a:p>
            <a:pPr>
              <a:buNone/>
            </a:pPr>
            <a:r>
              <a:rPr lang="en-GB" sz="2600" dirty="0">
                <a:solidFill>
                  <a:srgbClr val="0315BD"/>
                </a:solidFill>
              </a:rPr>
              <a:t>As in that </a:t>
            </a:r>
            <a:r>
              <a:rPr lang="en-GB" sz="2600" dirty="0" err="1">
                <a:solidFill>
                  <a:srgbClr val="0315BD"/>
                </a:solidFill>
              </a:rPr>
              <a:t>hous</a:t>
            </a:r>
            <a:r>
              <a:rPr lang="en-GB" sz="2600" dirty="0">
                <a:solidFill>
                  <a:srgbClr val="0315BD"/>
                </a:solidFill>
              </a:rPr>
              <a:t>, and </a:t>
            </a:r>
            <a:r>
              <a:rPr lang="en-GB" sz="2600" dirty="0" err="1">
                <a:solidFill>
                  <a:srgbClr val="0315BD"/>
                </a:solidFill>
              </a:rPr>
              <a:t>ful</a:t>
            </a:r>
            <a:r>
              <a:rPr lang="en-GB" sz="2600" dirty="0">
                <a:solidFill>
                  <a:srgbClr val="0315BD"/>
                </a:solidFill>
              </a:rPr>
              <a:t> of diligence </a:t>
            </a:r>
          </a:p>
          <a:p>
            <a:pPr>
              <a:buNone/>
            </a:pPr>
            <a:r>
              <a:rPr lang="en-GB" sz="2600" dirty="0">
                <a:solidFill>
                  <a:srgbClr val="0315BD"/>
                </a:solidFill>
              </a:rPr>
              <a:t>To </a:t>
            </a:r>
            <a:r>
              <a:rPr lang="en-GB" sz="2600" dirty="0" err="1">
                <a:solidFill>
                  <a:srgbClr val="0315BD"/>
                </a:solidFill>
              </a:rPr>
              <a:t>doon</a:t>
            </a:r>
            <a:r>
              <a:rPr lang="en-GB" sz="2600" dirty="0">
                <a:solidFill>
                  <a:srgbClr val="0315BD"/>
                </a:solidFill>
              </a:rPr>
              <a:t> </a:t>
            </a:r>
            <a:r>
              <a:rPr lang="en-GB" sz="2600" dirty="0" err="1">
                <a:solidFill>
                  <a:srgbClr val="0315BD"/>
                </a:solidFill>
              </a:rPr>
              <a:t>plesaunce</a:t>
            </a:r>
            <a:r>
              <a:rPr lang="en-GB" sz="2600" dirty="0"/>
              <a:t>, and also greet </a:t>
            </a:r>
            <a:r>
              <a:rPr lang="en-GB" sz="2600" dirty="0" err="1"/>
              <a:t>costage</a:t>
            </a:r>
            <a:r>
              <a:rPr lang="en-GB" sz="2600" dirty="0"/>
              <a:t>. </a:t>
            </a:r>
          </a:p>
          <a:p>
            <a:pPr>
              <a:buNone/>
            </a:pPr>
            <a:r>
              <a:rPr lang="en-GB" sz="2600" dirty="0"/>
              <a:t>He </a:t>
            </a:r>
            <a:r>
              <a:rPr lang="en-GB" sz="2600" dirty="0" err="1"/>
              <a:t>noght</a:t>
            </a:r>
            <a:r>
              <a:rPr lang="en-GB" sz="2600" dirty="0"/>
              <a:t> </a:t>
            </a:r>
            <a:r>
              <a:rPr lang="en-GB" sz="2600" dirty="0" err="1"/>
              <a:t>forgat</a:t>
            </a:r>
            <a:r>
              <a:rPr lang="en-GB" sz="2600" dirty="0"/>
              <a:t> to </a:t>
            </a:r>
            <a:r>
              <a:rPr lang="en-GB" sz="2600" dirty="0" err="1"/>
              <a:t>yeve</a:t>
            </a:r>
            <a:r>
              <a:rPr lang="en-GB" sz="2600" dirty="0"/>
              <a:t> the </a:t>
            </a:r>
            <a:r>
              <a:rPr lang="en-GB" sz="2600" dirty="0" err="1"/>
              <a:t>leeste</a:t>
            </a:r>
            <a:r>
              <a:rPr lang="en-GB" sz="2600" dirty="0"/>
              <a:t> page </a:t>
            </a:r>
          </a:p>
          <a:p>
            <a:pPr>
              <a:buNone/>
            </a:pPr>
            <a:r>
              <a:rPr lang="en-GB" sz="2600" dirty="0"/>
              <a:t>In al that </a:t>
            </a:r>
            <a:r>
              <a:rPr lang="en-GB" sz="2600" dirty="0" err="1"/>
              <a:t>hous</a:t>
            </a:r>
            <a:r>
              <a:rPr lang="en-GB" sz="2600" dirty="0"/>
              <a:t>; but after </a:t>
            </a:r>
            <a:r>
              <a:rPr lang="en-GB" sz="2600" dirty="0" err="1"/>
              <a:t>hir</a:t>
            </a:r>
            <a:r>
              <a:rPr lang="en-GB" sz="2600" dirty="0"/>
              <a:t> degree, </a:t>
            </a:r>
          </a:p>
          <a:p>
            <a:pPr>
              <a:buNone/>
            </a:pP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2776"/>
          </a:xfrm>
          <a:solidFill>
            <a:schemeClr val="tx2">
              <a:lumMod val="50000"/>
            </a:schemeClr>
          </a:solidFill>
        </p:spPr>
        <p:txBody>
          <a:bodyPr>
            <a:normAutofit/>
          </a:bodyPr>
          <a:lstStyle/>
          <a:p>
            <a:pPr algn="ctr"/>
            <a:r>
              <a:rPr lang="en-GB" sz="4000" dirty="0"/>
              <a:t>Relevance to module issues</a:t>
            </a:r>
          </a:p>
        </p:txBody>
      </p:sp>
      <p:sp>
        <p:nvSpPr>
          <p:cNvPr id="3" name="Content Placeholder 2"/>
          <p:cNvSpPr>
            <a:spLocks noGrp="1"/>
          </p:cNvSpPr>
          <p:nvPr>
            <p:ph idx="1"/>
          </p:nvPr>
        </p:nvSpPr>
        <p:spPr>
          <a:xfrm>
            <a:off x="611560" y="1772816"/>
            <a:ext cx="7992888" cy="4752528"/>
          </a:xfrm>
          <a:solidFill>
            <a:srgbClr val="FFFFCC"/>
          </a:solidFill>
        </p:spPr>
        <p:txBody>
          <a:bodyPr>
            <a:noAutofit/>
          </a:bodyPr>
          <a:lstStyle/>
          <a:p>
            <a:pPr marL="0" indent="0">
              <a:spcAft>
                <a:spcPts val="600"/>
              </a:spcAft>
              <a:buNone/>
            </a:pPr>
            <a:r>
              <a:rPr lang="en-GB" sz="2200" dirty="0">
                <a:latin typeface="Century Gothic" pitchFamily="34" charset="0"/>
              </a:rPr>
              <a:t>Consider the political and socio-cultural contexts that triggered Chaucer’s exploration of key medieval forms</a:t>
            </a:r>
          </a:p>
          <a:p>
            <a:pPr marL="0" indent="0">
              <a:spcAft>
                <a:spcPts val="600"/>
              </a:spcAft>
              <a:buNone/>
            </a:pPr>
            <a:endParaRPr lang="en-GB" sz="2200" u="sng" dirty="0">
              <a:latin typeface="Century Gothic" pitchFamily="34" charset="0"/>
            </a:endParaRPr>
          </a:p>
          <a:p>
            <a:pPr marL="0" indent="0">
              <a:spcAft>
                <a:spcPts val="600"/>
              </a:spcAft>
              <a:buNone/>
            </a:pPr>
            <a:r>
              <a:rPr lang="en-GB" sz="2200" u="sng" dirty="0">
                <a:latin typeface="Century Gothic" pitchFamily="34" charset="0"/>
              </a:rPr>
              <a:t>Key medieval form: the fabliau</a:t>
            </a:r>
            <a:endParaRPr lang="en-GB" sz="2200" i="1" u="sng" dirty="0">
              <a:latin typeface="Century Gothic" pitchFamily="34" charset="0"/>
            </a:endParaRPr>
          </a:p>
          <a:p>
            <a:pPr marL="354013" indent="0">
              <a:spcAft>
                <a:spcPts val="600"/>
              </a:spcAft>
              <a:buNone/>
            </a:pPr>
            <a:r>
              <a:rPr lang="en-GB" sz="2200" dirty="0">
                <a:latin typeface="Century Gothic" pitchFamily="34" charset="0"/>
              </a:rPr>
              <a:t>What is the rationale of this fabliau? </a:t>
            </a:r>
          </a:p>
          <a:p>
            <a:pPr marL="354013" indent="0">
              <a:spcAft>
                <a:spcPts val="600"/>
              </a:spcAft>
              <a:buNone/>
            </a:pPr>
            <a:r>
              <a:rPr lang="en-GB" sz="2200" dirty="0">
                <a:latin typeface="Century Gothic" pitchFamily="34" charset="0"/>
              </a:rPr>
              <a:t>How does it treat its characters? </a:t>
            </a:r>
          </a:p>
          <a:p>
            <a:pPr marL="354013" indent="0">
              <a:spcAft>
                <a:spcPts val="600"/>
              </a:spcAft>
              <a:buNone/>
            </a:pPr>
            <a:r>
              <a:rPr lang="en-GB" sz="2200" dirty="0">
                <a:latin typeface="Century Gothic" pitchFamily="34" charset="0"/>
              </a:rPr>
              <a:t>How close is it to the generic norm?  </a:t>
            </a:r>
          </a:p>
          <a:p>
            <a:pPr marL="354013" indent="0">
              <a:spcAft>
                <a:spcPts val="600"/>
              </a:spcAft>
              <a:buNone/>
            </a:pPr>
            <a:r>
              <a:rPr lang="en-GB" sz="2200" dirty="0">
                <a:latin typeface="Century Gothic" pitchFamily="34" charset="0"/>
              </a:rPr>
              <a:t>How does it (does it?) demonstrate a narrative</a:t>
            </a:r>
          </a:p>
          <a:p>
            <a:pPr marL="354013" indent="0">
              <a:spcAft>
                <a:spcPts val="600"/>
              </a:spcAft>
              <a:buNone/>
            </a:pPr>
            <a:r>
              <a:rPr lang="en-GB" sz="2200" dirty="0">
                <a:latin typeface="Century Gothic" pitchFamily="34" charset="0"/>
              </a:rPr>
              <a:t>concern with unstable class and gender identities?</a:t>
            </a:r>
          </a:p>
          <a:p>
            <a:pPr marL="354013" indent="0">
              <a:spcAft>
                <a:spcPts val="600"/>
              </a:spcAft>
              <a:buNone/>
            </a:pPr>
            <a:r>
              <a:rPr lang="en-GB" sz="2200" dirty="0">
                <a:latin typeface="Century Gothic" pitchFamily="34" charset="0"/>
              </a:rPr>
              <a:t>What of the outcome? </a:t>
            </a:r>
          </a:p>
          <a:p>
            <a:pPr marL="457200" indent="-457200">
              <a:spcAft>
                <a:spcPts val="600"/>
              </a:spcAft>
              <a:buFont typeface="+mj-lt"/>
              <a:buAutoNum type="arabicPeriod"/>
            </a:pPr>
            <a:endParaRPr lang="en-GB" sz="2200" dirty="0">
              <a:latin typeface="Century Gothic"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Custom 2">
      <a:majorFont>
        <a:latin typeface="Felix Titling"/>
        <a:ea typeface=""/>
        <a:cs typeface=""/>
      </a:majorFont>
      <a:minorFont>
        <a:latin typeface="Century Gothic"/>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657</TotalTime>
  <Words>420</Words>
  <Application>Microsoft Office PowerPoint</Application>
  <PresentationFormat>On-screen Show (4:3)</PresentationFormat>
  <Paragraphs>131</Paragraphs>
  <Slides>16</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Arial</vt:lpstr>
      <vt:lpstr>Calibri</vt:lpstr>
      <vt:lpstr>Century Gothic</vt:lpstr>
      <vt:lpstr>Felix Titling</vt:lpstr>
      <vt:lpstr>Garamond</vt:lpstr>
      <vt:lpstr>Wingdings</vt:lpstr>
      <vt:lpstr>Wingdings 2</vt:lpstr>
      <vt:lpstr>Wingdings 3</vt:lpstr>
      <vt:lpstr>Module</vt:lpstr>
      <vt:lpstr>‘the  SHIPMAN'S TALE’  The Fabliau: sex, money and storytelling  </vt:lpstr>
      <vt:lpstr>Learning outcomes</vt:lpstr>
      <vt:lpstr>‘the Shipman’s tale’</vt:lpstr>
      <vt:lpstr>Theorising medieval comedy</vt:lpstr>
      <vt:lpstr>Examining the structure of  the  fabliau</vt:lpstr>
      <vt:lpstr>The conservative nature  of traditional fabliaux</vt:lpstr>
      <vt:lpstr>The (a)morality of the fabliaux</vt:lpstr>
      <vt:lpstr>‘Materialist hedonism’ or ‘hedonistic materialism’ (Muscatine)</vt:lpstr>
      <vt:lpstr>1. developing the art of comedy: revising the Fabliaux</vt:lpstr>
      <vt:lpstr>Choice of the Fabliaux</vt:lpstr>
      <vt:lpstr>Chaucerian intertextuality </vt:lpstr>
      <vt:lpstr>Chaucer’s readership</vt:lpstr>
      <vt:lpstr>readerly complexity related  to intertextuality</vt:lpstr>
      <vt:lpstr>Revising comic patterns: harshness related to shipman </vt:lpstr>
      <vt:lpstr>Money &amp; relationships </vt:lpstr>
      <vt:lpstr>Relevance to module issues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sh095</dc:creator>
  <cp:lastModifiedBy>Jeni Williams</cp:lastModifiedBy>
  <cp:revision>73</cp:revision>
  <dcterms:created xsi:type="dcterms:W3CDTF">2014-02-12T21:28:36Z</dcterms:created>
  <dcterms:modified xsi:type="dcterms:W3CDTF">2018-09-09T20:42:08Z</dcterms:modified>
</cp:coreProperties>
</file>