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712" r:id="rId4"/>
  </p:sldMasterIdLst>
  <p:notesMasterIdLst>
    <p:notesMasterId r:id="rId52"/>
  </p:notesMasterIdLst>
  <p:sldIdLst>
    <p:sldId id="257" r:id="rId5"/>
    <p:sldId id="693" r:id="rId6"/>
    <p:sldId id="707" r:id="rId7"/>
    <p:sldId id="700" r:id="rId8"/>
    <p:sldId id="701" r:id="rId9"/>
    <p:sldId id="692" r:id="rId10"/>
    <p:sldId id="571" r:id="rId11"/>
    <p:sldId id="675" r:id="rId12"/>
    <p:sldId id="670" r:id="rId13"/>
    <p:sldId id="709" r:id="rId14"/>
    <p:sldId id="581" r:id="rId15"/>
    <p:sldId id="680" r:id="rId16"/>
    <p:sldId id="677" r:id="rId17"/>
    <p:sldId id="705" r:id="rId18"/>
    <p:sldId id="708" r:id="rId19"/>
    <p:sldId id="706" r:id="rId20"/>
    <p:sldId id="579" r:id="rId21"/>
    <p:sldId id="681" r:id="rId22"/>
    <p:sldId id="676" r:id="rId23"/>
    <p:sldId id="678" r:id="rId24"/>
    <p:sldId id="679" r:id="rId25"/>
    <p:sldId id="595" r:id="rId26"/>
    <p:sldId id="702" r:id="rId27"/>
    <p:sldId id="703" r:id="rId28"/>
    <p:sldId id="685" r:id="rId29"/>
    <p:sldId id="697" r:id="rId30"/>
    <p:sldId id="686" r:id="rId31"/>
    <p:sldId id="687" r:id="rId32"/>
    <p:sldId id="688" r:id="rId33"/>
    <p:sldId id="690" r:id="rId34"/>
    <p:sldId id="689" r:id="rId35"/>
    <p:sldId id="696" r:id="rId36"/>
    <p:sldId id="704" r:id="rId37"/>
    <p:sldId id="631" r:id="rId38"/>
    <p:sldId id="682" r:id="rId39"/>
    <p:sldId id="667" r:id="rId40"/>
    <p:sldId id="268" r:id="rId41"/>
    <p:sldId id="574" r:id="rId42"/>
    <p:sldId id="335" r:id="rId43"/>
    <p:sldId id="321" r:id="rId44"/>
    <p:sldId id="322" r:id="rId45"/>
    <p:sldId id="328" r:id="rId46"/>
    <p:sldId id="324" r:id="rId47"/>
    <p:sldId id="331" r:id="rId48"/>
    <p:sldId id="330" r:id="rId49"/>
    <p:sldId id="325" r:id="rId50"/>
    <p:sldId id="32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0" autoAdjust="0"/>
    <p:restoredTop sz="92727" autoAdjust="0"/>
  </p:normalViewPr>
  <p:slideViewPr>
    <p:cSldViewPr snapToGrid="0">
      <p:cViewPr varScale="1">
        <p:scale>
          <a:sx n="95" d="100"/>
          <a:sy n="95" d="100"/>
        </p:scale>
        <p:origin x="63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A6F049B-D787-4BCA-AD19-831ED71DF705}" type="doc">
      <dgm:prSet loTypeId="urn:microsoft.com/office/officeart/2016/7/layout/HorizontalActionList" loCatId="List" qsTypeId="urn:microsoft.com/office/officeart/2005/8/quickstyle/simple1" qsCatId="simple" csTypeId="urn:microsoft.com/office/officeart/2005/8/colors/accent1_2" csCatId="accent1"/>
      <dgm:spPr/>
      <dgm:t>
        <a:bodyPr/>
        <a:lstStyle/>
        <a:p>
          <a:endParaRPr lang="en-US"/>
        </a:p>
      </dgm:t>
    </dgm:pt>
    <dgm:pt modelId="{7DA00D07-74BA-4840-9DF4-A4AA79102157}">
      <dgm:prSet/>
      <dgm:spPr/>
      <dgm:t>
        <a:bodyPr/>
        <a:lstStyle/>
        <a:p>
          <a:r>
            <a:rPr lang="en-US"/>
            <a:t>Hype</a:t>
          </a:r>
        </a:p>
      </dgm:t>
    </dgm:pt>
    <dgm:pt modelId="{17F69002-8C06-4BB8-84DF-2FB7E4F61EF4}" type="parTrans" cxnId="{955047DB-4CA8-48EA-AF8B-8ADD5C258B12}">
      <dgm:prSet/>
      <dgm:spPr/>
      <dgm:t>
        <a:bodyPr/>
        <a:lstStyle/>
        <a:p>
          <a:endParaRPr lang="en-US"/>
        </a:p>
      </dgm:t>
    </dgm:pt>
    <dgm:pt modelId="{08E9F1D7-5703-42F2-BFCB-DE11AA82B10C}" type="sibTrans" cxnId="{955047DB-4CA8-48EA-AF8B-8ADD5C258B12}">
      <dgm:prSet/>
      <dgm:spPr/>
      <dgm:t>
        <a:bodyPr/>
        <a:lstStyle/>
        <a:p>
          <a:endParaRPr lang="en-US"/>
        </a:p>
      </dgm:t>
    </dgm:pt>
    <dgm:pt modelId="{7EDE0C00-24B6-4175-BF72-504EA96FB54B}">
      <dgm:prSet/>
      <dgm:spPr/>
      <dgm:t>
        <a:bodyPr/>
        <a:lstStyle/>
        <a:p>
          <a:r>
            <a:rPr lang="en-US"/>
            <a:t>Hype Cycles help you:</a:t>
          </a:r>
          <a:br>
            <a:rPr lang="en-US"/>
          </a:br>
          <a:endParaRPr lang="en-US"/>
        </a:p>
      </dgm:t>
    </dgm:pt>
    <dgm:pt modelId="{DEA940A2-1602-449E-AEBD-F677E4BE31EC}" type="parTrans" cxnId="{E006AF44-D8E1-40FC-A698-FC3AB25B73C1}">
      <dgm:prSet/>
      <dgm:spPr/>
      <dgm:t>
        <a:bodyPr/>
        <a:lstStyle/>
        <a:p>
          <a:endParaRPr lang="en-US"/>
        </a:p>
      </dgm:t>
    </dgm:pt>
    <dgm:pt modelId="{B5563F0B-0CCD-45CC-9B3E-FBE27ED16D45}" type="sibTrans" cxnId="{E006AF44-D8E1-40FC-A698-FC3AB25B73C1}">
      <dgm:prSet/>
      <dgm:spPr/>
      <dgm:t>
        <a:bodyPr/>
        <a:lstStyle/>
        <a:p>
          <a:endParaRPr lang="en-US"/>
        </a:p>
      </dgm:t>
    </dgm:pt>
    <dgm:pt modelId="{9022986F-D30D-4862-AF47-D3BD4A9E5355}">
      <dgm:prSet/>
      <dgm:spPr/>
      <dgm:t>
        <a:bodyPr/>
        <a:lstStyle/>
        <a:p>
          <a:r>
            <a:rPr lang="en-US"/>
            <a:t>Separate</a:t>
          </a:r>
        </a:p>
      </dgm:t>
    </dgm:pt>
    <dgm:pt modelId="{3000D7B3-1D69-41BD-8388-085A80BCA358}" type="parTrans" cxnId="{527625FF-5847-4BFB-9311-A655EE8D925D}">
      <dgm:prSet/>
      <dgm:spPr/>
      <dgm:t>
        <a:bodyPr/>
        <a:lstStyle/>
        <a:p>
          <a:endParaRPr lang="en-US"/>
        </a:p>
      </dgm:t>
    </dgm:pt>
    <dgm:pt modelId="{C75CA594-87CA-4CC7-AEAF-359C65F87E1C}" type="sibTrans" cxnId="{527625FF-5847-4BFB-9311-A655EE8D925D}">
      <dgm:prSet/>
      <dgm:spPr/>
      <dgm:t>
        <a:bodyPr/>
        <a:lstStyle/>
        <a:p>
          <a:endParaRPr lang="en-US"/>
        </a:p>
      </dgm:t>
    </dgm:pt>
    <dgm:pt modelId="{90B69231-DD30-4508-8887-51EFA66C1695}">
      <dgm:prSet/>
      <dgm:spPr/>
      <dgm:t>
        <a:bodyPr/>
        <a:lstStyle/>
        <a:p>
          <a:r>
            <a:rPr lang="en-US"/>
            <a:t>Separate hype from the real drivers of a technology’s commercial promise</a:t>
          </a:r>
          <a:br>
            <a:rPr lang="en-US"/>
          </a:br>
          <a:endParaRPr lang="en-US"/>
        </a:p>
      </dgm:t>
    </dgm:pt>
    <dgm:pt modelId="{AE3EDDC4-C500-42BC-9870-B90FB94C87B9}" type="parTrans" cxnId="{3A3EF818-451B-43AA-BC0F-733F1CABB9B4}">
      <dgm:prSet/>
      <dgm:spPr/>
      <dgm:t>
        <a:bodyPr/>
        <a:lstStyle/>
        <a:p>
          <a:endParaRPr lang="en-US"/>
        </a:p>
      </dgm:t>
    </dgm:pt>
    <dgm:pt modelId="{26C55C68-3507-47AD-9B3D-0B9DB09D1F25}" type="sibTrans" cxnId="{3A3EF818-451B-43AA-BC0F-733F1CABB9B4}">
      <dgm:prSet/>
      <dgm:spPr/>
      <dgm:t>
        <a:bodyPr/>
        <a:lstStyle/>
        <a:p>
          <a:endParaRPr lang="en-US"/>
        </a:p>
      </dgm:t>
    </dgm:pt>
    <dgm:pt modelId="{F805482E-11EF-4747-953C-F09B6443F409}">
      <dgm:prSet/>
      <dgm:spPr/>
      <dgm:t>
        <a:bodyPr/>
        <a:lstStyle/>
        <a:p>
          <a:r>
            <a:rPr lang="en-US"/>
            <a:t>Reduce</a:t>
          </a:r>
        </a:p>
      </dgm:t>
    </dgm:pt>
    <dgm:pt modelId="{2F65D010-66E5-4EE1-BC94-2406C7C39B89}" type="parTrans" cxnId="{B1606F18-88CB-4D5F-BD29-B94F3F5A3323}">
      <dgm:prSet/>
      <dgm:spPr/>
      <dgm:t>
        <a:bodyPr/>
        <a:lstStyle/>
        <a:p>
          <a:endParaRPr lang="en-US"/>
        </a:p>
      </dgm:t>
    </dgm:pt>
    <dgm:pt modelId="{06D18793-B652-404A-B121-1C119B75F743}" type="sibTrans" cxnId="{B1606F18-88CB-4D5F-BD29-B94F3F5A3323}">
      <dgm:prSet/>
      <dgm:spPr/>
      <dgm:t>
        <a:bodyPr/>
        <a:lstStyle/>
        <a:p>
          <a:endParaRPr lang="en-US"/>
        </a:p>
      </dgm:t>
    </dgm:pt>
    <dgm:pt modelId="{61106872-3C36-4A7D-B003-610922ACF9E6}">
      <dgm:prSet/>
      <dgm:spPr/>
      <dgm:t>
        <a:bodyPr/>
        <a:lstStyle/>
        <a:p>
          <a:r>
            <a:rPr lang="en-US"/>
            <a:t>Reduce the risk of your technology investment decisions </a:t>
          </a:r>
          <a:br>
            <a:rPr lang="en-US"/>
          </a:br>
          <a:endParaRPr lang="en-US"/>
        </a:p>
      </dgm:t>
    </dgm:pt>
    <dgm:pt modelId="{7244C101-F546-419D-A893-9EA34C8C0687}" type="parTrans" cxnId="{F28B41A3-2542-4E8F-B030-48352D83D85F}">
      <dgm:prSet/>
      <dgm:spPr/>
      <dgm:t>
        <a:bodyPr/>
        <a:lstStyle/>
        <a:p>
          <a:endParaRPr lang="en-US"/>
        </a:p>
      </dgm:t>
    </dgm:pt>
    <dgm:pt modelId="{98E8C2DF-E397-4B2E-AC8A-2B7624381C80}" type="sibTrans" cxnId="{F28B41A3-2542-4E8F-B030-48352D83D85F}">
      <dgm:prSet/>
      <dgm:spPr/>
      <dgm:t>
        <a:bodyPr/>
        <a:lstStyle/>
        <a:p>
          <a:endParaRPr lang="en-US"/>
        </a:p>
      </dgm:t>
    </dgm:pt>
    <dgm:pt modelId="{A962D303-F7A0-42E5-A7D0-3BA4513DC72D}">
      <dgm:prSet/>
      <dgm:spPr/>
      <dgm:t>
        <a:bodyPr/>
        <a:lstStyle/>
        <a:p>
          <a:r>
            <a:rPr lang="en-US"/>
            <a:t>Compare</a:t>
          </a:r>
        </a:p>
      </dgm:t>
    </dgm:pt>
    <dgm:pt modelId="{8C325195-CECE-41AD-A739-ED34390BAB6C}" type="parTrans" cxnId="{D508DF43-CFC5-4F60-8527-ADFB37D029C8}">
      <dgm:prSet/>
      <dgm:spPr/>
      <dgm:t>
        <a:bodyPr/>
        <a:lstStyle/>
        <a:p>
          <a:endParaRPr lang="en-US"/>
        </a:p>
      </dgm:t>
    </dgm:pt>
    <dgm:pt modelId="{23E1F8AE-4B6D-4A52-A3EF-183EFE167DFE}" type="sibTrans" cxnId="{D508DF43-CFC5-4F60-8527-ADFB37D029C8}">
      <dgm:prSet/>
      <dgm:spPr/>
      <dgm:t>
        <a:bodyPr/>
        <a:lstStyle/>
        <a:p>
          <a:endParaRPr lang="en-US"/>
        </a:p>
      </dgm:t>
    </dgm:pt>
    <dgm:pt modelId="{B89A37DE-05EC-4D7C-B9B8-9016112BAF82}">
      <dgm:prSet/>
      <dgm:spPr/>
      <dgm:t>
        <a:bodyPr/>
        <a:lstStyle/>
        <a:p>
          <a:r>
            <a:rPr lang="en-US" dirty="0"/>
            <a:t>Compare your understanding of a technology’s business value with the objectivity of experienced IT analysts</a:t>
          </a:r>
        </a:p>
      </dgm:t>
    </dgm:pt>
    <dgm:pt modelId="{208039D0-1D38-4A39-87BB-877D0C5C9024}" type="parTrans" cxnId="{1F9199B1-3866-48D4-B49B-986CF42E1CE5}">
      <dgm:prSet/>
      <dgm:spPr/>
      <dgm:t>
        <a:bodyPr/>
        <a:lstStyle/>
        <a:p>
          <a:endParaRPr lang="en-US"/>
        </a:p>
      </dgm:t>
    </dgm:pt>
    <dgm:pt modelId="{C7C00F95-2802-4283-B1EF-9871F19C3450}" type="sibTrans" cxnId="{1F9199B1-3866-48D4-B49B-986CF42E1CE5}">
      <dgm:prSet/>
      <dgm:spPr/>
      <dgm:t>
        <a:bodyPr/>
        <a:lstStyle/>
        <a:p>
          <a:endParaRPr lang="en-US"/>
        </a:p>
      </dgm:t>
    </dgm:pt>
    <dgm:pt modelId="{8486CE37-7DE5-418C-BC44-EC38A1A092EC}" type="pres">
      <dgm:prSet presAssocID="{6A6F049B-D787-4BCA-AD19-831ED71DF705}" presName="Name0" presStyleCnt="0">
        <dgm:presLayoutVars>
          <dgm:dir/>
          <dgm:animLvl val="lvl"/>
          <dgm:resizeHandles val="exact"/>
        </dgm:presLayoutVars>
      </dgm:prSet>
      <dgm:spPr/>
    </dgm:pt>
    <dgm:pt modelId="{4C91AE59-30BD-4BB6-B4B7-FC1C737A13DD}" type="pres">
      <dgm:prSet presAssocID="{7DA00D07-74BA-4840-9DF4-A4AA79102157}" presName="composite" presStyleCnt="0"/>
      <dgm:spPr/>
    </dgm:pt>
    <dgm:pt modelId="{CE76B6E2-8FBC-4087-956C-7083D2091A9D}" type="pres">
      <dgm:prSet presAssocID="{7DA00D07-74BA-4840-9DF4-A4AA79102157}" presName="parTx" presStyleLbl="alignNode1" presStyleIdx="0" presStyleCnt="4">
        <dgm:presLayoutVars>
          <dgm:chMax val="0"/>
          <dgm:chPref val="0"/>
        </dgm:presLayoutVars>
      </dgm:prSet>
      <dgm:spPr/>
    </dgm:pt>
    <dgm:pt modelId="{CEB24F86-8E32-46A9-ADA1-FEB925623CD4}" type="pres">
      <dgm:prSet presAssocID="{7DA00D07-74BA-4840-9DF4-A4AA79102157}" presName="desTx" presStyleLbl="alignAccFollowNode1" presStyleIdx="0" presStyleCnt="4">
        <dgm:presLayoutVars/>
      </dgm:prSet>
      <dgm:spPr/>
    </dgm:pt>
    <dgm:pt modelId="{351EEA85-3F95-42C6-B6BE-38AB5186057B}" type="pres">
      <dgm:prSet presAssocID="{08E9F1D7-5703-42F2-BFCB-DE11AA82B10C}" presName="space" presStyleCnt="0"/>
      <dgm:spPr/>
    </dgm:pt>
    <dgm:pt modelId="{9FA3020C-2CE5-4146-BBC0-4D0E7D2ADB7B}" type="pres">
      <dgm:prSet presAssocID="{9022986F-D30D-4862-AF47-D3BD4A9E5355}" presName="composite" presStyleCnt="0"/>
      <dgm:spPr/>
    </dgm:pt>
    <dgm:pt modelId="{6C9D6E08-D3C0-473F-8FF8-D4C44D44A170}" type="pres">
      <dgm:prSet presAssocID="{9022986F-D30D-4862-AF47-D3BD4A9E5355}" presName="parTx" presStyleLbl="alignNode1" presStyleIdx="1" presStyleCnt="4">
        <dgm:presLayoutVars>
          <dgm:chMax val="0"/>
          <dgm:chPref val="0"/>
        </dgm:presLayoutVars>
      </dgm:prSet>
      <dgm:spPr/>
    </dgm:pt>
    <dgm:pt modelId="{7A9B8B68-FBE4-4609-B8E8-A6C688B89BA7}" type="pres">
      <dgm:prSet presAssocID="{9022986F-D30D-4862-AF47-D3BD4A9E5355}" presName="desTx" presStyleLbl="alignAccFollowNode1" presStyleIdx="1" presStyleCnt="4">
        <dgm:presLayoutVars/>
      </dgm:prSet>
      <dgm:spPr/>
    </dgm:pt>
    <dgm:pt modelId="{B0DD3472-88FC-494B-9BC6-8CEB84CC6C66}" type="pres">
      <dgm:prSet presAssocID="{C75CA594-87CA-4CC7-AEAF-359C65F87E1C}" presName="space" presStyleCnt="0"/>
      <dgm:spPr/>
    </dgm:pt>
    <dgm:pt modelId="{9FFAF258-3B1F-41A6-B50A-12D9131C00A3}" type="pres">
      <dgm:prSet presAssocID="{F805482E-11EF-4747-953C-F09B6443F409}" presName="composite" presStyleCnt="0"/>
      <dgm:spPr/>
    </dgm:pt>
    <dgm:pt modelId="{65EE5B1B-00C9-46D3-A498-38ED84F90262}" type="pres">
      <dgm:prSet presAssocID="{F805482E-11EF-4747-953C-F09B6443F409}" presName="parTx" presStyleLbl="alignNode1" presStyleIdx="2" presStyleCnt="4">
        <dgm:presLayoutVars>
          <dgm:chMax val="0"/>
          <dgm:chPref val="0"/>
        </dgm:presLayoutVars>
      </dgm:prSet>
      <dgm:spPr/>
    </dgm:pt>
    <dgm:pt modelId="{E9AC6109-2EB7-4D5F-A168-22137FFBD777}" type="pres">
      <dgm:prSet presAssocID="{F805482E-11EF-4747-953C-F09B6443F409}" presName="desTx" presStyleLbl="alignAccFollowNode1" presStyleIdx="2" presStyleCnt="4">
        <dgm:presLayoutVars/>
      </dgm:prSet>
      <dgm:spPr/>
    </dgm:pt>
    <dgm:pt modelId="{D3740884-7B2B-4115-A950-D07415FCDFF0}" type="pres">
      <dgm:prSet presAssocID="{06D18793-B652-404A-B121-1C119B75F743}" presName="space" presStyleCnt="0"/>
      <dgm:spPr/>
    </dgm:pt>
    <dgm:pt modelId="{930984EF-60AE-4DDB-AB3B-A94DFEEEE8A1}" type="pres">
      <dgm:prSet presAssocID="{A962D303-F7A0-42E5-A7D0-3BA4513DC72D}" presName="composite" presStyleCnt="0"/>
      <dgm:spPr/>
    </dgm:pt>
    <dgm:pt modelId="{80F5B2FA-44F6-449E-8EC9-AB0AC0C91287}" type="pres">
      <dgm:prSet presAssocID="{A962D303-F7A0-42E5-A7D0-3BA4513DC72D}" presName="parTx" presStyleLbl="alignNode1" presStyleIdx="3" presStyleCnt="4">
        <dgm:presLayoutVars>
          <dgm:chMax val="0"/>
          <dgm:chPref val="0"/>
        </dgm:presLayoutVars>
      </dgm:prSet>
      <dgm:spPr/>
    </dgm:pt>
    <dgm:pt modelId="{588015D7-0D23-4118-895A-BBACEFD826C7}" type="pres">
      <dgm:prSet presAssocID="{A962D303-F7A0-42E5-A7D0-3BA4513DC72D}" presName="desTx" presStyleLbl="alignAccFollowNode1" presStyleIdx="3" presStyleCnt="4">
        <dgm:presLayoutVars/>
      </dgm:prSet>
      <dgm:spPr/>
    </dgm:pt>
  </dgm:ptLst>
  <dgm:cxnLst>
    <dgm:cxn modelId="{B1606F18-88CB-4D5F-BD29-B94F3F5A3323}" srcId="{6A6F049B-D787-4BCA-AD19-831ED71DF705}" destId="{F805482E-11EF-4747-953C-F09B6443F409}" srcOrd="2" destOrd="0" parTransId="{2F65D010-66E5-4EE1-BC94-2406C7C39B89}" sibTransId="{06D18793-B652-404A-B121-1C119B75F743}"/>
    <dgm:cxn modelId="{3A3EF818-451B-43AA-BC0F-733F1CABB9B4}" srcId="{9022986F-D30D-4862-AF47-D3BD4A9E5355}" destId="{90B69231-DD30-4508-8887-51EFA66C1695}" srcOrd="0" destOrd="0" parTransId="{AE3EDDC4-C500-42BC-9870-B90FB94C87B9}" sibTransId="{26C55C68-3507-47AD-9B3D-0B9DB09D1F25}"/>
    <dgm:cxn modelId="{10B4BD1A-B324-48B5-BD61-D1EC86503597}" type="presOf" srcId="{61106872-3C36-4A7D-B003-610922ACF9E6}" destId="{E9AC6109-2EB7-4D5F-A168-22137FFBD777}" srcOrd="0" destOrd="0" presId="urn:microsoft.com/office/officeart/2016/7/layout/HorizontalActionList"/>
    <dgm:cxn modelId="{F959ED40-3D15-4C74-ACCE-97630FC9DD09}" type="presOf" srcId="{A962D303-F7A0-42E5-A7D0-3BA4513DC72D}" destId="{80F5B2FA-44F6-449E-8EC9-AB0AC0C91287}" srcOrd="0" destOrd="0" presId="urn:microsoft.com/office/officeart/2016/7/layout/HorizontalActionList"/>
    <dgm:cxn modelId="{D508DF43-CFC5-4F60-8527-ADFB37D029C8}" srcId="{6A6F049B-D787-4BCA-AD19-831ED71DF705}" destId="{A962D303-F7A0-42E5-A7D0-3BA4513DC72D}" srcOrd="3" destOrd="0" parTransId="{8C325195-CECE-41AD-A739-ED34390BAB6C}" sibTransId="{23E1F8AE-4B6D-4A52-A3EF-183EFE167DFE}"/>
    <dgm:cxn modelId="{E006AF44-D8E1-40FC-A698-FC3AB25B73C1}" srcId="{7DA00D07-74BA-4840-9DF4-A4AA79102157}" destId="{7EDE0C00-24B6-4175-BF72-504EA96FB54B}" srcOrd="0" destOrd="0" parTransId="{DEA940A2-1602-449E-AEBD-F677E4BE31EC}" sibTransId="{B5563F0B-0CCD-45CC-9B3E-FBE27ED16D45}"/>
    <dgm:cxn modelId="{61B98E68-21B0-47FB-B43D-7F6923618C0A}" type="presOf" srcId="{7EDE0C00-24B6-4175-BF72-504EA96FB54B}" destId="{CEB24F86-8E32-46A9-ADA1-FEB925623CD4}" srcOrd="0" destOrd="0" presId="urn:microsoft.com/office/officeart/2016/7/layout/HorizontalActionList"/>
    <dgm:cxn modelId="{4B946D52-D093-4AA3-BFA6-1D53A34D7C55}" type="presOf" srcId="{7DA00D07-74BA-4840-9DF4-A4AA79102157}" destId="{CE76B6E2-8FBC-4087-956C-7083D2091A9D}" srcOrd="0" destOrd="0" presId="urn:microsoft.com/office/officeart/2016/7/layout/HorizontalActionList"/>
    <dgm:cxn modelId="{55BC3258-5FDE-4D5F-88C9-725E7A63EEA3}" type="presOf" srcId="{B89A37DE-05EC-4D7C-B9B8-9016112BAF82}" destId="{588015D7-0D23-4118-895A-BBACEFD826C7}" srcOrd="0" destOrd="0" presId="urn:microsoft.com/office/officeart/2016/7/layout/HorizontalActionList"/>
    <dgm:cxn modelId="{D34BAF7F-B3A8-4009-AA9D-600924D16C16}" type="presOf" srcId="{90B69231-DD30-4508-8887-51EFA66C1695}" destId="{7A9B8B68-FBE4-4609-B8E8-A6C688B89BA7}" srcOrd="0" destOrd="0" presId="urn:microsoft.com/office/officeart/2016/7/layout/HorizontalActionList"/>
    <dgm:cxn modelId="{55FBE780-4A6F-4E32-A26B-A0ED7141C77F}" type="presOf" srcId="{9022986F-D30D-4862-AF47-D3BD4A9E5355}" destId="{6C9D6E08-D3C0-473F-8FF8-D4C44D44A170}" srcOrd="0" destOrd="0" presId="urn:microsoft.com/office/officeart/2016/7/layout/HorizontalActionList"/>
    <dgm:cxn modelId="{F928E09E-85DE-4DBA-9B02-1414A48A28E1}" type="presOf" srcId="{F805482E-11EF-4747-953C-F09B6443F409}" destId="{65EE5B1B-00C9-46D3-A498-38ED84F90262}" srcOrd="0" destOrd="0" presId="urn:microsoft.com/office/officeart/2016/7/layout/HorizontalActionList"/>
    <dgm:cxn modelId="{F28B41A3-2542-4E8F-B030-48352D83D85F}" srcId="{F805482E-11EF-4747-953C-F09B6443F409}" destId="{61106872-3C36-4A7D-B003-610922ACF9E6}" srcOrd="0" destOrd="0" parTransId="{7244C101-F546-419D-A893-9EA34C8C0687}" sibTransId="{98E8C2DF-E397-4B2E-AC8A-2B7624381C80}"/>
    <dgm:cxn modelId="{1F9199B1-3866-48D4-B49B-986CF42E1CE5}" srcId="{A962D303-F7A0-42E5-A7D0-3BA4513DC72D}" destId="{B89A37DE-05EC-4D7C-B9B8-9016112BAF82}" srcOrd="0" destOrd="0" parTransId="{208039D0-1D38-4A39-87BB-877D0C5C9024}" sibTransId="{C7C00F95-2802-4283-B1EF-9871F19C3450}"/>
    <dgm:cxn modelId="{955047DB-4CA8-48EA-AF8B-8ADD5C258B12}" srcId="{6A6F049B-D787-4BCA-AD19-831ED71DF705}" destId="{7DA00D07-74BA-4840-9DF4-A4AA79102157}" srcOrd="0" destOrd="0" parTransId="{17F69002-8C06-4BB8-84DF-2FB7E4F61EF4}" sibTransId="{08E9F1D7-5703-42F2-BFCB-DE11AA82B10C}"/>
    <dgm:cxn modelId="{F6A280F2-147C-46D2-85F8-893A4CBCF107}" type="presOf" srcId="{6A6F049B-D787-4BCA-AD19-831ED71DF705}" destId="{8486CE37-7DE5-418C-BC44-EC38A1A092EC}" srcOrd="0" destOrd="0" presId="urn:microsoft.com/office/officeart/2016/7/layout/HorizontalActionList"/>
    <dgm:cxn modelId="{527625FF-5847-4BFB-9311-A655EE8D925D}" srcId="{6A6F049B-D787-4BCA-AD19-831ED71DF705}" destId="{9022986F-D30D-4862-AF47-D3BD4A9E5355}" srcOrd="1" destOrd="0" parTransId="{3000D7B3-1D69-41BD-8388-085A80BCA358}" sibTransId="{C75CA594-87CA-4CC7-AEAF-359C65F87E1C}"/>
    <dgm:cxn modelId="{5D26A210-016B-4AF3-BF66-A5C0BF4AA0E3}" type="presParOf" srcId="{8486CE37-7DE5-418C-BC44-EC38A1A092EC}" destId="{4C91AE59-30BD-4BB6-B4B7-FC1C737A13DD}" srcOrd="0" destOrd="0" presId="urn:microsoft.com/office/officeart/2016/7/layout/HorizontalActionList"/>
    <dgm:cxn modelId="{AE68FD66-611B-4FE0-93BB-FEFF2BDBA206}" type="presParOf" srcId="{4C91AE59-30BD-4BB6-B4B7-FC1C737A13DD}" destId="{CE76B6E2-8FBC-4087-956C-7083D2091A9D}" srcOrd="0" destOrd="0" presId="urn:microsoft.com/office/officeart/2016/7/layout/HorizontalActionList"/>
    <dgm:cxn modelId="{9E8D760F-E74B-4C33-95C2-FA88F1C374C0}" type="presParOf" srcId="{4C91AE59-30BD-4BB6-B4B7-FC1C737A13DD}" destId="{CEB24F86-8E32-46A9-ADA1-FEB925623CD4}" srcOrd="1" destOrd="0" presId="urn:microsoft.com/office/officeart/2016/7/layout/HorizontalActionList"/>
    <dgm:cxn modelId="{15380AED-96A6-4B5C-80B3-958164117988}" type="presParOf" srcId="{8486CE37-7DE5-418C-BC44-EC38A1A092EC}" destId="{351EEA85-3F95-42C6-B6BE-38AB5186057B}" srcOrd="1" destOrd="0" presId="urn:microsoft.com/office/officeart/2016/7/layout/HorizontalActionList"/>
    <dgm:cxn modelId="{38218200-0393-42A7-9DE5-26550056BFD1}" type="presParOf" srcId="{8486CE37-7DE5-418C-BC44-EC38A1A092EC}" destId="{9FA3020C-2CE5-4146-BBC0-4D0E7D2ADB7B}" srcOrd="2" destOrd="0" presId="urn:microsoft.com/office/officeart/2016/7/layout/HorizontalActionList"/>
    <dgm:cxn modelId="{7C51CC2C-DE77-4DB8-916F-D21290BE583B}" type="presParOf" srcId="{9FA3020C-2CE5-4146-BBC0-4D0E7D2ADB7B}" destId="{6C9D6E08-D3C0-473F-8FF8-D4C44D44A170}" srcOrd="0" destOrd="0" presId="urn:microsoft.com/office/officeart/2016/7/layout/HorizontalActionList"/>
    <dgm:cxn modelId="{B9F8B0CE-666F-49C3-BCA6-F7045D659556}" type="presParOf" srcId="{9FA3020C-2CE5-4146-BBC0-4D0E7D2ADB7B}" destId="{7A9B8B68-FBE4-4609-B8E8-A6C688B89BA7}" srcOrd="1" destOrd="0" presId="urn:microsoft.com/office/officeart/2016/7/layout/HorizontalActionList"/>
    <dgm:cxn modelId="{99106438-4082-4A6E-A21B-F2E17AD04099}" type="presParOf" srcId="{8486CE37-7DE5-418C-BC44-EC38A1A092EC}" destId="{B0DD3472-88FC-494B-9BC6-8CEB84CC6C66}" srcOrd="3" destOrd="0" presId="urn:microsoft.com/office/officeart/2016/7/layout/HorizontalActionList"/>
    <dgm:cxn modelId="{EEBADE03-A747-4D07-A920-C466DDB1A5C4}" type="presParOf" srcId="{8486CE37-7DE5-418C-BC44-EC38A1A092EC}" destId="{9FFAF258-3B1F-41A6-B50A-12D9131C00A3}" srcOrd="4" destOrd="0" presId="urn:microsoft.com/office/officeart/2016/7/layout/HorizontalActionList"/>
    <dgm:cxn modelId="{9E7707EE-35A3-4259-B35C-14604210C15B}" type="presParOf" srcId="{9FFAF258-3B1F-41A6-B50A-12D9131C00A3}" destId="{65EE5B1B-00C9-46D3-A498-38ED84F90262}" srcOrd="0" destOrd="0" presId="urn:microsoft.com/office/officeart/2016/7/layout/HorizontalActionList"/>
    <dgm:cxn modelId="{785622CC-5621-4C23-ABA1-A1ABF5FB76A5}" type="presParOf" srcId="{9FFAF258-3B1F-41A6-B50A-12D9131C00A3}" destId="{E9AC6109-2EB7-4D5F-A168-22137FFBD777}" srcOrd="1" destOrd="0" presId="urn:microsoft.com/office/officeart/2016/7/layout/HorizontalActionList"/>
    <dgm:cxn modelId="{3A5D57CC-A135-4E24-B0BE-30C461336C75}" type="presParOf" srcId="{8486CE37-7DE5-418C-BC44-EC38A1A092EC}" destId="{D3740884-7B2B-4115-A950-D07415FCDFF0}" srcOrd="5" destOrd="0" presId="urn:microsoft.com/office/officeart/2016/7/layout/HorizontalActionList"/>
    <dgm:cxn modelId="{5C674F13-7804-468C-A39E-256B5BA7AB83}" type="presParOf" srcId="{8486CE37-7DE5-418C-BC44-EC38A1A092EC}" destId="{930984EF-60AE-4DDB-AB3B-A94DFEEEE8A1}" srcOrd="6" destOrd="0" presId="urn:microsoft.com/office/officeart/2016/7/layout/HorizontalActionList"/>
    <dgm:cxn modelId="{F98D2CE7-3EE1-4D4F-88FD-C7DA19D0243A}" type="presParOf" srcId="{930984EF-60AE-4DDB-AB3B-A94DFEEEE8A1}" destId="{80F5B2FA-44F6-449E-8EC9-AB0AC0C91287}" srcOrd="0" destOrd="0" presId="urn:microsoft.com/office/officeart/2016/7/layout/HorizontalActionList"/>
    <dgm:cxn modelId="{A9DF3B2B-6CA1-43AE-84EA-F04A8F5DF28D}" type="presParOf" srcId="{930984EF-60AE-4DDB-AB3B-A94DFEEEE8A1}" destId="{588015D7-0D23-4118-895A-BBACEFD826C7}" srcOrd="1" destOrd="0" presId="urn:microsoft.com/office/officeart/2016/7/layout/HorizontalAction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76B6E2-8FBC-4087-956C-7083D2091A9D}">
      <dsp:nvSpPr>
        <dsp:cNvPr id="0" name=""/>
        <dsp:cNvSpPr/>
      </dsp:nvSpPr>
      <dsp:spPr>
        <a:xfrm>
          <a:off x="9379" y="141229"/>
          <a:ext cx="1781498" cy="534449"/>
        </a:xfrm>
        <a:prstGeom prst="rect">
          <a:avLst/>
        </a:prstGeom>
        <a:solidFill>
          <a:schemeClr val="accent1">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778" tIns="140778" rIns="140778" bIns="140778" numCol="1" spcCol="1270" anchor="ctr" anchorCtr="0">
          <a:noAutofit/>
        </a:bodyPr>
        <a:lstStyle/>
        <a:p>
          <a:pPr marL="0" lvl="0" indent="0" algn="ctr" defTabSz="844550">
            <a:lnSpc>
              <a:spcPct val="90000"/>
            </a:lnSpc>
            <a:spcBef>
              <a:spcPct val="0"/>
            </a:spcBef>
            <a:spcAft>
              <a:spcPct val="35000"/>
            </a:spcAft>
            <a:buNone/>
          </a:pPr>
          <a:r>
            <a:rPr lang="en-US" sz="1900" kern="1200"/>
            <a:t>Hype</a:t>
          </a:r>
        </a:p>
      </dsp:txBody>
      <dsp:txXfrm>
        <a:off x="9379" y="141229"/>
        <a:ext cx="1781498" cy="534449"/>
      </dsp:txXfrm>
    </dsp:sp>
    <dsp:sp modelId="{CEB24F86-8E32-46A9-ADA1-FEB925623CD4}">
      <dsp:nvSpPr>
        <dsp:cNvPr id="0" name=""/>
        <dsp:cNvSpPr/>
      </dsp:nvSpPr>
      <dsp:spPr>
        <a:xfrm>
          <a:off x="9379" y="675678"/>
          <a:ext cx="1781498" cy="1046816"/>
        </a:xfrm>
        <a:prstGeom prst="rect">
          <a:avLst/>
        </a:prstGeom>
        <a:solidFill>
          <a:schemeClr val="accent1">
            <a:alpha val="90000"/>
            <a:tint val="40000"/>
            <a:hueOff val="0"/>
            <a:satOff val="0"/>
            <a:lumOff val="0"/>
            <a:alphaOff val="0"/>
          </a:schemeClr>
        </a:solidFill>
        <a:ln w="2222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5972" tIns="175972" rIns="175972" bIns="175972" numCol="1" spcCol="1270" anchor="t" anchorCtr="0">
          <a:noAutofit/>
        </a:bodyPr>
        <a:lstStyle/>
        <a:p>
          <a:pPr marL="0" lvl="0" indent="0" algn="l" defTabSz="488950">
            <a:lnSpc>
              <a:spcPct val="90000"/>
            </a:lnSpc>
            <a:spcBef>
              <a:spcPct val="0"/>
            </a:spcBef>
            <a:spcAft>
              <a:spcPct val="35000"/>
            </a:spcAft>
            <a:buNone/>
          </a:pPr>
          <a:r>
            <a:rPr lang="en-US" sz="1100" kern="1200"/>
            <a:t>Hype Cycles help you:</a:t>
          </a:r>
          <a:br>
            <a:rPr lang="en-US" sz="1100" kern="1200"/>
          </a:br>
          <a:endParaRPr lang="en-US" sz="1100" kern="1200"/>
        </a:p>
      </dsp:txBody>
      <dsp:txXfrm>
        <a:off x="9379" y="675678"/>
        <a:ext cx="1781498" cy="1046816"/>
      </dsp:txXfrm>
    </dsp:sp>
    <dsp:sp modelId="{6C9D6E08-D3C0-473F-8FF8-D4C44D44A170}">
      <dsp:nvSpPr>
        <dsp:cNvPr id="0" name=""/>
        <dsp:cNvSpPr/>
      </dsp:nvSpPr>
      <dsp:spPr>
        <a:xfrm>
          <a:off x="1898667" y="141229"/>
          <a:ext cx="1781498" cy="534449"/>
        </a:xfrm>
        <a:prstGeom prst="rect">
          <a:avLst/>
        </a:prstGeom>
        <a:solidFill>
          <a:schemeClr val="accent1">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778" tIns="140778" rIns="140778" bIns="140778" numCol="1" spcCol="1270" anchor="ctr" anchorCtr="0">
          <a:noAutofit/>
        </a:bodyPr>
        <a:lstStyle/>
        <a:p>
          <a:pPr marL="0" lvl="0" indent="0" algn="ctr" defTabSz="844550">
            <a:lnSpc>
              <a:spcPct val="90000"/>
            </a:lnSpc>
            <a:spcBef>
              <a:spcPct val="0"/>
            </a:spcBef>
            <a:spcAft>
              <a:spcPct val="35000"/>
            </a:spcAft>
            <a:buNone/>
          </a:pPr>
          <a:r>
            <a:rPr lang="en-US" sz="1900" kern="1200"/>
            <a:t>Separate</a:t>
          </a:r>
        </a:p>
      </dsp:txBody>
      <dsp:txXfrm>
        <a:off x="1898667" y="141229"/>
        <a:ext cx="1781498" cy="534449"/>
      </dsp:txXfrm>
    </dsp:sp>
    <dsp:sp modelId="{7A9B8B68-FBE4-4609-B8E8-A6C688B89BA7}">
      <dsp:nvSpPr>
        <dsp:cNvPr id="0" name=""/>
        <dsp:cNvSpPr/>
      </dsp:nvSpPr>
      <dsp:spPr>
        <a:xfrm>
          <a:off x="1898667" y="675678"/>
          <a:ext cx="1781498" cy="1046816"/>
        </a:xfrm>
        <a:prstGeom prst="rect">
          <a:avLst/>
        </a:prstGeom>
        <a:solidFill>
          <a:schemeClr val="accent1">
            <a:alpha val="90000"/>
            <a:tint val="40000"/>
            <a:hueOff val="0"/>
            <a:satOff val="0"/>
            <a:lumOff val="0"/>
            <a:alphaOff val="0"/>
          </a:schemeClr>
        </a:solidFill>
        <a:ln w="2222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5972" tIns="175972" rIns="175972" bIns="175972" numCol="1" spcCol="1270" anchor="t" anchorCtr="0">
          <a:noAutofit/>
        </a:bodyPr>
        <a:lstStyle/>
        <a:p>
          <a:pPr marL="0" lvl="0" indent="0" algn="l" defTabSz="488950">
            <a:lnSpc>
              <a:spcPct val="90000"/>
            </a:lnSpc>
            <a:spcBef>
              <a:spcPct val="0"/>
            </a:spcBef>
            <a:spcAft>
              <a:spcPct val="35000"/>
            </a:spcAft>
            <a:buNone/>
          </a:pPr>
          <a:r>
            <a:rPr lang="en-US" sz="1100" kern="1200"/>
            <a:t>Separate hype from the real drivers of a technology’s commercial promise</a:t>
          </a:r>
          <a:br>
            <a:rPr lang="en-US" sz="1100" kern="1200"/>
          </a:br>
          <a:endParaRPr lang="en-US" sz="1100" kern="1200"/>
        </a:p>
      </dsp:txBody>
      <dsp:txXfrm>
        <a:off x="1898667" y="675678"/>
        <a:ext cx="1781498" cy="1046816"/>
      </dsp:txXfrm>
    </dsp:sp>
    <dsp:sp modelId="{65EE5B1B-00C9-46D3-A498-38ED84F90262}">
      <dsp:nvSpPr>
        <dsp:cNvPr id="0" name=""/>
        <dsp:cNvSpPr/>
      </dsp:nvSpPr>
      <dsp:spPr>
        <a:xfrm>
          <a:off x="3787955" y="141229"/>
          <a:ext cx="1781498" cy="534449"/>
        </a:xfrm>
        <a:prstGeom prst="rect">
          <a:avLst/>
        </a:prstGeom>
        <a:solidFill>
          <a:schemeClr val="accent1">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778" tIns="140778" rIns="140778" bIns="140778" numCol="1" spcCol="1270" anchor="ctr" anchorCtr="0">
          <a:noAutofit/>
        </a:bodyPr>
        <a:lstStyle/>
        <a:p>
          <a:pPr marL="0" lvl="0" indent="0" algn="ctr" defTabSz="844550">
            <a:lnSpc>
              <a:spcPct val="90000"/>
            </a:lnSpc>
            <a:spcBef>
              <a:spcPct val="0"/>
            </a:spcBef>
            <a:spcAft>
              <a:spcPct val="35000"/>
            </a:spcAft>
            <a:buNone/>
          </a:pPr>
          <a:r>
            <a:rPr lang="en-US" sz="1900" kern="1200"/>
            <a:t>Reduce</a:t>
          </a:r>
        </a:p>
      </dsp:txBody>
      <dsp:txXfrm>
        <a:off x="3787955" y="141229"/>
        <a:ext cx="1781498" cy="534449"/>
      </dsp:txXfrm>
    </dsp:sp>
    <dsp:sp modelId="{E9AC6109-2EB7-4D5F-A168-22137FFBD777}">
      <dsp:nvSpPr>
        <dsp:cNvPr id="0" name=""/>
        <dsp:cNvSpPr/>
      </dsp:nvSpPr>
      <dsp:spPr>
        <a:xfrm>
          <a:off x="3787955" y="675678"/>
          <a:ext cx="1781498" cy="1046816"/>
        </a:xfrm>
        <a:prstGeom prst="rect">
          <a:avLst/>
        </a:prstGeom>
        <a:solidFill>
          <a:schemeClr val="accent1">
            <a:alpha val="90000"/>
            <a:tint val="40000"/>
            <a:hueOff val="0"/>
            <a:satOff val="0"/>
            <a:lumOff val="0"/>
            <a:alphaOff val="0"/>
          </a:schemeClr>
        </a:solidFill>
        <a:ln w="2222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5972" tIns="175972" rIns="175972" bIns="175972" numCol="1" spcCol="1270" anchor="t" anchorCtr="0">
          <a:noAutofit/>
        </a:bodyPr>
        <a:lstStyle/>
        <a:p>
          <a:pPr marL="0" lvl="0" indent="0" algn="l" defTabSz="488950">
            <a:lnSpc>
              <a:spcPct val="90000"/>
            </a:lnSpc>
            <a:spcBef>
              <a:spcPct val="0"/>
            </a:spcBef>
            <a:spcAft>
              <a:spcPct val="35000"/>
            </a:spcAft>
            <a:buNone/>
          </a:pPr>
          <a:r>
            <a:rPr lang="en-US" sz="1100" kern="1200"/>
            <a:t>Reduce the risk of your technology investment decisions </a:t>
          </a:r>
          <a:br>
            <a:rPr lang="en-US" sz="1100" kern="1200"/>
          </a:br>
          <a:endParaRPr lang="en-US" sz="1100" kern="1200"/>
        </a:p>
      </dsp:txBody>
      <dsp:txXfrm>
        <a:off x="3787955" y="675678"/>
        <a:ext cx="1781498" cy="1046816"/>
      </dsp:txXfrm>
    </dsp:sp>
    <dsp:sp modelId="{80F5B2FA-44F6-449E-8EC9-AB0AC0C91287}">
      <dsp:nvSpPr>
        <dsp:cNvPr id="0" name=""/>
        <dsp:cNvSpPr/>
      </dsp:nvSpPr>
      <dsp:spPr>
        <a:xfrm>
          <a:off x="5677243" y="141229"/>
          <a:ext cx="1781498" cy="534449"/>
        </a:xfrm>
        <a:prstGeom prst="rect">
          <a:avLst/>
        </a:prstGeom>
        <a:solidFill>
          <a:schemeClr val="accent1">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778" tIns="140778" rIns="140778" bIns="140778" numCol="1" spcCol="1270" anchor="ctr" anchorCtr="0">
          <a:noAutofit/>
        </a:bodyPr>
        <a:lstStyle/>
        <a:p>
          <a:pPr marL="0" lvl="0" indent="0" algn="ctr" defTabSz="844550">
            <a:lnSpc>
              <a:spcPct val="90000"/>
            </a:lnSpc>
            <a:spcBef>
              <a:spcPct val="0"/>
            </a:spcBef>
            <a:spcAft>
              <a:spcPct val="35000"/>
            </a:spcAft>
            <a:buNone/>
          </a:pPr>
          <a:r>
            <a:rPr lang="en-US" sz="1900" kern="1200"/>
            <a:t>Compare</a:t>
          </a:r>
        </a:p>
      </dsp:txBody>
      <dsp:txXfrm>
        <a:off x="5677243" y="141229"/>
        <a:ext cx="1781498" cy="534449"/>
      </dsp:txXfrm>
    </dsp:sp>
    <dsp:sp modelId="{588015D7-0D23-4118-895A-BBACEFD826C7}">
      <dsp:nvSpPr>
        <dsp:cNvPr id="0" name=""/>
        <dsp:cNvSpPr/>
      </dsp:nvSpPr>
      <dsp:spPr>
        <a:xfrm>
          <a:off x="5677243" y="675678"/>
          <a:ext cx="1781498" cy="1046816"/>
        </a:xfrm>
        <a:prstGeom prst="rect">
          <a:avLst/>
        </a:prstGeom>
        <a:solidFill>
          <a:schemeClr val="accent1">
            <a:alpha val="90000"/>
            <a:tint val="40000"/>
            <a:hueOff val="0"/>
            <a:satOff val="0"/>
            <a:lumOff val="0"/>
            <a:alphaOff val="0"/>
          </a:schemeClr>
        </a:solidFill>
        <a:ln w="2222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5972" tIns="175972" rIns="175972" bIns="175972" numCol="1" spcCol="1270" anchor="t" anchorCtr="0">
          <a:noAutofit/>
        </a:bodyPr>
        <a:lstStyle/>
        <a:p>
          <a:pPr marL="0" lvl="0" indent="0" algn="l" defTabSz="488950">
            <a:lnSpc>
              <a:spcPct val="90000"/>
            </a:lnSpc>
            <a:spcBef>
              <a:spcPct val="0"/>
            </a:spcBef>
            <a:spcAft>
              <a:spcPct val="35000"/>
            </a:spcAft>
            <a:buNone/>
          </a:pPr>
          <a:r>
            <a:rPr lang="en-US" sz="1100" kern="1200" dirty="0"/>
            <a:t>Compare your understanding of a technology’s business value with the objectivity of experienced IT analysts</a:t>
          </a:r>
        </a:p>
      </dsp:txBody>
      <dsp:txXfrm>
        <a:off x="5677243" y="675678"/>
        <a:ext cx="1781498" cy="1046816"/>
      </dsp:txXfrm>
    </dsp:sp>
  </dsp:spTree>
</dsp:drawing>
</file>

<file path=ppt/diagrams/layout1.xml><?xml version="1.0" encoding="utf-8"?>
<dgm:layoutDef xmlns:dgm="http://schemas.openxmlformats.org/drawingml/2006/diagram" xmlns:a="http://schemas.openxmlformats.org/drawingml/2006/main" uniqueId="urn:microsoft.com/office/officeart/2016/7/layout/HorizontalActionList">
  <dgm:title val="Horizontal Action List"/>
  <dgm:desc val="Used to show non-sequential or grouped lists of information. Works well with large amounts of text. All text has the same level of emphasis, and direction is not implied."/>
  <dgm:catLst>
    <dgm:cat type="list" pri="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fact="0.6"/>
      <dgm:constr type="h" for="des" forName="composite" op="equ"/>
      <dgm:constr type="w" for="ch" forName="composite" refType="w"/>
      <dgm:constr type="w" for="des" forName="parTx"/>
      <dgm:constr type="h" for="des" forName="parTx" op="equ"/>
      <dgm:constr type="w" for="des" forName="desTx"/>
      <dgm:constr type="primFontSz" for="des" forName="parTx" val="54"/>
      <dgm:constr type="primFontSz" for="des" forName="desTx" refType="primFontSz" refFor="des" refForName="parTx" op="lte" fact="0.75"/>
      <dgm:constr type="h" for="des" forName="desTx" op="equ"/>
      <dgm:constr type="w" for="ch" forName="space" op="equ" val="3"/>
    </dgm:constrLst>
    <dgm:ruleLst>
      <dgm:rule type="w" for="ch" forName="composite" val="0" fact="NaN" max="NaN"/>
    </dgm:ruleLst>
    <dgm:forEach name="Name6"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varLst>
          <dgm:alg type="tx"/>
          <dgm:shape xmlns:r="http://schemas.openxmlformats.org/officeDocument/2006/relationships" type="rect" r:blip="">
            <dgm:adjLst/>
          </dgm:shape>
          <dgm:presOf axis="self" ptType="node"/>
          <dgm:constrLst>
            <dgm:constr type="h" refType="w" op="lte" fact="0.3"/>
            <dgm:constr type="h"/>
            <dgm:constr type="tMarg" refType="w" fact="0.224"/>
            <dgm:constr type="bMarg" refType="w" fact="0.224"/>
            <dgm:constr type="lMarg" refType="w" fact="0.224"/>
            <dgm:constr type="rMarg" refType="w" fact="0.224"/>
          </dgm:constrLst>
          <dgm:ruleLst>
            <dgm:rule type="h" val="INF" fact="NaN" max="NaN"/>
            <dgm:rule type="primFontSz" val="14" fact="NaN" max="NaN"/>
          </dgm:ruleLst>
        </dgm:layoutNode>
        <dgm:layoutNode name="desTx" styleLbl="alignAccFollowNode1">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primFontSz" val="28"/>
            <dgm:constr type="tMarg" refType="w" fact="0.28"/>
            <dgm:constr type="bMarg" refType="w" fact="0.28"/>
            <dgm:constr type="lMarg" refType="w" fact="0.28"/>
            <dgm:constr type="rMarg" refType="w" fact="0.28"/>
          </dgm:constrLst>
          <dgm:ruleLst>
            <dgm:rule type="h" val="INF" fact="NaN" max="NaN"/>
            <dgm:rule type="primFontSz" val="11"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8303B2-6492-41C6-B72B-ADC2B32DB1E2}" type="datetimeFigureOut">
              <a:rPr lang="en-GB" smtClean="0"/>
              <a:t>28/04/2024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B8B7B6-E3BA-4A0D-9A2A-6CFC733A398F}" type="slidenum">
              <a:rPr lang="en-GB" smtClean="0"/>
              <a:t>‹#›</a:t>
            </a:fld>
            <a:endParaRPr lang="en-GB"/>
          </a:p>
        </p:txBody>
      </p:sp>
    </p:spTree>
    <p:extLst>
      <p:ext uri="{BB962C8B-B14F-4D97-AF65-F5344CB8AC3E}">
        <p14:creationId xmlns:p14="http://schemas.microsoft.com/office/powerpoint/2010/main" val="36902176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a:extLst>
              <a:ext uri="{FF2B5EF4-FFF2-40B4-BE49-F238E27FC236}">
                <a16:creationId xmlns:a16="http://schemas.microsoft.com/office/drawing/2014/main" id="{D8467FF9-645C-E42C-1ED2-65F3556B5AE9}"/>
              </a:ext>
            </a:extLst>
          </p:cNvPr>
          <p:cNvSpPr>
            <a:spLocks noGrp="1" noRot="1" noChangeAspect="1" noChangeArrowheads="1" noTextEdit="1"/>
          </p:cNvSpPr>
          <p:nvPr>
            <p:ph type="sldImg"/>
          </p:nvPr>
        </p:nvSpPr>
        <p:spPr>
          <a:ln/>
        </p:spPr>
      </p:sp>
      <p:sp>
        <p:nvSpPr>
          <p:cNvPr id="121859" name="Notes Placeholder 2">
            <a:extLst>
              <a:ext uri="{FF2B5EF4-FFF2-40B4-BE49-F238E27FC236}">
                <a16:creationId xmlns:a16="http://schemas.microsoft.com/office/drawing/2014/main" id="{521D47C3-FB49-F4A6-0913-D2BC8F1A330B}"/>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GB" altLang="en-US">
              <a:latin typeface="Arial" panose="020B0604020202020204" pitchFamily="34" charset="0"/>
            </a:endParaRPr>
          </a:p>
        </p:txBody>
      </p:sp>
      <p:sp>
        <p:nvSpPr>
          <p:cNvPr id="121860" name="Slide Number Placeholder 3">
            <a:extLst>
              <a:ext uri="{FF2B5EF4-FFF2-40B4-BE49-F238E27FC236}">
                <a16:creationId xmlns:a16="http://schemas.microsoft.com/office/drawing/2014/main" id="{0B5072EF-9489-7CF7-A23C-76663BBCCD0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6EE6941-6CBC-4F51-82D8-AC5D6878CF63}" type="slidenum">
              <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224920DE-5A52-4E8B-9E59-8391DB272E65}" type="datetime1">
              <a:rPr lang="en-US" smtClean="0"/>
              <a:t>4/28/2024</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90017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91D3F76D-149D-469F-A83C-0BFE296457DD}" type="datetime1">
              <a:rPr lang="en-US" smtClean="0"/>
              <a:t>4/28/2024</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52443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62096DB5-DD13-45D7-8DB7-2B3524211970}" type="datetime1">
              <a:rPr lang="en-US" smtClean="0"/>
              <a:t>4/28/2024</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6680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414FA5-224A-4681-8940-4E5D3B8B918A}" type="datetime1">
              <a:rPr lang="en-US" smtClean="0"/>
              <a:t>4/28/2024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4833232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63C9E2B-3BF8-413B-94DD-2921A17D2527}" type="datetime1">
              <a:rPr lang="en-US" smtClean="0"/>
              <a:t>4/28/2024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48046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CAD3037-50B7-40EB-9CC6-A9AE6C5A284B}" type="datetime1">
              <a:rPr lang="en-US" smtClean="0"/>
              <a:t>4/28/2024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36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8BE852-0E8F-40C0-8B39-B122FDD16E46}" type="datetime1">
              <a:rPr lang="en-US" smtClean="0"/>
              <a:t>4/28/2024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494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605A881E-E600-45A1-B7F7-57381DC16BB4}" type="datetime1">
              <a:rPr lang="en-US" smtClean="0"/>
              <a:t>4/28/2024</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2617666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1904E75-3EEB-44A1-8BFD-5EF793EFC1AB}" type="datetime1">
              <a:rPr lang="en-US" smtClean="0"/>
              <a:t>4/28/2024</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73289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1CAEC3-DE29-4474-90D4-EC670E3DF8DD}" type="datetime1">
              <a:rPr lang="en-US" smtClean="0"/>
              <a:t>4/28/2024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83591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117A63FD-744A-403F-9C14-0782DAED1037}" type="datetime1">
              <a:rPr lang="en-US" smtClean="0"/>
              <a:t>4/28/2024</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888496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8AE4632D-170A-48CC-BD23-5D20B56EBA51}" type="datetime1">
              <a:rPr lang="en-US" smtClean="0"/>
              <a:t>4/28/2024</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000897896"/>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11" r:id="rId5"/>
    <p:sldLayoutId id="2147483760" r:id="rId6"/>
    <p:sldLayoutId id="2147483762" r:id="rId7"/>
    <p:sldLayoutId id="2147483706" r:id="rId8"/>
    <p:sldLayoutId id="2147483709" r:id="rId9"/>
    <p:sldLayoutId id="2147483707" r:id="rId10"/>
    <p:sldLayoutId id="2147483708" r:id="rId11"/>
  </p:sldLayoutIdLst>
  <p:hf hdr="0" dt="0"/>
  <p:txStyles>
    <p:title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hyperlink" Target="https://www.gartner.com/en/documents/3887767" TargetMode="External"/><Relationship Id="rId7" Type="http://schemas.openxmlformats.org/officeDocument/2006/relationships/diagramLayout" Target="../diagrams/layout1.xml"/><Relationship Id="rId2" Type="http://schemas.openxmlformats.org/officeDocument/2006/relationships/hyperlink" Target="https://www.gartner.co.uk/en/methodologies/gartner-hype-cycle" TargetMode="External"/><Relationship Id="rId1" Type="http://schemas.openxmlformats.org/officeDocument/2006/relationships/slideLayout" Target="../slideLayouts/slideLayout4.xml"/><Relationship Id="rId6" Type="http://schemas.openxmlformats.org/officeDocument/2006/relationships/diagramData" Target="../diagrams/data1.xml"/><Relationship Id="rId5" Type="http://schemas.openxmlformats.org/officeDocument/2006/relationships/image" Target="../media/image15.png"/><Relationship Id="rId10" Type="http://schemas.microsoft.com/office/2007/relationships/diagramDrawing" Target="../diagrams/drawing1.xml"/><Relationship Id="rId4" Type="http://schemas.openxmlformats.org/officeDocument/2006/relationships/hyperlink" Target="https://www.gartner.com/en/articles/what-s-new-in-the-2023-gartner-hype-cycle-for-emerging-technologies" TargetMode="External"/><Relationship Id="rId9" Type="http://schemas.openxmlformats.org/officeDocument/2006/relationships/diagramColors" Target="../diagrams/colors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2.xml"/><Relationship Id="rId1" Type="http://schemas.openxmlformats.org/officeDocument/2006/relationships/video" Target="https://www.youtube.com/embed/jB1RDz9jaj0?feature=oembed"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youtu.be/F0KQ-h6v3-s" TargetMode="External"/><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youtube.com/watch?v=Dfp23xSqpdk" TargetMode="External"/><Relationship Id="rId2" Type="http://schemas.openxmlformats.org/officeDocument/2006/relationships/hyperlink" Target="https://youtu.be/mYF2_FBCvXw" TargetMode="Externa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youtu.be/30oFuYiYOp0" TargetMode="External"/><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25.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26B4480E-B7FF-4481-890E-043A69AE6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1" name="Group 30">
            <a:extLst>
              <a:ext uri="{FF2B5EF4-FFF2-40B4-BE49-F238E27FC236}">
                <a16:creationId xmlns:a16="http://schemas.microsoft.com/office/drawing/2014/main" id="{79394E1F-0B5F-497D-B2A6-8383A2A548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8068" y="457200"/>
            <a:ext cx="3703320" cy="5935133"/>
            <a:chOff x="438068" y="457200"/>
            <a:chExt cx="3703320" cy="5935133"/>
          </a:xfrm>
        </p:grpSpPr>
        <p:sp>
          <p:nvSpPr>
            <p:cNvPr id="32" name="Rectangle 31">
              <a:extLst>
                <a:ext uri="{FF2B5EF4-FFF2-40B4-BE49-F238E27FC236}">
                  <a16:creationId xmlns:a16="http://schemas.microsoft.com/office/drawing/2014/main" id="{1F1FF39A-AC3C-4066-9D4C-519AA22812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601201"/>
              <a:ext cx="3702134" cy="5791132"/>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Rectangle 32">
              <a:extLst>
                <a:ext uri="{FF2B5EF4-FFF2-40B4-BE49-F238E27FC236}">
                  <a16:creationId xmlns:a16="http://schemas.microsoft.com/office/drawing/2014/main" id="{64C13BAB-7C00-4D21-A857-E3D41C0A2A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1C21E816-31F5-48BB-BD02-D15F2F18B48A}"/>
              </a:ext>
            </a:extLst>
          </p:cNvPr>
          <p:cNvSpPr>
            <a:spLocks noGrp="1"/>
          </p:cNvSpPr>
          <p:nvPr>
            <p:ph type="ctrTitle"/>
          </p:nvPr>
        </p:nvSpPr>
        <p:spPr>
          <a:xfrm>
            <a:off x="584200" y="1524001"/>
            <a:ext cx="3412067" cy="3478384"/>
          </a:xfrm>
        </p:spPr>
        <p:txBody>
          <a:bodyPr>
            <a:normAutofit/>
          </a:bodyPr>
          <a:lstStyle/>
          <a:p>
            <a:r>
              <a:rPr lang="en-US" dirty="0">
                <a:solidFill>
                  <a:srgbClr val="FFFFFF"/>
                </a:solidFill>
              </a:rPr>
              <a:t>MBA Marketing management</a:t>
            </a:r>
            <a:br>
              <a:rPr lang="en-US" dirty="0">
                <a:solidFill>
                  <a:srgbClr val="FFFFFF"/>
                </a:solidFill>
              </a:rPr>
            </a:br>
            <a:r>
              <a:rPr lang="en-GB" b="0" i="0" dirty="0">
                <a:solidFill>
                  <a:srgbClr val="FFFFFF"/>
                </a:solidFill>
                <a:effectLst/>
                <a:latin typeface="Arial" panose="020B0604020202020204" pitchFamily="34" charset="0"/>
              </a:rPr>
              <a:t>BMMB7012</a:t>
            </a:r>
            <a:endParaRPr lang="en-US" dirty="0">
              <a:solidFill>
                <a:srgbClr val="FFFFFF"/>
              </a:solidFill>
            </a:endParaRPr>
          </a:p>
        </p:txBody>
      </p:sp>
      <p:sp>
        <p:nvSpPr>
          <p:cNvPr id="3" name="Subtitle 2">
            <a:extLst>
              <a:ext uri="{FF2B5EF4-FFF2-40B4-BE49-F238E27FC236}">
                <a16:creationId xmlns:a16="http://schemas.microsoft.com/office/drawing/2014/main" id="{835D6E6B-3353-491C-A3C6-F278D6CED8B3}"/>
              </a:ext>
            </a:extLst>
          </p:cNvPr>
          <p:cNvSpPr>
            <a:spLocks noGrp="1"/>
          </p:cNvSpPr>
          <p:nvPr>
            <p:ph type="subTitle" idx="1"/>
          </p:nvPr>
        </p:nvSpPr>
        <p:spPr>
          <a:xfrm>
            <a:off x="584200" y="5145513"/>
            <a:ext cx="3412067" cy="738820"/>
          </a:xfrm>
        </p:spPr>
        <p:txBody>
          <a:bodyPr>
            <a:normAutofit/>
          </a:bodyPr>
          <a:lstStyle/>
          <a:p>
            <a:r>
              <a:rPr lang="en-US" dirty="0">
                <a:solidFill>
                  <a:srgbClr val="FFFFFF">
                    <a:alpha val="75000"/>
                  </a:srgbClr>
                </a:solidFill>
              </a:rPr>
              <a:t>Gwyneth jones</a:t>
            </a:r>
          </a:p>
          <a:p>
            <a:r>
              <a:rPr lang="en-US" dirty="0">
                <a:solidFill>
                  <a:srgbClr val="FFFFFF">
                    <a:alpha val="75000"/>
                  </a:srgbClr>
                </a:solidFill>
              </a:rPr>
              <a:t>April 2024</a:t>
            </a:r>
          </a:p>
        </p:txBody>
      </p:sp>
      <p:pic>
        <p:nvPicPr>
          <p:cNvPr id="5" name="Picture 4" descr="White bulbs with a yellow one standing out">
            <a:extLst>
              <a:ext uri="{FF2B5EF4-FFF2-40B4-BE49-F238E27FC236}">
                <a16:creationId xmlns:a16="http://schemas.microsoft.com/office/drawing/2014/main" id="{4667020F-7E64-66F2-1E53-1C5EAA4A0B3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765053" y="1159372"/>
            <a:ext cx="6764864" cy="4515546"/>
          </a:xfrm>
          <a:prstGeom prst="rect">
            <a:avLst/>
          </a:prstGeom>
        </p:spPr>
      </p:pic>
      <p:sp>
        <p:nvSpPr>
          <p:cNvPr id="9" name="TextBox 8">
            <a:extLst>
              <a:ext uri="{FF2B5EF4-FFF2-40B4-BE49-F238E27FC236}">
                <a16:creationId xmlns:a16="http://schemas.microsoft.com/office/drawing/2014/main" id="{C80E539C-4C1E-9B9A-5EAD-978A92102920}"/>
              </a:ext>
            </a:extLst>
          </p:cNvPr>
          <p:cNvSpPr txBox="1"/>
          <p:nvPr/>
        </p:nvSpPr>
        <p:spPr>
          <a:xfrm>
            <a:off x="5080909" y="4381442"/>
            <a:ext cx="4664670" cy="523220"/>
          </a:xfrm>
          <a:prstGeom prst="rect">
            <a:avLst/>
          </a:prstGeom>
          <a:noFill/>
        </p:spPr>
        <p:txBody>
          <a:bodyPr wrap="square" rtlCol="0">
            <a:spAutoFit/>
          </a:bodyPr>
          <a:lstStyle/>
          <a:p>
            <a:pPr algn="ctr"/>
            <a:r>
              <a:rPr lang="en-GB" sz="2800" b="1" dirty="0">
                <a:solidFill>
                  <a:srgbClr val="FFC000"/>
                </a:solidFill>
              </a:rPr>
              <a:t>The Marketing Environment</a:t>
            </a:r>
          </a:p>
        </p:txBody>
      </p:sp>
    </p:spTree>
    <p:extLst>
      <p:ext uri="{BB962C8B-B14F-4D97-AF65-F5344CB8AC3E}">
        <p14:creationId xmlns:p14="http://schemas.microsoft.com/office/powerpoint/2010/main" val="2475805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5" name="Rectangle 14">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16">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18">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Rectangle 20">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981475D4-1E63-4B2F-D926-782558687E03}"/>
              </a:ext>
            </a:extLst>
          </p:cNvPr>
          <p:cNvSpPr>
            <a:spLocks noGrp="1"/>
          </p:cNvSpPr>
          <p:nvPr>
            <p:ph type="title"/>
          </p:nvPr>
        </p:nvSpPr>
        <p:spPr>
          <a:xfrm>
            <a:off x="601255" y="702155"/>
            <a:ext cx="3409783" cy="1300365"/>
          </a:xfrm>
        </p:spPr>
        <p:txBody>
          <a:bodyPr>
            <a:normAutofit/>
          </a:bodyPr>
          <a:lstStyle/>
          <a:p>
            <a:r>
              <a:rPr lang="en-GB">
                <a:solidFill>
                  <a:srgbClr val="FFFFFF"/>
                </a:solidFill>
              </a:rPr>
              <a:t>The Marketing environment</a:t>
            </a:r>
          </a:p>
        </p:txBody>
      </p:sp>
      <p:sp>
        <p:nvSpPr>
          <p:cNvPr id="3" name="Content Placeholder 2">
            <a:extLst>
              <a:ext uri="{FF2B5EF4-FFF2-40B4-BE49-F238E27FC236}">
                <a16:creationId xmlns:a16="http://schemas.microsoft.com/office/drawing/2014/main" id="{A853736B-E4CE-9D43-13D4-9B7513A8641B}"/>
              </a:ext>
            </a:extLst>
          </p:cNvPr>
          <p:cNvSpPr>
            <a:spLocks noGrp="1"/>
          </p:cNvSpPr>
          <p:nvPr>
            <p:ph idx="1"/>
          </p:nvPr>
        </p:nvSpPr>
        <p:spPr>
          <a:xfrm>
            <a:off x="601255" y="2177142"/>
            <a:ext cx="3409782" cy="3823607"/>
          </a:xfrm>
        </p:spPr>
        <p:txBody>
          <a:bodyPr>
            <a:normAutofit lnSpcReduction="10000"/>
          </a:bodyPr>
          <a:lstStyle/>
          <a:p>
            <a:pPr marL="0" indent="0">
              <a:lnSpc>
                <a:spcPct val="100000"/>
              </a:lnSpc>
              <a:buNone/>
            </a:pPr>
            <a:r>
              <a:rPr lang="en-GB" altLang="en-US" b="1" dirty="0">
                <a:solidFill>
                  <a:srgbClr val="FFFFFF"/>
                </a:solidFill>
              </a:rPr>
              <a:t>The </a:t>
            </a:r>
            <a:r>
              <a:rPr lang="en-GB" altLang="en-US" b="1" i="1" dirty="0">
                <a:solidFill>
                  <a:srgbClr val="FFFFFF"/>
                </a:solidFill>
              </a:rPr>
              <a:t>Marketing Environment </a:t>
            </a:r>
            <a:r>
              <a:rPr lang="en-GB" altLang="en-US" b="1" dirty="0">
                <a:solidFill>
                  <a:srgbClr val="FFFFFF"/>
                </a:solidFill>
              </a:rPr>
              <a:t>consists of external forces which affect an organisation’s capability to operate effectively in providing products and services to its chosen markets.</a:t>
            </a:r>
          </a:p>
          <a:p>
            <a:pPr marL="0" indent="0">
              <a:lnSpc>
                <a:spcPct val="100000"/>
              </a:lnSpc>
              <a:buNone/>
            </a:pPr>
            <a:endParaRPr lang="en-GB" altLang="en-US" b="1" dirty="0">
              <a:solidFill>
                <a:srgbClr val="FFFFFF"/>
              </a:solidFill>
            </a:endParaRPr>
          </a:p>
          <a:p>
            <a:pPr marL="0" indent="0">
              <a:lnSpc>
                <a:spcPct val="100000"/>
              </a:lnSpc>
              <a:buNone/>
            </a:pPr>
            <a:r>
              <a:rPr lang="en-GB" altLang="en-US" b="1" dirty="0">
                <a:solidFill>
                  <a:srgbClr val="FFFFFF"/>
                </a:solidFill>
              </a:rPr>
              <a:t>It can be classified into:</a:t>
            </a:r>
          </a:p>
          <a:p>
            <a:pPr marL="285750" indent="-285750">
              <a:lnSpc>
                <a:spcPct val="100000"/>
              </a:lnSpc>
              <a:buClr>
                <a:schemeClr val="tx2"/>
              </a:buClr>
              <a:buFont typeface="Wingdings" panose="05000000000000000000" pitchFamily="2" charset="2"/>
              <a:buChar char="§"/>
            </a:pPr>
            <a:r>
              <a:rPr lang="en-GB" altLang="en-US" b="1" dirty="0">
                <a:solidFill>
                  <a:srgbClr val="FFFFFF"/>
                </a:solidFill>
              </a:rPr>
              <a:t>The macro-environment (external environment)</a:t>
            </a:r>
          </a:p>
          <a:p>
            <a:pPr marL="285750" indent="-285750">
              <a:lnSpc>
                <a:spcPct val="100000"/>
              </a:lnSpc>
              <a:buClr>
                <a:schemeClr val="tx2"/>
              </a:buClr>
              <a:buFont typeface="Wingdings" panose="05000000000000000000" pitchFamily="2" charset="2"/>
              <a:buChar char="§"/>
            </a:pPr>
            <a:r>
              <a:rPr lang="en-GB" altLang="en-US" b="1" dirty="0">
                <a:solidFill>
                  <a:srgbClr val="FFFFFF"/>
                </a:solidFill>
              </a:rPr>
              <a:t>The micro-environment (immediate external environment)</a:t>
            </a:r>
            <a:endParaRPr lang="en-GB" dirty="0">
              <a:solidFill>
                <a:srgbClr val="FFFFFF"/>
              </a:solidFill>
            </a:endParaRPr>
          </a:p>
        </p:txBody>
      </p:sp>
      <p:pic>
        <p:nvPicPr>
          <p:cNvPr id="8" name="Picture 7" descr="Young plant in the morning light">
            <a:extLst>
              <a:ext uri="{FF2B5EF4-FFF2-40B4-BE49-F238E27FC236}">
                <a16:creationId xmlns:a16="http://schemas.microsoft.com/office/drawing/2014/main" id="{068189B1-B8FD-51FA-1C7F-9102B0C654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92231" y="1140279"/>
            <a:ext cx="6831503" cy="4560028"/>
          </a:xfrm>
          <a:prstGeom prst="rect">
            <a:avLst/>
          </a:prstGeom>
        </p:spPr>
      </p:pic>
      <p:sp>
        <p:nvSpPr>
          <p:cNvPr id="4" name="Footer Placeholder 3">
            <a:extLst>
              <a:ext uri="{FF2B5EF4-FFF2-40B4-BE49-F238E27FC236}">
                <a16:creationId xmlns:a16="http://schemas.microsoft.com/office/drawing/2014/main" id="{B602007A-CB31-23D7-685D-A54731DB4A6F}"/>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E7B667"/>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831563EE-CDB1-9A2C-27E5-DD681AB6BA9F}"/>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srgbClr val="E7B667"/>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2</a:t>
            </a:fld>
            <a:endParaRPr kumimoji="0" lang="en-US" sz="900" b="0" i="0" u="none" strike="noStrike" kern="1200" cap="none" spc="0" normalizeH="0" baseline="0" noProof="0">
              <a:ln>
                <a:noFill/>
              </a:ln>
              <a:solidFill>
                <a:srgbClr val="E7B667"/>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3830894364"/>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5" name="Rectangle 24">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64AFAD66-2FF5-6362-A1BB-7A583D5056F1}"/>
              </a:ext>
            </a:extLst>
          </p:cNvPr>
          <p:cNvSpPr>
            <a:spLocks noGrp="1"/>
          </p:cNvSpPr>
          <p:nvPr>
            <p:ph type="title"/>
          </p:nvPr>
        </p:nvSpPr>
        <p:spPr>
          <a:xfrm>
            <a:off x="672280" y="944752"/>
            <a:ext cx="3259016" cy="1462692"/>
          </a:xfrm>
        </p:spPr>
        <p:txBody>
          <a:bodyPr>
            <a:normAutofit/>
          </a:bodyPr>
          <a:lstStyle/>
          <a:p>
            <a:r>
              <a:rPr lang="en-GB">
                <a:solidFill>
                  <a:srgbClr val="FFFFFF"/>
                </a:solidFill>
              </a:rPr>
              <a:t>Marketing planning process</a:t>
            </a:r>
          </a:p>
        </p:txBody>
      </p:sp>
      <p:sp>
        <p:nvSpPr>
          <p:cNvPr id="27" name="Rectangle 26">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8">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Franklin Gothic Book" panose="020B0502020104020203"/>
              <a:ea typeface="+mn-ea"/>
              <a:cs typeface="+mn-cs"/>
            </a:endParaRPr>
          </a:p>
        </p:txBody>
      </p:sp>
      <p:sp>
        <p:nvSpPr>
          <p:cNvPr id="31" name="Rectangle 30">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92C8C0B5-96D2-0B0B-8394-ACDF15D075E8}"/>
              </a:ext>
            </a:extLst>
          </p:cNvPr>
          <p:cNvSpPr>
            <a:spLocks noGrp="1"/>
          </p:cNvSpPr>
          <p:nvPr>
            <p:ph idx="1"/>
          </p:nvPr>
        </p:nvSpPr>
        <p:spPr>
          <a:xfrm>
            <a:off x="671513" y="2536031"/>
            <a:ext cx="3123783" cy="3671936"/>
          </a:xfrm>
        </p:spPr>
        <p:txBody>
          <a:bodyPr anchor="t">
            <a:normAutofit/>
          </a:bodyPr>
          <a:lstStyle/>
          <a:p>
            <a:pPr>
              <a:lnSpc>
                <a:spcPct val="90000"/>
              </a:lnSpc>
            </a:pPr>
            <a:r>
              <a:rPr lang="en-GB" sz="1500" dirty="0">
                <a:solidFill>
                  <a:srgbClr val="FFFFFF"/>
                </a:solidFill>
              </a:rPr>
              <a:t>Largely linear: follow steps in order to make well-informed decisions</a:t>
            </a:r>
          </a:p>
          <a:p>
            <a:pPr>
              <a:lnSpc>
                <a:spcPct val="90000"/>
              </a:lnSpc>
            </a:pPr>
            <a:r>
              <a:rPr lang="en-GB" sz="1500" dirty="0">
                <a:solidFill>
                  <a:srgbClr val="FFFFFF"/>
                </a:solidFill>
              </a:rPr>
              <a:t>Understand core strategy and strategic plan to ensure branding is aligned</a:t>
            </a:r>
          </a:p>
          <a:p>
            <a:pPr>
              <a:lnSpc>
                <a:spcPct val="90000"/>
              </a:lnSpc>
            </a:pPr>
            <a:r>
              <a:rPr lang="en-GB" sz="1500" dirty="0">
                <a:solidFill>
                  <a:srgbClr val="FFFFFF"/>
                </a:solidFill>
              </a:rPr>
              <a:t>Situation analysis is key to recognising changing market conditions and customer preferences</a:t>
            </a:r>
          </a:p>
          <a:p>
            <a:pPr>
              <a:lnSpc>
                <a:spcPct val="90000"/>
              </a:lnSpc>
            </a:pPr>
            <a:r>
              <a:rPr lang="en-GB" sz="1500" dirty="0">
                <a:solidFill>
                  <a:srgbClr val="FFFFFF"/>
                </a:solidFill>
              </a:rPr>
              <a:t>Flexibility required to adapt</a:t>
            </a:r>
          </a:p>
        </p:txBody>
      </p:sp>
      <p:sp>
        <p:nvSpPr>
          <p:cNvPr id="4" name="Footer Placeholder 3">
            <a:extLst>
              <a:ext uri="{FF2B5EF4-FFF2-40B4-BE49-F238E27FC236}">
                <a16:creationId xmlns:a16="http://schemas.microsoft.com/office/drawing/2014/main" id="{2BE88D16-8752-4279-41F7-E3011A522171}"/>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DD22172D-51CC-2E05-DF97-74F4BE4A6459}"/>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3</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pic>
        <p:nvPicPr>
          <p:cNvPr id="3074" name="Picture 2" descr="SOSTAC ® Marketing Model – Top Ranked Planning System">
            <a:extLst>
              <a:ext uri="{FF2B5EF4-FFF2-40B4-BE49-F238E27FC236}">
                <a16:creationId xmlns:a16="http://schemas.microsoft.com/office/drawing/2014/main" id="{6AF65184-3FEA-C394-DD8F-33CE6E4B02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49854" y="0"/>
            <a:ext cx="804214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3848496"/>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3" name="Rectangle 12">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6037C179-224E-9CB4-4192-20D745B62609}"/>
              </a:ext>
            </a:extLst>
          </p:cNvPr>
          <p:cNvSpPr>
            <a:spLocks noGrp="1"/>
          </p:cNvSpPr>
          <p:nvPr>
            <p:ph type="title"/>
          </p:nvPr>
        </p:nvSpPr>
        <p:spPr>
          <a:xfrm>
            <a:off x="672280" y="944752"/>
            <a:ext cx="3259016" cy="1462692"/>
          </a:xfrm>
        </p:spPr>
        <p:txBody>
          <a:bodyPr>
            <a:normAutofit fontScale="90000"/>
          </a:bodyPr>
          <a:lstStyle/>
          <a:p>
            <a:r>
              <a:rPr lang="en-GB">
                <a:solidFill>
                  <a:srgbClr val="FFFFFF"/>
                </a:solidFill>
              </a:rPr>
              <a:t>The macro, micro and internal marketing environment</a:t>
            </a:r>
            <a:endParaRPr lang="en-GB" dirty="0">
              <a:solidFill>
                <a:srgbClr val="FFFFFF"/>
              </a:solidFill>
            </a:endParaRPr>
          </a:p>
        </p:txBody>
      </p:sp>
      <p:sp>
        <p:nvSpPr>
          <p:cNvPr id="15" name="Rectangle 14">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16">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Franklin Gothic Book" panose="020B0502020104020203"/>
              <a:ea typeface="+mn-ea"/>
              <a:cs typeface="+mn-cs"/>
            </a:endParaRPr>
          </a:p>
        </p:txBody>
      </p:sp>
      <p:sp>
        <p:nvSpPr>
          <p:cNvPr id="19" name="Rectangle 18">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E448F38F-1E11-F3E5-31E3-8829F6832AB9}"/>
              </a:ext>
            </a:extLst>
          </p:cNvPr>
          <p:cNvSpPr>
            <a:spLocks noGrp="1"/>
          </p:cNvSpPr>
          <p:nvPr>
            <p:ph idx="1"/>
          </p:nvPr>
        </p:nvSpPr>
        <p:spPr>
          <a:xfrm>
            <a:off x="671513" y="2536031"/>
            <a:ext cx="3123783" cy="3671936"/>
          </a:xfrm>
        </p:spPr>
        <p:txBody>
          <a:bodyPr anchor="t">
            <a:normAutofit/>
          </a:bodyPr>
          <a:lstStyle/>
          <a:p>
            <a:r>
              <a:rPr lang="en-GB">
                <a:solidFill>
                  <a:srgbClr val="FFFFFF"/>
                </a:solidFill>
              </a:rPr>
              <a:t>The Business Environment consists of several layers, with the organisation in the centre</a:t>
            </a:r>
            <a:endParaRPr lang="en-GB" dirty="0">
              <a:solidFill>
                <a:srgbClr val="FFFFFF"/>
              </a:solidFill>
            </a:endParaRPr>
          </a:p>
        </p:txBody>
      </p:sp>
      <p:sp>
        <p:nvSpPr>
          <p:cNvPr id="4" name="Footer Placeholder 3">
            <a:extLst>
              <a:ext uri="{FF2B5EF4-FFF2-40B4-BE49-F238E27FC236}">
                <a16:creationId xmlns:a16="http://schemas.microsoft.com/office/drawing/2014/main" id="{C5058922-2B72-77C1-AFFB-283F4838F97E}"/>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Chartered Institute of Marketing 2024</a:t>
            </a:r>
          </a:p>
        </p:txBody>
      </p:sp>
      <p:sp>
        <p:nvSpPr>
          <p:cNvPr id="5" name="Slide Number Placeholder 4">
            <a:extLst>
              <a:ext uri="{FF2B5EF4-FFF2-40B4-BE49-F238E27FC236}">
                <a16:creationId xmlns:a16="http://schemas.microsoft.com/office/drawing/2014/main" id="{1262966D-1618-EECE-79FF-604FEE97516E}"/>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4</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pic>
        <p:nvPicPr>
          <p:cNvPr id="10" name="Picture 9">
            <a:extLst>
              <a:ext uri="{FF2B5EF4-FFF2-40B4-BE49-F238E27FC236}">
                <a16:creationId xmlns:a16="http://schemas.microsoft.com/office/drawing/2014/main" id="{E7770789-4E95-BA30-A4FF-5BC27F62F4CD}"/>
              </a:ext>
            </a:extLst>
          </p:cNvPr>
          <p:cNvPicPr>
            <a:picLocks noChangeAspect="1"/>
          </p:cNvPicPr>
          <p:nvPr/>
        </p:nvPicPr>
        <p:blipFill rotWithShape="1">
          <a:blip r:embed="rId2"/>
          <a:srcRect l="24444" t="29852" r="20617" b="9478"/>
          <a:stretch/>
        </p:blipFill>
        <p:spPr>
          <a:xfrm>
            <a:off x="4316734" y="651389"/>
            <a:ext cx="7428732" cy="5739175"/>
          </a:xfrm>
          <a:prstGeom prst="rect">
            <a:avLst/>
          </a:prstGeom>
        </p:spPr>
      </p:pic>
    </p:spTree>
    <p:extLst>
      <p:ext uri="{BB962C8B-B14F-4D97-AF65-F5344CB8AC3E}">
        <p14:creationId xmlns:p14="http://schemas.microsoft.com/office/powerpoint/2010/main" val="2600800522"/>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3" name="Rectangle 12">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6037C179-224E-9CB4-4192-20D745B62609}"/>
              </a:ext>
            </a:extLst>
          </p:cNvPr>
          <p:cNvSpPr>
            <a:spLocks noGrp="1"/>
          </p:cNvSpPr>
          <p:nvPr>
            <p:ph type="title"/>
          </p:nvPr>
        </p:nvSpPr>
        <p:spPr>
          <a:xfrm>
            <a:off x="672280" y="944752"/>
            <a:ext cx="3259016" cy="1462692"/>
          </a:xfrm>
        </p:spPr>
        <p:txBody>
          <a:bodyPr>
            <a:normAutofit fontScale="90000"/>
          </a:bodyPr>
          <a:lstStyle/>
          <a:p>
            <a:r>
              <a:rPr lang="en-GB">
                <a:solidFill>
                  <a:srgbClr val="FFFFFF"/>
                </a:solidFill>
              </a:rPr>
              <a:t>The macro, micro and internal marketing environment</a:t>
            </a:r>
            <a:endParaRPr lang="en-GB" dirty="0">
              <a:solidFill>
                <a:srgbClr val="FFFFFF"/>
              </a:solidFill>
            </a:endParaRPr>
          </a:p>
        </p:txBody>
      </p:sp>
      <p:sp>
        <p:nvSpPr>
          <p:cNvPr id="15" name="Rectangle 14">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16">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Franklin Gothic Book" panose="020B0502020104020203"/>
              <a:ea typeface="+mn-ea"/>
              <a:cs typeface="+mn-cs"/>
            </a:endParaRPr>
          </a:p>
        </p:txBody>
      </p:sp>
      <p:sp>
        <p:nvSpPr>
          <p:cNvPr id="19" name="Rectangle 18">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E448F38F-1E11-F3E5-31E3-8829F6832AB9}"/>
              </a:ext>
            </a:extLst>
          </p:cNvPr>
          <p:cNvSpPr>
            <a:spLocks noGrp="1"/>
          </p:cNvSpPr>
          <p:nvPr>
            <p:ph idx="1"/>
          </p:nvPr>
        </p:nvSpPr>
        <p:spPr>
          <a:xfrm>
            <a:off x="671513" y="2536031"/>
            <a:ext cx="3123783" cy="3671936"/>
          </a:xfrm>
        </p:spPr>
        <p:txBody>
          <a:bodyPr anchor="t">
            <a:normAutofit/>
          </a:bodyPr>
          <a:lstStyle/>
          <a:p>
            <a:r>
              <a:rPr lang="en-GB" dirty="0">
                <a:solidFill>
                  <a:srgbClr val="FFFFFF"/>
                </a:solidFill>
              </a:rPr>
              <a:t>The Business Environment can be evaluated externally and internally.</a:t>
            </a:r>
          </a:p>
        </p:txBody>
      </p:sp>
      <p:sp>
        <p:nvSpPr>
          <p:cNvPr id="4" name="Footer Placeholder 3">
            <a:extLst>
              <a:ext uri="{FF2B5EF4-FFF2-40B4-BE49-F238E27FC236}">
                <a16:creationId xmlns:a16="http://schemas.microsoft.com/office/drawing/2014/main" id="{C5058922-2B72-77C1-AFFB-283F4838F97E}"/>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Chartered Institute of Marketing 2024</a:t>
            </a:r>
          </a:p>
        </p:txBody>
      </p:sp>
      <p:sp>
        <p:nvSpPr>
          <p:cNvPr id="5" name="Slide Number Placeholder 4">
            <a:extLst>
              <a:ext uri="{FF2B5EF4-FFF2-40B4-BE49-F238E27FC236}">
                <a16:creationId xmlns:a16="http://schemas.microsoft.com/office/drawing/2014/main" id="{1262966D-1618-EECE-79FF-604FEE97516E}"/>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5</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pic>
        <p:nvPicPr>
          <p:cNvPr id="6" name="Picture 5" descr="A picture containing text, screenshot, software, web page&#10;&#10;Description automatically generated">
            <a:extLst>
              <a:ext uri="{FF2B5EF4-FFF2-40B4-BE49-F238E27FC236}">
                <a16:creationId xmlns:a16="http://schemas.microsoft.com/office/drawing/2014/main" id="{C37A3AB2-2310-AF6B-8E2D-0051C182933B}"/>
              </a:ext>
            </a:extLst>
          </p:cNvPr>
          <p:cNvPicPr>
            <a:picLocks noChangeAspect="1"/>
          </p:cNvPicPr>
          <p:nvPr/>
        </p:nvPicPr>
        <p:blipFill rotWithShape="1">
          <a:blip r:embed="rId2"/>
          <a:srcRect l="9289" t="30898" r="44142" b="20871"/>
          <a:stretch/>
        </p:blipFill>
        <p:spPr bwMode="auto">
          <a:xfrm>
            <a:off x="4241830" y="758849"/>
            <a:ext cx="7539131" cy="559610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1875220"/>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5" name="Rectangle 14">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16">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18">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Rectangle 20">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52CF6E28-51C9-3D5E-A85B-906D588155E5}"/>
              </a:ext>
            </a:extLst>
          </p:cNvPr>
          <p:cNvSpPr>
            <a:spLocks noGrp="1"/>
          </p:cNvSpPr>
          <p:nvPr>
            <p:ph type="title"/>
          </p:nvPr>
        </p:nvSpPr>
        <p:spPr>
          <a:xfrm>
            <a:off x="601255" y="702155"/>
            <a:ext cx="3409783" cy="1300365"/>
          </a:xfrm>
        </p:spPr>
        <p:txBody>
          <a:bodyPr>
            <a:normAutofit/>
          </a:bodyPr>
          <a:lstStyle/>
          <a:p>
            <a:r>
              <a:rPr lang="en-GB" dirty="0">
                <a:solidFill>
                  <a:srgbClr val="FFFFFF"/>
                </a:solidFill>
              </a:rPr>
              <a:t>Environmental scanning</a:t>
            </a:r>
          </a:p>
        </p:txBody>
      </p:sp>
      <p:sp>
        <p:nvSpPr>
          <p:cNvPr id="3" name="Content Placeholder 2">
            <a:extLst>
              <a:ext uri="{FF2B5EF4-FFF2-40B4-BE49-F238E27FC236}">
                <a16:creationId xmlns:a16="http://schemas.microsoft.com/office/drawing/2014/main" id="{8D586AC3-092D-17A0-1114-D56E85934A24}"/>
              </a:ext>
            </a:extLst>
          </p:cNvPr>
          <p:cNvSpPr>
            <a:spLocks noGrp="1"/>
          </p:cNvSpPr>
          <p:nvPr>
            <p:ph idx="1"/>
          </p:nvPr>
        </p:nvSpPr>
        <p:spPr>
          <a:xfrm>
            <a:off x="601255" y="2177142"/>
            <a:ext cx="3409782" cy="3823607"/>
          </a:xfrm>
        </p:spPr>
        <p:txBody>
          <a:bodyPr>
            <a:normAutofit/>
          </a:bodyPr>
          <a:lstStyle/>
          <a:p>
            <a:r>
              <a:rPr lang="en-GB" b="1" i="1" dirty="0">
                <a:solidFill>
                  <a:srgbClr val="00B0F0"/>
                </a:solidFill>
              </a:rPr>
              <a:t>Environmental scanning </a:t>
            </a:r>
            <a:r>
              <a:rPr lang="en-GB" dirty="0">
                <a:solidFill>
                  <a:srgbClr val="FFFFFF"/>
                </a:solidFill>
              </a:rPr>
              <a:t>in marketing is defined as a comprehensive review of the external environment </a:t>
            </a:r>
          </a:p>
          <a:p>
            <a:r>
              <a:rPr lang="en-GB" dirty="0">
                <a:solidFill>
                  <a:srgbClr val="FFFFFF"/>
                </a:solidFill>
              </a:rPr>
              <a:t>The purpose is to uncover factors that influence future decisions</a:t>
            </a:r>
          </a:p>
          <a:p>
            <a:endParaRPr lang="en-GB" dirty="0">
              <a:solidFill>
                <a:srgbClr val="FFFFFF"/>
              </a:solidFill>
            </a:endParaRPr>
          </a:p>
        </p:txBody>
      </p:sp>
      <p:sp>
        <p:nvSpPr>
          <p:cNvPr id="4" name="Footer Placeholder 3">
            <a:extLst>
              <a:ext uri="{FF2B5EF4-FFF2-40B4-BE49-F238E27FC236}">
                <a16:creationId xmlns:a16="http://schemas.microsoft.com/office/drawing/2014/main" id="{A6DAA0D0-A3E3-EA83-40C4-FF165DD3CA97}"/>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900" b="0" i="0" u="none" strike="noStrike" kern="1200" cap="all" spc="0" normalizeH="0" baseline="0" noProof="0" dirty="0">
                <a:ln>
                  <a:noFill/>
                </a:ln>
                <a:solidFill>
                  <a:srgbClr val="465359"/>
                </a:solidFill>
                <a:effectLst/>
                <a:uLnTx/>
                <a:uFillTx/>
                <a:latin typeface="Franklin Gothic Book" panose="020B0502020104020203"/>
                <a:ea typeface="+mn-ea"/>
                <a:cs typeface="+mn-cs"/>
              </a:rPr>
              <a:t>(Fahy &amp; Jobber, 2019)</a:t>
            </a:r>
          </a:p>
        </p:txBody>
      </p:sp>
      <p:sp>
        <p:nvSpPr>
          <p:cNvPr id="5" name="Slide Number Placeholder 4">
            <a:extLst>
              <a:ext uri="{FF2B5EF4-FFF2-40B4-BE49-F238E27FC236}">
                <a16:creationId xmlns:a16="http://schemas.microsoft.com/office/drawing/2014/main" id="{04B2ECD7-5DC4-1BF3-13DD-2B3548690FC6}"/>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srgbClr val="465359"/>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6</a:t>
            </a:fld>
            <a:endParaRPr kumimoji="0" lang="en-US" sz="900" b="0" i="0" u="none" strike="noStrike" kern="1200" cap="none" spc="0" normalizeH="0" baseline="0" noProof="0">
              <a:ln>
                <a:noFill/>
              </a:ln>
              <a:solidFill>
                <a:srgbClr val="465359"/>
              </a:solidFill>
              <a:effectLst/>
              <a:uLnTx/>
              <a:uFillTx/>
              <a:latin typeface="Franklin Gothic Book" panose="020B0502020104020203"/>
              <a:ea typeface="+mn-ea"/>
              <a:cs typeface="+mn-cs"/>
            </a:endParaRPr>
          </a:p>
        </p:txBody>
      </p:sp>
      <p:grpSp>
        <p:nvGrpSpPr>
          <p:cNvPr id="6" name="Group 5">
            <a:extLst>
              <a:ext uri="{FF2B5EF4-FFF2-40B4-BE49-F238E27FC236}">
                <a16:creationId xmlns:a16="http://schemas.microsoft.com/office/drawing/2014/main" id="{D1102874-909E-795F-B1D4-15151D7E414B}"/>
              </a:ext>
            </a:extLst>
          </p:cNvPr>
          <p:cNvGrpSpPr/>
          <p:nvPr/>
        </p:nvGrpSpPr>
        <p:grpSpPr>
          <a:xfrm>
            <a:off x="5022489" y="2568696"/>
            <a:ext cx="5845319" cy="2272805"/>
            <a:chOff x="4856117" y="3265447"/>
            <a:chExt cx="5845319" cy="2272805"/>
          </a:xfrm>
        </p:grpSpPr>
        <p:sp>
          <p:nvSpPr>
            <p:cNvPr id="7" name="Line 15">
              <a:extLst>
                <a:ext uri="{FF2B5EF4-FFF2-40B4-BE49-F238E27FC236}">
                  <a16:creationId xmlns:a16="http://schemas.microsoft.com/office/drawing/2014/main" id="{F1356892-2426-0112-3E1C-FA0B25301A2C}"/>
                </a:ext>
              </a:extLst>
            </p:cNvPr>
            <p:cNvSpPr>
              <a:spLocks noChangeShapeType="1"/>
            </p:cNvSpPr>
            <p:nvPr/>
          </p:nvSpPr>
          <p:spPr bwMode="auto">
            <a:xfrm flipH="1">
              <a:off x="5871411" y="3660950"/>
              <a:ext cx="849193" cy="1085177"/>
            </a:xfrm>
            <a:prstGeom prst="line">
              <a:avLst/>
            </a:prstGeom>
            <a:noFill/>
            <a:ln w="38100">
              <a:solidFill>
                <a:srgbClr val="124992"/>
              </a:solidFill>
              <a:round/>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9" name="Line 16">
              <a:extLst>
                <a:ext uri="{FF2B5EF4-FFF2-40B4-BE49-F238E27FC236}">
                  <a16:creationId xmlns:a16="http://schemas.microsoft.com/office/drawing/2014/main" id="{5769E7FB-A254-54C5-5FF7-EC1F0F99652E}"/>
                </a:ext>
              </a:extLst>
            </p:cNvPr>
            <p:cNvSpPr>
              <a:spLocks noChangeShapeType="1"/>
            </p:cNvSpPr>
            <p:nvPr/>
          </p:nvSpPr>
          <p:spPr bwMode="auto">
            <a:xfrm>
              <a:off x="8808836" y="3660987"/>
              <a:ext cx="952785" cy="1085177"/>
            </a:xfrm>
            <a:prstGeom prst="line">
              <a:avLst/>
            </a:prstGeom>
            <a:noFill/>
            <a:ln w="38100">
              <a:solidFill>
                <a:srgbClr val="124992"/>
              </a:solidFill>
              <a:round/>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0" name="Line 17">
              <a:extLst>
                <a:ext uri="{FF2B5EF4-FFF2-40B4-BE49-F238E27FC236}">
                  <a16:creationId xmlns:a16="http://schemas.microsoft.com/office/drawing/2014/main" id="{10F74767-2B12-24BB-DA8F-0F49490B3396}"/>
                </a:ext>
              </a:extLst>
            </p:cNvPr>
            <p:cNvSpPr>
              <a:spLocks noChangeShapeType="1"/>
            </p:cNvSpPr>
            <p:nvPr/>
          </p:nvSpPr>
          <p:spPr bwMode="auto">
            <a:xfrm flipV="1">
              <a:off x="6944349" y="4986322"/>
              <a:ext cx="1668855" cy="0"/>
            </a:xfrm>
            <a:prstGeom prst="line">
              <a:avLst/>
            </a:prstGeom>
            <a:noFill/>
            <a:ln w="38100">
              <a:solidFill>
                <a:srgbClr val="124992"/>
              </a:solidFill>
              <a:round/>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1" name="Rectangle 18">
              <a:extLst>
                <a:ext uri="{FF2B5EF4-FFF2-40B4-BE49-F238E27FC236}">
                  <a16:creationId xmlns:a16="http://schemas.microsoft.com/office/drawing/2014/main" id="{ACBBA73E-AC22-5BA0-E2C8-28925F54F099}"/>
                </a:ext>
              </a:extLst>
            </p:cNvPr>
            <p:cNvSpPr>
              <a:spLocks noChangeArrowheads="1"/>
            </p:cNvSpPr>
            <p:nvPr/>
          </p:nvSpPr>
          <p:spPr bwMode="auto">
            <a:xfrm>
              <a:off x="5691024" y="3660913"/>
              <a:ext cx="615950" cy="58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defTabSz="762000">
                <a:defRPr sz="3200" b="1">
                  <a:solidFill>
                    <a:schemeClr val="tx1"/>
                  </a:solidFill>
                  <a:latin typeface="Comic Sans MS" panose="030F0702030302020204" pitchFamily="66" charset="0"/>
                </a:defRPr>
              </a:lvl1pPr>
              <a:lvl2pPr marL="742950" indent="-285750" defTabSz="762000">
                <a:defRPr sz="3200" b="1">
                  <a:solidFill>
                    <a:schemeClr val="tx1"/>
                  </a:solidFill>
                  <a:latin typeface="Comic Sans MS" panose="030F0702030302020204" pitchFamily="66" charset="0"/>
                </a:defRPr>
              </a:lvl2pPr>
              <a:lvl3pPr marL="1143000" indent="-228600" defTabSz="762000">
                <a:defRPr sz="3200" b="1">
                  <a:solidFill>
                    <a:schemeClr val="tx1"/>
                  </a:solidFill>
                  <a:latin typeface="Comic Sans MS" panose="030F0702030302020204" pitchFamily="66" charset="0"/>
                </a:defRPr>
              </a:lvl3pPr>
              <a:lvl4pPr marL="1600200" indent="-228600" defTabSz="762000">
                <a:defRPr sz="3200" b="1">
                  <a:solidFill>
                    <a:schemeClr val="tx1"/>
                  </a:solidFill>
                  <a:latin typeface="Comic Sans MS" panose="030F0702030302020204" pitchFamily="66" charset="0"/>
                </a:defRPr>
              </a:lvl4pPr>
              <a:lvl5pPr marL="2057400" indent="-228600" defTabSz="762000">
                <a:defRPr sz="3200" b="1">
                  <a:solidFill>
                    <a:schemeClr val="tx1"/>
                  </a:solidFill>
                  <a:latin typeface="Comic Sans MS" panose="030F0702030302020204" pitchFamily="66" charset="0"/>
                </a:defRPr>
              </a:lvl5pPr>
              <a:lvl6pPr marL="2514600" indent="-228600" defTabSz="762000" eaLnBrk="0" fontAlgn="base" hangingPunct="0">
                <a:spcBef>
                  <a:spcPct val="0"/>
                </a:spcBef>
                <a:spcAft>
                  <a:spcPct val="0"/>
                </a:spcAft>
                <a:defRPr sz="3200" b="1">
                  <a:solidFill>
                    <a:schemeClr val="tx1"/>
                  </a:solidFill>
                  <a:latin typeface="Comic Sans MS" panose="030F0702030302020204" pitchFamily="66" charset="0"/>
                </a:defRPr>
              </a:lvl6pPr>
              <a:lvl7pPr marL="2971800" indent="-228600" defTabSz="762000" eaLnBrk="0" fontAlgn="base" hangingPunct="0">
                <a:spcBef>
                  <a:spcPct val="0"/>
                </a:spcBef>
                <a:spcAft>
                  <a:spcPct val="0"/>
                </a:spcAft>
                <a:defRPr sz="3200" b="1">
                  <a:solidFill>
                    <a:schemeClr val="tx1"/>
                  </a:solidFill>
                  <a:latin typeface="Comic Sans MS" panose="030F0702030302020204" pitchFamily="66" charset="0"/>
                </a:defRPr>
              </a:lvl7pPr>
              <a:lvl8pPr marL="3429000" indent="-228600" defTabSz="762000" eaLnBrk="0" fontAlgn="base" hangingPunct="0">
                <a:spcBef>
                  <a:spcPct val="0"/>
                </a:spcBef>
                <a:spcAft>
                  <a:spcPct val="0"/>
                </a:spcAft>
                <a:defRPr sz="3200" b="1">
                  <a:solidFill>
                    <a:schemeClr val="tx1"/>
                  </a:solidFill>
                  <a:latin typeface="Comic Sans MS" panose="030F0702030302020204" pitchFamily="66" charset="0"/>
                </a:defRPr>
              </a:lvl8pPr>
              <a:lvl9pPr marL="3886200" indent="-228600" defTabSz="762000" eaLnBrk="0" fontAlgn="base" hangingPunct="0">
                <a:spcBef>
                  <a:spcPct val="0"/>
                </a:spcBef>
                <a:spcAft>
                  <a:spcPct val="0"/>
                </a:spcAft>
                <a:defRPr sz="3200" b="1">
                  <a:solidFill>
                    <a:schemeClr val="tx1"/>
                  </a:solidFill>
                  <a:latin typeface="Comic Sans MS" panose="030F0702030302020204" pitchFamily="66" charset="0"/>
                </a:defRPr>
              </a:lvl9pPr>
            </a:lstStyle>
            <a:p>
              <a:r>
                <a:rPr lang="en-US" altLang="en-US" dirty="0">
                  <a:solidFill>
                    <a:srgbClr val="1966CD"/>
                  </a:solidFill>
                  <a:latin typeface="Calibri" panose="020F0502020204030204" pitchFamily="34" charset="0"/>
                  <a:ea typeface="Calibri" panose="020F0502020204030204" pitchFamily="34" charset="0"/>
                  <a:cs typeface="Calibri" panose="020F0502020204030204" pitchFamily="34" charset="0"/>
                </a:rPr>
                <a:t>Fit</a:t>
              </a:r>
            </a:p>
          </p:txBody>
        </p:sp>
        <p:sp>
          <p:nvSpPr>
            <p:cNvPr id="12" name="Rectangle 19">
              <a:extLst>
                <a:ext uri="{FF2B5EF4-FFF2-40B4-BE49-F238E27FC236}">
                  <a16:creationId xmlns:a16="http://schemas.microsoft.com/office/drawing/2014/main" id="{8AAEE93A-7862-DC84-9ABA-AB72F366C96F}"/>
                </a:ext>
              </a:extLst>
            </p:cNvPr>
            <p:cNvSpPr>
              <a:spLocks noChangeArrowheads="1"/>
            </p:cNvSpPr>
            <p:nvPr/>
          </p:nvSpPr>
          <p:spPr bwMode="auto">
            <a:xfrm>
              <a:off x="9374898" y="3621314"/>
              <a:ext cx="615950" cy="58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defTabSz="762000">
                <a:defRPr sz="3200" b="1">
                  <a:solidFill>
                    <a:schemeClr val="tx1"/>
                  </a:solidFill>
                  <a:latin typeface="Comic Sans MS" panose="030F0702030302020204" pitchFamily="66" charset="0"/>
                </a:defRPr>
              </a:lvl1pPr>
              <a:lvl2pPr marL="742950" indent="-285750" defTabSz="762000">
                <a:defRPr sz="3200" b="1">
                  <a:solidFill>
                    <a:schemeClr val="tx1"/>
                  </a:solidFill>
                  <a:latin typeface="Comic Sans MS" panose="030F0702030302020204" pitchFamily="66" charset="0"/>
                </a:defRPr>
              </a:lvl2pPr>
              <a:lvl3pPr marL="1143000" indent="-228600" defTabSz="762000">
                <a:defRPr sz="3200" b="1">
                  <a:solidFill>
                    <a:schemeClr val="tx1"/>
                  </a:solidFill>
                  <a:latin typeface="Comic Sans MS" panose="030F0702030302020204" pitchFamily="66" charset="0"/>
                </a:defRPr>
              </a:lvl3pPr>
              <a:lvl4pPr marL="1600200" indent="-228600" defTabSz="762000">
                <a:defRPr sz="3200" b="1">
                  <a:solidFill>
                    <a:schemeClr val="tx1"/>
                  </a:solidFill>
                  <a:latin typeface="Comic Sans MS" panose="030F0702030302020204" pitchFamily="66" charset="0"/>
                </a:defRPr>
              </a:lvl4pPr>
              <a:lvl5pPr marL="2057400" indent="-228600" defTabSz="762000">
                <a:defRPr sz="3200" b="1">
                  <a:solidFill>
                    <a:schemeClr val="tx1"/>
                  </a:solidFill>
                  <a:latin typeface="Comic Sans MS" panose="030F0702030302020204" pitchFamily="66" charset="0"/>
                </a:defRPr>
              </a:lvl5pPr>
              <a:lvl6pPr marL="2514600" indent="-228600" defTabSz="762000" eaLnBrk="0" fontAlgn="base" hangingPunct="0">
                <a:spcBef>
                  <a:spcPct val="0"/>
                </a:spcBef>
                <a:spcAft>
                  <a:spcPct val="0"/>
                </a:spcAft>
                <a:defRPr sz="3200" b="1">
                  <a:solidFill>
                    <a:schemeClr val="tx1"/>
                  </a:solidFill>
                  <a:latin typeface="Comic Sans MS" panose="030F0702030302020204" pitchFamily="66" charset="0"/>
                </a:defRPr>
              </a:lvl6pPr>
              <a:lvl7pPr marL="2971800" indent="-228600" defTabSz="762000" eaLnBrk="0" fontAlgn="base" hangingPunct="0">
                <a:spcBef>
                  <a:spcPct val="0"/>
                </a:spcBef>
                <a:spcAft>
                  <a:spcPct val="0"/>
                </a:spcAft>
                <a:defRPr sz="3200" b="1">
                  <a:solidFill>
                    <a:schemeClr val="tx1"/>
                  </a:solidFill>
                  <a:latin typeface="Comic Sans MS" panose="030F0702030302020204" pitchFamily="66" charset="0"/>
                </a:defRPr>
              </a:lvl7pPr>
              <a:lvl8pPr marL="3429000" indent="-228600" defTabSz="762000" eaLnBrk="0" fontAlgn="base" hangingPunct="0">
                <a:spcBef>
                  <a:spcPct val="0"/>
                </a:spcBef>
                <a:spcAft>
                  <a:spcPct val="0"/>
                </a:spcAft>
                <a:defRPr sz="3200" b="1">
                  <a:solidFill>
                    <a:schemeClr val="tx1"/>
                  </a:solidFill>
                  <a:latin typeface="Comic Sans MS" panose="030F0702030302020204" pitchFamily="66" charset="0"/>
                </a:defRPr>
              </a:lvl8pPr>
              <a:lvl9pPr marL="3886200" indent="-228600" defTabSz="762000" eaLnBrk="0" fontAlgn="base" hangingPunct="0">
                <a:spcBef>
                  <a:spcPct val="0"/>
                </a:spcBef>
                <a:spcAft>
                  <a:spcPct val="0"/>
                </a:spcAft>
                <a:defRPr sz="3200" b="1">
                  <a:solidFill>
                    <a:schemeClr val="tx1"/>
                  </a:solidFill>
                  <a:latin typeface="Comic Sans MS" panose="030F0702030302020204" pitchFamily="66" charset="0"/>
                </a:defRPr>
              </a:lvl9pPr>
            </a:lstStyle>
            <a:p>
              <a:r>
                <a:rPr lang="en-US" altLang="en-US" dirty="0">
                  <a:solidFill>
                    <a:srgbClr val="1966CD"/>
                  </a:solidFill>
                  <a:latin typeface="Calibri" panose="020F0502020204030204" pitchFamily="34" charset="0"/>
                  <a:ea typeface="Calibri" panose="020F0502020204030204" pitchFamily="34" charset="0"/>
                  <a:cs typeface="Calibri" panose="020F0502020204030204" pitchFamily="34" charset="0"/>
                </a:rPr>
                <a:t>Fit</a:t>
              </a:r>
            </a:p>
          </p:txBody>
        </p:sp>
        <p:sp>
          <p:nvSpPr>
            <p:cNvPr id="14" name="Rectangle 20">
              <a:extLst>
                <a:ext uri="{FF2B5EF4-FFF2-40B4-BE49-F238E27FC236}">
                  <a16:creationId xmlns:a16="http://schemas.microsoft.com/office/drawing/2014/main" id="{A0320D77-A20F-F57F-2652-C8380D0CF2E6}"/>
                </a:ext>
              </a:extLst>
            </p:cNvPr>
            <p:cNvSpPr>
              <a:spLocks noChangeArrowheads="1"/>
            </p:cNvSpPr>
            <p:nvPr/>
          </p:nvSpPr>
          <p:spPr bwMode="auto">
            <a:xfrm>
              <a:off x="7518155" y="4890578"/>
              <a:ext cx="615950" cy="58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defTabSz="762000">
                <a:defRPr sz="3200" b="1">
                  <a:solidFill>
                    <a:schemeClr val="tx1"/>
                  </a:solidFill>
                  <a:latin typeface="Comic Sans MS" panose="030F0702030302020204" pitchFamily="66" charset="0"/>
                </a:defRPr>
              </a:lvl1pPr>
              <a:lvl2pPr marL="742950" indent="-285750" defTabSz="762000">
                <a:defRPr sz="3200" b="1">
                  <a:solidFill>
                    <a:schemeClr val="tx1"/>
                  </a:solidFill>
                  <a:latin typeface="Comic Sans MS" panose="030F0702030302020204" pitchFamily="66" charset="0"/>
                </a:defRPr>
              </a:lvl2pPr>
              <a:lvl3pPr marL="1143000" indent="-228600" defTabSz="762000">
                <a:defRPr sz="3200" b="1">
                  <a:solidFill>
                    <a:schemeClr val="tx1"/>
                  </a:solidFill>
                  <a:latin typeface="Comic Sans MS" panose="030F0702030302020204" pitchFamily="66" charset="0"/>
                </a:defRPr>
              </a:lvl3pPr>
              <a:lvl4pPr marL="1600200" indent="-228600" defTabSz="762000">
                <a:defRPr sz="3200" b="1">
                  <a:solidFill>
                    <a:schemeClr val="tx1"/>
                  </a:solidFill>
                  <a:latin typeface="Comic Sans MS" panose="030F0702030302020204" pitchFamily="66" charset="0"/>
                </a:defRPr>
              </a:lvl4pPr>
              <a:lvl5pPr marL="2057400" indent="-228600" defTabSz="762000">
                <a:defRPr sz="3200" b="1">
                  <a:solidFill>
                    <a:schemeClr val="tx1"/>
                  </a:solidFill>
                  <a:latin typeface="Comic Sans MS" panose="030F0702030302020204" pitchFamily="66" charset="0"/>
                </a:defRPr>
              </a:lvl5pPr>
              <a:lvl6pPr marL="2514600" indent="-228600" defTabSz="762000" eaLnBrk="0" fontAlgn="base" hangingPunct="0">
                <a:spcBef>
                  <a:spcPct val="0"/>
                </a:spcBef>
                <a:spcAft>
                  <a:spcPct val="0"/>
                </a:spcAft>
                <a:defRPr sz="3200" b="1">
                  <a:solidFill>
                    <a:schemeClr val="tx1"/>
                  </a:solidFill>
                  <a:latin typeface="Comic Sans MS" panose="030F0702030302020204" pitchFamily="66" charset="0"/>
                </a:defRPr>
              </a:lvl6pPr>
              <a:lvl7pPr marL="2971800" indent="-228600" defTabSz="762000" eaLnBrk="0" fontAlgn="base" hangingPunct="0">
                <a:spcBef>
                  <a:spcPct val="0"/>
                </a:spcBef>
                <a:spcAft>
                  <a:spcPct val="0"/>
                </a:spcAft>
                <a:defRPr sz="3200" b="1">
                  <a:solidFill>
                    <a:schemeClr val="tx1"/>
                  </a:solidFill>
                  <a:latin typeface="Comic Sans MS" panose="030F0702030302020204" pitchFamily="66" charset="0"/>
                </a:defRPr>
              </a:lvl7pPr>
              <a:lvl8pPr marL="3429000" indent="-228600" defTabSz="762000" eaLnBrk="0" fontAlgn="base" hangingPunct="0">
                <a:spcBef>
                  <a:spcPct val="0"/>
                </a:spcBef>
                <a:spcAft>
                  <a:spcPct val="0"/>
                </a:spcAft>
                <a:defRPr sz="3200" b="1">
                  <a:solidFill>
                    <a:schemeClr val="tx1"/>
                  </a:solidFill>
                  <a:latin typeface="Comic Sans MS" panose="030F0702030302020204" pitchFamily="66" charset="0"/>
                </a:defRPr>
              </a:lvl8pPr>
              <a:lvl9pPr marL="3886200" indent="-228600" defTabSz="762000" eaLnBrk="0" fontAlgn="base" hangingPunct="0">
                <a:spcBef>
                  <a:spcPct val="0"/>
                </a:spcBef>
                <a:spcAft>
                  <a:spcPct val="0"/>
                </a:spcAft>
                <a:defRPr sz="3200" b="1">
                  <a:solidFill>
                    <a:schemeClr val="tx1"/>
                  </a:solidFill>
                  <a:latin typeface="Comic Sans MS" panose="030F0702030302020204" pitchFamily="66" charset="0"/>
                </a:defRPr>
              </a:lvl9pPr>
            </a:lstStyle>
            <a:p>
              <a:r>
                <a:rPr lang="en-US" altLang="en-US" dirty="0">
                  <a:solidFill>
                    <a:srgbClr val="1966CD"/>
                  </a:solidFill>
                  <a:latin typeface="Calibri" panose="020F0502020204030204" pitchFamily="34" charset="0"/>
                  <a:ea typeface="Calibri" panose="020F0502020204030204" pitchFamily="34" charset="0"/>
                  <a:cs typeface="Calibri" panose="020F0502020204030204" pitchFamily="34" charset="0"/>
                </a:rPr>
                <a:t>Fit</a:t>
              </a:r>
            </a:p>
          </p:txBody>
        </p:sp>
        <p:sp>
          <p:nvSpPr>
            <p:cNvPr id="16" name="Rectangle 15">
              <a:extLst>
                <a:ext uri="{FF2B5EF4-FFF2-40B4-BE49-F238E27FC236}">
                  <a16:creationId xmlns:a16="http://schemas.microsoft.com/office/drawing/2014/main" id="{9209DA77-7FCD-100E-A764-FF3C7741E06E}"/>
                </a:ext>
              </a:extLst>
            </p:cNvPr>
            <p:cNvSpPr/>
            <p:nvPr/>
          </p:nvSpPr>
          <p:spPr>
            <a:xfrm>
              <a:off x="4856117" y="4746164"/>
              <a:ext cx="2088232" cy="792088"/>
            </a:xfrm>
            <a:prstGeom prst="rect">
              <a:avLst/>
            </a:prstGeom>
            <a:gradFill>
              <a:gsLst>
                <a:gs pos="0">
                  <a:srgbClr val="1966CD"/>
                </a:gs>
                <a:gs pos="50000">
                  <a:schemeClr val="tx2">
                    <a:lumMod val="40000"/>
                    <a:lumOff val="60000"/>
                  </a:schemeClr>
                </a:gs>
              </a:gsLst>
              <a:lin ang="5400000" scaled="0"/>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b="1" dirty="0">
                  <a:solidFill>
                    <a:srgbClr val="0070C0"/>
                  </a:solidFill>
                </a:rPr>
                <a:t>Strategy</a:t>
              </a:r>
            </a:p>
          </p:txBody>
        </p:sp>
        <p:sp>
          <p:nvSpPr>
            <p:cNvPr id="18" name="Rectangle 17">
              <a:extLst>
                <a:ext uri="{FF2B5EF4-FFF2-40B4-BE49-F238E27FC236}">
                  <a16:creationId xmlns:a16="http://schemas.microsoft.com/office/drawing/2014/main" id="{51756965-642C-0A82-90F4-94CB53397A1A}"/>
                </a:ext>
              </a:extLst>
            </p:cNvPr>
            <p:cNvSpPr/>
            <p:nvPr/>
          </p:nvSpPr>
          <p:spPr>
            <a:xfrm>
              <a:off x="8613204" y="4746164"/>
              <a:ext cx="2088232" cy="792088"/>
            </a:xfrm>
            <a:prstGeom prst="rect">
              <a:avLst/>
            </a:prstGeom>
            <a:gradFill>
              <a:gsLst>
                <a:gs pos="0">
                  <a:srgbClr val="1966CD"/>
                </a:gs>
                <a:gs pos="50000">
                  <a:schemeClr val="tx2">
                    <a:lumMod val="40000"/>
                    <a:lumOff val="60000"/>
                  </a:schemeClr>
                </a:gs>
              </a:gsLst>
              <a:lin ang="5400000" scaled="0"/>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b="1" dirty="0">
                  <a:solidFill>
                    <a:srgbClr val="0070C0"/>
                  </a:solidFill>
                </a:rPr>
                <a:t>Organisation</a:t>
              </a:r>
            </a:p>
          </p:txBody>
        </p:sp>
        <p:sp>
          <p:nvSpPr>
            <p:cNvPr id="20" name="Rectangle 19">
              <a:extLst>
                <a:ext uri="{FF2B5EF4-FFF2-40B4-BE49-F238E27FC236}">
                  <a16:creationId xmlns:a16="http://schemas.microsoft.com/office/drawing/2014/main" id="{6FB01183-FC77-BE84-EF21-5E2A38E23021}"/>
                </a:ext>
              </a:extLst>
            </p:cNvPr>
            <p:cNvSpPr/>
            <p:nvPr/>
          </p:nvSpPr>
          <p:spPr>
            <a:xfrm>
              <a:off x="6720604" y="3265447"/>
              <a:ext cx="2088232" cy="792088"/>
            </a:xfrm>
            <a:prstGeom prst="rect">
              <a:avLst/>
            </a:prstGeom>
            <a:gradFill>
              <a:gsLst>
                <a:gs pos="0">
                  <a:srgbClr val="1966CD"/>
                </a:gs>
                <a:gs pos="50000">
                  <a:schemeClr val="tx2">
                    <a:lumMod val="40000"/>
                    <a:lumOff val="60000"/>
                  </a:schemeClr>
                </a:gs>
              </a:gsLst>
              <a:lin ang="5400000" scaled="0"/>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b="1" dirty="0">
                  <a:solidFill>
                    <a:srgbClr val="0070C0"/>
                  </a:solidFill>
                </a:rPr>
                <a:t>Environment</a:t>
              </a:r>
            </a:p>
          </p:txBody>
        </p:sp>
      </p:grpSp>
      <p:sp>
        <p:nvSpPr>
          <p:cNvPr id="22" name="TextBox 21">
            <a:extLst>
              <a:ext uri="{FF2B5EF4-FFF2-40B4-BE49-F238E27FC236}">
                <a16:creationId xmlns:a16="http://schemas.microsoft.com/office/drawing/2014/main" id="{ED637E38-CBAE-EF74-4B38-F30E8391D4C3}"/>
              </a:ext>
            </a:extLst>
          </p:cNvPr>
          <p:cNvSpPr txBox="1"/>
          <p:nvPr/>
        </p:nvSpPr>
        <p:spPr>
          <a:xfrm>
            <a:off x="5262107" y="1042738"/>
            <a:ext cx="5366085" cy="461665"/>
          </a:xfrm>
          <a:prstGeom prst="rect">
            <a:avLst/>
          </a:prstGeom>
          <a:noFill/>
        </p:spPr>
        <p:txBody>
          <a:bodyPr wrap="square" rtlCol="0">
            <a:spAutoFit/>
          </a:bodyPr>
          <a:lstStyle/>
          <a:p>
            <a:pPr algn="ctr"/>
            <a:r>
              <a:rPr lang="en-GB" sz="2400" b="1" dirty="0">
                <a:solidFill>
                  <a:srgbClr val="0070C0"/>
                </a:solidFill>
              </a:rPr>
              <a:t>Analysing the External Environment</a:t>
            </a:r>
          </a:p>
        </p:txBody>
      </p:sp>
    </p:spTree>
    <p:extLst>
      <p:ext uri="{BB962C8B-B14F-4D97-AF65-F5344CB8AC3E}">
        <p14:creationId xmlns:p14="http://schemas.microsoft.com/office/powerpoint/2010/main" val="974983500"/>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4" name="Rectangle 13">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17">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Rectangle 19">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1747F76D-4914-733F-20FF-5EC3A16FBC24}"/>
              </a:ext>
            </a:extLst>
          </p:cNvPr>
          <p:cNvSpPr>
            <a:spLocks noGrp="1"/>
          </p:cNvSpPr>
          <p:nvPr>
            <p:ph type="title"/>
          </p:nvPr>
        </p:nvSpPr>
        <p:spPr>
          <a:xfrm>
            <a:off x="601255" y="702155"/>
            <a:ext cx="3409783" cy="1300365"/>
          </a:xfrm>
        </p:spPr>
        <p:txBody>
          <a:bodyPr>
            <a:normAutofit fontScale="90000"/>
          </a:bodyPr>
          <a:lstStyle/>
          <a:p>
            <a:r>
              <a:rPr lang="en-GB" dirty="0">
                <a:solidFill>
                  <a:srgbClr val="FFFFFF"/>
                </a:solidFill>
              </a:rPr>
              <a:t>Analysing the macro environment with Pestel</a:t>
            </a:r>
          </a:p>
        </p:txBody>
      </p:sp>
      <p:sp>
        <p:nvSpPr>
          <p:cNvPr id="3" name="Content Placeholder 2">
            <a:extLst>
              <a:ext uri="{FF2B5EF4-FFF2-40B4-BE49-F238E27FC236}">
                <a16:creationId xmlns:a16="http://schemas.microsoft.com/office/drawing/2014/main" id="{DBB175A1-66B2-6C25-056A-67532C81C327}"/>
              </a:ext>
            </a:extLst>
          </p:cNvPr>
          <p:cNvSpPr>
            <a:spLocks noGrp="1"/>
          </p:cNvSpPr>
          <p:nvPr>
            <p:ph idx="1"/>
          </p:nvPr>
        </p:nvSpPr>
        <p:spPr>
          <a:xfrm>
            <a:off x="601255" y="2177142"/>
            <a:ext cx="3409782" cy="3823607"/>
          </a:xfrm>
        </p:spPr>
        <p:txBody>
          <a:bodyPr>
            <a:normAutofit fontScale="92500" lnSpcReduction="10000"/>
          </a:bodyPr>
          <a:lstStyle/>
          <a:p>
            <a:r>
              <a:rPr lang="en-GB" dirty="0">
                <a:solidFill>
                  <a:srgbClr val="FFFFFF"/>
                </a:solidFill>
              </a:rPr>
              <a:t>PESTEL OR PESTLE is a strategic framework</a:t>
            </a:r>
          </a:p>
          <a:p>
            <a:r>
              <a:rPr lang="en-GB" dirty="0">
                <a:solidFill>
                  <a:srgbClr val="FFFFFF"/>
                </a:solidFill>
              </a:rPr>
              <a:t>Also known as STEP or STEEPLE,</a:t>
            </a:r>
          </a:p>
          <a:p>
            <a:r>
              <a:rPr lang="en-GB" dirty="0">
                <a:solidFill>
                  <a:srgbClr val="FFFFFF"/>
                </a:solidFill>
              </a:rPr>
              <a:t>Guides analysis of macro-environment (external)</a:t>
            </a:r>
          </a:p>
          <a:p>
            <a:r>
              <a:rPr lang="en-GB" dirty="0">
                <a:solidFill>
                  <a:srgbClr val="FFFFFF"/>
                </a:solidFill>
              </a:rPr>
              <a:t>Changes in the external environment play a big part in determining marketing planning and shaping strategy</a:t>
            </a:r>
          </a:p>
          <a:p>
            <a:r>
              <a:rPr lang="en-GB" dirty="0">
                <a:solidFill>
                  <a:srgbClr val="FFFFFF"/>
                </a:solidFill>
              </a:rPr>
              <a:t>These factors do not include market forces such as the effect of increasingly more intensive competition. </a:t>
            </a:r>
            <a:r>
              <a:rPr lang="en-GB" altLang="en-US" sz="1300" b="0" i="1" dirty="0">
                <a:cs typeface="Arial" panose="020B0604020202020204" pitchFamily="34" charset="0"/>
              </a:rPr>
              <a:t>(Blythe &amp; </a:t>
            </a:r>
            <a:r>
              <a:rPr lang="en-GB" altLang="en-US" sz="1300" b="0" i="1" dirty="0" err="1">
                <a:cs typeface="Arial" panose="020B0604020202020204" pitchFamily="34" charset="0"/>
              </a:rPr>
              <a:t>Megicks</a:t>
            </a:r>
            <a:r>
              <a:rPr lang="en-GB" altLang="en-US" sz="1300" b="0" i="1" dirty="0">
                <a:cs typeface="Arial" panose="020B0604020202020204" pitchFamily="34" charset="0"/>
              </a:rPr>
              <a:t> (2020)</a:t>
            </a:r>
          </a:p>
        </p:txBody>
      </p:sp>
      <p:sp>
        <p:nvSpPr>
          <p:cNvPr id="4" name="Footer Placeholder 3">
            <a:extLst>
              <a:ext uri="{FF2B5EF4-FFF2-40B4-BE49-F238E27FC236}">
                <a16:creationId xmlns:a16="http://schemas.microsoft.com/office/drawing/2014/main" id="{E7A328C3-D1EC-F30D-0EEF-6A64785005A8}"/>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AC385"/>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2DEB1886-2C82-010A-D79A-C3F3463DFF0F}"/>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srgbClr val="FAC385"/>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7</a:t>
            </a:fld>
            <a:endParaRPr kumimoji="0" lang="en-US" sz="900" b="0" i="0" u="none" strike="noStrike" kern="1200" cap="none" spc="0" normalizeH="0" baseline="0" noProof="0">
              <a:ln>
                <a:noFill/>
              </a:ln>
              <a:solidFill>
                <a:srgbClr val="FAC385"/>
              </a:solidFill>
              <a:effectLst/>
              <a:uLnTx/>
              <a:uFillTx/>
              <a:latin typeface="Franklin Gothic Book" panose="020B0502020104020203"/>
              <a:ea typeface="+mn-ea"/>
              <a:cs typeface="+mn-cs"/>
            </a:endParaRPr>
          </a:p>
        </p:txBody>
      </p:sp>
      <p:pic>
        <p:nvPicPr>
          <p:cNvPr id="7" name="Picture 6">
            <a:extLst>
              <a:ext uri="{FF2B5EF4-FFF2-40B4-BE49-F238E27FC236}">
                <a16:creationId xmlns:a16="http://schemas.microsoft.com/office/drawing/2014/main" id="{41D5C438-AF0D-155E-0797-B8937C25E95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592231" y="1003648"/>
            <a:ext cx="6831503" cy="4833290"/>
          </a:xfrm>
          <a:prstGeom prst="rect">
            <a:avLst/>
          </a:prstGeom>
        </p:spPr>
      </p:pic>
      <p:sp>
        <p:nvSpPr>
          <p:cNvPr id="8" name="Rectangle: Rounded Corners 7">
            <a:extLst>
              <a:ext uri="{FF2B5EF4-FFF2-40B4-BE49-F238E27FC236}">
                <a16:creationId xmlns:a16="http://schemas.microsoft.com/office/drawing/2014/main" id="{33360DE5-9DD1-4DEB-862D-51B5D182D4CD}"/>
              </a:ext>
            </a:extLst>
          </p:cNvPr>
          <p:cNvSpPr/>
          <p:nvPr/>
        </p:nvSpPr>
        <p:spPr>
          <a:xfrm>
            <a:off x="9456820" y="1828799"/>
            <a:ext cx="1788696" cy="1002633"/>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white"/>
                </a:solidFill>
                <a:effectLst/>
                <a:uLnTx/>
                <a:uFillTx/>
                <a:latin typeface="Franklin Gothic Book" panose="020B0502020104020203"/>
                <a:ea typeface="+mn-ea"/>
                <a:cs typeface="+mn-cs"/>
              </a:rPr>
              <a:t>Influence Organisation’s Environment</a:t>
            </a:r>
          </a:p>
        </p:txBody>
      </p:sp>
    </p:spTree>
    <p:extLst>
      <p:ext uri="{BB962C8B-B14F-4D97-AF65-F5344CB8AC3E}">
        <p14:creationId xmlns:p14="http://schemas.microsoft.com/office/powerpoint/2010/main" val="3528738800"/>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3" name="Rectangle 42">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45" name="Rectangle 44">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F5D178EA-2789-A44A-8E86-0FFF011EB9F9}"/>
              </a:ext>
            </a:extLst>
          </p:cNvPr>
          <p:cNvSpPr>
            <a:spLocks noGrp="1"/>
          </p:cNvSpPr>
          <p:nvPr>
            <p:ph type="title"/>
          </p:nvPr>
        </p:nvSpPr>
        <p:spPr>
          <a:xfrm>
            <a:off x="672280" y="944752"/>
            <a:ext cx="3259016" cy="1462692"/>
          </a:xfrm>
        </p:spPr>
        <p:txBody>
          <a:bodyPr>
            <a:normAutofit/>
          </a:bodyPr>
          <a:lstStyle/>
          <a:p>
            <a:r>
              <a:rPr lang="en-GB" dirty="0">
                <a:solidFill>
                  <a:srgbClr val="FFFFFF"/>
                </a:solidFill>
              </a:rPr>
              <a:t>Pestle: political factors</a:t>
            </a:r>
          </a:p>
        </p:txBody>
      </p:sp>
      <p:sp>
        <p:nvSpPr>
          <p:cNvPr id="47" name="Rectangle 46">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9" name="Rectangle 48">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Franklin Gothic Book" panose="020B0502020104020203"/>
              <a:ea typeface="+mn-ea"/>
              <a:cs typeface="+mn-cs"/>
            </a:endParaRPr>
          </a:p>
        </p:txBody>
      </p:sp>
      <p:sp>
        <p:nvSpPr>
          <p:cNvPr id="51" name="Rectangle 50">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59BADC02-B748-C3D1-3F13-1A1EFAFD3E9B}"/>
              </a:ext>
            </a:extLst>
          </p:cNvPr>
          <p:cNvSpPr>
            <a:spLocks noGrp="1"/>
          </p:cNvSpPr>
          <p:nvPr>
            <p:ph idx="1"/>
          </p:nvPr>
        </p:nvSpPr>
        <p:spPr>
          <a:xfrm>
            <a:off x="505326" y="2487905"/>
            <a:ext cx="3585411" cy="3818922"/>
          </a:xfrm>
        </p:spPr>
        <p:txBody>
          <a:bodyPr anchor="t">
            <a:noAutofit/>
          </a:bodyPr>
          <a:lstStyle/>
          <a:p>
            <a:pPr marL="0" indent="0">
              <a:lnSpc>
                <a:spcPct val="100000"/>
              </a:lnSpc>
              <a:buNone/>
            </a:pPr>
            <a:r>
              <a:rPr lang="en-GB" sz="1600" dirty="0">
                <a:solidFill>
                  <a:srgbClr val="FFFFFF"/>
                </a:solidFill>
              </a:rPr>
              <a:t>Political factors include:</a:t>
            </a:r>
          </a:p>
          <a:p>
            <a:pPr>
              <a:lnSpc>
                <a:spcPct val="100000"/>
              </a:lnSpc>
            </a:pPr>
            <a:r>
              <a:rPr lang="en-GB" sz="1600" dirty="0">
                <a:solidFill>
                  <a:srgbClr val="FFFFFF"/>
                </a:solidFill>
              </a:rPr>
              <a:t>Government policies</a:t>
            </a:r>
          </a:p>
          <a:p>
            <a:pPr>
              <a:lnSpc>
                <a:spcPct val="100000"/>
              </a:lnSpc>
            </a:pPr>
            <a:r>
              <a:rPr lang="en-GB" sz="1600" dirty="0">
                <a:solidFill>
                  <a:srgbClr val="FFFFFF"/>
                </a:solidFill>
              </a:rPr>
              <a:t>Taxation changes</a:t>
            </a:r>
          </a:p>
          <a:p>
            <a:pPr>
              <a:lnSpc>
                <a:spcPct val="100000"/>
              </a:lnSpc>
            </a:pPr>
            <a:r>
              <a:rPr lang="en-GB" sz="1600" dirty="0">
                <a:solidFill>
                  <a:srgbClr val="FFFFFF"/>
                </a:solidFill>
              </a:rPr>
              <a:t>Foreign trade regulations</a:t>
            </a:r>
          </a:p>
          <a:p>
            <a:pPr>
              <a:lnSpc>
                <a:spcPct val="100000"/>
              </a:lnSpc>
            </a:pPr>
            <a:r>
              <a:rPr lang="en-GB" sz="1600" dirty="0">
                <a:solidFill>
                  <a:srgbClr val="FFFFFF"/>
                </a:solidFill>
              </a:rPr>
              <a:t>Political risk in foreign markets</a:t>
            </a:r>
          </a:p>
          <a:p>
            <a:pPr>
              <a:lnSpc>
                <a:spcPct val="100000"/>
              </a:lnSpc>
            </a:pPr>
            <a:r>
              <a:rPr lang="en-GB" sz="1600" dirty="0">
                <a:solidFill>
                  <a:srgbClr val="FFFFFF"/>
                </a:solidFill>
              </a:rPr>
              <a:t>Changes in trade blocks (e.g. BREXIT)</a:t>
            </a:r>
          </a:p>
          <a:p>
            <a:pPr>
              <a:lnSpc>
                <a:spcPct val="100000"/>
              </a:lnSpc>
            </a:pPr>
            <a:r>
              <a:rPr lang="en-GB" sz="1600" dirty="0">
                <a:solidFill>
                  <a:srgbClr val="FFFFFF"/>
                </a:solidFill>
              </a:rPr>
              <a:t>Exposure to civil society organisations </a:t>
            </a:r>
            <a:br>
              <a:rPr lang="en-GB" sz="1600" dirty="0">
                <a:solidFill>
                  <a:srgbClr val="FFFFFF"/>
                </a:solidFill>
              </a:rPr>
            </a:br>
            <a:r>
              <a:rPr lang="en-GB" sz="1600" dirty="0">
                <a:solidFill>
                  <a:srgbClr val="FFFFFF"/>
                </a:solidFill>
              </a:rPr>
              <a:t>(e.g. lobbyists, campaign groups, social media)</a:t>
            </a:r>
          </a:p>
        </p:txBody>
      </p:sp>
      <p:pic>
        <p:nvPicPr>
          <p:cNvPr id="10" name="Picture 9" descr="Digital numbers art">
            <a:extLst>
              <a:ext uri="{FF2B5EF4-FFF2-40B4-BE49-F238E27FC236}">
                <a16:creationId xmlns:a16="http://schemas.microsoft.com/office/drawing/2014/main" id="{A86987AB-1B8D-8CB5-6B0C-A211630BD46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241830" y="601200"/>
            <a:ext cx="7503636" cy="5789365"/>
          </a:xfrm>
          <a:prstGeom prst="rect">
            <a:avLst/>
          </a:prstGeom>
        </p:spPr>
      </p:pic>
      <p:sp>
        <p:nvSpPr>
          <p:cNvPr id="4" name="Footer Placeholder 3">
            <a:extLst>
              <a:ext uri="{FF2B5EF4-FFF2-40B4-BE49-F238E27FC236}">
                <a16:creationId xmlns:a16="http://schemas.microsoft.com/office/drawing/2014/main" id="{AD4E33D8-5737-F5C7-9F1A-5C4C37DE3C68}"/>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Johnson, Whittington, Scholes, Angwin, </a:t>
            </a:r>
            <a:r>
              <a:rPr kumimoji="0" lang="en-GB" sz="900" b="0" i="0" u="none" strike="noStrike" kern="1200" cap="all" spc="0" normalizeH="0" baseline="0" noProof="0" dirty="0" err="1">
                <a:ln>
                  <a:noFill/>
                </a:ln>
                <a:solidFill>
                  <a:prstClr val="black">
                    <a:lumMod val="75000"/>
                    <a:lumOff val="25000"/>
                  </a:prstClr>
                </a:solidFill>
                <a:effectLst/>
                <a:uLnTx/>
                <a:uFillTx/>
                <a:latin typeface="Franklin Gothic Book" panose="020B0502020104020203"/>
                <a:ea typeface="+mn-ea"/>
                <a:cs typeface="+mn-cs"/>
              </a:rPr>
              <a:t>Regner</a:t>
            </a:r>
            <a:r>
              <a:rPr kumimoji="0" lang="en-GB"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 (2022)</a:t>
            </a:r>
          </a:p>
        </p:txBody>
      </p:sp>
      <p:sp>
        <p:nvSpPr>
          <p:cNvPr id="5" name="Slide Number Placeholder 4">
            <a:extLst>
              <a:ext uri="{FF2B5EF4-FFF2-40B4-BE49-F238E27FC236}">
                <a16:creationId xmlns:a16="http://schemas.microsoft.com/office/drawing/2014/main" id="{B2F1750E-3A88-2F08-E912-FE2441E5A376}"/>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8</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pic>
        <p:nvPicPr>
          <p:cNvPr id="6" name="Picture 5" descr="Cup of coffee 3D pattern">
            <a:extLst>
              <a:ext uri="{FF2B5EF4-FFF2-40B4-BE49-F238E27FC236}">
                <a16:creationId xmlns:a16="http://schemas.microsoft.com/office/drawing/2014/main" id="{C96575C6-B85F-5E83-F956-9AAEB69C01D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12008" y="160893"/>
            <a:ext cx="797599" cy="996800"/>
          </a:xfrm>
          <a:prstGeom prst="rect">
            <a:avLst/>
          </a:prstGeom>
        </p:spPr>
      </p:pic>
    </p:spTree>
    <p:extLst>
      <p:ext uri="{BB962C8B-B14F-4D97-AF65-F5344CB8AC3E}">
        <p14:creationId xmlns:p14="http://schemas.microsoft.com/office/powerpoint/2010/main" val="270143361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16" name="Rectangle 4115">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18" name="Rectangle 4117">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20" name="Rectangle 4119">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22" name="Rectangle 4121">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24" name="Rectangle 4123">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F5D178EA-2789-A44A-8E86-0FFF011EB9F9}"/>
              </a:ext>
            </a:extLst>
          </p:cNvPr>
          <p:cNvSpPr>
            <a:spLocks noGrp="1"/>
          </p:cNvSpPr>
          <p:nvPr>
            <p:ph type="title"/>
          </p:nvPr>
        </p:nvSpPr>
        <p:spPr>
          <a:xfrm>
            <a:off x="601255" y="702155"/>
            <a:ext cx="3409783" cy="1300365"/>
          </a:xfrm>
        </p:spPr>
        <p:txBody>
          <a:bodyPr>
            <a:normAutofit/>
          </a:bodyPr>
          <a:lstStyle/>
          <a:p>
            <a:r>
              <a:rPr lang="en-GB" dirty="0">
                <a:solidFill>
                  <a:srgbClr val="FFFFFF"/>
                </a:solidFill>
              </a:rPr>
              <a:t>Pestle: Economic factors</a:t>
            </a:r>
          </a:p>
        </p:txBody>
      </p:sp>
      <p:sp>
        <p:nvSpPr>
          <p:cNvPr id="3" name="Content Placeholder 2">
            <a:extLst>
              <a:ext uri="{FF2B5EF4-FFF2-40B4-BE49-F238E27FC236}">
                <a16:creationId xmlns:a16="http://schemas.microsoft.com/office/drawing/2014/main" id="{59BADC02-B748-C3D1-3F13-1A1EFAFD3E9B}"/>
              </a:ext>
            </a:extLst>
          </p:cNvPr>
          <p:cNvSpPr>
            <a:spLocks noGrp="1"/>
          </p:cNvSpPr>
          <p:nvPr>
            <p:ph idx="1"/>
          </p:nvPr>
        </p:nvSpPr>
        <p:spPr>
          <a:xfrm>
            <a:off x="601255" y="2177142"/>
            <a:ext cx="3409782" cy="3823607"/>
          </a:xfrm>
        </p:spPr>
        <p:txBody>
          <a:bodyPr>
            <a:normAutofit fontScale="92500" lnSpcReduction="20000"/>
          </a:bodyPr>
          <a:lstStyle/>
          <a:p>
            <a:r>
              <a:rPr lang="en-GB" dirty="0">
                <a:solidFill>
                  <a:srgbClr val="FFFFFF"/>
                </a:solidFill>
              </a:rPr>
              <a:t>The general state of both national and international economies can have a profound effect on an individual organisation’s prosperity</a:t>
            </a:r>
          </a:p>
          <a:p>
            <a:endParaRPr lang="en-GB" dirty="0">
              <a:solidFill>
                <a:srgbClr val="FFFFFF"/>
              </a:solidFill>
            </a:endParaRPr>
          </a:p>
          <a:p>
            <a:r>
              <a:rPr lang="en-GB" dirty="0">
                <a:solidFill>
                  <a:srgbClr val="FFFFFF"/>
                </a:solidFill>
              </a:rPr>
              <a:t>Three major economic influences on the organisation’s environment of companies:</a:t>
            </a:r>
          </a:p>
          <a:p>
            <a:pPr lvl="1"/>
            <a:r>
              <a:rPr lang="en-GB" sz="1700" dirty="0">
                <a:solidFill>
                  <a:srgbClr val="FFFFFF"/>
                </a:solidFill>
              </a:rPr>
              <a:t>Economic growth and unemployment</a:t>
            </a:r>
          </a:p>
          <a:p>
            <a:pPr lvl="1"/>
            <a:r>
              <a:rPr lang="en-GB" sz="1700" dirty="0">
                <a:solidFill>
                  <a:srgbClr val="FFFFFF"/>
                </a:solidFill>
              </a:rPr>
              <a:t>Interest and exchange rates</a:t>
            </a:r>
          </a:p>
          <a:p>
            <a:pPr lvl="1"/>
            <a:r>
              <a:rPr lang="en-GB" sz="1700" dirty="0">
                <a:solidFill>
                  <a:srgbClr val="FFFFFF"/>
                </a:solidFill>
              </a:rPr>
              <a:t>Taxation and inflation</a:t>
            </a:r>
          </a:p>
          <a:p>
            <a:endParaRPr lang="en-GB" dirty="0">
              <a:solidFill>
                <a:srgbClr val="FFFFFF"/>
              </a:solidFill>
            </a:endParaRPr>
          </a:p>
        </p:txBody>
      </p:sp>
      <p:pic>
        <p:nvPicPr>
          <p:cNvPr id="1026" name="Picture 2">
            <a:extLst>
              <a:ext uri="{FF2B5EF4-FFF2-40B4-BE49-F238E27FC236}">
                <a16:creationId xmlns:a16="http://schemas.microsoft.com/office/drawing/2014/main" id="{20361E0B-837C-0DF1-483B-4E2AC5B4A23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141763" y="631821"/>
            <a:ext cx="8007772" cy="5594357"/>
          </a:xfrm>
          <a:prstGeom prst="rect">
            <a:avLst/>
          </a:prstGeom>
          <a:noFill/>
          <a:extLst>
            <a:ext uri="{909E8E84-426E-40DD-AFC4-6F175D3DCCD1}">
              <a14:hiddenFill xmlns:a14="http://schemas.microsoft.com/office/drawing/2010/main">
                <a:solidFill>
                  <a:srgbClr val="FFFFFF"/>
                </a:solidFill>
              </a14:hiddenFill>
            </a:ext>
          </a:extLst>
        </p:spPr>
      </p:pic>
      <p:sp>
        <p:nvSpPr>
          <p:cNvPr id="4" name="Footer Placeholder 3">
            <a:extLst>
              <a:ext uri="{FF2B5EF4-FFF2-40B4-BE49-F238E27FC236}">
                <a16:creationId xmlns:a16="http://schemas.microsoft.com/office/drawing/2014/main" id="{AD4E33D8-5737-F5C7-9F1A-5C4C37DE3C68}"/>
              </a:ext>
            </a:extLst>
          </p:cNvPr>
          <p:cNvSpPr>
            <a:spLocks noGrp="1"/>
          </p:cNvSpPr>
          <p:nvPr>
            <p:ph type="ftr" sz="quarter" idx="11"/>
          </p:nvPr>
        </p:nvSpPr>
        <p:spPr>
          <a:xfrm>
            <a:off x="581192" y="6400800"/>
            <a:ext cx="6917210" cy="365125"/>
          </a:xfrm>
        </p:spPr>
        <p:txBody>
          <a:bodyPr>
            <a:normAutofit/>
          </a:bodyPr>
          <a:lstStyle/>
          <a:p>
            <a:pPr marL="0" marR="0" lvl="0" indent="0" defTabSz="914400" rtl="0" eaLnBrk="1" fontAlgn="auto" latinLnBrk="0" hangingPunct="1">
              <a:spcBef>
                <a:spcPts val="0"/>
              </a:spcBef>
              <a:spcAft>
                <a:spcPts val="0"/>
              </a:spcAft>
              <a:buClrTx/>
              <a:buSzTx/>
              <a:buFontTx/>
              <a:buNone/>
              <a:tabLst/>
              <a:defRPr/>
            </a:pPr>
            <a:endParaRPr kumimoji="0" lang="en-US" b="0" i="0" u="none" strike="noStrike" kern="1200" cap="all" spc="0" normalizeH="0" baseline="0" noProof="0">
              <a:ln>
                <a:noFill/>
              </a:ln>
              <a:solidFill>
                <a:srgbClr val="FA9001"/>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B2F1750E-3A88-2F08-E912-FE2441E5A376}"/>
              </a:ext>
            </a:extLst>
          </p:cNvPr>
          <p:cNvSpPr>
            <a:spLocks noGrp="1"/>
          </p:cNvSpPr>
          <p:nvPr>
            <p:ph type="sldNum" sz="quarter" idx="12"/>
          </p:nvPr>
        </p:nvSpPr>
        <p:spPr>
          <a:xfrm>
            <a:off x="10558300" y="6400800"/>
            <a:ext cx="1052508" cy="365125"/>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3A98EE3D-8CD1-4C3F-BD1C-C98C9596463C}" type="slidenum">
              <a:rPr kumimoji="0" lang="en-US" b="0" i="0" u="none" strike="noStrike" kern="1200" cap="none" spc="0" normalizeH="0" baseline="0" noProof="0">
                <a:ln>
                  <a:noFill/>
                </a:ln>
                <a:solidFill>
                  <a:srgbClr val="FA9001"/>
                </a:solidFill>
                <a:effectLst/>
                <a:uLnTx/>
                <a:uFillTx/>
                <a:latin typeface="Franklin Gothic Book" panose="020B0502020104020203"/>
                <a:ea typeface="+mn-ea"/>
                <a:cs typeface="+mn-cs"/>
              </a:rPr>
              <a:pPr marL="0" marR="0" lvl="0" indent="0" defTabSz="914400" rtl="0" eaLnBrk="1" fontAlgn="auto" latinLnBrk="0" hangingPunct="1">
                <a:spcBef>
                  <a:spcPts val="0"/>
                </a:spcBef>
                <a:spcAft>
                  <a:spcPts val="600"/>
                </a:spcAft>
                <a:buClrTx/>
                <a:buSzTx/>
                <a:buFontTx/>
                <a:buNone/>
                <a:tabLst/>
                <a:defRPr/>
              </a:pPr>
              <a:t>9</a:t>
            </a:fld>
            <a:endParaRPr kumimoji="0" lang="en-US" b="0" i="0" u="none" strike="noStrike" kern="1200" cap="none" spc="0" normalizeH="0" baseline="0" noProof="0">
              <a:ln>
                <a:noFill/>
              </a:ln>
              <a:solidFill>
                <a:srgbClr val="FA9001"/>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1005842945"/>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5" name="Rectangle 2054">
            <a:extLst>
              <a:ext uri="{FF2B5EF4-FFF2-40B4-BE49-F238E27FC236}">
                <a16:creationId xmlns:a16="http://schemas.microsoft.com/office/drawing/2014/main" id="{C05729A4-6F0F-4423-AD0C-EF27345E6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57" name="Rectangle 2056">
            <a:extLst>
              <a:ext uri="{FF2B5EF4-FFF2-40B4-BE49-F238E27FC236}">
                <a16:creationId xmlns:a16="http://schemas.microsoft.com/office/drawing/2014/main" id="{204CB79E-F775-42E6-994C-D5FA8C176B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59" name="Rectangle 2058">
            <a:extLst>
              <a:ext uri="{FF2B5EF4-FFF2-40B4-BE49-F238E27FC236}">
                <a16:creationId xmlns:a16="http://schemas.microsoft.com/office/drawing/2014/main" id="{3AAB5B94-95EF-4963-859C-1FA406D62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2050" name="Picture 2">
            <a:extLst>
              <a:ext uri="{FF2B5EF4-FFF2-40B4-BE49-F238E27FC236}">
                <a16:creationId xmlns:a16="http://schemas.microsoft.com/office/drawing/2014/main" id="{9644033D-3E7D-6138-F3C4-5A3DE408F11C}"/>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4" name="Footer Placeholder 3">
            <a:extLst>
              <a:ext uri="{FF2B5EF4-FFF2-40B4-BE49-F238E27FC236}">
                <a16:creationId xmlns:a16="http://schemas.microsoft.com/office/drawing/2014/main" id="{67EA3337-7808-3F3F-7785-17D581B39EF7}"/>
              </a:ext>
            </a:extLst>
          </p:cNvPr>
          <p:cNvSpPr>
            <a:spLocks noGrp="1"/>
          </p:cNvSpPr>
          <p:nvPr>
            <p:ph type="ftr" sz="quarter" idx="11"/>
          </p:nvPr>
        </p:nvSpPr>
        <p:spPr>
          <a:xfrm>
            <a:off x="581192" y="6423914"/>
            <a:ext cx="6917210" cy="365125"/>
          </a:xfrm>
        </p:spPr>
        <p:txBody>
          <a:bodyPr vert="horz" lIns="91440" tIns="45720" rIns="91440" bIns="45720" rtlCol="0" anchor="ctr">
            <a:normAutofit/>
          </a:bodyPr>
          <a:lstStyle/>
          <a:p>
            <a:pPr defTabSz="457200"/>
            <a:endParaRPr lang="en-US" sz="900" kern="1200" cap="all">
              <a:solidFill>
                <a:srgbClr val="FFFFFF"/>
              </a:solidFill>
              <a:latin typeface="+mn-lt"/>
              <a:ea typeface="+mn-ea"/>
              <a:cs typeface="+mn-cs"/>
            </a:endParaRPr>
          </a:p>
        </p:txBody>
      </p:sp>
      <p:sp>
        <p:nvSpPr>
          <p:cNvPr id="5" name="Slide Number Placeholder 4">
            <a:extLst>
              <a:ext uri="{FF2B5EF4-FFF2-40B4-BE49-F238E27FC236}">
                <a16:creationId xmlns:a16="http://schemas.microsoft.com/office/drawing/2014/main" id="{71FD89A2-4486-BB82-F80D-00843AD959E2}"/>
              </a:ext>
            </a:extLst>
          </p:cNvPr>
          <p:cNvSpPr>
            <a:spLocks noGrp="1"/>
          </p:cNvSpPr>
          <p:nvPr>
            <p:ph type="sldNum" sz="quarter" idx="12"/>
          </p:nvPr>
        </p:nvSpPr>
        <p:spPr>
          <a:xfrm>
            <a:off x="10558300" y="6423914"/>
            <a:ext cx="1052510" cy="365125"/>
          </a:xfrm>
        </p:spPr>
        <p:txBody>
          <a:bodyPr vert="horz" lIns="91440" tIns="45720" rIns="91440" bIns="45720" rtlCol="0" anchor="ctr">
            <a:normAutofit/>
          </a:bodyPr>
          <a:lstStyle/>
          <a:p>
            <a:pPr defTabSz="457200">
              <a:spcAft>
                <a:spcPts val="600"/>
              </a:spcAft>
            </a:pPr>
            <a:fld id="{3A98EE3D-8CD1-4C3F-BD1C-C98C9596463C}" type="slidenum">
              <a:rPr lang="en-US">
                <a:solidFill>
                  <a:srgbClr val="FFFFFF"/>
                </a:solidFill>
              </a:rPr>
              <a:pPr defTabSz="457200">
                <a:spcAft>
                  <a:spcPts val="600"/>
                </a:spcAft>
              </a:pPr>
              <a:t>10</a:t>
            </a:fld>
            <a:endParaRPr lang="en-US">
              <a:solidFill>
                <a:srgbClr val="FFFFFF"/>
              </a:solidFill>
            </a:endParaRPr>
          </a:p>
        </p:txBody>
      </p:sp>
    </p:spTree>
    <p:extLst>
      <p:ext uri="{BB962C8B-B14F-4D97-AF65-F5344CB8AC3E}">
        <p14:creationId xmlns:p14="http://schemas.microsoft.com/office/powerpoint/2010/main" val="41776768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3" name="Rectangle 12">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16">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18">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D6F4E764-E27C-B1CF-B0F1-9FEFB900E9E0}"/>
              </a:ext>
            </a:extLst>
          </p:cNvPr>
          <p:cNvSpPr>
            <a:spLocks noGrp="1"/>
          </p:cNvSpPr>
          <p:nvPr>
            <p:ph type="title"/>
          </p:nvPr>
        </p:nvSpPr>
        <p:spPr>
          <a:xfrm>
            <a:off x="601255" y="702155"/>
            <a:ext cx="3409783" cy="1300365"/>
          </a:xfrm>
        </p:spPr>
        <p:txBody>
          <a:bodyPr>
            <a:normAutofit/>
          </a:bodyPr>
          <a:lstStyle/>
          <a:p>
            <a:r>
              <a:rPr lang="en-GB" dirty="0">
                <a:solidFill>
                  <a:srgbClr val="FFFFFF"/>
                </a:solidFill>
              </a:rPr>
              <a:t>Pestle: Socio-cultural factors</a:t>
            </a:r>
          </a:p>
        </p:txBody>
      </p:sp>
      <p:sp>
        <p:nvSpPr>
          <p:cNvPr id="3" name="Content Placeholder 2">
            <a:extLst>
              <a:ext uri="{FF2B5EF4-FFF2-40B4-BE49-F238E27FC236}">
                <a16:creationId xmlns:a16="http://schemas.microsoft.com/office/drawing/2014/main" id="{FFD31CFC-D12F-0DBA-5670-B011749D04E3}"/>
              </a:ext>
            </a:extLst>
          </p:cNvPr>
          <p:cNvSpPr>
            <a:spLocks noGrp="1"/>
          </p:cNvSpPr>
          <p:nvPr>
            <p:ph idx="1"/>
          </p:nvPr>
        </p:nvSpPr>
        <p:spPr>
          <a:xfrm>
            <a:off x="601255" y="2177142"/>
            <a:ext cx="3409782" cy="3823607"/>
          </a:xfrm>
        </p:spPr>
        <p:txBody>
          <a:bodyPr>
            <a:normAutofit/>
          </a:bodyPr>
          <a:lstStyle/>
          <a:p>
            <a:r>
              <a:rPr lang="en-GB" dirty="0">
                <a:solidFill>
                  <a:srgbClr val="FFFFFF"/>
                </a:solidFill>
              </a:rPr>
              <a:t>To understand your market, you have to understand socio-cultural trends</a:t>
            </a:r>
          </a:p>
          <a:p>
            <a:r>
              <a:rPr lang="en-GB" dirty="0">
                <a:solidFill>
                  <a:srgbClr val="FFFFFF"/>
                </a:solidFill>
              </a:rPr>
              <a:t>Including factors such as:</a:t>
            </a:r>
          </a:p>
          <a:p>
            <a:pPr lvl="1"/>
            <a:r>
              <a:rPr lang="en-GB" dirty="0">
                <a:solidFill>
                  <a:srgbClr val="FFFFFF"/>
                </a:solidFill>
              </a:rPr>
              <a:t>seasonal shifts in demand based on cultural peculiarities or</a:t>
            </a:r>
            <a:br>
              <a:rPr lang="en-GB" dirty="0">
                <a:solidFill>
                  <a:srgbClr val="FFFFFF"/>
                </a:solidFill>
              </a:rPr>
            </a:br>
            <a:r>
              <a:rPr lang="en-GB" dirty="0">
                <a:solidFill>
                  <a:srgbClr val="FFFFFF"/>
                </a:solidFill>
              </a:rPr>
              <a:t>age of a population</a:t>
            </a:r>
          </a:p>
          <a:p>
            <a:pPr lvl="1"/>
            <a:r>
              <a:rPr lang="en-GB" dirty="0">
                <a:solidFill>
                  <a:srgbClr val="FFFFFF"/>
                </a:solidFill>
              </a:rPr>
              <a:t>income level</a:t>
            </a:r>
          </a:p>
          <a:p>
            <a:pPr lvl="1"/>
            <a:r>
              <a:rPr lang="en-GB" dirty="0">
                <a:solidFill>
                  <a:srgbClr val="FFFFFF"/>
                </a:solidFill>
              </a:rPr>
              <a:t>health concerns</a:t>
            </a:r>
          </a:p>
        </p:txBody>
      </p:sp>
      <p:pic>
        <p:nvPicPr>
          <p:cNvPr id="6" name="Picture 5">
            <a:extLst>
              <a:ext uri="{FF2B5EF4-FFF2-40B4-BE49-F238E27FC236}">
                <a16:creationId xmlns:a16="http://schemas.microsoft.com/office/drawing/2014/main" id="{F2D67A5F-82AC-4C83-AD6D-959A00D0E0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67759" y="723261"/>
            <a:ext cx="5624232" cy="3318298"/>
          </a:xfrm>
          <a:prstGeom prst="rect">
            <a:avLst/>
          </a:prstGeom>
        </p:spPr>
      </p:pic>
      <p:sp>
        <p:nvSpPr>
          <p:cNvPr id="4" name="Footer Placeholder 3">
            <a:extLst>
              <a:ext uri="{FF2B5EF4-FFF2-40B4-BE49-F238E27FC236}">
                <a16:creationId xmlns:a16="http://schemas.microsoft.com/office/drawing/2014/main" id="{38383C37-5C66-CD26-986A-C1064371E3A1}"/>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D784D"/>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54BAE1CD-8051-2040-F64B-2F4E89D75A35}"/>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srgbClr val="FD784D"/>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11</a:t>
            </a:fld>
            <a:endParaRPr kumimoji="0" lang="en-US" sz="900" b="0" i="0" u="none" strike="noStrike" kern="1200" cap="none" spc="0" normalizeH="0" baseline="0" noProof="0">
              <a:ln>
                <a:noFill/>
              </a:ln>
              <a:solidFill>
                <a:srgbClr val="FD784D"/>
              </a:solidFill>
              <a:effectLst/>
              <a:uLnTx/>
              <a:uFillTx/>
              <a:latin typeface="Franklin Gothic Book" panose="020B0502020104020203"/>
              <a:ea typeface="+mn-ea"/>
              <a:cs typeface="+mn-cs"/>
            </a:endParaRPr>
          </a:p>
        </p:txBody>
      </p:sp>
      <p:pic>
        <p:nvPicPr>
          <p:cNvPr id="7" name="Picture 6">
            <a:extLst>
              <a:ext uri="{FF2B5EF4-FFF2-40B4-BE49-F238E27FC236}">
                <a16:creationId xmlns:a16="http://schemas.microsoft.com/office/drawing/2014/main" id="{465F5F5B-CC3B-5025-C98A-E92838404F4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155893" y="3828972"/>
            <a:ext cx="5536097" cy="2785465"/>
          </a:xfrm>
          <a:prstGeom prst="rect">
            <a:avLst/>
          </a:prstGeom>
        </p:spPr>
      </p:pic>
    </p:spTree>
    <p:extLst>
      <p:ext uri="{BB962C8B-B14F-4D97-AF65-F5344CB8AC3E}">
        <p14:creationId xmlns:p14="http://schemas.microsoft.com/office/powerpoint/2010/main" val="3470085253"/>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6" name="Rectangle 25">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Rectangle 31">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D7229BE2-32AA-1F5F-2359-59966592C9AA}"/>
              </a:ext>
            </a:extLst>
          </p:cNvPr>
          <p:cNvSpPr>
            <a:spLocks noGrp="1"/>
          </p:cNvSpPr>
          <p:nvPr>
            <p:ph type="title"/>
          </p:nvPr>
        </p:nvSpPr>
        <p:spPr>
          <a:xfrm>
            <a:off x="601255" y="702155"/>
            <a:ext cx="3409783" cy="1300365"/>
          </a:xfrm>
        </p:spPr>
        <p:txBody>
          <a:bodyPr>
            <a:normAutofit/>
          </a:bodyPr>
          <a:lstStyle/>
          <a:p>
            <a:r>
              <a:rPr lang="en-GB" dirty="0">
                <a:solidFill>
                  <a:srgbClr val="FFFFFF"/>
                </a:solidFill>
              </a:rPr>
              <a:t>More on cultural factors</a:t>
            </a:r>
          </a:p>
        </p:txBody>
      </p:sp>
      <p:sp>
        <p:nvSpPr>
          <p:cNvPr id="3" name="Content Placeholder 2">
            <a:extLst>
              <a:ext uri="{FF2B5EF4-FFF2-40B4-BE49-F238E27FC236}">
                <a16:creationId xmlns:a16="http://schemas.microsoft.com/office/drawing/2014/main" id="{F54CA1F7-EEB3-266E-2ADF-AF63685D8346}"/>
              </a:ext>
            </a:extLst>
          </p:cNvPr>
          <p:cNvSpPr>
            <a:spLocks noGrp="1"/>
          </p:cNvSpPr>
          <p:nvPr>
            <p:ph idx="1"/>
          </p:nvPr>
        </p:nvSpPr>
        <p:spPr>
          <a:xfrm>
            <a:off x="601255" y="2177142"/>
            <a:ext cx="3409782" cy="3823607"/>
          </a:xfrm>
        </p:spPr>
        <p:txBody>
          <a:bodyPr>
            <a:normAutofit/>
          </a:bodyPr>
          <a:lstStyle/>
          <a:p>
            <a:r>
              <a:rPr lang="en-GB" dirty="0">
                <a:solidFill>
                  <a:srgbClr val="FFFFFF"/>
                </a:solidFill>
              </a:rPr>
              <a:t>Culture is the combination of values, beliefs, and attitudes that is possessed by a national group or sub-group</a:t>
            </a:r>
          </a:p>
          <a:p>
            <a:r>
              <a:rPr lang="en-GB" dirty="0">
                <a:solidFill>
                  <a:srgbClr val="FFFFFF"/>
                </a:solidFill>
              </a:rPr>
              <a:t>Rapid movement of global population has meant that ethnically based subcultures have sprung up in most developed countries</a:t>
            </a:r>
          </a:p>
          <a:p>
            <a:r>
              <a:rPr lang="en-GB" dirty="0">
                <a:solidFill>
                  <a:srgbClr val="FFFFFF"/>
                </a:solidFill>
              </a:rPr>
              <a:t>This has created potentially lucrative niche markets for products and services</a:t>
            </a:r>
          </a:p>
        </p:txBody>
      </p:sp>
      <p:pic>
        <p:nvPicPr>
          <p:cNvPr id="7" name="Picture 6" descr="Family lighting candles">
            <a:extLst>
              <a:ext uri="{FF2B5EF4-FFF2-40B4-BE49-F238E27FC236}">
                <a16:creationId xmlns:a16="http://schemas.microsoft.com/office/drawing/2014/main" id="{CE4B2DA0-78DF-E02F-21FF-603BA91913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92231" y="1140279"/>
            <a:ext cx="6831503" cy="4560028"/>
          </a:xfrm>
          <a:prstGeom prst="rect">
            <a:avLst/>
          </a:prstGeom>
        </p:spPr>
      </p:pic>
      <p:sp>
        <p:nvSpPr>
          <p:cNvPr id="4" name="Footer Placeholder 3">
            <a:extLst>
              <a:ext uri="{FF2B5EF4-FFF2-40B4-BE49-F238E27FC236}">
                <a16:creationId xmlns:a16="http://schemas.microsoft.com/office/drawing/2014/main" id="{3BC6E210-F894-5F1A-BC51-6C85054CAE18}"/>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B07516"/>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BE7D1E77-C135-821B-1A38-F7A4F188EC53}"/>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srgbClr val="B07516"/>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12</a:t>
            </a:fld>
            <a:endParaRPr kumimoji="0" lang="en-US" sz="900" b="0" i="0" u="none" strike="noStrike" kern="1200" cap="none" spc="0" normalizeH="0" baseline="0" noProof="0">
              <a:ln>
                <a:noFill/>
              </a:ln>
              <a:solidFill>
                <a:srgbClr val="B07516"/>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42526275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6" name="Rectangle 25">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C3185CD0-37C4-6235-AA9C-73F68D1D477F}"/>
              </a:ext>
            </a:extLst>
          </p:cNvPr>
          <p:cNvSpPr>
            <a:spLocks noGrp="1"/>
          </p:cNvSpPr>
          <p:nvPr>
            <p:ph type="title"/>
          </p:nvPr>
        </p:nvSpPr>
        <p:spPr>
          <a:xfrm>
            <a:off x="672280" y="944752"/>
            <a:ext cx="3259016" cy="1016128"/>
          </a:xfrm>
        </p:spPr>
        <p:txBody>
          <a:bodyPr>
            <a:normAutofit/>
          </a:bodyPr>
          <a:lstStyle/>
          <a:p>
            <a:r>
              <a:rPr lang="en-GB" dirty="0">
                <a:solidFill>
                  <a:srgbClr val="FFFFFF"/>
                </a:solidFill>
              </a:rPr>
              <a:t>Technological factors</a:t>
            </a:r>
          </a:p>
        </p:txBody>
      </p:sp>
      <p:sp>
        <p:nvSpPr>
          <p:cNvPr id="28" name="Rectangle 27">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Franklin Gothic Book" panose="020B0502020104020203"/>
              <a:ea typeface="+mn-ea"/>
              <a:cs typeface="+mn-cs"/>
            </a:endParaRPr>
          </a:p>
        </p:txBody>
      </p:sp>
      <p:sp>
        <p:nvSpPr>
          <p:cNvPr id="32" name="Rectangle 31">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D0BA8FB8-C294-6EF8-17FA-5765CEFA1847}"/>
              </a:ext>
            </a:extLst>
          </p:cNvPr>
          <p:cNvSpPr>
            <a:spLocks noGrp="1"/>
          </p:cNvSpPr>
          <p:nvPr>
            <p:ph idx="1"/>
          </p:nvPr>
        </p:nvSpPr>
        <p:spPr>
          <a:xfrm>
            <a:off x="671513" y="2009883"/>
            <a:ext cx="3419224" cy="4198084"/>
          </a:xfrm>
        </p:spPr>
        <p:txBody>
          <a:bodyPr anchor="t">
            <a:noAutofit/>
          </a:bodyPr>
          <a:lstStyle/>
          <a:p>
            <a:pPr>
              <a:lnSpc>
                <a:spcPct val="100000"/>
              </a:lnSpc>
            </a:pPr>
            <a:r>
              <a:rPr lang="en-GB" sz="1600" dirty="0">
                <a:solidFill>
                  <a:srgbClr val="FFFFFF"/>
                </a:solidFill>
              </a:rPr>
              <a:t>Technological innovations are of growing concern</a:t>
            </a:r>
          </a:p>
          <a:p>
            <a:pPr>
              <a:lnSpc>
                <a:spcPct val="100000"/>
              </a:lnSpc>
            </a:pPr>
            <a:r>
              <a:rPr lang="en-GB" sz="1600" dirty="0">
                <a:solidFill>
                  <a:srgbClr val="FFFFFF"/>
                </a:solidFill>
              </a:rPr>
              <a:t>Can be highly disruptive and lead to big increases in profit margins</a:t>
            </a:r>
          </a:p>
          <a:p>
            <a:pPr>
              <a:lnSpc>
                <a:spcPct val="100000"/>
              </a:lnSpc>
            </a:pPr>
            <a:r>
              <a:rPr lang="en-GB" sz="1600" dirty="0">
                <a:solidFill>
                  <a:srgbClr val="FFFFFF"/>
                </a:solidFill>
              </a:rPr>
              <a:t>Automation is a cornerstone of technological considerations </a:t>
            </a:r>
            <a:r>
              <a:rPr lang="en-GB" sz="1300" dirty="0">
                <a:solidFill>
                  <a:srgbClr val="FFFFFF"/>
                </a:solidFill>
              </a:rPr>
              <a:t> </a:t>
            </a:r>
          </a:p>
          <a:p>
            <a:pPr lvl="1"/>
            <a:r>
              <a:rPr lang="en-GB" sz="1600" dirty="0">
                <a:solidFill>
                  <a:srgbClr val="FFFFFF"/>
                </a:solidFill>
              </a:rPr>
              <a:t>Artificial Intelligence</a:t>
            </a:r>
          </a:p>
          <a:p>
            <a:pPr lvl="1"/>
            <a:r>
              <a:rPr lang="en-GB" sz="1600" dirty="0">
                <a:solidFill>
                  <a:srgbClr val="FFFFFF"/>
                </a:solidFill>
              </a:rPr>
              <a:t>Car-assembling robots</a:t>
            </a:r>
          </a:p>
          <a:p>
            <a:pPr lvl="1"/>
            <a:r>
              <a:rPr lang="en-GB" sz="1600" dirty="0">
                <a:solidFill>
                  <a:srgbClr val="FFFFFF"/>
                </a:solidFill>
              </a:rPr>
              <a:t>Self-service scanners in supermarkets</a:t>
            </a:r>
          </a:p>
          <a:p>
            <a:pPr lvl="1"/>
            <a:r>
              <a:rPr lang="en-GB" sz="1600" dirty="0">
                <a:solidFill>
                  <a:srgbClr val="FFFFFF"/>
                </a:solidFill>
              </a:rPr>
              <a:t>Online shopping</a:t>
            </a:r>
          </a:p>
          <a:p>
            <a:pPr>
              <a:lnSpc>
                <a:spcPct val="100000"/>
              </a:lnSpc>
            </a:pPr>
            <a:r>
              <a:rPr lang="en-GB" sz="1600" dirty="0">
                <a:solidFill>
                  <a:srgbClr val="FFFFFF"/>
                </a:solidFill>
              </a:rPr>
              <a:t>Not all innovations are guaranteed to be beneficial!</a:t>
            </a:r>
          </a:p>
          <a:p>
            <a:pPr>
              <a:lnSpc>
                <a:spcPct val="100000"/>
              </a:lnSpc>
            </a:pPr>
            <a:endParaRPr lang="en-GB" sz="1600" dirty="0">
              <a:solidFill>
                <a:srgbClr val="FFFFFF"/>
              </a:solidFill>
            </a:endParaRPr>
          </a:p>
        </p:txBody>
      </p:sp>
      <p:pic>
        <p:nvPicPr>
          <p:cNvPr id="8" name="Picture 7" descr="Hand holding windmill">
            <a:extLst>
              <a:ext uri="{FF2B5EF4-FFF2-40B4-BE49-F238E27FC236}">
                <a16:creationId xmlns:a16="http://schemas.microsoft.com/office/drawing/2014/main" id="{AB365F82-F2B0-48F1-8439-58B8B636B43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241830" y="601200"/>
            <a:ext cx="7503636" cy="5789365"/>
          </a:xfrm>
          <a:prstGeom prst="rect">
            <a:avLst/>
          </a:prstGeom>
        </p:spPr>
      </p:pic>
      <p:sp>
        <p:nvSpPr>
          <p:cNvPr id="4" name="Footer Placeholder 3">
            <a:extLst>
              <a:ext uri="{FF2B5EF4-FFF2-40B4-BE49-F238E27FC236}">
                <a16:creationId xmlns:a16="http://schemas.microsoft.com/office/drawing/2014/main" id="{42B736F0-0557-EA93-99EE-67C1E89DA575}"/>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76936A0D-487C-8AD8-599F-AC34BBE42F05}"/>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13</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4227733741"/>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7" name="Rectangle 2056">
            <a:extLst>
              <a:ext uri="{FF2B5EF4-FFF2-40B4-BE49-F238E27FC236}">
                <a16:creationId xmlns:a16="http://schemas.microsoft.com/office/drawing/2014/main" id="{DD651B61-325E-4E73-8445-38B0DE8AAA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59" name="Rectangle 2058">
            <a:extLst>
              <a:ext uri="{FF2B5EF4-FFF2-40B4-BE49-F238E27FC236}">
                <a16:creationId xmlns:a16="http://schemas.microsoft.com/office/drawing/2014/main" id="{B42E5253-D3AC-4AC2-B766-8B34F13C2F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61" name="Rectangle 2060">
            <a:extLst>
              <a:ext uri="{FF2B5EF4-FFF2-40B4-BE49-F238E27FC236}">
                <a16:creationId xmlns:a16="http://schemas.microsoft.com/office/drawing/2014/main" id="{10AE8D57-436A-4073-9A75-15BB5949F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63" name="Rectangle 2062">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5" name="Rectangle 2064">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67" name="Rectangle 2066">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69" name="Rectangle 2068">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71" name="Rectangle 2070">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A5E4AC05-E2E4-E3B3-8FF3-B9C58D7781E4}"/>
              </a:ext>
            </a:extLst>
          </p:cNvPr>
          <p:cNvSpPr>
            <a:spLocks noGrp="1"/>
          </p:cNvSpPr>
          <p:nvPr>
            <p:ph type="title"/>
          </p:nvPr>
        </p:nvSpPr>
        <p:spPr>
          <a:xfrm>
            <a:off x="601255" y="702155"/>
            <a:ext cx="3409783" cy="1300365"/>
          </a:xfrm>
        </p:spPr>
        <p:txBody>
          <a:bodyPr vert="horz" lIns="91440" tIns="45720" rIns="91440" bIns="45720" rtlCol="0" anchor="b">
            <a:normAutofit/>
          </a:bodyPr>
          <a:lstStyle/>
          <a:p>
            <a:r>
              <a:rPr lang="en-US">
                <a:solidFill>
                  <a:srgbClr val="FFFFFF"/>
                </a:solidFill>
              </a:rPr>
              <a:t>Gartner’s Hype Cycle</a:t>
            </a:r>
          </a:p>
        </p:txBody>
      </p:sp>
      <p:sp>
        <p:nvSpPr>
          <p:cNvPr id="3" name="Content Placeholder 2">
            <a:extLst>
              <a:ext uri="{FF2B5EF4-FFF2-40B4-BE49-F238E27FC236}">
                <a16:creationId xmlns:a16="http://schemas.microsoft.com/office/drawing/2014/main" id="{9E676AA4-45C2-D798-9779-6B4CA5B367F6}"/>
              </a:ext>
            </a:extLst>
          </p:cNvPr>
          <p:cNvSpPr>
            <a:spLocks noGrp="1"/>
          </p:cNvSpPr>
          <p:nvPr>
            <p:ph sz="half" idx="1"/>
          </p:nvPr>
        </p:nvSpPr>
        <p:spPr>
          <a:xfrm>
            <a:off x="601255" y="2177142"/>
            <a:ext cx="3409782" cy="3823607"/>
          </a:xfrm>
        </p:spPr>
        <p:txBody>
          <a:bodyPr vert="horz" lIns="91440" tIns="45720" rIns="91440" bIns="45720" rtlCol="0" anchor="ctr">
            <a:normAutofit fontScale="92500" lnSpcReduction="20000"/>
          </a:bodyPr>
          <a:lstStyle/>
          <a:p>
            <a:endParaRPr lang="en-US" dirty="0">
              <a:solidFill>
                <a:srgbClr val="FFFFFF"/>
              </a:solidFill>
            </a:endParaRPr>
          </a:p>
          <a:p>
            <a:pPr marL="0" indent="0">
              <a:buNone/>
            </a:pPr>
            <a:endParaRPr lang="en-US" dirty="0">
              <a:solidFill>
                <a:srgbClr val="FFFFFF"/>
              </a:solidFill>
            </a:endParaRPr>
          </a:p>
          <a:p>
            <a:r>
              <a:rPr lang="en-US" dirty="0">
                <a:solidFill>
                  <a:srgbClr val="FFFFFF"/>
                </a:solidFill>
              </a:rPr>
              <a:t>Used to evaluate emerging technologies</a:t>
            </a:r>
          </a:p>
          <a:p>
            <a:r>
              <a:rPr lang="en-US" dirty="0">
                <a:solidFill>
                  <a:srgbClr val="FFFFFF"/>
                </a:solidFill>
              </a:rPr>
              <a:t> </a:t>
            </a:r>
            <a:r>
              <a:rPr lang="en-US" dirty="0">
                <a:solidFill>
                  <a:srgbClr val="FFFFFF"/>
                </a:solidFill>
                <a:hlinkClick r:id="rId2"/>
              </a:rPr>
              <a:t>Gartner Hype Cycle Research Methodology | Gartner</a:t>
            </a:r>
            <a:endParaRPr lang="en-US" dirty="0">
              <a:solidFill>
                <a:srgbClr val="FFFFFF"/>
              </a:solidFill>
            </a:endParaRPr>
          </a:p>
          <a:p>
            <a:endParaRPr lang="en-US" dirty="0">
              <a:solidFill>
                <a:srgbClr val="FFFFFF"/>
              </a:solidFill>
            </a:endParaRPr>
          </a:p>
          <a:p>
            <a:r>
              <a:rPr lang="en-GB" dirty="0">
                <a:hlinkClick r:id="rId3"/>
              </a:rPr>
              <a:t>Understanding Gartner’s Hype Cycles</a:t>
            </a:r>
            <a:endParaRPr lang="en-GB" dirty="0"/>
          </a:p>
          <a:p>
            <a:r>
              <a:rPr lang="en-GB">
                <a:hlinkClick r:id="rId4"/>
              </a:rPr>
              <a:t>4 Exciting New Trends in the Gartner Emerging Technologies Hype Cycle</a:t>
            </a:r>
            <a:endParaRPr lang="en-US" dirty="0">
              <a:solidFill>
                <a:srgbClr val="FFFFFF"/>
              </a:solidFill>
            </a:endParaRPr>
          </a:p>
          <a:p>
            <a:endParaRPr lang="en-US" dirty="0">
              <a:solidFill>
                <a:srgbClr val="FFFFFF"/>
              </a:solidFill>
            </a:endParaRPr>
          </a:p>
        </p:txBody>
      </p:sp>
      <p:pic>
        <p:nvPicPr>
          <p:cNvPr id="2052" name="Picture 4" descr="The Hype Cycle">
            <a:extLst>
              <a:ext uri="{FF2B5EF4-FFF2-40B4-BE49-F238E27FC236}">
                <a16:creationId xmlns:a16="http://schemas.microsoft.com/office/drawing/2014/main" id="{4C42EBCC-06FE-3270-361B-C5D006C2BF59}"/>
              </a:ext>
            </a:extLst>
          </p:cNvPr>
          <p:cNvPicPr>
            <a:picLocks noGrp="1" noChangeAspect="1" noChangeArrowheads="1"/>
          </p:cNvPicPr>
          <p:nvPr>
            <p:ph sz="half" idx="2"/>
          </p:nvPr>
        </p:nvPicPr>
        <p:blipFill>
          <a:blip r:embed="rId5">
            <a:extLst>
              <a:ext uri="{28A0092B-C50C-407E-A947-70E740481C1C}">
                <a14:useLocalDpi xmlns:a14="http://schemas.microsoft.com/office/drawing/2010/main" val="0"/>
              </a:ext>
            </a:extLst>
          </a:blip>
          <a:stretch>
            <a:fillRect/>
          </a:stretch>
        </p:blipFill>
        <p:spPr bwMode="auto">
          <a:xfrm>
            <a:off x="4097572" y="770794"/>
            <a:ext cx="7647895" cy="4080606"/>
          </a:xfrm>
          <a:prstGeom prst="rect">
            <a:avLst/>
          </a:prstGeom>
          <a:noFill/>
          <a:extLst>
            <a:ext uri="{909E8E84-426E-40DD-AFC4-6F175D3DCCD1}">
              <a14:hiddenFill xmlns:a14="http://schemas.microsoft.com/office/drawing/2010/main">
                <a:solidFill>
                  <a:srgbClr val="FFFFFF"/>
                </a:solidFill>
              </a14:hiddenFill>
            </a:ext>
          </a:extLst>
        </p:spPr>
      </p:pic>
      <p:sp>
        <p:nvSpPr>
          <p:cNvPr id="4" name="Footer Placeholder 3">
            <a:extLst>
              <a:ext uri="{FF2B5EF4-FFF2-40B4-BE49-F238E27FC236}">
                <a16:creationId xmlns:a16="http://schemas.microsoft.com/office/drawing/2014/main" id="{EB35F77A-DCAA-9CA9-26A7-D867FE2C815A}"/>
              </a:ext>
            </a:extLst>
          </p:cNvPr>
          <p:cNvSpPr>
            <a:spLocks noGrp="1"/>
          </p:cNvSpPr>
          <p:nvPr>
            <p:ph type="ftr" sz="quarter" idx="11"/>
          </p:nvPr>
        </p:nvSpPr>
        <p:spPr>
          <a:xfrm>
            <a:off x="581192" y="6400800"/>
            <a:ext cx="6917210" cy="365125"/>
          </a:xfrm>
        </p:spPr>
        <p:txBody>
          <a:bodyPr vert="horz" lIns="91440" tIns="45720" rIns="91440" bIns="45720" rtlCol="0" anchor="ctr">
            <a:normAutofit/>
          </a:bodyPr>
          <a:lstStyle/>
          <a:p>
            <a:pPr defTabSz="457200"/>
            <a:endParaRPr lang="en-US" sz="900" kern="1200" cap="all">
              <a:solidFill>
                <a:srgbClr val="465359"/>
              </a:solidFill>
              <a:latin typeface="+mn-lt"/>
              <a:ea typeface="+mn-ea"/>
              <a:cs typeface="+mn-cs"/>
            </a:endParaRPr>
          </a:p>
        </p:txBody>
      </p:sp>
      <p:sp>
        <p:nvSpPr>
          <p:cNvPr id="5" name="Slide Number Placeholder 4">
            <a:extLst>
              <a:ext uri="{FF2B5EF4-FFF2-40B4-BE49-F238E27FC236}">
                <a16:creationId xmlns:a16="http://schemas.microsoft.com/office/drawing/2014/main" id="{C94F84AB-EAC7-E48B-DFBB-1B3A7F692EF8}"/>
              </a:ext>
            </a:extLst>
          </p:cNvPr>
          <p:cNvSpPr>
            <a:spLocks noGrp="1"/>
          </p:cNvSpPr>
          <p:nvPr>
            <p:ph type="sldNum" sz="quarter" idx="12"/>
          </p:nvPr>
        </p:nvSpPr>
        <p:spPr>
          <a:xfrm>
            <a:off x="10558300" y="6400800"/>
            <a:ext cx="1052508" cy="365125"/>
          </a:xfrm>
        </p:spPr>
        <p:txBody>
          <a:bodyPr vert="horz" lIns="91440" tIns="45720" rIns="91440" bIns="45720" rtlCol="0" anchor="ctr">
            <a:normAutofit/>
          </a:bodyPr>
          <a:lstStyle/>
          <a:p>
            <a:pPr defTabSz="457200">
              <a:spcAft>
                <a:spcPts val="600"/>
              </a:spcAft>
            </a:pPr>
            <a:fld id="{3A98EE3D-8CD1-4C3F-BD1C-C98C9596463C}" type="slidenum">
              <a:rPr lang="en-US">
                <a:solidFill>
                  <a:srgbClr val="465359"/>
                </a:solidFill>
              </a:rPr>
              <a:pPr defTabSz="457200">
                <a:spcAft>
                  <a:spcPts val="600"/>
                </a:spcAft>
              </a:pPr>
              <a:t>14</a:t>
            </a:fld>
            <a:endParaRPr lang="en-US">
              <a:solidFill>
                <a:srgbClr val="465359"/>
              </a:solidFill>
            </a:endParaRPr>
          </a:p>
        </p:txBody>
      </p:sp>
      <p:graphicFrame>
        <p:nvGraphicFramePr>
          <p:cNvPr id="2075" name="TextBox 8">
            <a:extLst>
              <a:ext uri="{FF2B5EF4-FFF2-40B4-BE49-F238E27FC236}">
                <a16:creationId xmlns:a16="http://schemas.microsoft.com/office/drawing/2014/main" id="{ED855C2B-70FC-F13C-9B2E-C38932DA128D}"/>
              </a:ext>
            </a:extLst>
          </p:cNvPr>
          <p:cNvGraphicFramePr/>
          <p:nvPr>
            <p:extLst>
              <p:ext uri="{D42A27DB-BD31-4B8C-83A1-F6EECF244321}">
                <p14:modId xmlns:p14="http://schemas.microsoft.com/office/powerpoint/2010/main" val="764372865"/>
              </p:ext>
            </p:extLst>
          </p:nvPr>
        </p:nvGraphicFramePr>
        <p:xfrm>
          <a:off x="4277345" y="4902199"/>
          <a:ext cx="7468122" cy="1863725"/>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1758923042"/>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FF215BD-2907-26DC-A783-9080733CFCE0}"/>
              </a:ext>
            </a:extLst>
          </p:cNvPr>
          <p:cNvSpPr>
            <a:spLocks noGrp="1"/>
          </p:cNvSpPr>
          <p:nvPr>
            <p:ph type="title"/>
          </p:nvPr>
        </p:nvSpPr>
        <p:spPr>
          <a:xfrm>
            <a:off x="406400" y="702156"/>
            <a:ext cx="11204408" cy="791364"/>
          </a:xfrm>
        </p:spPr>
        <p:txBody>
          <a:bodyPr/>
          <a:lstStyle/>
          <a:p>
            <a:r>
              <a:rPr lang="en-GB" dirty="0"/>
              <a:t>How Do hype cycles work?</a:t>
            </a:r>
          </a:p>
        </p:txBody>
      </p:sp>
      <p:sp>
        <p:nvSpPr>
          <p:cNvPr id="8" name="Content Placeholder 7">
            <a:extLst>
              <a:ext uri="{FF2B5EF4-FFF2-40B4-BE49-F238E27FC236}">
                <a16:creationId xmlns:a16="http://schemas.microsoft.com/office/drawing/2014/main" id="{D7EC9233-80B4-64AF-8934-1B9BC34976F2}"/>
              </a:ext>
            </a:extLst>
          </p:cNvPr>
          <p:cNvSpPr>
            <a:spLocks noGrp="1"/>
          </p:cNvSpPr>
          <p:nvPr>
            <p:ph idx="1"/>
          </p:nvPr>
        </p:nvSpPr>
        <p:spPr>
          <a:xfrm>
            <a:off x="81280" y="1564640"/>
            <a:ext cx="11998960" cy="4859274"/>
          </a:xfrm>
        </p:spPr>
        <p:txBody>
          <a:bodyPr>
            <a:normAutofit fontScale="92500" lnSpcReduction="10000"/>
          </a:bodyPr>
          <a:lstStyle/>
          <a:p>
            <a:pPr algn="l"/>
            <a:r>
              <a:rPr lang="en-GB" b="0" i="0" dirty="0">
                <a:solidFill>
                  <a:srgbClr val="000000"/>
                </a:solidFill>
                <a:effectLst/>
                <a:latin typeface="Graphik Web"/>
              </a:rPr>
              <a:t>Each Hype Cycle drills down into the five key phases of a technology’s life cycle.</a:t>
            </a:r>
          </a:p>
          <a:p>
            <a:pPr algn="l">
              <a:buFont typeface="Arial" panose="020B0604020202020204" pitchFamily="34" charset="0"/>
              <a:buChar char="•"/>
            </a:pPr>
            <a:r>
              <a:rPr lang="en-GB" b="1" i="0" dirty="0">
                <a:solidFill>
                  <a:srgbClr val="000000"/>
                </a:solidFill>
                <a:effectLst/>
                <a:latin typeface="Graphik Web"/>
              </a:rPr>
              <a:t>Innovation Trigger:</a:t>
            </a:r>
            <a:r>
              <a:rPr lang="en-GB" b="0" i="0" dirty="0">
                <a:solidFill>
                  <a:srgbClr val="000000"/>
                </a:solidFill>
                <a:effectLst/>
                <a:latin typeface="Graphik Web"/>
              </a:rPr>
              <a:t> A potential technology breakthrough kicks things off. Early proof-of-concept stories and media interest trigger significant publicity. Often no usable products exist and commercial viability is unproven.</a:t>
            </a:r>
            <a:br>
              <a:rPr lang="en-GB" b="0" i="0" dirty="0">
                <a:solidFill>
                  <a:srgbClr val="000000"/>
                </a:solidFill>
                <a:effectLst/>
                <a:latin typeface="Graphik Web"/>
              </a:rPr>
            </a:br>
            <a:endParaRPr lang="en-GB" b="0" i="0" dirty="0">
              <a:solidFill>
                <a:srgbClr val="000000"/>
              </a:solidFill>
              <a:effectLst/>
              <a:latin typeface="Graphik Web"/>
            </a:endParaRPr>
          </a:p>
          <a:p>
            <a:pPr algn="l">
              <a:buFont typeface="Arial" panose="020B0604020202020204" pitchFamily="34" charset="0"/>
              <a:buChar char="•"/>
            </a:pPr>
            <a:r>
              <a:rPr lang="en-GB" b="1" i="0" dirty="0">
                <a:solidFill>
                  <a:srgbClr val="000000"/>
                </a:solidFill>
                <a:effectLst/>
                <a:latin typeface="Graphik Web"/>
              </a:rPr>
              <a:t>Peak of Inflated Expectations:</a:t>
            </a:r>
            <a:r>
              <a:rPr lang="en-GB" b="0" i="0" dirty="0">
                <a:solidFill>
                  <a:srgbClr val="000000"/>
                </a:solidFill>
                <a:effectLst/>
                <a:latin typeface="Graphik Web"/>
              </a:rPr>
              <a:t> Early publicity produces a number of success stories — often accompanied by scores of failures. Some companies take action; many do not.</a:t>
            </a:r>
            <a:br>
              <a:rPr lang="en-GB" b="0" i="0" dirty="0">
                <a:solidFill>
                  <a:srgbClr val="000000"/>
                </a:solidFill>
                <a:effectLst/>
                <a:latin typeface="Graphik Web"/>
              </a:rPr>
            </a:br>
            <a:endParaRPr lang="en-GB" b="0" i="0" dirty="0">
              <a:solidFill>
                <a:srgbClr val="000000"/>
              </a:solidFill>
              <a:effectLst/>
              <a:latin typeface="Graphik Web"/>
            </a:endParaRPr>
          </a:p>
          <a:p>
            <a:pPr algn="l">
              <a:buFont typeface="Arial" panose="020B0604020202020204" pitchFamily="34" charset="0"/>
              <a:buChar char="•"/>
            </a:pPr>
            <a:r>
              <a:rPr lang="en-GB" b="1" i="0" dirty="0">
                <a:solidFill>
                  <a:srgbClr val="000000"/>
                </a:solidFill>
                <a:effectLst/>
                <a:latin typeface="Graphik Web"/>
              </a:rPr>
              <a:t>Trough of Disillusionment:</a:t>
            </a:r>
            <a:r>
              <a:rPr lang="en-GB" b="0" i="0" dirty="0">
                <a:solidFill>
                  <a:srgbClr val="000000"/>
                </a:solidFill>
                <a:effectLst/>
                <a:latin typeface="Graphik Web"/>
              </a:rPr>
              <a:t> Interest wanes as experiments and implementations fail to deliver. Producers of the technology shake out or fail. Investments continue only if the surviving providers improve their products to the satisfaction of early adopters.</a:t>
            </a:r>
            <a:br>
              <a:rPr lang="en-GB" b="0" i="0" dirty="0">
                <a:solidFill>
                  <a:srgbClr val="000000"/>
                </a:solidFill>
                <a:effectLst/>
                <a:latin typeface="Graphik Web"/>
              </a:rPr>
            </a:br>
            <a:endParaRPr lang="en-GB" b="0" i="0" dirty="0">
              <a:solidFill>
                <a:srgbClr val="000000"/>
              </a:solidFill>
              <a:effectLst/>
              <a:latin typeface="Graphik Web"/>
            </a:endParaRPr>
          </a:p>
          <a:p>
            <a:pPr algn="l">
              <a:buFont typeface="Arial" panose="020B0604020202020204" pitchFamily="34" charset="0"/>
              <a:buChar char="•"/>
            </a:pPr>
            <a:r>
              <a:rPr lang="en-GB" b="1" i="0" dirty="0">
                <a:solidFill>
                  <a:srgbClr val="000000"/>
                </a:solidFill>
                <a:effectLst/>
                <a:latin typeface="Graphik Web"/>
              </a:rPr>
              <a:t>Slope of Enlightenment:</a:t>
            </a:r>
            <a:r>
              <a:rPr lang="en-GB" b="0" i="0" dirty="0">
                <a:solidFill>
                  <a:srgbClr val="000000"/>
                </a:solidFill>
                <a:effectLst/>
                <a:latin typeface="Graphik Web"/>
              </a:rPr>
              <a:t> More instances of how the technology can benefit the enterprise start to crystallise and become more widely understood. Second- and third-generation products appear from technology providers. More enterprises fund pilots; conservative companies remain cautious.</a:t>
            </a:r>
            <a:br>
              <a:rPr lang="en-GB" b="0" i="0" dirty="0">
                <a:solidFill>
                  <a:srgbClr val="000000"/>
                </a:solidFill>
                <a:effectLst/>
                <a:latin typeface="Graphik Web"/>
              </a:rPr>
            </a:br>
            <a:endParaRPr lang="en-GB" b="0" i="0" dirty="0">
              <a:solidFill>
                <a:srgbClr val="000000"/>
              </a:solidFill>
              <a:effectLst/>
              <a:latin typeface="Graphik Web"/>
            </a:endParaRPr>
          </a:p>
          <a:p>
            <a:pPr algn="l">
              <a:buFont typeface="Arial" panose="020B0604020202020204" pitchFamily="34" charset="0"/>
              <a:buChar char="•"/>
            </a:pPr>
            <a:r>
              <a:rPr lang="en-GB" b="1" i="0" dirty="0">
                <a:solidFill>
                  <a:srgbClr val="000000"/>
                </a:solidFill>
                <a:effectLst/>
                <a:latin typeface="Graphik Web"/>
              </a:rPr>
              <a:t>Plateau of Productivity:</a:t>
            </a:r>
            <a:r>
              <a:rPr lang="en-GB" b="0" i="0" dirty="0">
                <a:solidFill>
                  <a:srgbClr val="000000"/>
                </a:solidFill>
                <a:effectLst/>
                <a:latin typeface="Graphik Web"/>
              </a:rPr>
              <a:t> Mainstream adoption starts to take off. Criteria for assessing provider viability are more clearly defined. The technology’s broad market applicability and relevance are clearly paying off.</a:t>
            </a:r>
          </a:p>
          <a:p>
            <a:endParaRPr lang="en-GB" dirty="0"/>
          </a:p>
        </p:txBody>
      </p:sp>
      <p:sp>
        <p:nvSpPr>
          <p:cNvPr id="5" name="Footer Placeholder 4">
            <a:extLst>
              <a:ext uri="{FF2B5EF4-FFF2-40B4-BE49-F238E27FC236}">
                <a16:creationId xmlns:a16="http://schemas.microsoft.com/office/drawing/2014/main" id="{2351D7C6-76C3-91E8-CDFB-3AF1049A29D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F0409D9-7F94-BE4F-F75C-EF9898DE9BB8}"/>
              </a:ext>
            </a:extLst>
          </p:cNvPr>
          <p:cNvSpPr>
            <a:spLocks noGrp="1"/>
          </p:cNvSpPr>
          <p:nvPr>
            <p:ph type="sldNum" sz="quarter" idx="12"/>
          </p:nvPr>
        </p:nvSpPr>
        <p:spPr/>
        <p:txBody>
          <a:bodyPr/>
          <a:lstStyle/>
          <a:p>
            <a:fld id="{3A98EE3D-8CD1-4C3F-BD1C-C98C9596463C}" type="slidenum">
              <a:rPr lang="en-US" smtClean="0"/>
              <a:t>15</a:t>
            </a:fld>
            <a:endParaRPr lang="en-US" dirty="0"/>
          </a:p>
        </p:txBody>
      </p:sp>
    </p:spTree>
    <p:extLst>
      <p:ext uri="{BB962C8B-B14F-4D97-AF65-F5344CB8AC3E}">
        <p14:creationId xmlns:p14="http://schemas.microsoft.com/office/powerpoint/2010/main" val="33996409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933CD9-C6C7-EE35-BA97-1BE6540F8D73}"/>
              </a:ext>
            </a:extLst>
          </p:cNvPr>
          <p:cNvSpPr>
            <a:spLocks noGrp="1"/>
          </p:cNvSpPr>
          <p:nvPr>
            <p:ph type="title"/>
          </p:nvPr>
        </p:nvSpPr>
        <p:spPr/>
        <p:txBody>
          <a:bodyPr/>
          <a:lstStyle/>
          <a:p>
            <a:endParaRPr lang="en-GB"/>
          </a:p>
        </p:txBody>
      </p:sp>
      <p:pic>
        <p:nvPicPr>
          <p:cNvPr id="7" name="Online Media 6" title="Gartner Hype Cycles, Explained">
            <a:hlinkClick r:id="" action="ppaction://media"/>
            <a:extLst>
              <a:ext uri="{FF2B5EF4-FFF2-40B4-BE49-F238E27FC236}">
                <a16:creationId xmlns:a16="http://schemas.microsoft.com/office/drawing/2014/main" id="{0F3CB3E4-306D-6AB9-F10E-0BE025C0D33D}"/>
              </a:ext>
            </a:extLst>
          </p:cNvPr>
          <p:cNvPicPr>
            <a:picLocks noGrp="1" noRot="1" noChangeAspect="1"/>
          </p:cNvPicPr>
          <p:nvPr>
            <p:ph idx="1"/>
            <a:videoFile r:link="rId1"/>
          </p:nvPr>
        </p:nvPicPr>
        <p:blipFill>
          <a:blip r:embed="rId3"/>
          <a:stretch>
            <a:fillRect/>
          </a:stretch>
        </p:blipFill>
        <p:spPr>
          <a:xfrm>
            <a:off x="0" y="-31036"/>
            <a:ext cx="12192000" cy="6889036"/>
          </a:xfrm>
          <a:prstGeom prst="rect">
            <a:avLst/>
          </a:prstGeom>
        </p:spPr>
      </p:pic>
      <p:sp>
        <p:nvSpPr>
          <p:cNvPr id="4" name="Footer Placeholder 3">
            <a:extLst>
              <a:ext uri="{FF2B5EF4-FFF2-40B4-BE49-F238E27FC236}">
                <a16:creationId xmlns:a16="http://schemas.microsoft.com/office/drawing/2014/main" id="{8097C259-EC58-AEA5-D038-90C66196036D}"/>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36709C4D-4386-459C-5028-604EAC088D3D}"/>
              </a:ext>
            </a:extLst>
          </p:cNvPr>
          <p:cNvSpPr>
            <a:spLocks noGrp="1"/>
          </p:cNvSpPr>
          <p:nvPr>
            <p:ph type="sldNum" sz="quarter" idx="12"/>
          </p:nvPr>
        </p:nvSpPr>
        <p:spPr/>
        <p:txBody>
          <a:bodyPr/>
          <a:lstStyle/>
          <a:p>
            <a:fld id="{3A98EE3D-8CD1-4C3F-BD1C-C98C9596463C}" type="slidenum">
              <a:rPr lang="en-US" smtClean="0"/>
              <a:t>16</a:t>
            </a:fld>
            <a:endParaRPr lang="en-US" dirty="0"/>
          </a:p>
        </p:txBody>
      </p:sp>
    </p:spTree>
    <p:extLst>
      <p:ext uri="{BB962C8B-B14F-4D97-AF65-F5344CB8AC3E}">
        <p14:creationId xmlns:p14="http://schemas.microsoft.com/office/powerpoint/2010/main" val="2911801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0" name="Rectangle 39">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C2F9DBEA-4254-1586-BA58-C358DB235460}"/>
              </a:ext>
            </a:extLst>
          </p:cNvPr>
          <p:cNvSpPr>
            <a:spLocks noGrp="1"/>
          </p:cNvSpPr>
          <p:nvPr>
            <p:ph type="title"/>
          </p:nvPr>
        </p:nvSpPr>
        <p:spPr>
          <a:xfrm>
            <a:off x="672280" y="792480"/>
            <a:ext cx="3259016" cy="944880"/>
          </a:xfrm>
        </p:spPr>
        <p:txBody>
          <a:bodyPr>
            <a:normAutofit/>
          </a:bodyPr>
          <a:lstStyle/>
          <a:p>
            <a:r>
              <a:rPr lang="en-GB" dirty="0">
                <a:solidFill>
                  <a:srgbClr val="FFFFFF"/>
                </a:solidFill>
              </a:rPr>
              <a:t>Ecological factors</a:t>
            </a:r>
          </a:p>
        </p:txBody>
      </p:sp>
      <p:sp>
        <p:nvSpPr>
          <p:cNvPr id="44" name="Rectangle 43">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6" name="Rectangle 45">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48" name="Rectangle 47">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4114062E-9AB0-229E-54AF-6FFF5BADEBC4}"/>
              </a:ext>
            </a:extLst>
          </p:cNvPr>
          <p:cNvSpPr>
            <a:spLocks noGrp="1"/>
          </p:cNvSpPr>
          <p:nvPr>
            <p:ph idx="1"/>
          </p:nvPr>
        </p:nvSpPr>
        <p:spPr>
          <a:xfrm>
            <a:off x="671513" y="1786363"/>
            <a:ext cx="3123783" cy="4568591"/>
          </a:xfrm>
        </p:spPr>
        <p:txBody>
          <a:bodyPr anchor="t">
            <a:noAutofit/>
          </a:bodyPr>
          <a:lstStyle/>
          <a:p>
            <a:pPr>
              <a:lnSpc>
                <a:spcPct val="100000"/>
              </a:lnSpc>
              <a:buClr>
                <a:srgbClr val="6586A8"/>
              </a:buClr>
            </a:pPr>
            <a:r>
              <a:rPr lang="en-GB" sz="1400" dirty="0">
                <a:solidFill>
                  <a:srgbClr val="FFFFFF"/>
                </a:solidFill>
              </a:rPr>
              <a:t>Climate change</a:t>
            </a:r>
          </a:p>
          <a:p>
            <a:pPr>
              <a:lnSpc>
                <a:spcPct val="100000"/>
              </a:lnSpc>
              <a:buClr>
                <a:srgbClr val="6586A8"/>
              </a:buClr>
            </a:pPr>
            <a:r>
              <a:rPr lang="en-GB" sz="1400" dirty="0">
                <a:solidFill>
                  <a:srgbClr val="FFFFFF"/>
                </a:solidFill>
              </a:rPr>
              <a:t>Pollution</a:t>
            </a:r>
          </a:p>
          <a:p>
            <a:pPr>
              <a:lnSpc>
                <a:spcPct val="100000"/>
              </a:lnSpc>
              <a:buClr>
                <a:srgbClr val="6586A8"/>
              </a:buClr>
            </a:pPr>
            <a:r>
              <a:rPr lang="en-GB" sz="1400" dirty="0">
                <a:solidFill>
                  <a:srgbClr val="FFFFFF"/>
                </a:solidFill>
              </a:rPr>
              <a:t>Conservation of scarce resources</a:t>
            </a:r>
          </a:p>
          <a:p>
            <a:pPr>
              <a:lnSpc>
                <a:spcPct val="100000"/>
              </a:lnSpc>
              <a:buClr>
                <a:srgbClr val="6586A8"/>
              </a:buClr>
            </a:pPr>
            <a:r>
              <a:rPr lang="en-GB" sz="1400" dirty="0">
                <a:solidFill>
                  <a:srgbClr val="FFFFFF"/>
                </a:solidFill>
              </a:rPr>
              <a:t>Recyclable and non-wasteful packaging</a:t>
            </a:r>
          </a:p>
          <a:p>
            <a:pPr>
              <a:lnSpc>
                <a:spcPct val="100000"/>
              </a:lnSpc>
              <a:buClr>
                <a:srgbClr val="6586A8"/>
              </a:buClr>
            </a:pPr>
            <a:r>
              <a:rPr lang="en-GB" sz="1400" dirty="0">
                <a:solidFill>
                  <a:srgbClr val="FFFFFF"/>
                </a:solidFill>
              </a:rPr>
              <a:t>Use of environmentally friendly ingredients</a:t>
            </a:r>
          </a:p>
          <a:p>
            <a:pPr>
              <a:lnSpc>
                <a:spcPct val="100000"/>
              </a:lnSpc>
              <a:buClr>
                <a:srgbClr val="6586A8"/>
              </a:buClr>
            </a:pPr>
            <a:r>
              <a:rPr lang="en-GB" sz="1400" dirty="0">
                <a:solidFill>
                  <a:srgbClr val="FFFFFF"/>
                </a:solidFill>
              </a:rPr>
              <a:t>Animal testing of new products</a:t>
            </a:r>
          </a:p>
          <a:p>
            <a:pPr>
              <a:lnSpc>
                <a:spcPct val="100000"/>
              </a:lnSpc>
              <a:buClr>
                <a:srgbClr val="6586A8"/>
              </a:buClr>
            </a:pPr>
            <a:r>
              <a:rPr lang="en-GB" sz="1400" dirty="0">
                <a:solidFill>
                  <a:srgbClr val="FFFFFF"/>
                </a:solidFill>
              </a:rPr>
              <a:t>Use of environmentally friendly ingredients</a:t>
            </a:r>
          </a:p>
          <a:p>
            <a:pPr>
              <a:lnSpc>
                <a:spcPct val="100000"/>
              </a:lnSpc>
              <a:buClr>
                <a:srgbClr val="6586A8"/>
              </a:buClr>
            </a:pPr>
            <a:r>
              <a:rPr lang="en-GB" sz="1400" dirty="0">
                <a:solidFill>
                  <a:srgbClr val="FFFFFF"/>
                </a:solidFill>
              </a:rPr>
              <a:t>Corporate Social Responsibility (CSR)</a:t>
            </a:r>
          </a:p>
          <a:p>
            <a:pPr>
              <a:lnSpc>
                <a:spcPct val="100000"/>
              </a:lnSpc>
              <a:buClr>
                <a:srgbClr val="6586A8"/>
              </a:buClr>
            </a:pPr>
            <a:r>
              <a:rPr lang="en-GB" sz="1400" dirty="0">
                <a:solidFill>
                  <a:srgbClr val="FFFFFF"/>
                </a:solidFill>
              </a:rPr>
              <a:t>Marketing ethics</a:t>
            </a:r>
          </a:p>
          <a:p>
            <a:pPr>
              <a:lnSpc>
                <a:spcPct val="100000"/>
              </a:lnSpc>
              <a:buClr>
                <a:srgbClr val="6586A8"/>
              </a:buClr>
            </a:pPr>
            <a:r>
              <a:rPr lang="en-GB" sz="1400" dirty="0">
                <a:solidFill>
                  <a:srgbClr val="FFFFFF"/>
                </a:solidFill>
              </a:rPr>
              <a:t>Consumer movement</a:t>
            </a:r>
          </a:p>
        </p:txBody>
      </p:sp>
      <p:pic>
        <p:nvPicPr>
          <p:cNvPr id="7" name="Picture 6" descr="Giraffe in the grass">
            <a:extLst>
              <a:ext uri="{FF2B5EF4-FFF2-40B4-BE49-F238E27FC236}">
                <a16:creationId xmlns:a16="http://schemas.microsoft.com/office/drawing/2014/main" id="{7A2375E5-016B-7858-C5AF-6109C4257FB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241830" y="601200"/>
            <a:ext cx="7503636" cy="5789365"/>
          </a:xfrm>
          <a:prstGeom prst="rect">
            <a:avLst/>
          </a:prstGeom>
        </p:spPr>
      </p:pic>
      <p:sp>
        <p:nvSpPr>
          <p:cNvPr id="4" name="Footer Placeholder 3">
            <a:extLst>
              <a:ext uri="{FF2B5EF4-FFF2-40B4-BE49-F238E27FC236}">
                <a16:creationId xmlns:a16="http://schemas.microsoft.com/office/drawing/2014/main" id="{6C5B6909-EAA9-0F07-B877-E324A218A3A1}"/>
              </a:ext>
            </a:extLst>
          </p:cNvPr>
          <p:cNvSpPr>
            <a:spLocks noGrp="1"/>
          </p:cNvSpPr>
          <p:nvPr>
            <p:ph type="ftr" sz="quarter" idx="11"/>
          </p:nvPr>
        </p:nvSpPr>
        <p:spPr>
          <a:xfrm>
            <a:off x="581192" y="6423914"/>
            <a:ext cx="6917210" cy="365125"/>
          </a:xfrm>
        </p:spPr>
        <p:txBody>
          <a:bodyPr>
            <a:normAutofit/>
          </a:bodyPr>
          <a:lstStyle/>
          <a:p>
            <a:pPr marL="0" marR="0" lvl="0" indent="0" defTabSz="914400" rtl="0" eaLnBrk="1" fontAlgn="auto" latinLnBrk="0" hangingPunct="1">
              <a:spcBef>
                <a:spcPts val="0"/>
              </a:spcBef>
              <a:spcAft>
                <a:spcPts val="0"/>
              </a:spcAft>
              <a:buClrTx/>
              <a:buSzTx/>
              <a:buFontTx/>
              <a:buNone/>
              <a:tabLst/>
              <a:defRPr/>
            </a:pPr>
            <a:endParaRPr kumimoji="0" lang="en-US" b="0" i="0" u="none" strike="noStrike" kern="1200" cap="all" spc="0" normalizeH="0" baseline="0" noProof="0">
              <a:ln>
                <a:noFill/>
              </a:ln>
              <a:solidFill>
                <a:schemeClr val="bg1">
                  <a:lumMod val="75000"/>
                  <a:lumOff val="25000"/>
                </a:scheme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9FA54600-65E8-B09D-1655-EE6A5A401993}"/>
              </a:ext>
            </a:extLst>
          </p:cNvPr>
          <p:cNvSpPr>
            <a:spLocks noGrp="1"/>
          </p:cNvSpPr>
          <p:nvPr>
            <p:ph type="sldNum" sz="quarter" idx="12"/>
          </p:nvPr>
        </p:nvSpPr>
        <p:spPr>
          <a:xfrm>
            <a:off x="10558300" y="6423914"/>
            <a:ext cx="1052510" cy="365125"/>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3A98EE3D-8CD1-4C3F-BD1C-C98C9596463C}" type="slidenum">
              <a:rPr kumimoji="0" lang="en-US" b="0" i="0" u="none" strike="noStrike" kern="1200" cap="none" spc="0" normalizeH="0" baseline="0" noProof="0">
                <a:ln>
                  <a:noFill/>
                </a:ln>
                <a:solidFill>
                  <a:schemeClr val="bg1">
                    <a:lumMod val="75000"/>
                    <a:lumOff val="25000"/>
                  </a:schemeClr>
                </a:solidFill>
                <a:effectLst/>
                <a:uLnTx/>
                <a:uFillTx/>
                <a:latin typeface="Franklin Gothic Book" panose="020B0502020104020203"/>
                <a:ea typeface="+mn-ea"/>
                <a:cs typeface="+mn-cs"/>
              </a:rPr>
              <a:pPr marL="0" marR="0" lvl="0" indent="0" defTabSz="914400" rtl="0" eaLnBrk="1" fontAlgn="auto" latinLnBrk="0" hangingPunct="1">
                <a:spcBef>
                  <a:spcPts val="0"/>
                </a:spcBef>
                <a:spcAft>
                  <a:spcPts val="600"/>
                </a:spcAft>
                <a:buClrTx/>
                <a:buSzTx/>
                <a:buFontTx/>
                <a:buNone/>
                <a:tabLst/>
                <a:defRPr/>
              </a:pPr>
              <a:t>17</a:t>
            </a:fld>
            <a:endParaRPr kumimoji="0" lang="en-US" b="0" i="0" u="none" strike="noStrike" kern="1200" cap="none" spc="0" normalizeH="0" baseline="0" noProof="0">
              <a:ln>
                <a:noFill/>
              </a:ln>
              <a:solidFill>
                <a:schemeClr val="bg1">
                  <a:lumMod val="75000"/>
                  <a:lumOff val="25000"/>
                </a:schemeClr>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78291331"/>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0" name="Rectangle 39">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42" name="Rectangle 41">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C2F9DBEA-4254-1586-BA58-C358DB235460}"/>
              </a:ext>
            </a:extLst>
          </p:cNvPr>
          <p:cNvSpPr>
            <a:spLocks noGrp="1"/>
          </p:cNvSpPr>
          <p:nvPr>
            <p:ph type="title"/>
          </p:nvPr>
        </p:nvSpPr>
        <p:spPr>
          <a:xfrm>
            <a:off x="672280" y="944752"/>
            <a:ext cx="3259016" cy="1462692"/>
          </a:xfrm>
        </p:spPr>
        <p:txBody>
          <a:bodyPr>
            <a:normAutofit/>
          </a:bodyPr>
          <a:lstStyle/>
          <a:p>
            <a:r>
              <a:rPr lang="en-GB" dirty="0">
                <a:solidFill>
                  <a:srgbClr val="FFFFFF"/>
                </a:solidFill>
              </a:rPr>
              <a:t>Ecological factors</a:t>
            </a:r>
          </a:p>
        </p:txBody>
      </p:sp>
      <p:sp>
        <p:nvSpPr>
          <p:cNvPr id="44" name="Rectangle 43">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6" name="Rectangle 45">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Franklin Gothic Book" panose="020B0502020104020203"/>
              <a:ea typeface="+mn-ea"/>
              <a:cs typeface="+mn-cs"/>
            </a:endParaRPr>
          </a:p>
        </p:txBody>
      </p:sp>
      <p:sp>
        <p:nvSpPr>
          <p:cNvPr id="48" name="Rectangle 47">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4114062E-9AB0-229E-54AF-6FFF5BADEBC4}"/>
              </a:ext>
            </a:extLst>
          </p:cNvPr>
          <p:cNvSpPr>
            <a:spLocks noGrp="1"/>
          </p:cNvSpPr>
          <p:nvPr>
            <p:ph idx="1"/>
          </p:nvPr>
        </p:nvSpPr>
        <p:spPr>
          <a:xfrm>
            <a:off x="671513" y="2536031"/>
            <a:ext cx="3123783" cy="3671936"/>
          </a:xfrm>
        </p:spPr>
        <p:txBody>
          <a:bodyPr anchor="t">
            <a:normAutofit/>
          </a:bodyPr>
          <a:lstStyle/>
          <a:p>
            <a:pPr marL="0" indent="0">
              <a:lnSpc>
                <a:spcPct val="100000"/>
              </a:lnSpc>
              <a:buClr>
                <a:srgbClr val="6586A8"/>
              </a:buClr>
              <a:buNone/>
            </a:pPr>
            <a:r>
              <a:rPr lang="en-GB" sz="1800" b="1" dirty="0">
                <a:solidFill>
                  <a:srgbClr val="FFFFFF"/>
                </a:solidFill>
              </a:rPr>
              <a:t>Corporate Social Responsibility (CSR)</a:t>
            </a:r>
          </a:p>
          <a:p>
            <a:pPr>
              <a:lnSpc>
                <a:spcPct val="100000"/>
              </a:lnSpc>
              <a:buClr>
                <a:srgbClr val="6586A8"/>
              </a:buClr>
            </a:pPr>
            <a:endParaRPr lang="en-GB" sz="1200" dirty="0">
              <a:solidFill>
                <a:srgbClr val="FFFFFF"/>
              </a:solidFill>
            </a:endParaRPr>
          </a:p>
          <a:p>
            <a:pPr>
              <a:lnSpc>
                <a:spcPct val="100000"/>
              </a:lnSpc>
              <a:buClr>
                <a:srgbClr val="6586A8"/>
              </a:buClr>
            </a:pPr>
            <a:r>
              <a:rPr lang="en-GB" sz="1600" dirty="0">
                <a:solidFill>
                  <a:srgbClr val="FFFFFF"/>
                </a:solidFill>
              </a:rPr>
              <a:t>CSR is a management concept</a:t>
            </a:r>
          </a:p>
          <a:p>
            <a:pPr>
              <a:lnSpc>
                <a:spcPct val="100000"/>
              </a:lnSpc>
              <a:buClr>
                <a:srgbClr val="6586A8"/>
              </a:buClr>
            </a:pPr>
            <a:r>
              <a:rPr lang="en-GB" sz="1600" dirty="0">
                <a:solidFill>
                  <a:srgbClr val="FFFFFF"/>
                </a:solidFill>
              </a:rPr>
              <a:t>Companies integrate social and environmental concerns in their business  operations and interactions with their stakeholders</a:t>
            </a:r>
          </a:p>
        </p:txBody>
      </p:sp>
      <p:sp>
        <p:nvSpPr>
          <p:cNvPr id="4" name="Footer Placeholder 3">
            <a:extLst>
              <a:ext uri="{FF2B5EF4-FFF2-40B4-BE49-F238E27FC236}">
                <a16:creationId xmlns:a16="http://schemas.microsoft.com/office/drawing/2014/main" id="{6C5B6909-EAA9-0F07-B877-E324A218A3A1}"/>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United nations industrial development organization</a:t>
            </a:r>
          </a:p>
        </p:txBody>
      </p:sp>
      <p:sp>
        <p:nvSpPr>
          <p:cNvPr id="5" name="Slide Number Placeholder 4">
            <a:extLst>
              <a:ext uri="{FF2B5EF4-FFF2-40B4-BE49-F238E27FC236}">
                <a16:creationId xmlns:a16="http://schemas.microsoft.com/office/drawing/2014/main" id="{9FA54600-65E8-B09D-1655-EE6A5A401993}"/>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18</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9" name="Text Placeholder 3">
            <a:extLst>
              <a:ext uri="{FF2B5EF4-FFF2-40B4-BE49-F238E27FC236}">
                <a16:creationId xmlns:a16="http://schemas.microsoft.com/office/drawing/2014/main" id="{88449070-5E72-D518-E745-4B21777D30EE}"/>
              </a:ext>
            </a:extLst>
          </p:cNvPr>
          <p:cNvSpPr txBox="1">
            <a:spLocks/>
          </p:cNvSpPr>
          <p:nvPr/>
        </p:nvSpPr>
        <p:spPr>
          <a:xfrm>
            <a:off x="4661010" y="1765937"/>
            <a:ext cx="6949797" cy="922724"/>
          </a:xfrm>
          <a:prstGeom prst="rect">
            <a:avLst/>
          </a:prstGeom>
          <a:solidFill>
            <a:srgbClr val="FFFFFF"/>
          </a:solidFill>
          <a:ln w="57150" cap="rnd" cmpd="sng" algn="ctr">
            <a:solidFill>
              <a:srgbClr val="4495A2"/>
            </a:solidFill>
            <a:prstDash val="solid"/>
            <a:miter lim="800000"/>
          </a:ln>
          <a:effectLst/>
        </p:spPr>
        <p:txBody>
          <a:bodyPr vert="horz" lIns="0" tIns="0" rIns="0" bIns="0" rtlCol="0">
            <a:noAutofit/>
          </a:bodyPr>
          <a:lstStyle>
            <a:lvl1pPr marL="0" indent="0" algn="l" defTabSz="914400" rtl="0" eaLnBrk="1" latinLnBrk="0" hangingPunct="1">
              <a:lnSpc>
                <a:spcPct val="100000"/>
              </a:lnSpc>
              <a:spcBef>
                <a:spcPts val="1000"/>
              </a:spcBef>
              <a:buFont typeface="Arial" panose="020B0604020202020204" pitchFamily="34" charset="0"/>
              <a:buNone/>
              <a:defRPr sz="1600" b="0" i="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4000" b="0" i="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4000" b="0" i="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4000" b="0" i="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4000" b="0" i="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0" marR="0" lvl="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2500" b="1" i="0" u="none" strike="noStrike" kern="1200" cap="none" spc="0" normalizeH="0" baseline="0" noProof="0" dirty="0">
                <a:ln>
                  <a:noFill/>
                </a:ln>
                <a:solidFill>
                  <a:srgbClr val="000000"/>
                </a:solidFill>
                <a:effectLst/>
                <a:uLnTx/>
                <a:uFillTx/>
                <a:latin typeface="Franklin Gothic Book"/>
                <a:ea typeface="+mn-ea"/>
                <a:cs typeface="+mn-cs"/>
              </a:rPr>
              <a:t>Which company would you consider as an ethical company – and why?</a:t>
            </a:r>
            <a:endParaRPr kumimoji="0" lang="en-US" sz="1000" b="1" i="0" u="none" strike="noStrike" kern="1200" cap="none" spc="0" normalizeH="0" baseline="0" noProof="0" dirty="0">
              <a:ln>
                <a:noFill/>
              </a:ln>
              <a:solidFill>
                <a:srgbClr val="000000"/>
              </a:solidFill>
              <a:effectLst/>
              <a:uLnTx/>
              <a:uFillTx/>
              <a:latin typeface="Franklin Gothic Book"/>
              <a:ea typeface="+mn-ea"/>
              <a:cs typeface="+mn-cs"/>
            </a:endParaRPr>
          </a:p>
        </p:txBody>
      </p:sp>
      <p:sp>
        <p:nvSpPr>
          <p:cNvPr id="6" name="Text Placeholder 3">
            <a:extLst>
              <a:ext uri="{FF2B5EF4-FFF2-40B4-BE49-F238E27FC236}">
                <a16:creationId xmlns:a16="http://schemas.microsoft.com/office/drawing/2014/main" id="{721104E7-8D2F-CB2F-3623-4C1B4EF8E70B}"/>
              </a:ext>
            </a:extLst>
          </p:cNvPr>
          <p:cNvSpPr txBox="1">
            <a:spLocks/>
          </p:cNvSpPr>
          <p:nvPr/>
        </p:nvSpPr>
        <p:spPr>
          <a:xfrm>
            <a:off x="4661009" y="3085122"/>
            <a:ext cx="6949797" cy="1369476"/>
          </a:xfrm>
          <a:prstGeom prst="rect">
            <a:avLst/>
          </a:prstGeom>
          <a:solidFill>
            <a:srgbClr val="FFFFFF"/>
          </a:solidFill>
          <a:ln w="57150" cap="rnd" cmpd="sng" algn="ctr">
            <a:solidFill>
              <a:srgbClr val="4495A2"/>
            </a:solidFill>
            <a:prstDash val="solid"/>
            <a:miter lim="800000"/>
          </a:ln>
          <a:effectLst/>
        </p:spPr>
        <p:txBody>
          <a:bodyPr vert="horz" lIns="0" tIns="0" rIns="0" bIns="0" rtlCol="0">
            <a:noAutofit/>
          </a:bodyPr>
          <a:lstStyle>
            <a:lvl1pPr marL="0" indent="0" algn="l" defTabSz="914400" rtl="0" eaLnBrk="1" latinLnBrk="0" hangingPunct="1">
              <a:lnSpc>
                <a:spcPct val="100000"/>
              </a:lnSpc>
              <a:spcBef>
                <a:spcPts val="1000"/>
              </a:spcBef>
              <a:buFont typeface="Arial" panose="020B0604020202020204" pitchFamily="34" charset="0"/>
              <a:buNone/>
              <a:defRPr sz="1600" b="0" i="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4000" b="0" i="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4000" b="0" i="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4000" b="0" i="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4000" b="0" i="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0" marR="0" lvl="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GB" sz="2500" b="1" i="0" u="none" strike="noStrike" kern="1200" cap="none" spc="0" normalizeH="0" baseline="0" noProof="0" dirty="0">
                <a:ln>
                  <a:noFill/>
                </a:ln>
                <a:solidFill>
                  <a:srgbClr val="000000"/>
                </a:solidFill>
                <a:effectLst/>
                <a:uLnTx/>
                <a:uFillTx/>
                <a:latin typeface="Franklin Gothic Book"/>
                <a:ea typeface="+mn-ea"/>
                <a:cs typeface="+mn-cs"/>
              </a:rPr>
              <a:t>To what degree do you feel your purchasing decisions are influenced by ethical / social and/or environmental factors?</a:t>
            </a:r>
          </a:p>
        </p:txBody>
      </p:sp>
    </p:spTree>
    <p:extLst>
      <p:ext uri="{BB962C8B-B14F-4D97-AF65-F5344CB8AC3E}">
        <p14:creationId xmlns:p14="http://schemas.microsoft.com/office/powerpoint/2010/main" val="163108347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4" name="Rectangle 13">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E97D03A3-BFF3-18DC-4B4D-8D8A99FD3A81}"/>
              </a:ext>
            </a:extLst>
          </p:cNvPr>
          <p:cNvSpPr>
            <a:spLocks noGrp="1"/>
          </p:cNvSpPr>
          <p:nvPr>
            <p:ph type="title"/>
          </p:nvPr>
        </p:nvSpPr>
        <p:spPr>
          <a:xfrm>
            <a:off x="672280" y="944752"/>
            <a:ext cx="3259016" cy="1462692"/>
          </a:xfrm>
        </p:spPr>
        <p:txBody>
          <a:bodyPr>
            <a:normAutofit/>
          </a:bodyPr>
          <a:lstStyle/>
          <a:p>
            <a:r>
              <a:rPr lang="en-GB">
                <a:solidFill>
                  <a:srgbClr val="FFFFFF"/>
                </a:solidFill>
              </a:rPr>
              <a:t>Legal factors</a:t>
            </a:r>
          </a:p>
        </p:txBody>
      </p:sp>
      <p:sp>
        <p:nvSpPr>
          <p:cNvPr id="16" name="Rectangle 15">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17">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Franklin Gothic Book" panose="020B0502020104020203"/>
              <a:ea typeface="+mn-ea"/>
              <a:cs typeface="+mn-cs"/>
            </a:endParaRPr>
          </a:p>
        </p:txBody>
      </p:sp>
      <p:sp>
        <p:nvSpPr>
          <p:cNvPr id="20" name="Rectangle 19">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FDDED9AA-6C79-797F-5E56-D9D80CF7CCFF}"/>
              </a:ext>
            </a:extLst>
          </p:cNvPr>
          <p:cNvSpPr>
            <a:spLocks noGrp="1"/>
          </p:cNvSpPr>
          <p:nvPr>
            <p:ph idx="1"/>
          </p:nvPr>
        </p:nvSpPr>
        <p:spPr>
          <a:xfrm>
            <a:off x="671513" y="2544052"/>
            <a:ext cx="3123783" cy="3671936"/>
          </a:xfrm>
        </p:spPr>
        <p:txBody>
          <a:bodyPr anchor="t">
            <a:normAutofit/>
          </a:bodyPr>
          <a:lstStyle/>
          <a:p>
            <a:r>
              <a:rPr lang="en-GB" dirty="0">
                <a:solidFill>
                  <a:srgbClr val="FFFFFF"/>
                </a:solidFill>
              </a:rPr>
              <a:t>Health and safety</a:t>
            </a:r>
          </a:p>
          <a:p>
            <a:r>
              <a:rPr lang="en-GB" dirty="0">
                <a:solidFill>
                  <a:srgbClr val="FFFFFF"/>
                </a:solidFill>
              </a:rPr>
              <a:t>Equal opportunities</a:t>
            </a:r>
          </a:p>
          <a:p>
            <a:r>
              <a:rPr lang="en-GB" dirty="0">
                <a:solidFill>
                  <a:srgbClr val="FFFFFF"/>
                </a:solidFill>
              </a:rPr>
              <a:t>Access to resources</a:t>
            </a:r>
          </a:p>
          <a:p>
            <a:r>
              <a:rPr lang="en-GB" dirty="0">
                <a:solidFill>
                  <a:srgbClr val="FFFFFF"/>
                </a:solidFill>
              </a:rPr>
              <a:t>Consumer rights</a:t>
            </a:r>
          </a:p>
          <a:p>
            <a:r>
              <a:rPr lang="en-GB" dirty="0">
                <a:solidFill>
                  <a:srgbClr val="FFFFFF"/>
                </a:solidFill>
              </a:rPr>
              <a:t>Standards policies</a:t>
            </a:r>
          </a:p>
          <a:p>
            <a:r>
              <a:rPr lang="en-GB" dirty="0">
                <a:solidFill>
                  <a:srgbClr val="FFFFFF"/>
                </a:solidFill>
              </a:rPr>
              <a:t>Etc.</a:t>
            </a:r>
          </a:p>
        </p:txBody>
      </p:sp>
      <p:pic>
        <p:nvPicPr>
          <p:cNvPr id="7" name="Picture 6" descr="Books on a shelf">
            <a:extLst>
              <a:ext uri="{FF2B5EF4-FFF2-40B4-BE49-F238E27FC236}">
                <a16:creationId xmlns:a16="http://schemas.microsoft.com/office/drawing/2014/main" id="{4C2BBB92-29E6-C9BD-82D1-D5C41373736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241830" y="601200"/>
            <a:ext cx="7503636" cy="5789365"/>
          </a:xfrm>
          <a:prstGeom prst="rect">
            <a:avLst/>
          </a:prstGeom>
        </p:spPr>
      </p:pic>
      <p:sp>
        <p:nvSpPr>
          <p:cNvPr id="4" name="Footer Placeholder 3">
            <a:extLst>
              <a:ext uri="{FF2B5EF4-FFF2-40B4-BE49-F238E27FC236}">
                <a16:creationId xmlns:a16="http://schemas.microsoft.com/office/drawing/2014/main" id="{94C08887-C120-A037-01D9-3C1026AEBF35}"/>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7FEE6CB5-DC63-ECE2-F383-94AD249F3AA7}"/>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19</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4225231095"/>
      </p:ext>
    </p:extLst>
  </p:cSld>
  <p:clrMapOvr>
    <a:overrideClrMapping bg1="dk1" tx1="lt1" bg2="dk2" tx2="lt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08C2E1-2815-3A61-29C2-597A76209205}"/>
              </a:ext>
            </a:extLst>
          </p:cNvPr>
          <p:cNvSpPr>
            <a:spLocks noGrp="1"/>
          </p:cNvSpPr>
          <p:nvPr>
            <p:ph type="title"/>
          </p:nvPr>
        </p:nvSpPr>
        <p:spPr>
          <a:xfrm>
            <a:off x="581192" y="702156"/>
            <a:ext cx="11029616" cy="801524"/>
          </a:xfrm>
        </p:spPr>
        <p:txBody>
          <a:bodyPr/>
          <a:lstStyle/>
          <a:p>
            <a:r>
              <a:rPr lang="en-GB" dirty="0"/>
              <a:t>Using the PESTEL framework</a:t>
            </a:r>
          </a:p>
        </p:txBody>
      </p:sp>
      <p:sp>
        <p:nvSpPr>
          <p:cNvPr id="3" name="Content Placeholder 2">
            <a:extLst>
              <a:ext uri="{FF2B5EF4-FFF2-40B4-BE49-F238E27FC236}">
                <a16:creationId xmlns:a16="http://schemas.microsoft.com/office/drawing/2014/main" id="{858E8D2A-CA22-5964-DD2F-4C7898C04C39}"/>
              </a:ext>
            </a:extLst>
          </p:cNvPr>
          <p:cNvSpPr>
            <a:spLocks noGrp="1"/>
          </p:cNvSpPr>
          <p:nvPr>
            <p:ph idx="1"/>
          </p:nvPr>
        </p:nvSpPr>
        <p:spPr>
          <a:xfrm>
            <a:off x="581192" y="1666240"/>
            <a:ext cx="11029615" cy="4309110"/>
          </a:xfrm>
        </p:spPr>
        <p:txBody>
          <a:bodyPr>
            <a:normAutofit/>
          </a:bodyPr>
          <a:lstStyle/>
          <a:p>
            <a:r>
              <a:rPr lang="en-GB" sz="2600" b="1" i="1" dirty="0"/>
              <a:t>Apply selectively </a:t>
            </a:r>
            <a:r>
              <a:rPr lang="en-GB" sz="2600" dirty="0"/>
              <a:t>– identify specific factors which impact on the industry, market and organisation in question.</a:t>
            </a:r>
          </a:p>
          <a:p>
            <a:r>
              <a:rPr lang="en-GB" sz="2600" dirty="0"/>
              <a:t>Identify factors which are </a:t>
            </a:r>
            <a:r>
              <a:rPr lang="en-GB" sz="2600" b="1" i="1" dirty="0"/>
              <a:t>important currently </a:t>
            </a:r>
            <a:r>
              <a:rPr lang="en-GB" sz="2600" dirty="0"/>
              <a:t>but also consider which will become </a:t>
            </a:r>
            <a:r>
              <a:rPr lang="en-GB" sz="2600" b="1" i="1" dirty="0"/>
              <a:t>more important in the next few years</a:t>
            </a:r>
            <a:r>
              <a:rPr lang="en-GB" sz="2600" dirty="0"/>
              <a:t>.</a:t>
            </a:r>
          </a:p>
          <a:p>
            <a:r>
              <a:rPr lang="en-GB" sz="2600" b="1" i="1" dirty="0"/>
              <a:t>Use data </a:t>
            </a:r>
            <a:r>
              <a:rPr lang="en-GB" sz="2600" dirty="0"/>
              <a:t>to support the points and analyse trends </a:t>
            </a:r>
            <a:r>
              <a:rPr lang="en-GB" sz="2600" b="1" i="1" dirty="0"/>
              <a:t>using up-to-date information</a:t>
            </a:r>
            <a:r>
              <a:rPr lang="en-GB" sz="2600" dirty="0"/>
              <a:t>.</a:t>
            </a:r>
          </a:p>
          <a:p>
            <a:r>
              <a:rPr lang="en-GB" sz="2600" dirty="0"/>
              <a:t>Identify </a:t>
            </a:r>
            <a:r>
              <a:rPr lang="en-GB" sz="2600" b="1" i="1" dirty="0"/>
              <a:t>opportunities and threats </a:t>
            </a:r>
            <a:r>
              <a:rPr lang="en-GB" sz="2600" dirty="0"/>
              <a:t>– the main point of the exercise.</a:t>
            </a:r>
          </a:p>
          <a:p>
            <a:endParaRPr lang="en-GB" sz="2000" dirty="0"/>
          </a:p>
        </p:txBody>
      </p:sp>
      <p:sp>
        <p:nvSpPr>
          <p:cNvPr id="4" name="Footer Placeholder 3">
            <a:extLst>
              <a:ext uri="{FF2B5EF4-FFF2-40B4-BE49-F238E27FC236}">
                <a16:creationId xmlns:a16="http://schemas.microsoft.com/office/drawing/2014/main" id="{1F19E365-76B4-6573-4757-AFF668CAAB78}"/>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Johnson, Whittington, Scholes, Angwin, </a:t>
            </a:r>
            <a:r>
              <a:rPr kumimoji="0" lang="en-GB" altLang="en-US" sz="900" b="0" i="0" u="none" strike="noStrike" kern="1200" cap="all" spc="0" normalizeH="0" baseline="0" noProof="0" dirty="0" err="1">
                <a:ln>
                  <a:noFill/>
                </a:ln>
                <a:solidFill>
                  <a:prstClr val="black">
                    <a:lumMod val="75000"/>
                    <a:lumOff val="25000"/>
                  </a:prstClr>
                </a:solidFill>
                <a:effectLst/>
                <a:uLnTx/>
                <a:uFillTx/>
                <a:latin typeface="Franklin Gothic Book" panose="020B0502020104020203"/>
                <a:ea typeface="+mn-ea"/>
                <a:cs typeface="+mn-cs"/>
              </a:rPr>
              <a:t>Regner</a:t>
            </a:r>
            <a:r>
              <a:rPr kumimoji="0" lang="en-GB" alt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 (2017)</a:t>
            </a:r>
          </a:p>
        </p:txBody>
      </p:sp>
      <p:sp>
        <p:nvSpPr>
          <p:cNvPr id="5" name="Slide Number Placeholder 4">
            <a:extLst>
              <a:ext uri="{FF2B5EF4-FFF2-40B4-BE49-F238E27FC236}">
                <a16:creationId xmlns:a16="http://schemas.microsoft.com/office/drawing/2014/main" id="{A8271835-52D6-509A-7FF2-826F8AAAB9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7795641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5" name="Rectangle 10">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6" name="Rectangle 12">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0E124C15-257C-07CE-04A6-D9E9F73A1B09}"/>
              </a:ext>
            </a:extLst>
          </p:cNvPr>
          <p:cNvSpPr>
            <a:spLocks noGrp="1"/>
          </p:cNvSpPr>
          <p:nvPr>
            <p:ph type="title"/>
          </p:nvPr>
        </p:nvSpPr>
        <p:spPr>
          <a:xfrm>
            <a:off x="672280" y="944752"/>
            <a:ext cx="3259016" cy="1462692"/>
          </a:xfrm>
        </p:spPr>
        <p:txBody>
          <a:bodyPr>
            <a:normAutofit/>
          </a:bodyPr>
          <a:lstStyle/>
          <a:p>
            <a:pPr>
              <a:lnSpc>
                <a:spcPct val="90000"/>
              </a:lnSpc>
            </a:pPr>
            <a:r>
              <a:rPr lang="en-GB" sz="2400" dirty="0">
                <a:solidFill>
                  <a:srgbClr val="FFFFFF"/>
                </a:solidFill>
              </a:rPr>
              <a:t>PESTEL example</a:t>
            </a:r>
          </a:p>
        </p:txBody>
      </p:sp>
      <p:sp>
        <p:nvSpPr>
          <p:cNvPr id="27" name="Rectangle 14">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16">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Franklin Gothic Book" panose="020B0502020104020203"/>
              <a:ea typeface="+mn-ea"/>
              <a:cs typeface="+mn-cs"/>
            </a:endParaRPr>
          </a:p>
        </p:txBody>
      </p:sp>
      <p:sp>
        <p:nvSpPr>
          <p:cNvPr id="29" name="Rectangle 18">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Content Placeholder 2">
            <a:extLst>
              <a:ext uri="{FF2B5EF4-FFF2-40B4-BE49-F238E27FC236}">
                <a16:creationId xmlns:a16="http://schemas.microsoft.com/office/drawing/2014/main" id="{66D02545-15E5-FDEE-3001-301A21AB1B8F}"/>
              </a:ext>
            </a:extLst>
          </p:cNvPr>
          <p:cNvSpPr>
            <a:spLocks noGrp="1"/>
          </p:cNvSpPr>
          <p:nvPr>
            <p:ph idx="1"/>
          </p:nvPr>
        </p:nvSpPr>
        <p:spPr>
          <a:xfrm>
            <a:off x="671513" y="2536031"/>
            <a:ext cx="3123783" cy="3671936"/>
          </a:xfrm>
        </p:spPr>
        <p:txBody>
          <a:bodyPr anchor="t">
            <a:normAutofit/>
          </a:bodyPr>
          <a:lstStyle/>
          <a:p>
            <a:r>
              <a:rPr lang="en-GB" dirty="0">
                <a:solidFill>
                  <a:srgbClr val="FFFFFF"/>
                </a:solidFill>
              </a:rPr>
              <a:t>This is an example of PESTEL for the oil industry</a:t>
            </a:r>
          </a:p>
        </p:txBody>
      </p:sp>
      <p:sp>
        <p:nvSpPr>
          <p:cNvPr id="4" name="Footer Placeholder 3">
            <a:extLst>
              <a:ext uri="{FF2B5EF4-FFF2-40B4-BE49-F238E27FC236}">
                <a16:creationId xmlns:a16="http://schemas.microsoft.com/office/drawing/2014/main" id="{BACB75A4-596C-246E-7E0E-18A73822D189}"/>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900" b="0" i="0" u="none" strike="noStrike" kern="1200" cap="all" spc="0" normalizeH="0" baseline="0" noProof="0">
                <a:ln>
                  <a:noFill/>
                </a:ln>
                <a:solidFill>
                  <a:prstClr val="black">
                    <a:lumMod val="75000"/>
                    <a:lumOff val="25000"/>
                  </a:prstClr>
                </a:solidFill>
                <a:effectLst/>
                <a:uLnTx/>
                <a:uFillTx/>
                <a:latin typeface="Franklin Gothic Book" panose="020B0502020104020203"/>
                <a:ea typeface="+mn-ea"/>
                <a:cs typeface="+mn-cs"/>
              </a:rPr>
              <a:t>Johnson, Whittington, Scholes, Angwin, Regner (2017)</a:t>
            </a:r>
          </a:p>
        </p:txBody>
      </p:sp>
      <p:sp>
        <p:nvSpPr>
          <p:cNvPr id="5" name="Slide Number Placeholder 4">
            <a:extLst>
              <a:ext uri="{FF2B5EF4-FFF2-40B4-BE49-F238E27FC236}">
                <a16:creationId xmlns:a16="http://schemas.microsoft.com/office/drawing/2014/main" id="{4DE6670B-3EED-FECA-4B85-9BCBC80EA92D}"/>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21</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pic>
        <p:nvPicPr>
          <p:cNvPr id="7" name="Picture 2" descr="Y:\08VOL4\Graphics\Powerpoint\PE_UK\PE528-JOHNSON\Final files\GIF\ch02\M02UF002.gif">
            <a:extLst>
              <a:ext uri="{FF2B5EF4-FFF2-40B4-BE49-F238E27FC236}">
                <a16:creationId xmlns:a16="http://schemas.microsoft.com/office/drawing/2014/main" id="{CAA45C3C-2CAD-26F7-4D12-941AE11224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18630" y="885117"/>
            <a:ext cx="7727133" cy="5098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1754166"/>
      </p:ext>
    </p:extLst>
  </p:cSld>
  <p:clrMapOvr>
    <a:overrideClrMapping bg1="dk1" tx1="lt1" bg2="dk2" tx2="lt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BB53F82-F191-4EEB-AB7B-F69E634FA3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F9EBEE3C-DDCD-7E9E-D5C1-9E3B37C855DE}"/>
              </a:ext>
            </a:extLst>
          </p:cNvPr>
          <p:cNvSpPr>
            <a:spLocks noGrp="1"/>
          </p:cNvSpPr>
          <p:nvPr>
            <p:ph type="title"/>
          </p:nvPr>
        </p:nvSpPr>
        <p:spPr>
          <a:xfrm>
            <a:off x="581192" y="702156"/>
            <a:ext cx="11029616" cy="1188720"/>
          </a:xfrm>
        </p:spPr>
        <p:txBody>
          <a:bodyPr>
            <a:normAutofit/>
          </a:bodyPr>
          <a:lstStyle/>
          <a:p>
            <a:r>
              <a:rPr lang="en-GB" dirty="0"/>
              <a:t>Pestel analysis – using amazon as an example</a:t>
            </a:r>
          </a:p>
        </p:txBody>
      </p:sp>
      <p:sp>
        <p:nvSpPr>
          <p:cNvPr id="13" name="Rectangle 12">
            <a:extLst>
              <a:ext uri="{FF2B5EF4-FFF2-40B4-BE49-F238E27FC236}">
                <a16:creationId xmlns:a16="http://schemas.microsoft.com/office/drawing/2014/main" id="{8616AA08-3831-473D-B61B-89484A33CF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8431B918-3A1C-46BA-9430-CAD97D9DA0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16">
            <a:extLst>
              <a:ext uri="{FF2B5EF4-FFF2-40B4-BE49-F238E27FC236}">
                <a16:creationId xmlns:a16="http://schemas.microsoft.com/office/drawing/2014/main" id="{8400935A-2F82-4DC4-A4E1-E12EFB8C27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18">
            <a:extLst>
              <a:ext uri="{FF2B5EF4-FFF2-40B4-BE49-F238E27FC236}">
                <a16:creationId xmlns:a16="http://schemas.microsoft.com/office/drawing/2014/main" id="{A3D5D599-1CAE-4C92-B5AE-8E51AF6D4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2180496"/>
            <a:ext cx="5404639" cy="4045683"/>
          </a:xfrm>
          <a:prstGeom prst="rect">
            <a:avLst/>
          </a:prstGeom>
          <a:solidFill>
            <a:schemeClr val="bg1"/>
          </a:solidFill>
          <a:ln w="38100">
            <a:solidFill>
              <a:srgbClr val="4653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pic>
        <p:nvPicPr>
          <p:cNvPr id="6" name="Picture 5">
            <a:extLst>
              <a:ext uri="{FF2B5EF4-FFF2-40B4-BE49-F238E27FC236}">
                <a16:creationId xmlns:a16="http://schemas.microsoft.com/office/drawing/2014/main" id="{291E2241-1538-D05A-3EB3-E954C07442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2372" y="2499053"/>
            <a:ext cx="3405393" cy="3405393"/>
          </a:xfrm>
          <a:prstGeom prst="rect">
            <a:avLst/>
          </a:prstGeom>
        </p:spPr>
      </p:pic>
      <p:sp>
        <p:nvSpPr>
          <p:cNvPr id="3" name="Content Placeholder 2">
            <a:extLst>
              <a:ext uri="{FF2B5EF4-FFF2-40B4-BE49-F238E27FC236}">
                <a16:creationId xmlns:a16="http://schemas.microsoft.com/office/drawing/2014/main" id="{18454373-1A0F-64EE-BFA0-361EE26D6722}"/>
              </a:ext>
            </a:extLst>
          </p:cNvPr>
          <p:cNvSpPr>
            <a:spLocks noGrp="1"/>
          </p:cNvSpPr>
          <p:nvPr>
            <p:ph idx="1"/>
          </p:nvPr>
        </p:nvSpPr>
        <p:spPr>
          <a:xfrm>
            <a:off x="6335805" y="2180496"/>
            <a:ext cx="5275001" cy="4045683"/>
          </a:xfrm>
        </p:spPr>
        <p:txBody>
          <a:bodyPr>
            <a:normAutofit/>
          </a:bodyPr>
          <a:lstStyle/>
          <a:p>
            <a:r>
              <a:rPr lang="en-GB" dirty="0"/>
              <a:t>Two Teachers</a:t>
            </a:r>
          </a:p>
          <a:p>
            <a:r>
              <a:rPr lang="en-GB" dirty="0">
                <a:hlinkClick r:id="rId3"/>
              </a:rPr>
              <a:t>https://youtu.be/F0KQ-h6v3-s</a:t>
            </a:r>
            <a:endParaRPr lang="en-GB" dirty="0"/>
          </a:p>
          <a:p>
            <a:endParaRPr lang="en-GB" dirty="0"/>
          </a:p>
        </p:txBody>
      </p:sp>
      <p:sp>
        <p:nvSpPr>
          <p:cNvPr id="4" name="Footer Placeholder 3">
            <a:extLst>
              <a:ext uri="{FF2B5EF4-FFF2-40B4-BE49-F238E27FC236}">
                <a16:creationId xmlns:a16="http://schemas.microsoft.com/office/drawing/2014/main" id="{CDDECC10-77B6-D3CE-B6BD-8F23F410FE8D}"/>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3885DA"/>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713D3442-880C-3F92-5B53-779107CACCD7}"/>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srgbClr val="3885DA"/>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22</a:t>
            </a:fld>
            <a:endParaRPr kumimoji="0" lang="en-US" sz="900" b="0" i="0" u="none" strike="noStrike" kern="1200" cap="none" spc="0" normalizeH="0" baseline="0" noProof="0">
              <a:ln>
                <a:noFill/>
              </a:ln>
              <a:solidFill>
                <a:srgbClr val="3885DA"/>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1032893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3" name="Rectangle 12">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6037C179-224E-9CB4-4192-20D745B62609}"/>
              </a:ext>
            </a:extLst>
          </p:cNvPr>
          <p:cNvSpPr>
            <a:spLocks noGrp="1"/>
          </p:cNvSpPr>
          <p:nvPr>
            <p:ph type="title"/>
          </p:nvPr>
        </p:nvSpPr>
        <p:spPr>
          <a:xfrm>
            <a:off x="672280" y="944752"/>
            <a:ext cx="3259016" cy="1123844"/>
          </a:xfrm>
        </p:spPr>
        <p:txBody>
          <a:bodyPr>
            <a:normAutofit/>
          </a:bodyPr>
          <a:lstStyle/>
          <a:p>
            <a:r>
              <a:rPr lang="en-GB" dirty="0">
                <a:solidFill>
                  <a:srgbClr val="FFFFFF"/>
                </a:solidFill>
              </a:rPr>
              <a:t>The micro environment</a:t>
            </a:r>
          </a:p>
        </p:txBody>
      </p:sp>
      <p:sp>
        <p:nvSpPr>
          <p:cNvPr id="15" name="Rectangle 14">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16">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Franklin Gothic Book" panose="020B0502020104020203"/>
              <a:ea typeface="+mn-ea"/>
              <a:cs typeface="+mn-cs"/>
            </a:endParaRPr>
          </a:p>
        </p:txBody>
      </p:sp>
      <p:sp>
        <p:nvSpPr>
          <p:cNvPr id="19" name="Rectangle 18">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E448F38F-1E11-F3E5-31E3-8829F6832AB9}"/>
              </a:ext>
            </a:extLst>
          </p:cNvPr>
          <p:cNvSpPr>
            <a:spLocks noGrp="1"/>
          </p:cNvSpPr>
          <p:nvPr>
            <p:ph idx="1"/>
          </p:nvPr>
        </p:nvSpPr>
        <p:spPr>
          <a:xfrm>
            <a:off x="671513" y="2536031"/>
            <a:ext cx="3123783" cy="3671936"/>
          </a:xfrm>
        </p:spPr>
        <p:txBody>
          <a:bodyPr anchor="t">
            <a:normAutofit/>
          </a:bodyPr>
          <a:lstStyle/>
          <a:p>
            <a:r>
              <a:rPr lang="en-GB">
                <a:solidFill>
                  <a:srgbClr val="FFFFFF"/>
                </a:solidFill>
              </a:rPr>
              <a:t>The Business Environment consists of several layers, with the organisation in the centre</a:t>
            </a:r>
            <a:endParaRPr lang="en-GB" dirty="0">
              <a:solidFill>
                <a:srgbClr val="FFFFFF"/>
              </a:solidFill>
            </a:endParaRPr>
          </a:p>
        </p:txBody>
      </p:sp>
      <p:sp>
        <p:nvSpPr>
          <p:cNvPr id="4" name="Footer Placeholder 3">
            <a:extLst>
              <a:ext uri="{FF2B5EF4-FFF2-40B4-BE49-F238E27FC236}">
                <a16:creationId xmlns:a16="http://schemas.microsoft.com/office/drawing/2014/main" id="{C5058922-2B72-77C1-AFFB-283F4838F97E}"/>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Chartered Institute of Marketing 2022</a:t>
            </a:r>
          </a:p>
        </p:txBody>
      </p:sp>
      <p:sp>
        <p:nvSpPr>
          <p:cNvPr id="5" name="Slide Number Placeholder 4">
            <a:extLst>
              <a:ext uri="{FF2B5EF4-FFF2-40B4-BE49-F238E27FC236}">
                <a16:creationId xmlns:a16="http://schemas.microsoft.com/office/drawing/2014/main" id="{1262966D-1618-EECE-79FF-604FEE97516E}"/>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23</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7" name="TextBox 6">
            <a:extLst>
              <a:ext uri="{FF2B5EF4-FFF2-40B4-BE49-F238E27FC236}">
                <a16:creationId xmlns:a16="http://schemas.microsoft.com/office/drawing/2014/main" id="{759EDCE1-CE04-48DE-F5C4-1A3675FE3E68}"/>
              </a:ext>
            </a:extLst>
          </p:cNvPr>
          <p:cNvSpPr txBox="1"/>
          <p:nvPr/>
        </p:nvSpPr>
        <p:spPr>
          <a:xfrm>
            <a:off x="4374833" y="1280160"/>
            <a:ext cx="7486967" cy="3970318"/>
          </a:xfrm>
          <a:prstGeom prst="rect">
            <a:avLst/>
          </a:prstGeom>
          <a:noFill/>
        </p:spPr>
        <p:txBody>
          <a:bodyPr wrap="square">
            <a:spAutoFit/>
          </a:bodyPr>
          <a:lstStyle/>
          <a:p>
            <a:r>
              <a:rPr lang="en-GB" sz="2800" b="0" i="0" dirty="0">
                <a:solidFill>
                  <a:schemeClr val="bg1"/>
                </a:solidFill>
                <a:effectLst/>
                <a:latin typeface="-apple-system"/>
              </a:rPr>
              <a:t>Micro-environment refers to the environment which is in direct contact with company and affects the routine activities of business straight away. </a:t>
            </a:r>
          </a:p>
          <a:p>
            <a:endParaRPr lang="en-GB" sz="2800" dirty="0">
              <a:solidFill>
                <a:schemeClr val="bg1"/>
              </a:solidFill>
              <a:latin typeface="-apple-system"/>
            </a:endParaRPr>
          </a:p>
          <a:p>
            <a:r>
              <a:rPr lang="en-GB" sz="2800" b="0" i="0" dirty="0">
                <a:solidFill>
                  <a:schemeClr val="bg1"/>
                </a:solidFill>
                <a:effectLst/>
                <a:latin typeface="-apple-system"/>
              </a:rPr>
              <a:t>It is a collection of forces or factors that are close to the organization and can influence the performance as well as the day-to-day activities of the firm.</a:t>
            </a:r>
            <a:endParaRPr lang="en-GB" sz="2800" dirty="0">
              <a:solidFill>
                <a:schemeClr val="bg1"/>
              </a:solidFill>
            </a:endParaRPr>
          </a:p>
        </p:txBody>
      </p:sp>
    </p:spTree>
    <p:extLst>
      <p:ext uri="{BB962C8B-B14F-4D97-AF65-F5344CB8AC3E}">
        <p14:creationId xmlns:p14="http://schemas.microsoft.com/office/powerpoint/2010/main" val="931048777"/>
      </p:ext>
    </p:extLst>
  </p:cSld>
  <p:clrMapOvr>
    <a:overrideClrMapping bg1="dk1" tx1="lt1" bg2="dk2" tx2="lt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6" name="Rectangle 1045">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 name="Rectangle 1047">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50" name="Rectangle 1049">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52" name="Rectangle 1051">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54" name="Rectangle 1053">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6037C179-224E-9CB4-4192-20D745B62609}"/>
              </a:ext>
            </a:extLst>
          </p:cNvPr>
          <p:cNvSpPr>
            <a:spLocks noGrp="1"/>
          </p:cNvSpPr>
          <p:nvPr>
            <p:ph type="title"/>
          </p:nvPr>
        </p:nvSpPr>
        <p:spPr>
          <a:xfrm>
            <a:off x="601255" y="702155"/>
            <a:ext cx="3409783" cy="1300365"/>
          </a:xfrm>
        </p:spPr>
        <p:txBody>
          <a:bodyPr>
            <a:normAutofit/>
          </a:bodyPr>
          <a:lstStyle/>
          <a:p>
            <a:r>
              <a:rPr lang="en-GB" dirty="0">
                <a:solidFill>
                  <a:srgbClr val="FFFFFF"/>
                </a:solidFill>
              </a:rPr>
              <a:t>The micro environment</a:t>
            </a:r>
          </a:p>
        </p:txBody>
      </p:sp>
      <p:sp>
        <p:nvSpPr>
          <p:cNvPr id="3" name="Content Placeholder 2">
            <a:extLst>
              <a:ext uri="{FF2B5EF4-FFF2-40B4-BE49-F238E27FC236}">
                <a16:creationId xmlns:a16="http://schemas.microsoft.com/office/drawing/2014/main" id="{E448F38F-1E11-F3E5-31E3-8829F6832AB9}"/>
              </a:ext>
            </a:extLst>
          </p:cNvPr>
          <p:cNvSpPr>
            <a:spLocks noGrp="1"/>
          </p:cNvSpPr>
          <p:nvPr>
            <p:ph idx="1"/>
          </p:nvPr>
        </p:nvSpPr>
        <p:spPr>
          <a:xfrm>
            <a:off x="601255" y="2177143"/>
            <a:ext cx="3409782" cy="2039258"/>
          </a:xfrm>
        </p:spPr>
        <p:txBody>
          <a:bodyPr>
            <a:normAutofit/>
          </a:bodyPr>
          <a:lstStyle/>
          <a:p>
            <a:r>
              <a:rPr lang="en-GB" sz="2400" dirty="0">
                <a:solidFill>
                  <a:srgbClr val="FFFFFF"/>
                </a:solidFill>
                <a:latin typeface="-apple-system"/>
              </a:rPr>
              <a:t>C</a:t>
            </a:r>
            <a:r>
              <a:rPr lang="en-GB" sz="2400" b="0" i="0" dirty="0">
                <a:solidFill>
                  <a:srgbClr val="FFFFFF"/>
                </a:solidFill>
                <a:effectLst/>
                <a:latin typeface="-apple-system"/>
              </a:rPr>
              <a:t>omponents of the Micro </a:t>
            </a:r>
            <a:r>
              <a:rPr lang="en-GB" sz="2400" dirty="0">
                <a:solidFill>
                  <a:srgbClr val="FFFFFF"/>
                </a:solidFill>
                <a:latin typeface="-apple-system"/>
              </a:rPr>
              <a:t>E</a:t>
            </a:r>
            <a:r>
              <a:rPr lang="en-GB" sz="2400" b="0" i="0" dirty="0">
                <a:solidFill>
                  <a:srgbClr val="FFFFFF"/>
                </a:solidFill>
                <a:effectLst/>
                <a:latin typeface="-apple-system"/>
              </a:rPr>
              <a:t>nvironment </a:t>
            </a:r>
            <a:endParaRPr lang="en-GB" sz="2400" dirty="0">
              <a:solidFill>
                <a:srgbClr val="FFFFFF"/>
              </a:solidFill>
            </a:endParaRPr>
          </a:p>
        </p:txBody>
      </p:sp>
      <p:sp>
        <p:nvSpPr>
          <p:cNvPr id="4" name="Footer Placeholder 3">
            <a:extLst>
              <a:ext uri="{FF2B5EF4-FFF2-40B4-BE49-F238E27FC236}">
                <a16:creationId xmlns:a16="http://schemas.microsoft.com/office/drawing/2014/main" id="{C5058922-2B72-77C1-AFFB-283F4838F97E}"/>
              </a:ext>
            </a:extLst>
          </p:cNvPr>
          <p:cNvSpPr>
            <a:spLocks noGrp="1"/>
          </p:cNvSpPr>
          <p:nvPr>
            <p:ph type="ftr" sz="quarter" idx="11"/>
          </p:nvPr>
        </p:nvSpPr>
        <p:spPr>
          <a:xfrm>
            <a:off x="581192" y="6400800"/>
            <a:ext cx="6917210" cy="365125"/>
          </a:xfrm>
        </p:spPr>
        <p:txBody>
          <a:bodyPr>
            <a:normAutofit/>
          </a:bodyPr>
          <a:lstStyle/>
          <a:p>
            <a:pPr marL="0" marR="0" lvl="0" indent="0" defTabSz="914400" rtl="0" eaLnBrk="1" fontAlgn="auto" latinLnBrk="0" hangingPunct="1">
              <a:spcBef>
                <a:spcPts val="0"/>
              </a:spcBef>
              <a:spcAft>
                <a:spcPts val="600"/>
              </a:spcAft>
              <a:buClrTx/>
              <a:buSzTx/>
              <a:buFontTx/>
              <a:buNone/>
              <a:tabLst/>
              <a:defRPr/>
            </a:pPr>
            <a:r>
              <a:rPr kumimoji="0" lang="en-US" b="0" i="0" u="none" strike="noStrike" kern="1200" cap="all" spc="0" normalizeH="0" baseline="0" noProof="0" dirty="0">
                <a:ln>
                  <a:noFill/>
                </a:ln>
                <a:solidFill>
                  <a:srgbClr val="FF3000"/>
                </a:solidFill>
                <a:effectLst/>
                <a:uLnTx/>
                <a:uFillTx/>
                <a:latin typeface="Franklin Gothic Book" panose="020B0502020104020203"/>
                <a:ea typeface="+mn-ea"/>
                <a:cs typeface="+mn-cs"/>
              </a:rPr>
              <a:t>Chartered Institute of Marketing 2022</a:t>
            </a:r>
          </a:p>
        </p:txBody>
      </p:sp>
      <p:sp>
        <p:nvSpPr>
          <p:cNvPr id="5" name="Slide Number Placeholder 4">
            <a:extLst>
              <a:ext uri="{FF2B5EF4-FFF2-40B4-BE49-F238E27FC236}">
                <a16:creationId xmlns:a16="http://schemas.microsoft.com/office/drawing/2014/main" id="{1262966D-1618-EECE-79FF-604FEE97516E}"/>
              </a:ext>
            </a:extLst>
          </p:cNvPr>
          <p:cNvSpPr>
            <a:spLocks noGrp="1"/>
          </p:cNvSpPr>
          <p:nvPr>
            <p:ph type="sldNum" sz="quarter" idx="12"/>
          </p:nvPr>
        </p:nvSpPr>
        <p:spPr>
          <a:xfrm>
            <a:off x="10558300" y="6400800"/>
            <a:ext cx="1052508" cy="365125"/>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3A98EE3D-8CD1-4C3F-BD1C-C98C9596463C}" type="slidenum">
              <a:rPr kumimoji="0" lang="en-US" b="0" i="0" u="none" strike="noStrike" kern="1200" cap="none" spc="0" normalizeH="0" baseline="0" noProof="0">
                <a:ln>
                  <a:noFill/>
                </a:ln>
                <a:solidFill>
                  <a:srgbClr val="FF3000"/>
                </a:solidFill>
                <a:effectLst/>
                <a:uLnTx/>
                <a:uFillTx/>
                <a:latin typeface="Franklin Gothic Book" panose="020B0502020104020203"/>
                <a:ea typeface="+mn-ea"/>
                <a:cs typeface="+mn-cs"/>
              </a:rPr>
              <a:pPr marL="0" marR="0" lvl="0" indent="0" defTabSz="914400" rtl="0" eaLnBrk="1" fontAlgn="auto" latinLnBrk="0" hangingPunct="1">
                <a:spcBef>
                  <a:spcPts val="0"/>
                </a:spcBef>
                <a:spcAft>
                  <a:spcPts val="600"/>
                </a:spcAft>
                <a:buClrTx/>
                <a:buSzTx/>
                <a:buFontTx/>
                <a:buNone/>
                <a:tabLst/>
                <a:defRPr/>
              </a:pPr>
              <a:t>24</a:t>
            </a:fld>
            <a:endParaRPr kumimoji="0" lang="en-US" b="0" i="0" u="none" strike="noStrike" kern="1200" cap="none" spc="0" normalizeH="0" baseline="0" noProof="0">
              <a:ln>
                <a:noFill/>
              </a:ln>
              <a:solidFill>
                <a:srgbClr val="FF3000"/>
              </a:solidFill>
              <a:effectLst/>
              <a:uLnTx/>
              <a:uFillTx/>
              <a:latin typeface="Franklin Gothic Book" panose="020B0502020104020203"/>
              <a:ea typeface="+mn-ea"/>
              <a:cs typeface="+mn-cs"/>
            </a:endParaRPr>
          </a:p>
        </p:txBody>
      </p:sp>
      <p:pic>
        <p:nvPicPr>
          <p:cNvPr id="12" name="Picture 11">
            <a:extLst>
              <a:ext uri="{FF2B5EF4-FFF2-40B4-BE49-F238E27FC236}">
                <a16:creationId xmlns:a16="http://schemas.microsoft.com/office/drawing/2014/main" id="{75B3B236-4652-276C-A4C2-F092F56BCAF6}"/>
              </a:ext>
            </a:extLst>
          </p:cNvPr>
          <p:cNvPicPr>
            <a:picLocks noChangeAspect="1"/>
          </p:cNvPicPr>
          <p:nvPr/>
        </p:nvPicPr>
        <p:blipFill rotWithShape="1">
          <a:blip r:embed="rId2"/>
          <a:srcRect l="42479" t="22406" r="21481" b="27408"/>
          <a:stretch/>
        </p:blipFill>
        <p:spPr>
          <a:xfrm>
            <a:off x="5000734" y="842045"/>
            <a:ext cx="6480065" cy="5466680"/>
          </a:xfrm>
          <a:prstGeom prst="rect">
            <a:avLst/>
          </a:prstGeom>
        </p:spPr>
      </p:pic>
    </p:spTree>
    <p:extLst>
      <p:ext uri="{BB962C8B-B14F-4D97-AF65-F5344CB8AC3E}">
        <p14:creationId xmlns:p14="http://schemas.microsoft.com/office/powerpoint/2010/main" val="787237103"/>
      </p:ext>
    </p:extLst>
  </p:cSld>
  <p:clrMapOvr>
    <a:overrideClrMapping bg1="dk1" tx1="lt1" bg2="dk2" tx2="lt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10">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2" name="Rectangle 12">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14">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16">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18">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2338BD3F-8DCF-66B0-B6CA-695AAADA46EF}"/>
              </a:ext>
            </a:extLst>
          </p:cNvPr>
          <p:cNvSpPr>
            <a:spLocks noGrp="1"/>
          </p:cNvSpPr>
          <p:nvPr>
            <p:ph type="title"/>
          </p:nvPr>
        </p:nvSpPr>
        <p:spPr>
          <a:xfrm>
            <a:off x="601255" y="702155"/>
            <a:ext cx="3409783" cy="1300365"/>
          </a:xfrm>
        </p:spPr>
        <p:txBody>
          <a:bodyPr>
            <a:normAutofit/>
          </a:bodyPr>
          <a:lstStyle/>
          <a:p>
            <a:r>
              <a:rPr lang="en-GB" dirty="0">
                <a:solidFill>
                  <a:srgbClr val="FFFFFF"/>
                </a:solidFill>
              </a:rPr>
              <a:t>Porter’s five forces</a:t>
            </a:r>
          </a:p>
        </p:txBody>
      </p:sp>
      <p:sp>
        <p:nvSpPr>
          <p:cNvPr id="3" name="Content Placeholder 2">
            <a:extLst>
              <a:ext uri="{FF2B5EF4-FFF2-40B4-BE49-F238E27FC236}">
                <a16:creationId xmlns:a16="http://schemas.microsoft.com/office/drawing/2014/main" id="{5699CB7F-745A-0B7C-15EE-63833C3045BB}"/>
              </a:ext>
            </a:extLst>
          </p:cNvPr>
          <p:cNvSpPr>
            <a:spLocks noGrp="1"/>
          </p:cNvSpPr>
          <p:nvPr>
            <p:ph idx="1"/>
          </p:nvPr>
        </p:nvSpPr>
        <p:spPr>
          <a:xfrm>
            <a:off x="601255" y="2177142"/>
            <a:ext cx="3409782" cy="3823607"/>
          </a:xfrm>
        </p:spPr>
        <p:txBody>
          <a:bodyPr>
            <a:normAutofit fontScale="85000" lnSpcReduction="10000"/>
          </a:bodyPr>
          <a:lstStyle/>
          <a:p>
            <a:r>
              <a:rPr lang="en-GB" dirty="0">
                <a:solidFill>
                  <a:srgbClr val="FFFFFF"/>
                </a:solidFill>
              </a:rPr>
              <a:t>Developed by Michael Porter of Harvard University</a:t>
            </a:r>
          </a:p>
          <a:p>
            <a:r>
              <a:rPr lang="en-GB" altLang="en-US" sz="1800" dirty="0">
                <a:latin typeface="Calibri" panose="020F0502020204030204" pitchFamily="34" charset="0"/>
              </a:rPr>
              <a:t>Identifies the </a:t>
            </a:r>
            <a:r>
              <a:rPr lang="en-GB" altLang="en-US" sz="1800" b="1" i="1" dirty="0">
                <a:solidFill>
                  <a:srgbClr val="FFC000"/>
                </a:solidFill>
                <a:latin typeface="Calibri" panose="020F0502020204030204" pitchFamily="34" charset="0"/>
              </a:rPr>
              <a:t>attractiveness</a:t>
            </a:r>
            <a:r>
              <a:rPr lang="en-GB" altLang="en-US" sz="1800" dirty="0">
                <a:latin typeface="Calibri" panose="020F0502020204030204" pitchFamily="34" charset="0"/>
              </a:rPr>
              <a:t> of industries – which industries/markets to enter or leave.</a:t>
            </a:r>
          </a:p>
          <a:p>
            <a:pPr marL="292100" indent="-292100">
              <a:buClr>
                <a:schemeClr val="tx1"/>
              </a:buClr>
            </a:pPr>
            <a:r>
              <a:rPr lang="en-GB" altLang="en-US" sz="1800" dirty="0">
                <a:latin typeface="Calibri" panose="020F0502020204030204" pitchFamily="34" charset="0"/>
              </a:rPr>
              <a:t>Identifies </a:t>
            </a:r>
            <a:r>
              <a:rPr lang="en-GB" altLang="en-US" sz="1800" b="1" i="1" dirty="0">
                <a:solidFill>
                  <a:srgbClr val="FFC000"/>
                </a:solidFill>
                <a:latin typeface="Calibri" panose="020F0502020204030204" pitchFamily="34" charset="0"/>
              </a:rPr>
              <a:t>strategies to influence </a:t>
            </a:r>
            <a:r>
              <a:rPr lang="en-GB" altLang="en-US" sz="1800" dirty="0">
                <a:latin typeface="Calibri" panose="020F0502020204030204" pitchFamily="34" charset="0"/>
              </a:rPr>
              <a:t>the impact of the forces, for example, building barriers to entry by becoming more vertically integrated.</a:t>
            </a:r>
          </a:p>
          <a:p>
            <a:pPr marL="292100" indent="-292100">
              <a:buClr>
                <a:schemeClr val="tx1"/>
              </a:buClr>
            </a:pPr>
            <a:r>
              <a:rPr lang="en-GB" altLang="en-US" sz="1800" dirty="0">
                <a:latin typeface="Calibri" panose="020F0502020204030204" pitchFamily="34" charset="0"/>
              </a:rPr>
              <a:t>The forces may have a </a:t>
            </a:r>
            <a:r>
              <a:rPr lang="en-GB" altLang="en-US" sz="1800" b="1" i="1" dirty="0">
                <a:solidFill>
                  <a:srgbClr val="FFC000"/>
                </a:solidFill>
                <a:latin typeface="Calibri" panose="020F0502020204030204" pitchFamily="34" charset="0"/>
              </a:rPr>
              <a:t>different impact on different organisations </a:t>
            </a:r>
            <a:r>
              <a:rPr lang="en-GB" altLang="en-US" sz="1800" dirty="0">
                <a:latin typeface="Calibri" panose="020F0502020204030204" pitchFamily="34" charset="0"/>
              </a:rPr>
              <a:t>e.g. large firms can deal with barriers to entry more easily than small firms.</a:t>
            </a:r>
            <a:endParaRPr lang="en-GB" dirty="0">
              <a:solidFill>
                <a:srgbClr val="FFFFFF"/>
              </a:solidFill>
            </a:endParaRPr>
          </a:p>
        </p:txBody>
      </p:sp>
      <p:pic>
        <p:nvPicPr>
          <p:cNvPr id="6" name="Picture 5">
            <a:extLst>
              <a:ext uri="{FF2B5EF4-FFF2-40B4-BE49-F238E27FC236}">
                <a16:creationId xmlns:a16="http://schemas.microsoft.com/office/drawing/2014/main" id="{69971200-DA5C-23D2-C1AF-2B1B9A61174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08508" y="548640"/>
            <a:ext cx="7067278" cy="591884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Footer Placeholder 3">
            <a:extLst>
              <a:ext uri="{FF2B5EF4-FFF2-40B4-BE49-F238E27FC236}">
                <a16:creationId xmlns:a16="http://schemas.microsoft.com/office/drawing/2014/main" id="{B96DE81C-4E54-9A51-FFAD-1D94C528206C}"/>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DEE78"/>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23509A07-63CC-2631-7922-90963A7E99C9}"/>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srgbClr val="FDEE78"/>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25</a:t>
            </a:fld>
            <a:endParaRPr kumimoji="0" lang="en-US" sz="900" b="0" i="0" u="none" strike="noStrike" kern="1200" cap="none" spc="0" normalizeH="0" baseline="0" noProof="0">
              <a:ln>
                <a:noFill/>
              </a:ln>
              <a:solidFill>
                <a:srgbClr val="FDEE78"/>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63767128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BEE3C-DDCD-7E9E-D5C1-9E3B37C855DE}"/>
              </a:ext>
            </a:extLst>
          </p:cNvPr>
          <p:cNvSpPr>
            <a:spLocks noGrp="1"/>
          </p:cNvSpPr>
          <p:nvPr>
            <p:ph type="title"/>
          </p:nvPr>
        </p:nvSpPr>
        <p:spPr>
          <a:xfrm>
            <a:off x="581192" y="702156"/>
            <a:ext cx="11029616" cy="1188720"/>
          </a:xfrm>
        </p:spPr>
        <p:txBody>
          <a:bodyPr>
            <a:normAutofit/>
          </a:bodyPr>
          <a:lstStyle/>
          <a:p>
            <a:r>
              <a:rPr lang="en-GB" dirty="0"/>
              <a:t>The Five Competitive Forces That Shape Strategy</a:t>
            </a:r>
          </a:p>
        </p:txBody>
      </p:sp>
      <p:sp>
        <p:nvSpPr>
          <p:cNvPr id="3" name="Content Placeholder 2">
            <a:extLst>
              <a:ext uri="{FF2B5EF4-FFF2-40B4-BE49-F238E27FC236}">
                <a16:creationId xmlns:a16="http://schemas.microsoft.com/office/drawing/2014/main" id="{18454373-1A0F-64EE-BFA0-361EE26D6722}"/>
              </a:ext>
            </a:extLst>
          </p:cNvPr>
          <p:cNvSpPr>
            <a:spLocks noGrp="1"/>
          </p:cNvSpPr>
          <p:nvPr>
            <p:ph idx="1"/>
          </p:nvPr>
        </p:nvSpPr>
        <p:spPr>
          <a:xfrm>
            <a:off x="6335805" y="2180496"/>
            <a:ext cx="5275001" cy="4045683"/>
          </a:xfrm>
        </p:spPr>
        <p:txBody>
          <a:bodyPr>
            <a:normAutofit/>
          </a:bodyPr>
          <a:lstStyle/>
          <a:p>
            <a:r>
              <a:rPr lang="en-GB" dirty="0"/>
              <a:t>Interview with Michael E. Porter, Professor, Harvard University</a:t>
            </a:r>
          </a:p>
          <a:p>
            <a:r>
              <a:rPr lang="en-GB" dirty="0">
                <a:hlinkClick r:id="rId2"/>
              </a:rPr>
              <a:t>https://youtu.be/mYF2_FBCvXw</a:t>
            </a:r>
            <a:endParaRPr lang="en-GB" dirty="0"/>
          </a:p>
          <a:p>
            <a:endParaRPr lang="en-GB" dirty="0"/>
          </a:p>
          <a:p>
            <a:r>
              <a:rPr lang="en-GB" dirty="0">
                <a:hlinkClick r:id="rId3"/>
              </a:rPr>
              <a:t>Porter's 5 Forces EXPLAINED | B2U | Business To You - YouTube</a:t>
            </a:r>
            <a:endParaRPr lang="en-GB" dirty="0"/>
          </a:p>
        </p:txBody>
      </p:sp>
      <p:sp>
        <p:nvSpPr>
          <p:cNvPr id="4" name="Footer Placeholder 3">
            <a:extLst>
              <a:ext uri="{FF2B5EF4-FFF2-40B4-BE49-F238E27FC236}">
                <a16:creationId xmlns:a16="http://schemas.microsoft.com/office/drawing/2014/main" id="{CDDECC10-77B6-D3CE-B6BD-8F23F410FE8D}"/>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3885DA"/>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713D3442-880C-3F92-5B53-779107CACCD7}"/>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srgbClr val="3885DA"/>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26</a:t>
            </a:fld>
            <a:endParaRPr kumimoji="0" lang="en-US" sz="900" b="0" i="0" u="none" strike="noStrike" kern="1200" cap="none" spc="0" normalizeH="0" baseline="0" noProof="0">
              <a:ln>
                <a:noFill/>
              </a:ln>
              <a:solidFill>
                <a:srgbClr val="3885DA"/>
              </a:solidFill>
              <a:effectLst/>
              <a:uLnTx/>
              <a:uFillTx/>
              <a:latin typeface="Franklin Gothic Book" panose="020B0502020104020203"/>
              <a:ea typeface="+mn-ea"/>
              <a:cs typeface="+mn-cs"/>
            </a:endParaRPr>
          </a:p>
        </p:txBody>
      </p:sp>
      <p:pic>
        <p:nvPicPr>
          <p:cNvPr id="7" name="Picture 6">
            <a:extLst>
              <a:ext uri="{FF2B5EF4-FFF2-40B4-BE49-F238E27FC236}">
                <a16:creationId xmlns:a16="http://schemas.microsoft.com/office/drawing/2014/main" id="{E2F6666E-9CAC-3D73-1BB1-451C356D36D8}"/>
              </a:ext>
            </a:extLst>
          </p:cNvPr>
          <p:cNvPicPr>
            <a:picLocks noChangeAspect="1"/>
          </p:cNvPicPr>
          <p:nvPr/>
        </p:nvPicPr>
        <p:blipFill>
          <a:blip r:embed="rId4"/>
          <a:stretch>
            <a:fillRect/>
          </a:stretch>
        </p:blipFill>
        <p:spPr>
          <a:xfrm>
            <a:off x="780698" y="3111404"/>
            <a:ext cx="4748741" cy="2180690"/>
          </a:xfrm>
          <a:prstGeom prst="rect">
            <a:avLst/>
          </a:prstGeom>
        </p:spPr>
      </p:pic>
    </p:spTree>
    <p:extLst>
      <p:ext uri="{BB962C8B-B14F-4D97-AF65-F5344CB8AC3E}">
        <p14:creationId xmlns:p14="http://schemas.microsoft.com/office/powerpoint/2010/main" val="41846505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8055E-FBEB-B260-B388-6699568F6A5E}"/>
              </a:ext>
            </a:extLst>
          </p:cNvPr>
          <p:cNvSpPr>
            <a:spLocks noGrp="1"/>
          </p:cNvSpPr>
          <p:nvPr>
            <p:ph type="title"/>
          </p:nvPr>
        </p:nvSpPr>
        <p:spPr/>
        <p:txBody>
          <a:bodyPr/>
          <a:lstStyle/>
          <a:p>
            <a:r>
              <a:rPr lang="en-GB" dirty="0"/>
              <a:t>Competitors / rivalry</a:t>
            </a:r>
          </a:p>
        </p:txBody>
      </p:sp>
      <p:sp>
        <p:nvSpPr>
          <p:cNvPr id="3" name="Content Placeholder 2">
            <a:extLst>
              <a:ext uri="{FF2B5EF4-FFF2-40B4-BE49-F238E27FC236}">
                <a16:creationId xmlns:a16="http://schemas.microsoft.com/office/drawing/2014/main" id="{06B97674-BC6A-8ED6-4A1F-FC1A246FA798}"/>
              </a:ext>
            </a:extLst>
          </p:cNvPr>
          <p:cNvSpPr>
            <a:spLocks noGrp="1"/>
          </p:cNvSpPr>
          <p:nvPr>
            <p:ph idx="1"/>
          </p:nvPr>
        </p:nvSpPr>
        <p:spPr>
          <a:xfrm>
            <a:off x="581192" y="2340863"/>
            <a:ext cx="7872997" cy="3979725"/>
          </a:xfrm>
        </p:spPr>
        <p:txBody>
          <a:bodyPr>
            <a:noAutofit/>
          </a:bodyPr>
          <a:lstStyle/>
          <a:p>
            <a:pPr>
              <a:spcAft>
                <a:spcPts val="0"/>
              </a:spcAft>
              <a:buNone/>
              <a:defRPr/>
            </a:pPr>
            <a:r>
              <a:rPr lang="en-GB" sz="1800" b="1" i="1" dirty="0">
                <a:latin typeface="Calibri" panose="020F0502020204030204" pitchFamily="34" charset="0"/>
              </a:rPr>
              <a:t>Rivalry between existing competitors</a:t>
            </a:r>
          </a:p>
          <a:p>
            <a:pPr>
              <a:spcAft>
                <a:spcPts val="0"/>
              </a:spcAft>
              <a:buNone/>
              <a:defRPr/>
            </a:pPr>
            <a:r>
              <a:rPr lang="en-GB" sz="1800" dirty="0">
                <a:latin typeface="Calibri" panose="020F0502020204030204" pitchFamily="34" charset="0"/>
              </a:rPr>
              <a:t>	Competitive rivals are organisations with similar products and services aimed at the same customer group and are direct competitors in the same industry/market (distinct from substitutes).</a:t>
            </a:r>
          </a:p>
          <a:p>
            <a:pPr>
              <a:spcAft>
                <a:spcPts val="0"/>
              </a:spcAft>
              <a:buNone/>
              <a:defRPr/>
            </a:pPr>
            <a:endParaRPr lang="en-GB" sz="1800" dirty="0">
              <a:latin typeface="Calibri" panose="020F0502020204030204" pitchFamily="34" charset="0"/>
            </a:endParaRPr>
          </a:p>
          <a:p>
            <a:pPr>
              <a:spcAft>
                <a:spcPts val="0"/>
              </a:spcAft>
              <a:buNone/>
              <a:defRPr/>
            </a:pPr>
            <a:r>
              <a:rPr lang="en-GB" sz="1800" dirty="0">
                <a:latin typeface="Calibri" panose="020F0502020204030204" pitchFamily="34" charset="0"/>
              </a:rPr>
              <a:t>	The degree of rivalry depends on things like:</a:t>
            </a:r>
          </a:p>
          <a:p>
            <a:pPr marL="555750" lvl="2">
              <a:spcAft>
                <a:spcPts val="0"/>
              </a:spcAft>
              <a:buFont typeface="Arial" panose="020B0604020202020204" pitchFamily="34" charset="0"/>
              <a:buChar char="•"/>
              <a:defRPr/>
            </a:pPr>
            <a:r>
              <a:rPr lang="en-GB" sz="1800" b="1" i="1" dirty="0">
                <a:latin typeface="Calibri" panose="020F0502020204030204" pitchFamily="34" charset="0"/>
              </a:rPr>
              <a:t>Competitor concentration </a:t>
            </a:r>
            <a:r>
              <a:rPr lang="en-GB" sz="1800" dirty="0">
                <a:latin typeface="Calibri" panose="020F0502020204030204" pitchFamily="34" charset="0"/>
              </a:rPr>
              <a:t>(rivalry = high if concentration is high or balanced in strength)</a:t>
            </a:r>
          </a:p>
          <a:p>
            <a:pPr marL="555750" lvl="2">
              <a:spcAft>
                <a:spcPts val="0"/>
              </a:spcAft>
              <a:buFont typeface="Arial" panose="020B0604020202020204" pitchFamily="34" charset="0"/>
              <a:buChar char="•"/>
              <a:defRPr/>
            </a:pPr>
            <a:r>
              <a:rPr lang="en-GB" sz="1800" b="1" i="1" dirty="0">
                <a:latin typeface="Calibri" panose="020F0502020204030204" pitchFamily="34" charset="0"/>
              </a:rPr>
              <a:t>Industry growth rate (rivalry = </a:t>
            </a:r>
            <a:r>
              <a:rPr lang="en-GB" sz="1800" dirty="0">
                <a:latin typeface="Calibri" panose="020F0502020204030204" pitchFamily="34" charset="0"/>
              </a:rPr>
              <a:t>high if growth rate is low)</a:t>
            </a:r>
          </a:p>
          <a:p>
            <a:pPr marL="555750" lvl="2">
              <a:spcAft>
                <a:spcPts val="0"/>
              </a:spcAft>
              <a:buFont typeface="Arial" panose="020B0604020202020204" pitchFamily="34" charset="0"/>
              <a:buChar char="•"/>
              <a:defRPr/>
            </a:pPr>
            <a:r>
              <a:rPr lang="en-GB" sz="1800" b="1" i="1" dirty="0">
                <a:latin typeface="Calibri" panose="020F0502020204030204" pitchFamily="34" charset="0"/>
              </a:rPr>
              <a:t>High fixed costs </a:t>
            </a:r>
            <a:r>
              <a:rPr lang="en-GB" sz="1800" dirty="0">
                <a:latin typeface="Calibri" panose="020F0502020204030204" pitchFamily="34" charset="0"/>
              </a:rPr>
              <a:t>(e.g. costs that stay the same, no matter how many products are being made)</a:t>
            </a:r>
          </a:p>
          <a:p>
            <a:pPr marL="555750" lvl="2">
              <a:spcAft>
                <a:spcPts val="0"/>
              </a:spcAft>
              <a:buFont typeface="Arial" panose="020B0604020202020204" pitchFamily="34" charset="0"/>
              <a:buChar char="•"/>
              <a:defRPr/>
            </a:pPr>
            <a:r>
              <a:rPr lang="en-GB" sz="1800" b="1" i="1" dirty="0">
                <a:latin typeface="Calibri" panose="020F0502020204030204" pitchFamily="34" charset="0"/>
              </a:rPr>
              <a:t>High exit barriers </a:t>
            </a:r>
            <a:r>
              <a:rPr lang="en-GB" sz="1800" dirty="0">
                <a:latin typeface="Calibri" panose="020F0502020204030204" pitchFamily="34" charset="0"/>
              </a:rPr>
              <a:t>(e.g. very specialised assets, which may be difficult to sell or relocate, closure costs)</a:t>
            </a:r>
          </a:p>
          <a:p>
            <a:pPr marL="555750" lvl="2">
              <a:spcAft>
                <a:spcPts val="0"/>
              </a:spcAft>
              <a:buFont typeface="Arial" panose="020B0604020202020204" pitchFamily="34" charset="0"/>
              <a:buChar char="•"/>
              <a:defRPr/>
            </a:pPr>
            <a:r>
              <a:rPr lang="en-GB" sz="1800" b="1" i="1" dirty="0">
                <a:latin typeface="Calibri" panose="020F0502020204030204" pitchFamily="34" charset="0"/>
              </a:rPr>
              <a:t>Differentiation</a:t>
            </a:r>
          </a:p>
          <a:p>
            <a:endParaRPr lang="en-GB" sz="1800" dirty="0"/>
          </a:p>
        </p:txBody>
      </p:sp>
      <p:sp>
        <p:nvSpPr>
          <p:cNvPr id="4" name="Footer Placeholder 3">
            <a:extLst>
              <a:ext uri="{FF2B5EF4-FFF2-40B4-BE49-F238E27FC236}">
                <a16:creationId xmlns:a16="http://schemas.microsoft.com/office/drawing/2014/main" id="{9CA98EA1-65D0-0611-2C9D-D7AFFF862886}"/>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Johnson, Whittington, Scholes, Angwin, </a:t>
            </a:r>
            <a:r>
              <a:rPr kumimoji="0" lang="en-GB" altLang="en-US" sz="900" b="0" i="0" u="none" strike="noStrike" kern="1200" cap="all" spc="0" normalizeH="0" baseline="0" noProof="0" dirty="0" err="1">
                <a:ln>
                  <a:noFill/>
                </a:ln>
                <a:solidFill>
                  <a:prstClr val="black">
                    <a:lumMod val="75000"/>
                    <a:lumOff val="25000"/>
                  </a:prstClr>
                </a:solidFill>
                <a:effectLst/>
                <a:uLnTx/>
                <a:uFillTx/>
                <a:latin typeface="Franklin Gothic Book" panose="020B0502020104020203"/>
                <a:ea typeface="+mn-ea"/>
                <a:cs typeface="+mn-cs"/>
              </a:rPr>
              <a:t>Regner</a:t>
            </a:r>
            <a:r>
              <a:rPr kumimoji="0" lang="en-GB" alt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 (2017)</a:t>
            </a:r>
          </a:p>
        </p:txBody>
      </p:sp>
      <p:sp>
        <p:nvSpPr>
          <p:cNvPr id="5" name="Slide Number Placeholder 4">
            <a:extLst>
              <a:ext uri="{FF2B5EF4-FFF2-40B4-BE49-F238E27FC236}">
                <a16:creationId xmlns:a16="http://schemas.microsoft.com/office/drawing/2014/main" id="{E970F6DC-83C5-872C-0F96-500CF229F3D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pic>
        <p:nvPicPr>
          <p:cNvPr id="6" name="Picture 5">
            <a:extLst>
              <a:ext uri="{FF2B5EF4-FFF2-40B4-BE49-F238E27FC236}">
                <a16:creationId xmlns:a16="http://schemas.microsoft.com/office/drawing/2014/main" id="{9CC63E00-2654-0B57-87ED-9A1490C1B12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57714" y="589154"/>
            <a:ext cx="3579182" cy="299756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6">
            <a:extLst>
              <a:ext uri="{FF2B5EF4-FFF2-40B4-BE49-F238E27FC236}">
                <a16:creationId xmlns:a16="http://schemas.microsoft.com/office/drawing/2014/main" id="{41D1C4BD-E87D-A965-7742-A9B664A9C8DE}"/>
              </a:ext>
            </a:extLst>
          </p:cNvPr>
          <p:cNvSpPr/>
          <p:nvPr/>
        </p:nvSpPr>
        <p:spPr>
          <a:xfrm>
            <a:off x="9520641" y="1726412"/>
            <a:ext cx="906728" cy="912513"/>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41255760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8055E-FBEB-B260-B388-6699568F6A5E}"/>
              </a:ext>
            </a:extLst>
          </p:cNvPr>
          <p:cNvSpPr>
            <a:spLocks noGrp="1"/>
          </p:cNvSpPr>
          <p:nvPr>
            <p:ph type="title"/>
          </p:nvPr>
        </p:nvSpPr>
        <p:spPr/>
        <p:txBody>
          <a:bodyPr/>
          <a:lstStyle/>
          <a:p>
            <a:r>
              <a:rPr lang="en-GB" dirty="0"/>
              <a:t>New entrants</a:t>
            </a:r>
          </a:p>
        </p:txBody>
      </p:sp>
      <p:sp>
        <p:nvSpPr>
          <p:cNvPr id="3" name="Content Placeholder 2">
            <a:extLst>
              <a:ext uri="{FF2B5EF4-FFF2-40B4-BE49-F238E27FC236}">
                <a16:creationId xmlns:a16="http://schemas.microsoft.com/office/drawing/2014/main" id="{06B97674-BC6A-8ED6-4A1F-FC1A246FA798}"/>
              </a:ext>
            </a:extLst>
          </p:cNvPr>
          <p:cNvSpPr>
            <a:spLocks noGrp="1"/>
          </p:cNvSpPr>
          <p:nvPr>
            <p:ph idx="1"/>
          </p:nvPr>
        </p:nvSpPr>
        <p:spPr>
          <a:xfrm>
            <a:off x="581193" y="2340863"/>
            <a:ext cx="7776522" cy="4019831"/>
          </a:xfrm>
        </p:spPr>
        <p:txBody>
          <a:bodyPr>
            <a:noAutofit/>
          </a:bodyPr>
          <a:lstStyle/>
          <a:p>
            <a:pPr marL="292100" indent="-292100">
              <a:spcAft>
                <a:spcPts val="0"/>
              </a:spcAft>
              <a:buNone/>
              <a:defRPr/>
            </a:pPr>
            <a:r>
              <a:rPr lang="en-US" sz="1800" b="1" i="1" dirty="0">
                <a:latin typeface="Calibri" panose="020F0502020204030204" pitchFamily="34" charset="0"/>
              </a:rPr>
              <a:t>The threat of entry</a:t>
            </a:r>
            <a:endParaRPr lang="en-GB" sz="1800" b="1" i="1" dirty="0">
              <a:latin typeface="Calibri" panose="020F0502020204030204" pitchFamily="34" charset="0"/>
            </a:endParaRPr>
          </a:p>
          <a:p>
            <a:pPr marL="325438" indent="-325438">
              <a:spcAft>
                <a:spcPts val="0"/>
              </a:spcAft>
              <a:buClr>
                <a:srgbClr val="0F6FC6"/>
              </a:buClr>
              <a:buNone/>
              <a:defRPr/>
            </a:pPr>
            <a:r>
              <a:rPr lang="en-GB" sz="1800" dirty="0">
                <a:latin typeface="Calibri" panose="020F0502020204030204" pitchFamily="34" charset="0"/>
              </a:rPr>
              <a:t>	Barriers to entry are the factors that need to be overcome by new entrants if they are to compete. The threat of entry is low when the barriers to entry are high and vice versa.</a:t>
            </a:r>
          </a:p>
          <a:p>
            <a:pPr marL="325438" indent="-288925">
              <a:spcAft>
                <a:spcPts val="0"/>
              </a:spcAft>
              <a:buClr>
                <a:srgbClr val="0F6FC6"/>
              </a:buClr>
              <a:buNone/>
              <a:defRPr/>
            </a:pPr>
            <a:endParaRPr lang="en-GB" sz="1800" dirty="0">
              <a:latin typeface="Calibri" panose="020F0502020204030204" pitchFamily="34" charset="0"/>
            </a:endParaRPr>
          </a:p>
          <a:p>
            <a:pPr marL="325438" indent="-288925">
              <a:spcAft>
                <a:spcPts val="0"/>
              </a:spcAft>
              <a:buClr>
                <a:srgbClr val="0F6FC6"/>
              </a:buClr>
              <a:buNone/>
              <a:defRPr/>
            </a:pPr>
            <a:r>
              <a:rPr lang="en-GB" sz="1800" dirty="0">
                <a:latin typeface="Calibri" panose="020F0502020204030204" pitchFamily="34" charset="0"/>
              </a:rPr>
              <a:t>The main barriers to entry include:</a:t>
            </a:r>
          </a:p>
          <a:p>
            <a:pPr marL="314325" lvl="1" indent="-314325">
              <a:spcAft>
                <a:spcPts val="0"/>
              </a:spcAft>
              <a:buFont typeface="Arial" panose="020B0604020202020204" pitchFamily="34" charset="0"/>
              <a:buChar char="•"/>
              <a:defRPr/>
            </a:pPr>
            <a:r>
              <a:rPr lang="en-GB" sz="1800" b="1" i="1" dirty="0">
                <a:latin typeface="Calibri" panose="020F0502020204030204" pitchFamily="34" charset="0"/>
              </a:rPr>
              <a:t>Required experience</a:t>
            </a:r>
          </a:p>
          <a:p>
            <a:pPr marL="314325" lvl="1" indent="-314325">
              <a:spcAft>
                <a:spcPts val="0"/>
              </a:spcAft>
              <a:buFont typeface="Arial" panose="020B0604020202020204" pitchFamily="34" charset="0"/>
              <a:buChar char="•"/>
              <a:defRPr/>
            </a:pPr>
            <a:r>
              <a:rPr lang="en-GB" sz="1800" b="1" i="1" dirty="0">
                <a:latin typeface="Calibri" panose="020F0502020204030204" pitchFamily="34" charset="0"/>
              </a:rPr>
              <a:t>Access to supply and distribution channels</a:t>
            </a:r>
          </a:p>
          <a:p>
            <a:pPr marL="314325" lvl="1" indent="-314325">
              <a:spcAft>
                <a:spcPts val="0"/>
              </a:spcAft>
              <a:buFont typeface="Arial" panose="020B0604020202020204" pitchFamily="34" charset="0"/>
              <a:buChar char="•"/>
              <a:defRPr/>
            </a:pPr>
            <a:r>
              <a:rPr lang="en-GB" sz="1800" b="1" i="1" dirty="0">
                <a:latin typeface="Calibri" panose="020F0502020204030204" pitchFamily="34" charset="0"/>
              </a:rPr>
              <a:t>Differentiation and market penetration costs</a:t>
            </a:r>
          </a:p>
          <a:p>
            <a:pPr marL="314325" lvl="1" indent="-314325">
              <a:spcAft>
                <a:spcPts val="0"/>
              </a:spcAft>
              <a:buFont typeface="Arial" panose="020B0604020202020204" pitchFamily="34" charset="0"/>
              <a:buChar char="•"/>
              <a:defRPr/>
            </a:pPr>
            <a:r>
              <a:rPr lang="en-GB" sz="1800" b="1" i="1" dirty="0">
                <a:latin typeface="Calibri" panose="020F0502020204030204" pitchFamily="34" charset="0"/>
              </a:rPr>
              <a:t>Legislation or government restrictions (e.g. licensing)</a:t>
            </a:r>
          </a:p>
          <a:p>
            <a:pPr marL="314325" lvl="1" indent="-314325">
              <a:spcAft>
                <a:spcPts val="0"/>
              </a:spcAft>
              <a:buFont typeface="Arial" panose="020B0604020202020204" pitchFamily="34" charset="0"/>
              <a:buChar char="•"/>
              <a:defRPr/>
            </a:pPr>
            <a:r>
              <a:rPr lang="en-GB" sz="1800" b="1" i="1" dirty="0">
                <a:latin typeface="Calibri" panose="020F0502020204030204" pitchFamily="34" charset="0"/>
              </a:rPr>
              <a:t>Retention of advantages</a:t>
            </a:r>
          </a:p>
          <a:p>
            <a:endParaRPr lang="en-GB" sz="1800" dirty="0"/>
          </a:p>
        </p:txBody>
      </p:sp>
      <p:sp>
        <p:nvSpPr>
          <p:cNvPr id="4" name="Footer Placeholder 3">
            <a:extLst>
              <a:ext uri="{FF2B5EF4-FFF2-40B4-BE49-F238E27FC236}">
                <a16:creationId xmlns:a16="http://schemas.microsoft.com/office/drawing/2014/main" id="{9CA98EA1-65D0-0611-2C9D-D7AFFF862886}"/>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Johnson, Whittington, Scholes, Angwin, </a:t>
            </a:r>
            <a:r>
              <a:rPr kumimoji="0" lang="en-GB" altLang="en-US" sz="900" b="0" i="0" u="none" strike="noStrike" kern="1200" cap="all" spc="0" normalizeH="0" baseline="0" noProof="0" dirty="0" err="1">
                <a:ln>
                  <a:noFill/>
                </a:ln>
                <a:solidFill>
                  <a:prstClr val="black">
                    <a:lumMod val="75000"/>
                    <a:lumOff val="25000"/>
                  </a:prstClr>
                </a:solidFill>
                <a:effectLst/>
                <a:uLnTx/>
                <a:uFillTx/>
                <a:latin typeface="Franklin Gothic Book" panose="020B0502020104020203"/>
                <a:ea typeface="+mn-ea"/>
                <a:cs typeface="+mn-cs"/>
              </a:rPr>
              <a:t>Regner</a:t>
            </a:r>
            <a:r>
              <a:rPr kumimoji="0" lang="en-GB" alt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 (2017)</a:t>
            </a:r>
          </a:p>
        </p:txBody>
      </p:sp>
      <p:sp>
        <p:nvSpPr>
          <p:cNvPr id="5" name="Slide Number Placeholder 4">
            <a:extLst>
              <a:ext uri="{FF2B5EF4-FFF2-40B4-BE49-F238E27FC236}">
                <a16:creationId xmlns:a16="http://schemas.microsoft.com/office/drawing/2014/main" id="{E970F6DC-83C5-872C-0F96-500CF229F3D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pic>
        <p:nvPicPr>
          <p:cNvPr id="6" name="Picture 5">
            <a:extLst>
              <a:ext uri="{FF2B5EF4-FFF2-40B4-BE49-F238E27FC236}">
                <a16:creationId xmlns:a16="http://schemas.microsoft.com/office/drawing/2014/main" id="{4B93B5FB-CCB3-79C0-EC6F-1408459BC01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57714" y="589154"/>
            <a:ext cx="3579182" cy="299756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6">
            <a:extLst>
              <a:ext uri="{FF2B5EF4-FFF2-40B4-BE49-F238E27FC236}">
                <a16:creationId xmlns:a16="http://schemas.microsoft.com/office/drawing/2014/main" id="{13605D37-6A08-AD4F-DB0A-96CA1E335039}"/>
              </a:ext>
            </a:extLst>
          </p:cNvPr>
          <p:cNvSpPr/>
          <p:nvPr/>
        </p:nvSpPr>
        <p:spPr>
          <a:xfrm>
            <a:off x="9504947" y="702156"/>
            <a:ext cx="994611" cy="78976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34254609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8055E-FBEB-B260-B388-6699568F6A5E}"/>
              </a:ext>
            </a:extLst>
          </p:cNvPr>
          <p:cNvSpPr>
            <a:spLocks noGrp="1"/>
          </p:cNvSpPr>
          <p:nvPr>
            <p:ph type="title"/>
          </p:nvPr>
        </p:nvSpPr>
        <p:spPr/>
        <p:txBody>
          <a:bodyPr/>
          <a:lstStyle/>
          <a:p>
            <a:r>
              <a:rPr lang="en-GB" dirty="0"/>
              <a:t>substitutes</a:t>
            </a:r>
          </a:p>
        </p:txBody>
      </p:sp>
      <p:sp>
        <p:nvSpPr>
          <p:cNvPr id="3" name="Content Placeholder 2">
            <a:extLst>
              <a:ext uri="{FF2B5EF4-FFF2-40B4-BE49-F238E27FC236}">
                <a16:creationId xmlns:a16="http://schemas.microsoft.com/office/drawing/2014/main" id="{06B97674-BC6A-8ED6-4A1F-FC1A246FA798}"/>
              </a:ext>
            </a:extLst>
          </p:cNvPr>
          <p:cNvSpPr>
            <a:spLocks noGrp="1"/>
          </p:cNvSpPr>
          <p:nvPr>
            <p:ph idx="1"/>
          </p:nvPr>
        </p:nvSpPr>
        <p:spPr>
          <a:xfrm>
            <a:off x="581192" y="2003878"/>
            <a:ext cx="7704555" cy="4420036"/>
          </a:xfrm>
        </p:spPr>
        <p:txBody>
          <a:bodyPr>
            <a:noAutofit/>
          </a:bodyPr>
          <a:lstStyle/>
          <a:p>
            <a:pPr marL="9525" indent="-9525">
              <a:lnSpc>
                <a:spcPct val="95000"/>
              </a:lnSpc>
              <a:spcBef>
                <a:spcPct val="15000"/>
              </a:spcBef>
              <a:spcAft>
                <a:spcPts val="0"/>
              </a:spcAft>
              <a:buNone/>
              <a:tabLst>
                <a:tab pos="304800" algn="l"/>
              </a:tabLst>
              <a:defRPr/>
            </a:pPr>
            <a:r>
              <a:rPr lang="en-GB" sz="1800" b="1" i="1" dirty="0">
                <a:latin typeface="Calibri" panose="020F0502020204030204" pitchFamily="34" charset="0"/>
              </a:rPr>
              <a:t>The threat of substitutes</a:t>
            </a:r>
          </a:p>
          <a:p>
            <a:pPr marL="53975" indent="-53975">
              <a:lnSpc>
                <a:spcPct val="95000"/>
              </a:lnSpc>
              <a:spcBef>
                <a:spcPct val="15000"/>
              </a:spcBef>
              <a:spcAft>
                <a:spcPts val="0"/>
              </a:spcAft>
              <a:buNone/>
              <a:tabLst>
                <a:tab pos="304800" algn="l"/>
              </a:tabLst>
              <a:defRPr/>
            </a:pPr>
            <a:r>
              <a:rPr lang="en-GB" sz="1800" dirty="0">
                <a:latin typeface="Calibri" panose="020F0502020204030204" pitchFamily="34" charset="0"/>
              </a:rPr>
              <a:t>	</a:t>
            </a:r>
          </a:p>
          <a:p>
            <a:pPr marL="53975" indent="-53975">
              <a:lnSpc>
                <a:spcPct val="95000"/>
              </a:lnSpc>
              <a:spcBef>
                <a:spcPct val="15000"/>
              </a:spcBef>
              <a:spcAft>
                <a:spcPts val="0"/>
              </a:spcAft>
              <a:buNone/>
              <a:tabLst>
                <a:tab pos="304800" algn="l"/>
              </a:tabLst>
              <a:defRPr/>
            </a:pPr>
            <a:r>
              <a:rPr lang="en-GB" sz="1800" b="1" i="1" dirty="0">
                <a:latin typeface="Calibri" panose="020F0502020204030204" pitchFamily="34" charset="0"/>
              </a:rPr>
              <a:t>Substitutes</a:t>
            </a:r>
            <a:r>
              <a:rPr lang="en-GB" sz="1800" dirty="0">
                <a:latin typeface="Calibri" panose="020F0502020204030204" pitchFamily="34" charset="0"/>
              </a:rPr>
              <a:t> are products or services that offer a similar benefit to an industry’s products or services, but have a different nature i.e. they are from outside the industry.</a:t>
            </a:r>
          </a:p>
          <a:p>
            <a:pPr marL="53975" indent="-53975">
              <a:lnSpc>
                <a:spcPct val="95000"/>
              </a:lnSpc>
              <a:spcBef>
                <a:spcPct val="15000"/>
              </a:spcBef>
              <a:spcAft>
                <a:spcPts val="0"/>
              </a:spcAft>
              <a:buNone/>
              <a:tabLst>
                <a:tab pos="304800" algn="l"/>
              </a:tabLst>
              <a:defRPr/>
            </a:pPr>
            <a:endParaRPr lang="en-GB" sz="1800" dirty="0">
              <a:latin typeface="Calibri" panose="020F0502020204030204" pitchFamily="34" charset="0"/>
            </a:endParaRPr>
          </a:p>
          <a:p>
            <a:pPr marL="53975" indent="-53975">
              <a:lnSpc>
                <a:spcPct val="95000"/>
              </a:lnSpc>
              <a:spcBef>
                <a:spcPct val="15000"/>
              </a:spcBef>
              <a:spcAft>
                <a:spcPts val="0"/>
              </a:spcAft>
              <a:buNone/>
              <a:tabLst>
                <a:tab pos="304800" algn="l"/>
              </a:tabLst>
              <a:defRPr/>
            </a:pPr>
            <a:r>
              <a:rPr lang="en-GB" sz="1800" dirty="0">
                <a:latin typeface="Calibri" panose="020F0502020204030204" pitchFamily="34" charset="0"/>
              </a:rPr>
              <a:t>	Customers will switch to alternatives (and thus the threat increases) if:</a:t>
            </a:r>
          </a:p>
          <a:p>
            <a:pPr marL="298450" indent="-298450">
              <a:lnSpc>
                <a:spcPct val="95000"/>
              </a:lnSpc>
              <a:spcBef>
                <a:spcPct val="15000"/>
              </a:spcBef>
              <a:spcAft>
                <a:spcPts val="0"/>
              </a:spcAft>
              <a:buClr>
                <a:schemeClr val="tx1"/>
              </a:buClr>
              <a:defRPr/>
            </a:pPr>
            <a:r>
              <a:rPr lang="en-GB" sz="1800" b="1" i="1" dirty="0">
                <a:latin typeface="Calibri" panose="020F0502020204030204" pitchFamily="34" charset="0"/>
              </a:rPr>
              <a:t>The price/performance ratio </a:t>
            </a:r>
            <a:r>
              <a:rPr lang="en-GB" sz="1800" dirty="0">
                <a:latin typeface="Calibri" panose="020F0502020204030204" pitchFamily="34" charset="0"/>
              </a:rPr>
              <a:t>of the substitute is superior (e.g. aluminium is more expensive than steel but it is more cost efficient for car parts)</a:t>
            </a:r>
          </a:p>
          <a:p>
            <a:pPr marL="298450" indent="-298450">
              <a:lnSpc>
                <a:spcPct val="95000"/>
              </a:lnSpc>
              <a:spcBef>
                <a:spcPct val="15000"/>
              </a:spcBef>
              <a:spcAft>
                <a:spcPts val="0"/>
              </a:spcAft>
              <a:buClr>
                <a:schemeClr val="tx1"/>
              </a:buClr>
              <a:defRPr/>
            </a:pPr>
            <a:r>
              <a:rPr lang="en-GB" sz="1800" dirty="0">
                <a:latin typeface="Calibri" panose="020F0502020204030204" pitchFamily="34" charset="0"/>
              </a:rPr>
              <a:t>The substitute </a:t>
            </a:r>
            <a:r>
              <a:rPr lang="en-GB" sz="1800" b="1" i="1" dirty="0">
                <a:latin typeface="Calibri" panose="020F0502020204030204" pitchFamily="34" charset="0"/>
              </a:rPr>
              <a:t>benefits from an innovation </a:t>
            </a:r>
            <a:r>
              <a:rPr lang="en-GB" sz="1800" dirty="0">
                <a:latin typeface="Calibri" panose="020F0502020204030204" pitchFamily="34" charset="0"/>
              </a:rPr>
              <a:t>that improves customer satisfaction (e.g. high speed trains can be quicker than airlines from city centre to city centre on short haul routes).</a:t>
            </a:r>
          </a:p>
          <a:p>
            <a:pPr marL="298450" indent="-298450">
              <a:lnSpc>
                <a:spcPct val="95000"/>
              </a:lnSpc>
              <a:spcBef>
                <a:spcPct val="15000"/>
              </a:spcBef>
              <a:spcAft>
                <a:spcPts val="0"/>
              </a:spcAft>
              <a:buClr>
                <a:schemeClr val="tx1"/>
              </a:buClr>
              <a:defRPr/>
            </a:pPr>
            <a:r>
              <a:rPr lang="en-GB" sz="1800" b="1" i="1" dirty="0">
                <a:latin typeface="Calibri" panose="020F0502020204030204" pitchFamily="34" charset="0"/>
              </a:rPr>
              <a:t>Extra-industry effects</a:t>
            </a:r>
            <a:r>
              <a:rPr lang="en-GB" sz="1800" b="1" dirty="0">
                <a:latin typeface="Calibri" panose="020F0502020204030204" pitchFamily="34" charset="0"/>
              </a:rPr>
              <a:t>. </a:t>
            </a:r>
            <a:r>
              <a:rPr lang="en-GB" sz="1800" dirty="0">
                <a:latin typeface="Calibri" panose="020F0502020204030204" pitchFamily="34" charset="0"/>
              </a:rPr>
              <a:t>Substitutes come from outside the industry which forces managers to look outside their own industry to consider more distant threats and constraints.</a:t>
            </a:r>
            <a:endParaRPr lang="en-GB" sz="1800" dirty="0"/>
          </a:p>
        </p:txBody>
      </p:sp>
      <p:sp>
        <p:nvSpPr>
          <p:cNvPr id="4" name="Footer Placeholder 3">
            <a:extLst>
              <a:ext uri="{FF2B5EF4-FFF2-40B4-BE49-F238E27FC236}">
                <a16:creationId xmlns:a16="http://schemas.microsoft.com/office/drawing/2014/main" id="{9CA98EA1-65D0-0611-2C9D-D7AFFF862886}"/>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Johnson, Whittington, Scholes, Angwin, </a:t>
            </a:r>
            <a:r>
              <a:rPr kumimoji="0" lang="en-GB" altLang="en-US" sz="900" b="0" i="0" u="none" strike="noStrike" kern="1200" cap="all" spc="0" normalizeH="0" baseline="0" noProof="0" dirty="0" err="1">
                <a:ln>
                  <a:noFill/>
                </a:ln>
                <a:solidFill>
                  <a:prstClr val="black">
                    <a:lumMod val="75000"/>
                    <a:lumOff val="25000"/>
                  </a:prstClr>
                </a:solidFill>
                <a:effectLst/>
                <a:uLnTx/>
                <a:uFillTx/>
                <a:latin typeface="Franklin Gothic Book" panose="020B0502020104020203"/>
                <a:ea typeface="+mn-ea"/>
                <a:cs typeface="+mn-cs"/>
              </a:rPr>
              <a:t>Regner</a:t>
            </a:r>
            <a:r>
              <a:rPr kumimoji="0" lang="en-GB" alt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 (2017)</a:t>
            </a:r>
          </a:p>
        </p:txBody>
      </p:sp>
      <p:sp>
        <p:nvSpPr>
          <p:cNvPr id="5" name="Slide Number Placeholder 4">
            <a:extLst>
              <a:ext uri="{FF2B5EF4-FFF2-40B4-BE49-F238E27FC236}">
                <a16:creationId xmlns:a16="http://schemas.microsoft.com/office/drawing/2014/main" id="{E970F6DC-83C5-872C-0F96-500CF229F3D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pic>
        <p:nvPicPr>
          <p:cNvPr id="6" name="Picture 5">
            <a:extLst>
              <a:ext uri="{FF2B5EF4-FFF2-40B4-BE49-F238E27FC236}">
                <a16:creationId xmlns:a16="http://schemas.microsoft.com/office/drawing/2014/main" id="{3590F5FC-CF9B-85DF-58EB-0C52C6C4C32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57714" y="589154"/>
            <a:ext cx="3579182" cy="299756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6">
            <a:extLst>
              <a:ext uri="{FF2B5EF4-FFF2-40B4-BE49-F238E27FC236}">
                <a16:creationId xmlns:a16="http://schemas.microsoft.com/office/drawing/2014/main" id="{C24BBFC8-DCDB-DF59-8D02-76AEF21CEF12}"/>
              </a:ext>
            </a:extLst>
          </p:cNvPr>
          <p:cNvSpPr/>
          <p:nvPr/>
        </p:nvSpPr>
        <p:spPr>
          <a:xfrm>
            <a:off x="9504947" y="2851793"/>
            <a:ext cx="994611" cy="577207"/>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42336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8055E-FBEB-B260-B388-6699568F6A5E}"/>
              </a:ext>
            </a:extLst>
          </p:cNvPr>
          <p:cNvSpPr>
            <a:spLocks noGrp="1"/>
          </p:cNvSpPr>
          <p:nvPr>
            <p:ph type="title"/>
          </p:nvPr>
        </p:nvSpPr>
        <p:spPr/>
        <p:txBody>
          <a:bodyPr/>
          <a:lstStyle/>
          <a:p>
            <a:r>
              <a:rPr lang="en-GB" dirty="0"/>
              <a:t>suppliers</a:t>
            </a:r>
          </a:p>
        </p:txBody>
      </p:sp>
      <p:sp>
        <p:nvSpPr>
          <p:cNvPr id="3" name="Content Placeholder 2">
            <a:extLst>
              <a:ext uri="{FF2B5EF4-FFF2-40B4-BE49-F238E27FC236}">
                <a16:creationId xmlns:a16="http://schemas.microsoft.com/office/drawing/2014/main" id="{06B97674-BC6A-8ED6-4A1F-FC1A246FA798}"/>
              </a:ext>
            </a:extLst>
          </p:cNvPr>
          <p:cNvSpPr>
            <a:spLocks noGrp="1"/>
          </p:cNvSpPr>
          <p:nvPr>
            <p:ph idx="1"/>
          </p:nvPr>
        </p:nvSpPr>
        <p:spPr>
          <a:xfrm>
            <a:off x="581193" y="2340864"/>
            <a:ext cx="7776522" cy="3927982"/>
          </a:xfrm>
        </p:spPr>
        <p:txBody>
          <a:bodyPr>
            <a:noAutofit/>
          </a:bodyPr>
          <a:lstStyle/>
          <a:p>
            <a:pPr marL="263525" indent="-263525">
              <a:buNone/>
            </a:pPr>
            <a:r>
              <a:rPr lang="en-GB" altLang="en-US" sz="1800" b="1" i="1" dirty="0">
                <a:latin typeface="Calibri" panose="020F0502020204030204" pitchFamily="34" charset="0"/>
              </a:rPr>
              <a:t>The bargaining power of suppliers</a:t>
            </a:r>
          </a:p>
          <a:p>
            <a:pPr marL="263525" indent="-263525">
              <a:buNone/>
            </a:pPr>
            <a:r>
              <a:rPr lang="en-GB" altLang="en-US" sz="1800" dirty="0">
                <a:latin typeface="Calibri" panose="020F0502020204030204" pitchFamily="34" charset="0"/>
              </a:rPr>
              <a:t>	Suppliers are those who supply what organisations need to produce the product or service. Powerful suppliers can reduce an organisation’s profits. </a:t>
            </a:r>
          </a:p>
          <a:p>
            <a:pPr marL="263525" indent="-263525">
              <a:buNone/>
            </a:pPr>
            <a:r>
              <a:rPr lang="en-GB" altLang="en-US" sz="1800" dirty="0">
                <a:latin typeface="Calibri" panose="020F0502020204030204" pitchFamily="34" charset="0"/>
              </a:rPr>
              <a:t>	</a:t>
            </a:r>
          </a:p>
          <a:p>
            <a:pPr marL="263525" indent="-263525">
              <a:buNone/>
            </a:pPr>
            <a:r>
              <a:rPr lang="en-GB" altLang="en-US" sz="1800" dirty="0">
                <a:latin typeface="Calibri" panose="020F0502020204030204" pitchFamily="34" charset="0"/>
              </a:rPr>
              <a:t>Supplier power is likely to be high, for example, when:</a:t>
            </a:r>
          </a:p>
          <a:p>
            <a:pPr marL="314325" lvl="1" indent="-209550">
              <a:buFont typeface="Arial" panose="020B0604020202020204" pitchFamily="34" charset="0"/>
              <a:buChar char="•"/>
            </a:pPr>
            <a:r>
              <a:rPr lang="en-GB" altLang="en-US" sz="1800" b="1" i="1" dirty="0">
                <a:latin typeface="Calibri" panose="020F0502020204030204" pitchFamily="34" charset="0"/>
              </a:rPr>
              <a:t>The suppliers are concentrated </a:t>
            </a:r>
            <a:r>
              <a:rPr lang="en-GB" altLang="en-US" sz="1800" dirty="0">
                <a:latin typeface="Calibri" panose="020F0502020204030204" pitchFamily="34" charset="0"/>
              </a:rPr>
              <a:t>(few of them)</a:t>
            </a:r>
          </a:p>
          <a:p>
            <a:pPr marL="314325" lvl="1" indent="-209550">
              <a:buFont typeface="Arial" panose="020B0604020202020204" pitchFamily="34" charset="0"/>
              <a:buChar char="•"/>
            </a:pPr>
            <a:r>
              <a:rPr lang="en-GB" altLang="en-US" sz="1800" b="1" i="1" dirty="0">
                <a:latin typeface="Calibri" panose="020F0502020204030204" pitchFamily="34" charset="0"/>
              </a:rPr>
              <a:t>Suppliers provide a specialist or rare input</a:t>
            </a:r>
          </a:p>
          <a:p>
            <a:pPr marL="314325" lvl="1" indent="-209550">
              <a:buFont typeface="Arial" panose="020B0604020202020204" pitchFamily="34" charset="0"/>
              <a:buChar char="•"/>
            </a:pPr>
            <a:r>
              <a:rPr lang="en-GB" altLang="en-US" sz="1800" b="1" i="1" dirty="0">
                <a:latin typeface="Calibri" panose="020F0502020204030204" pitchFamily="34" charset="0"/>
              </a:rPr>
              <a:t>Switching costs are high </a:t>
            </a:r>
            <a:r>
              <a:rPr lang="en-GB" altLang="en-US" sz="1800" dirty="0">
                <a:latin typeface="Calibri" panose="020F0502020204030204" pitchFamily="34" charset="0"/>
              </a:rPr>
              <a:t>(it is disruptive or expensive to change suppliers)</a:t>
            </a:r>
          </a:p>
          <a:p>
            <a:pPr marL="314325" lvl="1" indent="-209550">
              <a:buFont typeface="Arial" panose="020B0604020202020204" pitchFamily="34" charset="0"/>
              <a:buChar char="•"/>
            </a:pPr>
            <a:r>
              <a:rPr lang="en-GB" altLang="en-US" sz="1800" b="1" i="1" dirty="0">
                <a:latin typeface="Calibri" panose="020F0502020204030204" pitchFamily="34" charset="0"/>
              </a:rPr>
              <a:t>Suppliers can integrate forwards </a:t>
            </a:r>
            <a:r>
              <a:rPr lang="en-GB" altLang="en-US" sz="1800" dirty="0">
                <a:latin typeface="Calibri" panose="020F0502020204030204" pitchFamily="34" charset="0"/>
              </a:rPr>
              <a:t>(e.g. low-cost airlines have cut out the use of travel agents)</a:t>
            </a:r>
            <a:endParaRPr lang="en-GB" sz="1800" dirty="0"/>
          </a:p>
        </p:txBody>
      </p:sp>
      <p:sp>
        <p:nvSpPr>
          <p:cNvPr id="4" name="Footer Placeholder 3">
            <a:extLst>
              <a:ext uri="{FF2B5EF4-FFF2-40B4-BE49-F238E27FC236}">
                <a16:creationId xmlns:a16="http://schemas.microsoft.com/office/drawing/2014/main" id="{9CA98EA1-65D0-0611-2C9D-D7AFFF862886}"/>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Johnson, Whittington, Scholes, Angwin, </a:t>
            </a:r>
            <a:r>
              <a:rPr kumimoji="0" lang="en-GB" altLang="en-US" sz="900" b="0" i="0" u="none" strike="noStrike" kern="1200" cap="all" spc="0" normalizeH="0" baseline="0" noProof="0" dirty="0" err="1">
                <a:ln>
                  <a:noFill/>
                </a:ln>
                <a:solidFill>
                  <a:prstClr val="black">
                    <a:lumMod val="75000"/>
                    <a:lumOff val="25000"/>
                  </a:prstClr>
                </a:solidFill>
                <a:effectLst/>
                <a:uLnTx/>
                <a:uFillTx/>
                <a:latin typeface="Franklin Gothic Book" panose="020B0502020104020203"/>
                <a:ea typeface="+mn-ea"/>
                <a:cs typeface="+mn-cs"/>
              </a:rPr>
              <a:t>Regner</a:t>
            </a:r>
            <a:r>
              <a:rPr kumimoji="0" lang="en-GB" alt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 (2017)</a:t>
            </a:r>
          </a:p>
        </p:txBody>
      </p:sp>
      <p:sp>
        <p:nvSpPr>
          <p:cNvPr id="5" name="Slide Number Placeholder 4">
            <a:extLst>
              <a:ext uri="{FF2B5EF4-FFF2-40B4-BE49-F238E27FC236}">
                <a16:creationId xmlns:a16="http://schemas.microsoft.com/office/drawing/2014/main" id="{E970F6DC-83C5-872C-0F96-500CF229F3D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pic>
        <p:nvPicPr>
          <p:cNvPr id="6" name="Picture 5">
            <a:extLst>
              <a:ext uri="{FF2B5EF4-FFF2-40B4-BE49-F238E27FC236}">
                <a16:creationId xmlns:a16="http://schemas.microsoft.com/office/drawing/2014/main" id="{24D9D0CB-427C-CA14-FFCC-ACFCC0AB062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57714" y="589154"/>
            <a:ext cx="3579182" cy="299756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6">
            <a:extLst>
              <a:ext uri="{FF2B5EF4-FFF2-40B4-BE49-F238E27FC236}">
                <a16:creationId xmlns:a16="http://schemas.microsoft.com/office/drawing/2014/main" id="{795CC4BC-88A9-1B4E-C986-C3A9CE43E30D}"/>
              </a:ext>
            </a:extLst>
          </p:cNvPr>
          <p:cNvSpPr/>
          <p:nvPr/>
        </p:nvSpPr>
        <p:spPr>
          <a:xfrm>
            <a:off x="8502321" y="1652337"/>
            <a:ext cx="729915" cy="1018674"/>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9736556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8055E-FBEB-B260-B388-6699568F6A5E}"/>
              </a:ext>
            </a:extLst>
          </p:cNvPr>
          <p:cNvSpPr>
            <a:spLocks noGrp="1"/>
          </p:cNvSpPr>
          <p:nvPr>
            <p:ph type="title"/>
          </p:nvPr>
        </p:nvSpPr>
        <p:spPr>
          <a:xfrm>
            <a:off x="581192" y="702156"/>
            <a:ext cx="11029616" cy="936597"/>
          </a:xfrm>
        </p:spPr>
        <p:txBody>
          <a:bodyPr/>
          <a:lstStyle/>
          <a:p>
            <a:r>
              <a:rPr lang="en-GB" dirty="0"/>
              <a:t>buyers</a:t>
            </a:r>
          </a:p>
        </p:txBody>
      </p:sp>
      <p:sp>
        <p:nvSpPr>
          <p:cNvPr id="3" name="Content Placeholder 2">
            <a:extLst>
              <a:ext uri="{FF2B5EF4-FFF2-40B4-BE49-F238E27FC236}">
                <a16:creationId xmlns:a16="http://schemas.microsoft.com/office/drawing/2014/main" id="{06B97674-BC6A-8ED6-4A1F-FC1A246FA798}"/>
              </a:ext>
            </a:extLst>
          </p:cNvPr>
          <p:cNvSpPr>
            <a:spLocks noGrp="1"/>
          </p:cNvSpPr>
          <p:nvPr>
            <p:ph idx="1"/>
          </p:nvPr>
        </p:nvSpPr>
        <p:spPr>
          <a:xfrm>
            <a:off x="581192" y="1751755"/>
            <a:ext cx="7840913" cy="4672159"/>
          </a:xfrm>
        </p:spPr>
        <p:txBody>
          <a:bodyPr>
            <a:noAutofit/>
          </a:bodyPr>
          <a:lstStyle/>
          <a:p>
            <a:pPr eaLnBrk="1" hangingPunct="1">
              <a:buFont typeface="Wingdings 2" pitchFamily="18" charset="2"/>
              <a:buNone/>
              <a:defRPr/>
            </a:pPr>
            <a:r>
              <a:rPr lang="en-GB" sz="1800" b="1" i="1" dirty="0">
                <a:latin typeface="Calibri" panose="020F0502020204030204" pitchFamily="34" charset="0"/>
              </a:rPr>
              <a:t>The bargaining power of buyers</a:t>
            </a:r>
            <a:endParaRPr lang="en-GB" sz="1800" dirty="0">
              <a:latin typeface="Calibri" panose="020F0502020204030204" pitchFamily="34" charset="0"/>
            </a:endParaRPr>
          </a:p>
          <a:p>
            <a:pPr eaLnBrk="1" hangingPunct="1">
              <a:buFont typeface="Wingdings 2" pitchFamily="18" charset="2"/>
              <a:buNone/>
              <a:defRPr/>
            </a:pPr>
            <a:r>
              <a:rPr lang="en-GB" sz="1800" dirty="0">
                <a:latin typeface="Calibri" panose="020F0502020204030204" pitchFamily="34" charset="0"/>
              </a:rPr>
              <a:t>	Buyers are the organisation’s immediate customers, not necessarily the ultimate consumers. </a:t>
            </a:r>
          </a:p>
          <a:p>
            <a:pPr eaLnBrk="1" hangingPunct="1">
              <a:buFont typeface="Wingdings 2" pitchFamily="18" charset="2"/>
              <a:buNone/>
              <a:defRPr/>
            </a:pPr>
            <a:r>
              <a:rPr lang="en-GB" sz="1800" dirty="0">
                <a:latin typeface="Calibri" panose="020F0502020204030204" pitchFamily="34" charset="0"/>
              </a:rPr>
              <a:t>	If buyers are powerful, then they can demand cheap prices or product/service improvements to reduce profits.</a:t>
            </a:r>
          </a:p>
          <a:p>
            <a:pPr eaLnBrk="1" hangingPunct="1">
              <a:buFont typeface="Wingdings 2" pitchFamily="18" charset="2"/>
              <a:buNone/>
              <a:defRPr/>
            </a:pPr>
            <a:r>
              <a:rPr lang="en-GB" sz="1800" dirty="0">
                <a:latin typeface="Calibri" panose="020F0502020204030204" pitchFamily="34" charset="0"/>
              </a:rPr>
              <a:t>	Buyer power is likely to be high, for example, when:</a:t>
            </a:r>
          </a:p>
          <a:p>
            <a:pPr marL="603375" lvl="2" indent="-209550">
              <a:buFont typeface="Arial" charset="0"/>
              <a:buChar char="•"/>
              <a:defRPr/>
            </a:pPr>
            <a:r>
              <a:rPr lang="en-GB" sz="1800" b="1" i="1" dirty="0">
                <a:latin typeface="Calibri" panose="020F0502020204030204" pitchFamily="34" charset="0"/>
              </a:rPr>
              <a:t>Buyers are concentrated </a:t>
            </a:r>
            <a:r>
              <a:rPr lang="en-GB" sz="1800" dirty="0">
                <a:latin typeface="Calibri" panose="020F0502020204030204" pitchFamily="34" charset="0"/>
              </a:rPr>
              <a:t>(few of them)</a:t>
            </a:r>
          </a:p>
          <a:p>
            <a:pPr marL="593850" lvl="2" indent="-190500">
              <a:buFont typeface="Arial" charset="0"/>
              <a:buChar char="•"/>
              <a:defRPr/>
            </a:pPr>
            <a:r>
              <a:rPr lang="en-GB" sz="1800" b="1" i="1" dirty="0">
                <a:latin typeface="Calibri" panose="020F0502020204030204" pitchFamily="34" charset="0"/>
              </a:rPr>
              <a:t>Buyers have low switching costs </a:t>
            </a:r>
            <a:r>
              <a:rPr lang="en-GB" altLang="en-US" sz="1800" dirty="0">
                <a:latin typeface="Calibri" panose="020F0502020204030204" pitchFamily="34" charset="0"/>
              </a:rPr>
              <a:t>(it not disruptive or expensive to change their providers)</a:t>
            </a:r>
            <a:endParaRPr lang="en-GB" sz="1800" dirty="0">
              <a:latin typeface="Calibri" panose="020F0502020204030204" pitchFamily="34" charset="0"/>
            </a:endParaRPr>
          </a:p>
          <a:p>
            <a:pPr marL="593850" lvl="2" indent="-190500">
              <a:buFont typeface="Arial" charset="0"/>
              <a:buChar char="•"/>
              <a:defRPr/>
            </a:pPr>
            <a:r>
              <a:rPr lang="en-GB" sz="1800" b="1" i="1" dirty="0">
                <a:latin typeface="Calibri" panose="020F0502020204030204" pitchFamily="34" charset="0"/>
              </a:rPr>
              <a:t>Buyers can supply their own inputs </a:t>
            </a:r>
            <a:r>
              <a:rPr lang="en-GB" sz="1800" dirty="0">
                <a:latin typeface="Calibri" panose="020F0502020204030204" pitchFamily="34" charset="0"/>
              </a:rPr>
              <a:t>(backward vertical integration, e.g. through the acquisition of a business operating earlier in the supply chain – e.g. a retailer </a:t>
            </a:r>
            <a:r>
              <a:rPr lang="en-GB" sz="1800" dirty="0" err="1">
                <a:latin typeface="Calibri" panose="020F0502020204030204" pitchFamily="34" charset="0"/>
              </a:rPr>
              <a:t>acquiering</a:t>
            </a:r>
            <a:r>
              <a:rPr lang="en-GB" sz="1800" dirty="0">
                <a:latin typeface="Calibri" panose="020F0502020204030204" pitchFamily="34" charset="0"/>
              </a:rPr>
              <a:t> a wholesaler)</a:t>
            </a:r>
            <a:endParaRPr lang="en-GB" sz="1800" dirty="0"/>
          </a:p>
        </p:txBody>
      </p:sp>
      <p:sp>
        <p:nvSpPr>
          <p:cNvPr id="4" name="Footer Placeholder 3">
            <a:extLst>
              <a:ext uri="{FF2B5EF4-FFF2-40B4-BE49-F238E27FC236}">
                <a16:creationId xmlns:a16="http://schemas.microsoft.com/office/drawing/2014/main" id="{9CA98EA1-65D0-0611-2C9D-D7AFFF862886}"/>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Johnson, Whittington, Scholes, Angwin, </a:t>
            </a:r>
            <a:r>
              <a:rPr kumimoji="0" lang="en-GB" altLang="en-US" sz="900" b="0" i="0" u="none" strike="noStrike" kern="1200" cap="all" spc="0" normalizeH="0" baseline="0" noProof="0" dirty="0" err="1">
                <a:ln>
                  <a:noFill/>
                </a:ln>
                <a:solidFill>
                  <a:prstClr val="black">
                    <a:lumMod val="75000"/>
                    <a:lumOff val="25000"/>
                  </a:prstClr>
                </a:solidFill>
                <a:effectLst/>
                <a:uLnTx/>
                <a:uFillTx/>
                <a:latin typeface="Franklin Gothic Book" panose="020B0502020104020203"/>
                <a:ea typeface="+mn-ea"/>
                <a:cs typeface="+mn-cs"/>
              </a:rPr>
              <a:t>Regner</a:t>
            </a:r>
            <a:r>
              <a:rPr kumimoji="0" lang="en-GB" alt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 (2017)</a:t>
            </a:r>
          </a:p>
        </p:txBody>
      </p:sp>
      <p:sp>
        <p:nvSpPr>
          <p:cNvPr id="5" name="Slide Number Placeholder 4">
            <a:extLst>
              <a:ext uri="{FF2B5EF4-FFF2-40B4-BE49-F238E27FC236}">
                <a16:creationId xmlns:a16="http://schemas.microsoft.com/office/drawing/2014/main" id="{E970F6DC-83C5-872C-0F96-500CF229F3D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pic>
        <p:nvPicPr>
          <p:cNvPr id="6" name="Picture 5">
            <a:extLst>
              <a:ext uri="{FF2B5EF4-FFF2-40B4-BE49-F238E27FC236}">
                <a16:creationId xmlns:a16="http://schemas.microsoft.com/office/drawing/2014/main" id="{7295778B-2D74-D377-BADF-3F471F00F75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57714" y="589154"/>
            <a:ext cx="3579182" cy="299756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6">
            <a:extLst>
              <a:ext uri="{FF2B5EF4-FFF2-40B4-BE49-F238E27FC236}">
                <a16:creationId xmlns:a16="http://schemas.microsoft.com/office/drawing/2014/main" id="{C5FDCD24-290F-BBB4-7585-04D79BA49CC2}"/>
              </a:ext>
            </a:extLst>
          </p:cNvPr>
          <p:cNvSpPr/>
          <p:nvPr/>
        </p:nvSpPr>
        <p:spPr>
          <a:xfrm>
            <a:off x="10716127" y="1652337"/>
            <a:ext cx="729915" cy="1018674"/>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14327754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BEE3C-DDCD-7E9E-D5C1-9E3B37C855DE}"/>
              </a:ext>
            </a:extLst>
          </p:cNvPr>
          <p:cNvSpPr>
            <a:spLocks noGrp="1"/>
          </p:cNvSpPr>
          <p:nvPr>
            <p:ph type="title"/>
          </p:nvPr>
        </p:nvSpPr>
        <p:spPr>
          <a:xfrm>
            <a:off x="581192" y="702156"/>
            <a:ext cx="11029616" cy="1188720"/>
          </a:xfrm>
        </p:spPr>
        <p:txBody>
          <a:bodyPr>
            <a:normAutofit/>
          </a:bodyPr>
          <a:lstStyle/>
          <a:p>
            <a:r>
              <a:rPr lang="en-GB" dirty="0"/>
              <a:t>Porter’s five forces analysis – example: UK supermarkets</a:t>
            </a:r>
          </a:p>
        </p:txBody>
      </p:sp>
      <p:pic>
        <p:nvPicPr>
          <p:cNvPr id="6" name="Picture 5">
            <a:extLst>
              <a:ext uri="{FF2B5EF4-FFF2-40B4-BE49-F238E27FC236}">
                <a16:creationId xmlns:a16="http://schemas.microsoft.com/office/drawing/2014/main" id="{291E2241-1538-D05A-3EB3-E954C07442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2372" y="2499053"/>
            <a:ext cx="3405393" cy="3405393"/>
          </a:xfrm>
          <a:prstGeom prst="rect">
            <a:avLst/>
          </a:prstGeom>
        </p:spPr>
      </p:pic>
      <p:sp>
        <p:nvSpPr>
          <p:cNvPr id="3" name="Content Placeholder 2">
            <a:extLst>
              <a:ext uri="{FF2B5EF4-FFF2-40B4-BE49-F238E27FC236}">
                <a16:creationId xmlns:a16="http://schemas.microsoft.com/office/drawing/2014/main" id="{18454373-1A0F-64EE-BFA0-361EE26D6722}"/>
              </a:ext>
            </a:extLst>
          </p:cNvPr>
          <p:cNvSpPr>
            <a:spLocks noGrp="1"/>
          </p:cNvSpPr>
          <p:nvPr>
            <p:ph idx="1"/>
          </p:nvPr>
        </p:nvSpPr>
        <p:spPr>
          <a:xfrm>
            <a:off x="6335805" y="2180496"/>
            <a:ext cx="5275001" cy="4045683"/>
          </a:xfrm>
        </p:spPr>
        <p:txBody>
          <a:bodyPr>
            <a:normAutofit/>
          </a:bodyPr>
          <a:lstStyle/>
          <a:p>
            <a:r>
              <a:rPr lang="en-GB" dirty="0"/>
              <a:t>Two Teachers</a:t>
            </a:r>
          </a:p>
          <a:p>
            <a:r>
              <a:rPr lang="en-GB" dirty="0">
                <a:hlinkClick r:id="rId3"/>
              </a:rPr>
              <a:t>https://youtu.be/30oFuYiYOp0</a:t>
            </a:r>
            <a:endParaRPr lang="en-GB" dirty="0"/>
          </a:p>
        </p:txBody>
      </p:sp>
      <p:sp>
        <p:nvSpPr>
          <p:cNvPr id="4" name="Footer Placeholder 3">
            <a:extLst>
              <a:ext uri="{FF2B5EF4-FFF2-40B4-BE49-F238E27FC236}">
                <a16:creationId xmlns:a16="http://schemas.microsoft.com/office/drawing/2014/main" id="{CDDECC10-77B6-D3CE-B6BD-8F23F410FE8D}"/>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3885DA"/>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713D3442-880C-3F92-5B53-779107CACCD7}"/>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srgbClr val="3885DA"/>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32</a:t>
            </a:fld>
            <a:endParaRPr kumimoji="0" lang="en-US" sz="900" b="0" i="0" u="none" strike="noStrike" kern="1200" cap="none" spc="0" normalizeH="0" baseline="0" noProof="0">
              <a:ln>
                <a:noFill/>
              </a:ln>
              <a:solidFill>
                <a:srgbClr val="3885DA"/>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36442175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3" name="Rectangle 1032">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Rectangle 1034">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7" name="Rectangle 1036">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9" name="Rectangle 1038">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41" name="Rectangle 1040">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90134997-30DB-FC15-8E2A-86A26820EE8A}"/>
              </a:ext>
            </a:extLst>
          </p:cNvPr>
          <p:cNvSpPr>
            <a:spLocks noGrp="1"/>
          </p:cNvSpPr>
          <p:nvPr>
            <p:ph type="title"/>
          </p:nvPr>
        </p:nvSpPr>
        <p:spPr>
          <a:xfrm>
            <a:off x="601255" y="702155"/>
            <a:ext cx="3409783" cy="1300365"/>
          </a:xfrm>
        </p:spPr>
        <p:txBody>
          <a:bodyPr>
            <a:normAutofit/>
          </a:bodyPr>
          <a:lstStyle/>
          <a:p>
            <a:r>
              <a:rPr lang="en-GB">
                <a:solidFill>
                  <a:srgbClr val="FFFFFF"/>
                </a:solidFill>
              </a:rPr>
              <a:t>MendElow Matrix – </a:t>
            </a:r>
          </a:p>
        </p:txBody>
      </p:sp>
      <p:sp>
        <p:nvSpPr>
          <p:cNvPr id="1030" name="Content Placeholder 1029">
            <a:extLst>
              <a:ext uri="{FF2B5EF4-FFF2-40B4-BE49-F238E27FC236}">
                <a16:creationId xmlns:a16="http://schemas.microsoft.com/office/drawing/2014/main" id="{26C41A57-E8B6-F3D6-CC37-C0907144AEEC}"/>
              </a:ext>
            </a:extLst>
          </p:cNvPr>
          <p:cNvSpPr>
            <a:spLocks noGrp="1"/>
          </p:cNvSpPr>
          <p:nvPr>
            <p:ph idx="1"/>
          </p:nvPr>
        </p:nvSpPr>
        <p:spPr>
          <a:xfrm>
            <a:off x="601255" y="2177142"/>
            <a:ext cx="3409782" cy="3823607"/>
          </a:xfrm>
        </p:spPr>
        <p:txBody>
          <a:bodyPr>
            <a:normAutofit/>
          </a:bodyPr>
          <a:lstStyle/>
          <a:p>
            <a:r>
              <a:rPr lang="en-US" dirty="0">
                <a:solidFill>
                  <a:srgbClr val="FFFFFF"/>
                </a:solidFill>
              </a:rPr>
              <a:t>A strategic planning tool used to understand and prioritize different stakeholder interests when planning marketing strategies </a:t>
            </a:r>
          </a:p>
        </p:txBody>
      </p:sp>
      <p:pic>
        <p:nvPicPr>
          <p:cNvPr id="1026" name="Picture 2" descr="CIMA E1, E2, E3 &amp; Case Study Theory: Mendelow's Matrix - YouTube">
            <a:extLst>
              <a:ext uri="{FF2B5EF4-FFF2-40B4-BE49-F238E27FC236}">
                <a16:creationId xmlns:a16="http://schemas.microsoft.com/office/drawing/2014/main" id="{DF3ACD1A-A183-4793-280A-18141A30254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75"/>
          <a:stretch/>
        </p:blipFill>
        <p:spPr bwMode="auto">
          <a:xfrm>
            <a:off x="4169915" y="1244600"/>
            <a:ext cx="7940125" cy="4483099"/>
          </a:xfrm>
          <a:prstGeom prst="rect">
            <a:avLst/>
          </a:prstGeom>
          <a:noFill/>
          <a:extLst>
            <a:ext uri="{909E8E84-426E-40DD-AFC4-6F175D3DCCD1}">
              <a14:hiddenFill xmlns:a14="http://schemas.microsoft.com/office/drawing/2010/main">
                <a:solidFill>
                  <a:srgbClr val="FFFFFF"/>
                </a:solidFill>
              </a14:hiddenFill>
            </a:ext>
          </a:extLst>
        </p:spPr>
      </p:pic>
      <p:sp>
        <p:nvSpPr>
          <p:cNvPr id="4" name="Footer Placeholder 3">
            <a:extLst>
              <a:ext uri="{FF2B5EF4-FFF2-40B4-BE49-F238E27FC236}">
                <a16:creationId xmlns:a16="http://schemas.microsoft.com/office/drawing/2014/main" id="{678E4DD2-E88B-FF65-A2F5-586C425563E8}"/>
              </a:ext>
            </a:extLst>
          </p:cNvPr>
          <p:cNvSpPr>
            <a:spLocks noGrp="1"/>
          </p:cNvSpPr>
          <p:nvPr>
            <p:ph type="ftr" sz="quarter" idx="11"/>
          </p:nvPr>
        </p:nvSpPr>
        <p:spPr>
          <a:xfrm>
            <a:off x="581192" y="6400800"/>
            <a:ext cx="6917210" cy="365125"/>
          </a:xfrm>
        </p:spPr>
        <p:txBody>
          <a:bodyPr>
            <a:normAutofit/>
          </a:bodyPr>
          <a:lstStyle/>
          <a:p>
            <a:endParaRPr lang="en-US">
              <a:solidFill>
                <a:srgbClr val="DDE332"/>
              </a:solidFill>
            </a:endParaRPr>
          </a:p>
        </p:txBody>
      </p:sp>
      <p:sp>
        <p:nvSpPr>
          <p:cNvPr id="5" name="Slide Number Placeholder 4">
            <a:extLst>
              <a:ext uri="{FF2B5EF4-FFF2-40B4-BE49-F238E27FC236}">
                <a16:creationId xmlns:a16="http://schemas.microsoft.com/office/drawing/2014/main" id="{1C473C67-183A-1E81-9B9B-708C4E84F13C}"/>
              </a:ext>
            </a:extLst>
          </p:cNvPr>
          <p:cNvSpPr>
            <a:spLocks noGrp="1"/>
          </p:cNvSpPr>
          <p:nvPr>
            <p:ph type="sldNum" sz="quarter" idx="12"/>
          </p:nvPr>
        </p:nvSpPr>
        <p:spPr>
          <a:xfrm>
            <a:off x="10558300" y="6400800"/>
            <a:ext cx="1052508" cy="365125"/>
          </a:xfrm>
        </p:spPr>
        <p:txBody>
          <a:bodyPr>
            <a:normAutofit/>
          </a:bodyPr>
          <a:lstStyle/>
          <a:p>
            <a:pPr>
              <a:spcAft>
                <a:spcPts val="600"/>
              </a:spcAft>
            </a:pPr>
            <a:fld id="{3A98EE3D-8CD1-4C3F-BD1C-C98C9596463C}" type="slidenum">
              <a:rPr lang="en-US">
                <a:solidFill>
                  <a:srgbClr val="DDE332"/>
                </a:solidFill>
              </a:rPr>
              <a:pPr>
                <a:spcAft>
                  <a:spcPts val="600"/>
                </a:spcAft>
              </a:pPr>
              <a:t>33</a:t>
            </a:fld>
            <a:endParaRPr lang="en-US">
              <a:solidFill>
                <a:srgbClr val="DDE332"/>
              </a:solidFill>
            </a:endParaRPr>
          </a:p>
        </p:txBody>
      </p:sp>
    </p:spTree>
    <p:extLst>
      <p:ext uri="{BB962C8B-B14F-4D97-AF65-F5344CB8AC3E}">
        <p14:creationId xmlns:p14="http://schemas.microsoft.com/office/powerpoint/2010/main" val="3617287846"/>
      </p:ext>
    </p:extLst>
  </p:cSld>
  <p:clrMapOvr>
    <a:overrideClrMapping bg1="dk1" tx1="lt1" bg2="dk2" tx2="lt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Title 1">
            <a:extLst>
              <a:ext uri="{FF2B5EF4-FFF2-40B4-BE49-F238E27FC236}">
                <a16:creationId xmlns:a16="http://schemas.microsoft.com/office/drawing/2014/main" id="{26408B68-CCE2-CC81-ABBC-D96A6BF00275}"/>
              </a:ext>
            </a:extLst>
          </p:cNvPr>
          <p:cNvSpPr>
            <a:spLocks noGrp="1" noChangeArrowheads="1"/>
          </p:cNvSpPr>
          <p:nvPr>
            <p:ph type="title"/>
          </p:nvPr>
        </p:nvSpPr>
        <p:spPr/>
        <p:txBody>
          <a:bodyPr/>
          <a:lstStyle/>
          <a:p>
            <a:pPr eaLnBrk="1" hangingPunct="1"/>
            <a:r>
              <a:rPr lang="en-GB" altLang="en-US" dirty="0"/>
              <a:t>Opportunities and threats</a:t>
            </a:r>
          </a:p>
        </p:txBody>
      </p:sp>
      <p:sp>
        <p:nvSpPr>
          <p:cNvPr id="3" name="Content Placeholder 2">
            <a:extLst>
              <a:ext uri="{FF2B5EF4-FFF2-40B4-BE49-F238E27FC236}">
                <a16:creationId xmlns:a16="http://schemas.microsoft.com/office/drawing/2014/main" id="{EC2A996B-0DBC-278F-7CBC-83AABB2989F2}"/>
              </a:ext>
            </a:extLst>
          </p:cNvPr>
          <p:cNvSpPr>
            <a:spLocks noGrp="1"/>
          </p:cNvSpPr>
          <p:nvPr>
            <p:ph idx="1"/>
          </p:nvPr>
        </p:nvSpPr>
        <p:spPr>
          <a:xfrm>
            <a:off x="581191" y="1362076"/>
            <a:ext cx="11297987" cy="4525963"/>
          </a:xfrm>
        </p:spPr>
        <p:txBody>
          <a:bodyPr rtlCol="0">
            <a:normAutofit/>
          </a:bodyPr>
          <a:lstStyle/>
          <a:p>
            <a:pPr>
              <a:spcAft>
                <a:spcPts val="0"/>
              </a:spcAft>
              <a:defRPr/>
            </a:pPr>
            <a:r>
              <a:rPr lang="en-GB" sz="2000" dirty="0">
                <a:latin typeface="Arial" panose="020B0604020202020204" pitchFamily="34" charset="0"/>
                <a:cs typeface="Arial" panose="020B0604020202020204" pitchFamily="34" charset="0"/>
              </a:rPr>
              <a:t>	The critical issue in undertaking macro-environmental analysis (e.g. PESTEL) and industry analysis (e.g. Porter’s Five Forces) is the </a:t>
            </a:r>
            <a:r>
              <a:rPr lang="en-GB" sz="2000" b="1" i="1" dirty="0">
                <a:latin typeface="Arial" panose="020B0604020202020204" pitchFamily="34" charset="0"/>
                <a:cs typeface="Arial" panose="020B0604020202020204" pitchFamily="34" charset="0"/>
              </a:rPr>
              <a:t>implications</a:t>
            </a:r>
            <a:r>
              <a:rPr lang="en-GB" sz="2000" dirty="0">
                <a:latin typeface="Arial" panose="020B0604020202020204" pitchFamily="34" charset="0"/>
                <a:cs typeface="Arial" panose="020B0604020202020204" pitchFamily="34" charset="0"/>
              </a:rPr>
              <a:t> that are drawn from this understanding in guiding strategic decisions and choices.</a:t>
            </a:r>
          </a:p>
          <a:p>
            <a:pPr>
              <a:spcAft>
                <a:spcPts val="0"/>
              </a:spcAft>
              <a:defRPr/>
            </a:pPr>
            <a:endParaRPr lang="en-GB" sz="2000" dirty="0">
              <a:latin typeface="Arial" panose="020B0604020202020204" pitchFamily="34" charset="0"/>
              <a:cs typeface="Arial" panose="020B0604020202020204" pitchFamily="34" charset="0"/>
            </a:endParaRPr>
          </a:p>
          <a:p>
            <a:pPr>
              <a:spcAft>
                <a:spcPts val="0"/>
              </a:spcAft>
              <a:defRPr/>
            </a:pPr>
            <a:endParaRPr lang="en-GB" sz="2000" dirty="0">
              <a:latin typeface="Arial" panose="020B0604020202020204" pitchFamily="34" charset="0"/>
              <a:cs typeface="Arial" panose="020B0604020202020204" pitchFamily="34" charset="0"/>
            </a:endParaRPr>
          </a:p>
          <a:p>
            <a:pPr marL="0" indent="0">
              <a:spcAft>
                <a:spcPts val="0"/>
              </a:spcAft>
              <a:buNone/>
              <a:defRPr/>
            </a:pPr>
            <a:r>
              <a:rPr lang="en-GB" sz="2000" dirty="0">
                <a:latin typeface="Arial" panose="020B0604020202020204" pitchFamily="34" charset="0"/>
                <a:cs typeface="Arial" panose="020B0604020202020204" pitchFamily="34" charset="0"/>
              </a:rPr>
              <a:t>	</a:t>
            </a:r>
          </a:p>
          <a:p>
            <a:pPr>
              <a:spcAft>
                <a:spcPts val="0"/>
              </a:spcAft>
              <a:defRPr/>
            </a:pPr>
            <a:r>
              <a:rPr lang="en-GB" sz="2000" b="1" i="1" dirty="0">
                <a:latin typeface="Arial" panose="020B0604020202020204" pitchFamily="34" charset="0"/>
                <a:cs typeface="Arial" panose="020B0604020202020204" pitchFamily="34" charset="0"/>
              </a:rPr>
              <a:t>Identifying opportunities and threats </a:t>
            </a:r>
            <a:r>
              <a:rPr lang="en-GB" sz="2000" dirty="0">
                <a:latin typeface="Arial" panose="020B0604020202020204" pitchFamily="34" charset="0"/>
                <a:cs typeface="Arial" panose="020B0604020202020204" pitchFamily="34" charset="0"/>
              </a:rPr>
              <a:t>is extremely valuable when thinking about strategic choices.</a:t>
            </a:r>
          </a:p>
          <a:p>
            <a:pPr>
              <a:spcAft>
                <a:spcPts val="0"/>
              </a:spcAft>
              <a:defRPr/>
            </a:pPr>
            <a:r>
              <a:rPr lang="en-GB" sz="2000" dirty="0">
                <a:latin typeface="Arial" panose="020B0604020202020204" pitchFamily="34" charset="0"/>
                <a:cs typeface="Arial" panose="020B0604020202020204" pitchFamily="34" charset="0"/>
              </a:rPr>
              <a:t>Opportunities and threats form one half of the </a:t>
            </a:r>
            <a:r>
              <a:rPr lang="en-GB" sz="2000" b="1" i="1" dirty="0">
                <a:latin typeface="Arial" panose="020B0604020202020204" pitchFamily="34" charset="0"/>
                <a:cs typeface="Arial" panose="020B0604020202020204" pitchFamily="34" charset="0"/>
              </a:rPr>
              <a:t>SWOT analysis </a:t>
            </a:r>
            <a:r>
              <a:rPr lang="en-GB" sz="2000" dirty="0">
                <a:latin typeface="Arial" panose="020B0604020202020204" pitchFamily="34" charset="0"/>
                <a:cs typeface="Arial" panose="020B0604020202020204" pitchFamily="34" charset="0"/>
              </a:rPr>
              <a:t>that shapes strategy.</a:t>
            </a:r>
          </a:p>
        </p:txBody>
      </p:sp>
      <p:sp>
        <p:nvSpPr>
          <p:cNvPr id="120836" name="Footer Placeholder 1">
            <a:extLst>
              <a:ext uri="{FF2B5EF4-FFF2-40B4-BE49-F238E27FC236}">
                <a16:creationId xmlns:a16="http://schemas.microsoft.com/office/drawing/2014/main" id="{CD8508CA-7781-8277-6BE6-A8FDA5927139}"/>
              </a:ext>
            </a:extLst>
          </p:cNvPr>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400" b="0" i="0" u="none" strike="noStrike" kern="1200" cap="all" spc="0" normalizeH="0" baseline="0" noProof="0" dirty="0">
                <a:ln>
                  <a:noFill/>
                </a:ln>
                <a:solidFill>
                  <a:prstClr val="black"/>
                </a:solidFill>
                <a:effectLst/>
                <a:uLnTx/>
                <a:uFillTx/>
                <a:latin typeface="Arial" panose="020B0604020202020204" pitchFamily="34" charset="0"/>
                <a:ea typeface="+mn-ea"/>
                <a:cs typeface="+mn-cs"/>
              </a:rPr>
              <a:t>Johnson, Whittington, Scholes, Angwin, </a:t>
            </a:r>
            <a:r>
              <a:rPr kumimoji="0" lang="en-GB" altLang="en-US" sz="1400" b="0" i="0" u="none" strike="noStrike" kern="1200" cap="all" spc="0" normalizeH="0" baseline="0" noProof="0" dirty="0" err="1">
                <a:ln>
                  <a:noFill/>
                </a:ln>
                <a:solidFill>
                  <a:prstClr val="black"/>
                </a:solidFill>
                <a:effectLst/>
                <a:uLnTx/>
                <a:uFillTx/>
                <a:latin typeface="Arial" panose="020B0604020202020204" pitchFamily="34" charset="0"/>
                <a:ea typeface="+mn-ea"/>
                <a:cs typeface="+mn-cs"/>
              </a:rPr>
              <a:t>Regner</a:t>
            </a:r>
            <a:r>
              <a:rPr kumimoji="0" lang="en-GB" altLang="en-US" sz="1400" b="0" i="0" u="none" strike="noStrike" kern="1200" cap="all" spc="0" normalizeH="0" baseline="0" noProof="0" dirty="0">
                <a:ln>
                  <a:noFill/>
                </a:ln>
                <a:solidFill>
                  <a:prstClr val="black"/>
                </a:solidFill>
                <a:effectLst/>
                <a:uLnTx/>
                <a:uFillTx/>
                <a:latin typeface="Arial" panose="020B0604020202020204" pitchFamily="34" charset="0"/>
                <a:ea typeface="+mn-ea"/>
                <a:cs typeface="+mn-cs"/>
              </a:rPr>
              <a:t> (2017)</a:t>
            </a:r>
          </a:p>
        </p:txBody>
      </p:sp>
      <p:pic>
        <p:nvPicPr>
          <p:cNvPr id="2" name="Picture 1">
            <a:extLst>
              <a:ext uri="{FF2B5EF4-FFF2-40B4-BE49-F238E27FC236}">
                <a16:creationId xmlns:a16="http://schemas.microsoft.com/office/drawing/2014/main" id="{CB4AA55A-E696-7BBE-CFFC-A24ED3D82EE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262374" y="2677365"/>
            <a:ext cx="1487569" cy="124583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B2F57AC0-10E8-96E6-3667-BC6EBC1885AE}"/>
              </a:ext>
            </a:extLst>
          </p:cNvPr>
          <p:cNvPicPr>
            <a:picLocks noChangeAspect="1"/>
          </p:cNvPicPr>
          <p:nvPr/>
        </p:nvPicPr>
        <p:blipFill>
          <a:blip r:embed="rId4"/>
          <a:stretch>
            <a:fillRect/>
          </a:stretch>
        </p:blipFill>
        <p:spPr>
          <a:xfrm>
            <a:off x="10314380" y="4984211"/>
            <a:ext cx="1364271" cy="1171766"/>
          </a:xfrm>
          <a:prstGeom prst="rect">
            <a:avLst/>
          </a:prstGeom>
        </p:spPr>
      </p:pic>
      <p:pic>
        <p:nvPicPr>
          <p:cNvPr id="5" name="Picture 4">
            <a:extLst>
              <a:ext uri="{FF2B5EF4-FFF2-40B4-BE49-F238E27FC236}">
                <a16:creationId xmlns:a16="http://schemas.microsoft.com/office/drawing/2014/main" id="{4DEA50A1-77D6-E81D-823B-5FAA60B2DFF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30184" y="2677365"/>
            <a:ext cx="1713204" cy="1212092"/>
          </a:xfrm>
          <a:prstGeom prst="rect">
            <a:avLst/>
          </a:prstGeom>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16">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18">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Rectangle 20">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52CF6E28-51C9-3D5E-A85B-906D588155E5}"/>
              </a:ext>
            </a:extLst>
          </p:cNvPr>
          <p:cNvSpPr>
            <a:spLocks noGrp="1"/>
          </p:cNvSpPr>
          <p:nvPr>
            <p:ph type="title"/>
          </p:nvPr>
        </p:nvSpPr>
        <p:spPr>
          <a:xfrm>
            <a:off x="601255" y="702155"/>
            <a:ext cx="3409783" cy="1300365"/>
          </a:xfrm>
        </p:spPr>
        <p:txBody>
          <a:bodyPr>
            <a:normAutofit/>
          </a:bodyPr>
          <a:lstStyle/>
          <a:p>
            <a:r>
              <a:rPr lang="en-GB" dirty="0">
                <a:solidFill>
                  <a:srgbClr val="FFFFFF"/>
                </a:solidFill>
              </a:rPr>
              <a:t>marketing audit</a:t>
            </a:r>
          </a:p>
        </p:txBody>
      </p:sp>
      <p:sp>
        <p:nvSpPr>
          <p:cNvPr id="3" name="Content Placeholder 2">
            <a:extLst>
              <a:ext uri="{FF2B5EF4-FFF2-40B4-BE49-F238E27FC236}">
                <a16:creationId xmlns:a16="http://schemas.microsoft.com/office/drawing/2014/main" id="{8D586AC3-092D-17A0-1114-D56E85934A24}"/>
              </a:ext>
            </a:extLst>
          </p:cNvPr>
          <p:cNvSpPr>
            <a:spLocks noGrp="1"/>
          </p:cNvSpPr>
          <p:nvPr>
            <p:ph idx="1"/>
          </p:nvPr>
        </p:nvSpPr>
        <p:spPr>
          <a:xfrm>
            <a:off x="601255" y="2177143"/>
            <a:ext cx="3409782" cy="2760618"/>
          </a:xfrm>
        </p:spPr>
        <p:txBody>
          <a:bodyPr>
            <a:normAutofit/>
          </a:bodyPr>
          <a:lstStyle/>
          <a:p>
            <a:r>
              <a:rPr lang="en-GB" dirty="0">
                <a:solidFill>
                  <a:srgbClr val="FFFFFF"/>
                </a:solidFill>
              </a:rPr>
              <a:t>Marketing Audit is the analysis of the internal environment</a:t>
            </a:r>
          </a:p>
          <a:p>
            <a:r>
              <a:rPr lang="en-GB" dirty="0">
                <a:solidFill>
                  <a:srgbClr val="FFFFFF"/>
                </a:solidFill>
              </a:rPr>
              <a:t>It includes physical / human / financial resources, as well as intangibles</a:t>
            </a:r>
          </a:p>
        </p:txBody>
      </p:sp>
      <p:sp>
        <p:nvSpPr>
          <p:cNvPr id="4" name="Footer Placeholder 3">
            <a:extLst>
              <a:ext uri="{FF2B5EF4-FFF2-40B4-BE49-F238E27FC236}">
                <a16:creationId xmlns:a16="http://schemas.microsoft.com/office/drawing/2014/main" id="{A6DAA0D0-A3E3-EA83-40C4-FF165DD3CA97}"/>
              </a:ext>
            </a:extLst>
          </p:cNvPr>
          <p:cNvSpPr>
            <a:spLocks noGrp="1"/>
          </p:cNvSpPr>
          <p:nvPr>
            <p:ph type="ftr" sz="quarter" idx="11"/>
          </p:nvPr>
        </p:nvSpPr>
        <p:spPr>
          <a:xfrm>
            <a:off x="581192" y="6400800"/>
            <a:ext cx="6917210" cy="365125"/>
          </a:xfrm>
        </p:spPr>
        <p:txBody>
          <a:bodyPr>
            <a:normAutofit/>
          </a:bodyPr>
          <a:lstStyle/>
          <a:p>
            <a:pPr>
              <a:spcAft>
                <a:spcPts val="600"/>
              </a:spcAft>
            </a:pPr>
            <a:r>
              <a:rPr lang="en-US" dirty="0">
                <a:solidFill>
                  <a:srgbClr val="465359"/>
                </a:solidFill>
              </a:rPr>
              <a:t>(Source: Blythe &amp; </a:t>
            </a:r>
            <a:r>
              <a:rPr lang="en-US" dirty="0" err="1">
                <a:solidFill>
                  <a:srgbClr val="465359"/>
                </a:solidFill>
              </a:rPr>
              <a:t>Megicks</a:t>
            </a:r>
            <a:r>
              <a:rPr lang="en-US" dirty="0">
                <a:solidFill>
                  <a:srgbClr val="465359"/>
                </a:solidFill>
              </a:rPr>
              <a:t> (2019)</a:t>
            </a:r>
          </a:p>
        </p:txBody>
      </p:sp>
      <p:sp>
        <p:nvSpPr>
          <p:cNvPr id="5" name="Slide Number Placeholder 4">
            <a:extLst>
              <a:ext uri="{FF2B5EF4-FFF2-40B4-BE49-F238E27FC236}">
                <a16:creationId xmlns:a16="http://schemas.microsoft.com/office/drawing/2014/main" id="{04B2ECD7-5DC4-1BF3-13DD-2B3548690FC6}"/>
              </a:ext>
            </a:extLst>
          </p:cNvPr>
          <p:cNvSpPr>
            <a:spLocks noGrp="1"/>
          </p:cNvSpPr>
          <p:nvPr>
            <p:ph type="sldNum" sz="quarter" idx="12"/>
          </p:nvPr>
        </p:nvSpPr>
        <p:spPr>
          <a:xfrm>
            <a:off x="10558300" y="6400800"/>
            <a:ext cx="1052508" cy="365125"/>
          </a:xfrm>
        </p:spPr>
        <p:txBody>
          <a:bodyPr>
            <a:normAutofit/>
          </a:bodyPr>
          <a:lstStyle/>
          <a:p>
            <a:pPr>
              <a:spcAft>
                <a:spcPts val="600"/>
              </a:spcAft>
            </a:pPr>
            <a:fld id="{3A98EE3D-8CD1-4C3F-BD1C-C98C9596463C}" type="slidenum">
              <a:rPr lang="en-US">
                <a:solidFill>
                  <a:srgbClr val="465359"/>
                </a:solidFill>
              </a:rPr>
              <a:pPr>
                <a:spcAft>
                  <a:spcPts val="600"/>
                </a:spcAft>
              </a:pPr>
              <a:t>35</a:t>
            </a:fld>
            <a:endParaRPr lang="en-US">
              <a:solidFill>
                <a:srgbClr val="465359"/>
              </a:solidFill>
            </a:endParaRPr>
          </a:p>
        </p:txBody>
      </p:sp>
      <p:graphicFrame>
        <p:nvGraphicFramePr>
          <p:cNvPr id="8" name="Table 7">
            <a:extLst>
              <a:ext uri="{FF2B5EF4-FFF2-40B4-BE49-F238E27FC236}">
                <a16:creationId xmlns:a16="http://schemas.microsoft.com/office/drawing/2014/main" id="{5CA80DC1-5FC8-9936-10EF-5C854576FCA6}"/>
              </a:ext>
            </a:extLst>
          </p:cNvPr>
          <p:cNvGraphicFramePr>
            <a:graphicFrameLocks noGrp="1"/>
          </p:cNvGraphicFramePr>
          <p:nvPr>
            <p:extLst>
              <p:ext uri="{D42A27DB-BD31-4B8C-83A1-F6EECF244321}">
                <p14:modId xmlns:p14="http://schemas.microsoft.com/office/powerpoint/2010/main" val="3166666926"/>
              </p:ext>
            </p:extLst>
          </p:nvPr>
        </p:nvGraphicFramePr>
        <p:xfrm>
          <a:off x="4592231" y="1952426"/>
          <a:ext cx="6831503" cy="4074720"/>
        </p:xfrm>
        <a:graphic>
          <a:graphicData uri="http://schemas.openxmlformats.org/drawingml/2006/table">
            <a:tbl>
              <a:tblPr firstRow="1" bandRow="1">
                <a:tableStyleId>{5C22544A-7EE6-4342-B048-85BDC9FD1C3A}</a:tableStyleId>
              </a:tblPr>
              <a:tblGrid>
                <a:gridCol w="1710169">
                  <a:extLst>
                    <a:ext uri="{9D8B030D-6E8A-4147-A177-3AD203B41FA5}">
                      <a16:colId xmlns:a16="http://schemas.microsoft.com/office/drawing/2014/main" val="20000"/>
                    </a:ext>
                  </a:extLst>
                </a:gridCol>
                <a:gridCol w="5121334">
                  <a:extLst>
                    <a:ext uri="{9D8B030D-6E8A-4147-A177-3AD203B41FA5}">
                      <a16:colId xmlns:a16="http://schemas.microsoft.com/office/drawing/2014/main" val="20001"/>
                    </a:ext>
                  </a:extLst>
                </a:gridCol>
              </a:tblGrid>
              <a:tr h="484535">
                <a:tc>
                  <a:txBody>
                    <a:bodyPr/>
                    <a:lstStyle/>
                    <a:p>
                      <a:r>
                        <a:rPr lang="en-GB" sz="1800" b="1">
                          <a:solidFill>
                            <a:schemeClr val="tx1"/>
                          </a:solidFill>
                          <a:latin typeface="Arial" pitchFamily="34" charset="0"/>
                          <a:cs typeface="Arial" pitchFamily="34" charset="0"/>
                        </a:rPr>
                        <a:t>Element</a:t>
                      </a:r>
                    </a:p>
                  </a:txBody>
                  <a:tcPr marL="110135" marR="110135" marT="55036" marB="55036"/>
                </a:tc>
                <a:tc>
                  <a:txBody>
                    <a:bodyPr/>
                    <a:lstStyle/>
                    <a:p>
                      <a:r>
                        <a:rPr lang="en-GB" sz="1800">
                          <a:solidFill>
                            <a:schemeClr val="tx1"/>
                          </a:solidFill>
                          <a:latin typeface="Arial" pitchFamily="34" charset="0"/>
                          <a:cs typeface="Arial" pitchFamily="34" charset="0"/>
                        </a:rPr>
                        <a:t>Examples</a:t>
                      </a:r>
                    </a:p>
                  </a:txBody>
                  <a:tcPr marL="110135" marR="110135" marT="55036" marB="55036"/>
                </a:tc>
                <a:extLst>
                  <a:ext uri="{0D108BD9-81ED-4DB2-BD59-A6C34878D82A}">
                    <a16:rowId xmlns:a16="http://schemas.microsoft.com/office/drawing/2014/main" val="10000"/>
                  </a:ext>
                </a:extLst>
              </a:tr>
              <a:tr h="1145353">
                <a:tc>
                  <a:txBody>
                    <a:bodyPr/>
                    <a:lstStyle/>
                    <a:p>
                      <a:r>
                        <a:rPr lang="en-GB" sz="1800">
                          <a:latin typeface="Arial" pitchFamily="34" charset="0"/>
                          <a:cs typeface="Arial" pitchFamily="34" charset="0"/>
                        </a:rPr>
                        <a:t>Physical</a:t>
                      </a:r>
                      <a:r>
                        <a:rPr lang="en-GB" sz="1800" baseline="0">
                          <a:latin typeface="Arial" pitchFamily="34" charset="0"/>
                          <a:cs typeface="Arial" pitchFamily="34" charset="0"/>
                        </a:rPr>
                        <a:t> resources</a:t>
                      </a:r>
                      <a:endParaRPr lang="en-GB" sz="1800">
                        <a:latin typeface="Arial" pitchFamily="34" charset="0"/>
                        <a:cs typeface="Arial" pitchFamily="34" charset="0"/>
                      </a:endParaRPr>
                    </a:p>
                  </a:txBody>
                  <a:tcPr marL="110135" marR="110135" marT="55036" marB="55036"/>
                </a:tc>
                <a:tc>
                  <a:txBody>
                    <a:bodyPr/>
                    <a:lstStyle/>
                    <a:p>
                      <a:r>
                        <a:rPr lang="en-GB" sz="1800" dirty="0">
                          <a:latin typeface="Arial" pitchFamily="34" charset="0"/>
                          <a:cs typeface="Arial" pitchFamily="34" charset="0"/>
                        </a:rPr>
                        <a:t>List</a:t>
                      </a:r>
                      <a:r>
                        <a:rPr lang="en-GB" sz="1800" baseline="0" dirty="0">
                          <a:latin typeface="Arial" pitchFamily="34" charset="0"/>
                          <a:cs typeface="Arial" pitchFamily="34" charset="0"/>
                        </a:rPr>
                        <a:t> of fixed assets e.g. machinery, buildings and equipment and their age, condition, financial value</a:t>
                      </a:r>
                      <a:endParaRPr lang="en-GB" sz="1800" dirty="0">
                        <a:latin typeface="Arial" pitchFamily="34" charset="0"/>
                        <a:cs typeface="Arial" pitchFamily="34" charset="0"/>
                      </a:endParaRPr>
                    </a:p>
                  </a:txBody>
                  <a:tcPr marL="110135" marR="110135" marT="55036" marB="55036"/>
                </a:tc>
                <a:extLst>
                  <a:ext uri="{0D108BD9-81ED-4DB2-BD59-A6C34878D82A}">
                    <a16:rowId xmlns:a16="http://schemas.microsoft.com/office/drawing/2014/main" val="10001"/>
                  </a:ext>
                </a:extLst>
              </a:tr>
              <a:tr h="814944">
                <a:tc>
                  <a:txBody>
                    <a:bodyPr/>
                    <a:lstStyle/>
                    <a:p>
                      <a:r>
                        <a:rPr lang="en-GB" sz="1800">
                          <a:latin typeface="Arial" pitchFamily="34" charset="0"/>
                          <a:cs typeface="Arial" pitchFamily="34" charset="0"/>
                        </a:rPr>
                        <a:t>Human resources</a:t>
                      </a:r>
                    </a:p>
                  </a:txBody>
                  <a:tcPr marL="110135" marR="110135" marT="55036" marB="55036"/>
                </a:tc>
                <a:tc>
                  <a:txBody>
                    <a:bodyPr/>
                    <a:lstStyle/>
                    <a:p>
                      <a:r>
                        <a:rPr lang="en-GB" sz="1800">
                          <a:latin typeface="Arial" pitchFamily="34" charset="0"/>
                          <a:cs typeface="Arial" pitchFamily="34" charset="0"/>
                        </a:rPr>
                        <a:t>Staff, their motivation,</a:t>
                      </a:r>
                      <a:r>
                        <a:rPr lang="en-GB" sz="1800" baseline="0">
                          <a:latin typeface="Arial" pitchFamily="34" charset="0"/>
                          <a:cs typeface="Arial" pitchFamily="34" charset="0"/>
                        </a:rPr>
                        <a:t> commitment, capabilities etc.</a:t>
                      </a:r>
                      <a:endParaRPr lang="en-GB" sz="1800">
                        <a:latin typeface="Arial" pitchFamily="34" charset="0"/>
                        <a:cs typeface="Arial" pitchFamily="34" charset="0"/>
                      </a:endParaRPr>
                    </a:p>
                  </a:txBody>
                  <a:tcPr marL="110135" marR="110135" marT="55036" marB="55036"/>
                </a:tc>
                <a:extLst>
                  <a:ext uri="{0D108BD9-81ED-4DB2-BD59-A6C34878D82A}">
                    <a16:rowId xmlns:a16="http://schemas.microsoft.com/office/drawing/2014/main" val="10002"/>
                  </a:ext>
                </a:extLst>
              </a:tr>
              <a:tr h="814944">
                <a:tc>
                  <a:txBody>
                    <a:bodyPr/>
                    <a:lstStyle/>
                    <a:p>
                      <a:r>
                        <a:rPr lang="en-GB" sz="1800">
                          <a:latin typeface="Arial" pitchFamily="34" charset="0"/>
                          <a:cs typeface="Arial" pitchFamily="34" charset="0"/>
                        </a:rPr>
                        <a:t>Financial resources</a:t>
                      </a:r>
                    </a:p>
                  </a:txBody>
                  <a:tcPr marL="110135" marR="110135" marT="55036" marB="55036"/>
                </a:tc>
                <a:tc>
                  <a:txBody>
                    <a:bodyPr/>
                    <a:lstStyle/>
                    <a:p>
                      <a:r>
                        <a:rPr lang="en-GB" sz="1800">
                          <a:latin typeface="Arial" pitchFamily="34" charset="0"/>
                          <a:cs typeface="Arial" pitchFamily="34" charset="0"/>
                        </a:rPr>
                        <a:t>Sources</a:t>
                      </a:r>
                      <a:r>
                        <a:rPr lang="en-GB" sz="1800" baseline="0">
                          <a:latin typeface="Arial" pitchFamily="34" charset="0"/>
                          <a:cs typeface="Arial" pitchFamily="34" charset="0"/>
                        </a:rPr>
                        <a:t> of money e.g. equity or loan, funding sources</a:t>
                      </a:r>
                      <a:endParaRPr lang="en-GB" sz="1800">
                        <a:latin typeface="Arial" pitchFamily="34" charset="0"/>
                        <a:cs typeface="Arial" pitchFamily="34" charset="0"/>
                      </a:endParaRPr>
                    </a:p>
                  </a:txBody>
                  <a:tcPr marL="110135" marR="110135" marT="55036" marB="55036"/>
                </a:tc>
                <a:extLst>
                  <a:ext uri="{0D108BD9-81ED-4DB2-BD59-A6C34878D82A}">
                    <a16:rowId xmlns:a16="http://schemas.microsoft.com/office/drawing/2014/main" val="10003"/>
                  </a:ext>
                </a:extLst>
              </a:tr>
              <a:tr h="814944">
                <a:tc>
                  <a:txBody>
                    <a:bodyPr/>
                    <a:lstStyle/>
                    <a:p>
                      <a:r>
                        <a:rPr lang="en-GB" sz="1800">
                          <a:latin typeface="Arial" pitchFamily="34" charset="0"/>
                          <a:cs typeface="Arial" pitchFamily="34" charset="0"/>
                        </a:rPr>
                        <a:t>Intangibles</a:t>
                      </a:r>
                    </a:p>
                  </a:txBody>
                  <a:tcPr marL="110135" marR="110135" marT="55036" marB="55036"/>
                </a:tc>
                <a:tc>
                  <a:txBody>
                    <a:bodyPr/>
                    <a:lstStyle/>
                    <a:p>
                      <a:r>
                        <a:rPr lang="en-GB" sz="1800" dirty="0">
                          <a:latin typeface="Arial" pitchFamily="34" charset="0"/>
                          <a:cs typeface="Arial" pitchFamily="34" charset="0"/>
                        </a:rPr>
                        <a:t>Brands, patents, reputation and relationships</a:t>
                      </a:r>
                      <a:r>
                        <a:rPr lang="en-GB" sz="1800" baseline="0" dirty="0">
                          <a:latin typeface="Arial" pitchFamily="34" charset="0"/>
                          <a:cs typeface="Arial" pitchFamily="34" charset="0"/>
                        </a:rPr>
                        <a:t> (e.g. with customers)</a:t>
                      </a:r>
                      <a:endParaRPr lang="en-GB" sz="1800" dirty="0">
                        <a:latin typeface="Arial" pitchFamily="34" charset="0"/>
                        <a:cs typeface="Arial" pitchFamily="34" charset="0"/>
                      </a:endParaRPr>
                    </a:p>
                  </a:txBody>
                  <a:tcPr marL="110135" marR="110135" marT="55036" marB="55036"/>
                </a:tc>
                <a:extLst>
                  <a:ext uri="{0D108BD9-81ED-4DB2-BD59-A6C34878D82A}">
                    <a16:rowId xmlns:a16="http://schemas.microsoft.com/office/drawing/2014/main" val="10004"/>
                  </a:ext>
                </a:extLst>
              </a:tr>
            </a:tbl>
          </a:graphicData>
        </a:graphic>
      </p:graphicFrame>
      <p:sp>
        <p:nvSpPr>
          <p:cNvPr id="6" name="TextBox 5">
            <a:extLst>
              <a:ext uri="{FF2B5EF4-FFF2-40B4-BE49-F238E27FC236}">
                <a16:creationId xmlns:a16="http://schemas.microsoft.com/office/drawing/2014/main" id="{EDF42C83-9B39-6400-CBF1-11822443369F}"/>
              </a:ext>
            </a:extLst>
          </p:cNvPr>
          <p:cNvSpPr txBox="1"/>
          <p:nvPr/>
        </p:nvSpPr>
        <p:spPr>
          <a:xfrm>
            <a:off x="5262107" y="1042738"/>
            <a:ext cx="5366085" cy="461665"/>
          </a:xfrm>
          <a:prstGeom prst="rect">
            <a:avLst/>
          </a:prstGeom>
          <a:noFill/>
        </p:spPr>
        <p:txBody>
          <a:bodyPr wrap="square" rtlCol="0">
            <a:spAutoFit/>
          </a:bodyPr>
          <a:lstStyle/>
          <a:p>
            <a:pPr algn="ctr"/>
            <a:r>
              <a:rPr lang="en-GB" sz="2400" b="1" dirty="0">
                <a:solidFill>
                  <a:srgbClr val="0070C0"/>
                </a:solidFill>
              </a:rPr>
              <a:t>Analysing the Internal Environment</a:t>
            </a:r>
          </a:p>
        </p:txBody>
      </p:sp>
    </p:spTree>
    <p:extLst>
      <p:ext uri="{BB962C8B-B14F-4D97-AF65-F5344CB8AC3E}">
        <p14:creationId xmlns:p14="http://schemas.microsoft.com/office/powerpoint/2010/main" val="3304955503"/>
      </p:ext>
    </p:extLst>
  </p:cSld>
  <p:clrMapOvr>
    <a:overrideClrMapping bg1="dk1" tx1="lt1" bg2="dk2" tx2="lt2" accent1="accent1" accent2="accent2" accent3="accent3" accent4="accent4" accent5="accent5" accent6="accent6" hlink="hlink" folHlink="folHlink"/>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3" name="Rectangle 12">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6037C179-224E-9CB4-4192-20D745B62609}"/>
              </a:ext>
            </a:extLst>
          </p:cNvPr>
          <p:cNvSpPr>
            <a:spLocks noGrp="1"/>
          </p:cNvSpPr>
          <p:nvPr>
            <p:ph type="title"/>
          </p:nvPr>
        </p:nvSpPr>
        <p:spPr>
          <a:xfrm>
            <a:off x="672280" y="944752"/>
            <a:ext cx="3259016" cy="1462692"/>
          </a:xfrm>
        </p:spPr>
        <p:txBody>
          <a:bodyPr>
            <a:normAutofit/>
          </a:bodyPr>
          <a:lstStyle/>
          <a:p>
            <a:r>
              <a:rPr lang="en-GB" dirty="0">
                <a:solidFill>
                  <a:srgbClr val="FFFFFF"/>
                </a:solidFill>
              </a:rPr>
              <a:t>The internal marketing environment</a:t>
            </a:r>
          </a:p>
        </p:txBody>
      </p:sp>
      <p:sp>
        <p:nvSpPr>
          <p:cNvPr id="15" name="Rectangle 14">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16">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Franklin Gothic Book" panose="020B0502020104020203"/>
              <a:ea typeface="+mn-ea"/>
              <a:cs typeface="+mn-cs"/>
            </a:endParaRPr>
          </a:p>
        </p:txBody>
      </p:sp>
      <p:sp>
        <p:nvSpPr>
          <p:cNvPr id="19" name="Rectangle 18">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E448F38F-1E11-F3E5-31E3-8829F6832AB9}"/>
              </a:ext>
            </a:extLst>
          </p:cNvPr>
          <p:cNvSpPr>
            <a:spLocks noGrp="1"/>
          </p:cNvSpPr>
          <p:nvPr>
            <p:ph idx="1"/>
          </p:nvPr>
        </p:nvSpPr>
        <p:spPr>
          <a:xfrm>
            <a:off x="671513" y="2536031"/>
            <a:ext cx="3123783" cy="3671936"/>
          </a:xfrm>
        </p:spPr>
        <p:txBody>
          <a:bodyPr anchor="t">
            <a:normAutofit/>
          </a:bodyPr>
          <a:lstStyle/>
          <a:p>
            <a:r>
              <a:rPr lang="en-GB" dirty="0">
                <a:solidFill>
                  <a:srgbClr val="FFFFFF"/>
                </a:solidFill>
              </a:rPr>
              <a:t>Factors inside the company that are unique to the organisation. </a:t>
            </a:r>
          </a:p>
          <a:p>
            <a:r>
              <a:rPr lang="en-GB" b="0" i="0" dirty="0">
                <a:solidFill>
                  <a:schemeClr val="tx1"/>
                </a:solidFill>
                <a:effectLst/>
              </a:rPr>
              <a:t>Analysis of the internal environment is critical in the development of marketing strategy to ensure that the firm’s strategy is based upon its situation, resources and goals.</a:t>
            </a:r>
            <a:endParaRPr lang="en-GB" dirty="0">
              <a:solidFill>
                <a:schemeClr val="tx1"/>
              </a:solidFill>
            </a:endParaRPr>
          </a:p>
        </p:txBody>
      </p:sp>
      <p:sp>
        <p:nvSpPr>
          <p:cNvPr id="4" name="Footer Placeholder 3">
            <a:extLst>
              <a:ext uri="{FF2B5EF4-FFF2-40B4-BE49-F238E27FC236}">
                <a16:creationId xmlns:a16="http://schemas.microsoft.com/office/drawing/2014/main" id="{C5058922-2B72-77C1-AFFB-283F4838F97E}"/>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Chartered Institute of Marketing 2020</a:t>
            </a:r>
          </a:p>
        </p:txBody>
      </p:sp>
      <p:sp>
        <p:nvSpPr>
          <p:cNvPr id="5" name="Slide Number Placeholder 4">
            <a:extLst>
              <a:ext uri="{FF2B5EF4-FFF2-40B4-BE49-F238E27FC236}">
                <a16:creationId xmlns:a16="http://schemas.microsoft.com/office/drawing/2014/main" id="{1262966D-1618-EECE-79FF-604FEE97516E}"/>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36</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pic>
        <p:nvPicPr>
          <p:cNvPr id="1026" name="Picture 2" descr="Internal environmental factors">
            <a:extLst>
              <a:ext uri="{FF2B5EF4-FFF2-40B4-BE49-F238E27FC236}">
                <a16:creationId xmlns:a16="http://schemas.microsoft.com/office/drawing/2014/main" id="{C96CD58C-9A28-263E-6FCE-3ED97551F7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8864" y="536358"/>
            <a:ext cx="7436602" cy="60701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1650334"/>
      </p:ext>
    </p:extLst>
  </p:cSld>
  <p:clrMapOvr>
    <a:overrideClrMapping bg1="dk1" tx1="lt1" bg2="dk2" tx2="lt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75894" y="729658"/>
            <a:ext cx="11029616" cy="579590"/>
          </a:xfrm>
        </p:spPr>
        <p:txBody>
          <a:bodyPr/>
          <a:lstStyle/>
          <a:p>
            <a:r>
              <a:rPr lang="en-GB" dirty="0"/>
              <a:t>Swot analysis</a:t>
            </a:r>
          </a:p>
        </p:txBody>
      </p:sp>
      <p:sp>
        <p:nvSpPr>
          <p:cNvPr id="3" name="TextBox 2">
            <a:extLst>
              <a:ext uri="{FF2B5EF4-FFF2-40B4-BE49-F238E27FC236}">
                <a16:creationId xmlns:a16="http://schemas.microsoft.com/office/drawing/2014/main" id="{1A63A293-6A4B-481D-8960-BE437C3CF946}"/>
              </a:ext>
            </a:extLst>
          </p:cNvPr>
          <p:cNvSpPr txBox="1"/>
          <p:nvPr/>
        </p:nvSpPr>
        <p:spPr>
          <a:xfrm>
            <a:off x="764959" y="1490308"/>
            <a:ext cx="5774989" cy="4247317"/>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srgbClr val="0070C0"/>
                </a:solidFill>
                <a:effectLst/>
                <a:uLnTx/>
                <a:uFillTx/>
                <a:latin typeface="Franklin Gothic Book" panose="020B0502020104020203"/>
                <a:ea typeface="+mn-ea"/>
                <a:cs typeface="+mn-cs"/>
              </a:rPr>
              <a:t>STRENGTHS &amp; WEAKNESSES: </a:t>
            </a:r>
            <a:r>
              <a:rPr lang="en-GB" b="1" dirty="0">
                <a:solidFill>
                  <a:srgbClr val="0070C0"/>
                </a:solidFill>
                <a:latin typeface="Franklin Gothic Book" panose="020B0502020104020203"/>
              </a:rPr>
              <a:t>(Internal)</a:t>
            </a:r>
            <a:endPar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rPr>
              <a:t>What are we best / worst at?</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rPr>
              <a:t>Specific skills / training</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rPr>
              <a:t>Financial resources</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rPr>
              <a:t>Partnerships</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rPr>
              <a:t>Intellectual property</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rPr>
              <a:t>Etc.</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srgbClr val="0070C0"/>
                </a:solidFill>
                <a:effectLst/>
                <a:uLnTx/>
                <a:uFillTx/>
                <a:latin typeface="Franklin Gothic Book" panose="020B0502020104020203"/>
                <a:ea typeface="+mn-ea"/>
                <a:cs typeface="+mn-cs"/>
              </a:rPr>
              <a:t>OPPORTUNITIES &amp; THREATS: (External)</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rPr>
              <a:t>Market changes to exploit or to defend against</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rPr>
              <a:t>Competitors weaknesses / strengths</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rPr>
              <a:t>Technology developments</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rPr>
              <a:t>New markets</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rPr>
              <a:t>Etc.</a:t>
            </a: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pic>
        <p:nvPicPr>
          <p:cNvPr id="7" name="Picture 6">
            <a:extLst>
              <a:ext uri="{FF2B5EF4-FFF2-40B4-BE49-F238E27FC236}">
                <a16:creationId xmlns:a16="http://schemas.microsoft.com/office/drawing/2014/main" id="{B0E63F94-7033-40FA-BE80-05EA2A797298}"/>
              </a:ext>
            </a:extLst>
          </p:cNvPr>
          <p:cNvPicPr>
            <a:picLocks noChangeAspect="1"/>
          </p:cNvPicPr>
          <p:nvPr/>
        </p:nvPicPr>
        <p:blipFill>
          <a:blip r:embed="rId2"/>
          <a:stretch>
            <a:fillRect/>
          </a:stretch>
        </p:blipFill>
        <p:spPr>
          <a:xfrm>
            <a:off x="6090702" y="1233996"/>
            <a:ext cx="5848804" cy="5023512"/>
          </a:xfrm>
          <a:prstGeom prst="rect">
            <a:avLst/>
          </a:prstGeom>
        </p:spPr>
      </p:pic>
    </p:spTree>
    <p:extLst>
      <p:ext uri="{BB962C8B-B14F-4D97-AF65-F5344CB8AC3E}">
        <p14:creationId xmlns:p14="http://schemas.microsoft.com/office/powerpoint/2010/main" val="28842840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49683-9AAC-E3E3-29DD-08FFAEB3C524}"/>
              </a:ext>
            </a:extLst>
          </p:cNvPr>
          <p:cNvSpPr>
            <a:spLocks noGrp="1"/>
          </p:cNvSpPr>
          <p:nvPr>
            <p:ph type="title"/>
          </p:nvPr>
        </p:nvSpPr>
        <p:spPr>
          <a:xfrm>
            <a:off x="581192" y="702156"/>
            <a:ext cx="11029616" cy="546541"/>
          </a:xfrm>
        </p:spPr>
        <p:txBody>
          <a:bodyPr/>
          <a:lstStyle/>
          <a:p>
            <a:r>
              <a:rPr lang="en-GB" dirty="0"/>
              <a:t>SWOT Analysis – example questions to ask yourself</a:t>
            </a:r>
          </a:p>
        </p:txBody>
      </p:sp>
      <p:sp>
        <p:nvSpPr>
          <p:cNvPr id="4" name="Footer Placeholder 3">
            <a:extLst>
              <a:ext uri="{FF2B5EF4-FFF2-40B4-BE49-F238E27FC236}">
                <a16:creationId xmlns:a16="http://schemas.microsoft.com/office/drawing/2014/main" id="{29064FB1-A0E5-CDCA-BADB-2889FC8A1C62}"/>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3838DE8B-DC80-B719-3194-B6EB5F3102E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graphicFrame>
        <p:nvGraphicFramePr>
          <p:cNvPr id="6" name="Table 5">
            <a:extLst>
              <a:ext uri="{FF2B5EF4-FFF2-40B4-BE49-F238E27FC236}">
                <a16:creationId xmlns:a16="http://schemas.microsoft.com/office/drawing/2014/main" id="{860FE93C-9CAC-7358-F823-2A0197677B2E}"/>
              </a:ext>
            </a:extLst>
          </p:cNvPr>
          <p:cNvGraphicFramePr>
            <a:graphicFrameLocks noGrp="1"/>
          </p:cNvGraphicFramePr>
          <p:nvPr/>
        </p:nvGraphicFramePr>
        <p:xfrm>
          <a:off x="1236518" y="1215733"/>
          <a:ext cx="9944100" cy="5496572"/>
        </p:xfrm>
        <a:graphic>
          <a:graphicData uri="http://schemas.openxmlformats.org/drawingml/2006/table">
            <a:tbl>
              <a:tblPr/>
              <a:tblGrid>
                <a:gridCol w="1971384">
                  <a:extLst>
                    <a:ext uri="{9D8B030D-6E8A-4147-A177-3AD203B41FA5}">
                      <a16:colId xmlns:a16="http://schemas.microsoft.com/office/drawing/2014/main" val="4097621980"/>
                    </a:ext>
                  </a:extLst>
                </a:gridCol>
                <a:gridCol w="7972716">
                  <a:extLst>
                    <a:ext uri="{9D8B030D-6E8A-4147-A177-3AD203B41FA5}">
                      <a16:colId xmlns:a16="http://schemas.microsoft.com/office/drawing/2014/main" val="2603432574"/>
                    </a:ext>
                  </a:extLst>
                </a:gridCol>
              </a:tblGrid>
              <a:tr h="918929">
                <a:tc>
                  <a:txBody>
                    <a:bodyPr/>
                    <a:lstStyle/>
                    <a:p>
                      <a:pPr fontAlgn="t"/>
                      <a:r>
                        <a:rPr lang="en-GB" sz="2000" b="1" dirty="0">
                          <a:solidFill>
                            <a:srgbClr val="0070C0"/>
                          </a:solidFill>
                          <a:effectLst/>
                        </a:rPr>
                        <a:t>Strengths</a:t>
                      </a:r>
                    </a:p>
                  </a:txBody>
                  <a:tcPr marL="10437" marR="10437" marT="10437" marB="10437">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tc>
                  <a:txBody>
                    <a:bodyPr/>
                    <a:lstStyle/>
                    <a:p>
                      <a:pPr fontAlgn="t"/>
                      <a:r>
                        <a:rPr lang="en-GB" sz="1600" dirty="0">
                          <a:solidFill>
                            <a:srgbClr val="595959"/>
                          </a:solidFill>
                          <a:effectLst/>
                        </a:rPr>
                        <a:t>What does your company do particularly well? </a:t>
                      </a:r>
                    </a:p>
                    <a:p>
                      <a:pPr fontAlgn="t"/>
                      <a:r>
                        <a:rPr lang="en-GB" sz="1600" dirty="0">
                          <a:solidFill>
                            <a:srgbClr val="595959"/>
                          </a:solidFill>
                          <a:effectLst/>
                        </a:rPr>
                        <a:t>Do you have a strong brand?</a:t>
                      </a:r>
                    </a:p>
                    <a:p>
                      <a:pPr fontAlgn="t"/>
                      <a:r>
                        <a:rPr lang="en-GB" sz="1600" dirty="0">
                          <a:solidFill>
                            <a:srgbClr val="595959"/>
                          </a:solidFill>
                          <a:effectLst/>
                        </a:rPr>
                        <a:t>Large market share?</a:t>
                      </a:r>
                    </a:p>
                    <a:p>
                      <a:pPr fontAlgn="t"/>
                      <a:r>
                        <a:rPr lang="en-GB" sz="1600" dirty="0">
                          <a:solidFill>
                            <a:srgbClr val="595959"/>
                          </a:solidFill>
                          <a:effectLst/>
                        </a:rPr>
                        <a:t>High quality?</a:t>
                      </a:r>
                    </a:p>
                    <a:p>
                      <a:pPr fontAlgn="t"/>
                      <a:r>
                        <a:rPr lang="en-GB" sz="1600" dirty="0">
                          <a:solidFill>
                            <a:srgbClr val="595959"/>
                          </a:solidFill>
                          <a:effectLst/>
                        </a:rPr>
                        <a:t>Low prices?</a:t>
                      </a:r>
                    </a:p>
                    <a:p>
                      <a:pPr fontAlgn="t"/>
                      <a:r>
                        <a:rPr lang="en-GB" sz="1600" dirty="0">
                          <a:solidFill>
                            <a:srgbClr val="595959"/>
                          </a:solidFill>
                          <a:effectLst/>
                        </a:rPr>
                        <a:t>Strong supplier relations?</a:t>
                      </a:r>
                    </a:p>
                    <a:p>
                      <a:pPr fontAlgn="t"/>
                      <a:r>
                        <a:rPr lang="en-GB" sz="1600" dirty="0">
                          <a:solidFill>
                            <a:srgbClr val="595959"/>
                          </a:solidFill>
                          <a:effectLst/>
                        </a:rPr>
                        <a:t>Loyal customers?</a:t>
                      </a:r>
                    </a:p>
                  </a:txBody>
                  <a:tcPr marL="10437" marR="10437" marT="10437" marB="10437">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extLst>
                  <a:ext uri="{0D108BD9-81ED-4DB2-BD59-A6C34878D82A}">
                    <a16:rowId xmlns:a16="http://schemas.microsoft.com/office/drawing/2014/main" val="780150666"/>
                  </a:ext>
                </a:extLst>
              </a:tr>
              <a:tr h="1142452">
                <a:tc>
                  <a:txBody>
                    <a:bodyPr/>
                    <a:lstStyle/>
                    <a:p>
                      <a:pPr fontAlgn="t"/>
                      <a:r>
                        <a:rPr lang="en-GB" sz="2000" b="1" dirty="0">
                          <a:solidFill>
                            <a:srgbClr val="0070C0"/>
                          </a:solidFill>
                          <a:effectLst/>
                        </a:rPr>
                        <a:t>Weaknesses</a:t>
                      </a:r>
                    </a:p>
                  </a:txBody>
                  <a:tcPr marL="10437" marR="10437" marT="10437" marB="10437">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tc>
                  <a:txBody>
                    <a:bodyPr/>
                    <a:lstStyle/>
                    <a:p>
                      <a:pPr fontAlgn="t"/>
                      <a:r>
                        <a:rPr lang="en-GB" sz="1600" dirty="0">
                          <a:solidFill>
                            <a:srgbClr val="595959"/>
                          </a:solidFill>
                          <a:effectLst/>
                        </a:rPr>
                        <a:t>What are your failings?</a:t>
                      </a:r>
                    </a:p>
                    <a:p>
                      <a:pPr fontAlgn="t"/>
                      <a:r>
                        <a:rPr lang="en-GB" sz="1600" dirty="0">
                          <a:solidFill>
                            <a:srgbClr val="595959"/>
                          </a:solidFill>
                          <a:effectLst/>
                        </a:rPr>
                        <a:t>Are you slow to react to change?</a:t>
                      </a:r>
                    </a:p>
                    <a:p>
                      <a:pPr fontAlgn="t"/>
                      <a:r>
                        <a:rPr lang="en-GB" sz="1600" dirty="0">
                          <a:solidFill>
                            <a:srgbClr val="595959"/>
                          </a:solidFill>
                          <a:effectLst/>
                        </a:rPr>
                        <a:t>Cumbersome management structure?</a:t>
                      </a:r>
                    </a:p>
                    <a:p>
                      <a:pPr fontAlgn="t"/>
                      <a:r>
                        <a:rPr lang="en-GB" sz="1600" dirty="0">
                          <a:solidFill>
                            <a:srgbClr val="595959"/>
                          </a:solidFill>
                          <a:effectLst/>
                        </a:rPr>
                        <a:t>Poor supplier relations?</a:t>
                      </a:r>
                    </a:p>
                    <a:p>
                      <a:pPr fontAlgn="t"/>
                      <a:r>
                        <a:rPr lang="en-GB" sz="1600" dirty="0">
                          <a:solidFill>
                            <a:srgbClr val="595959"/>
                          </a:solidFill>
                          <a:effectLst/>
                        </a:rPr>
                        <a:t>High production costs?</a:t>
                      </a:r>
                    </a:p>
                    <a:p>
                      <a:pPr fontAlgn="t"/>
                      <a:r>
                        <a:rPr lang="en-GB" sz="1600" dirty="0">
                          <a:solidFill>
                            <a:srgbClr val="595959"/>
                          </a:solidFill>
                          <a:effectLst/>
                        </a:rPr>
                        <a:t>Poor customer satisfaction?</a:t>
                      </a:r>
                    </a:p>
                  </a:txBody>
                  <a:tcPr marL="10437" marR="10437" marT="10437" marB="10437">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extLst>
                  <a:ext uri="{0D108BD9-81ED-4DB2-BD59-A6C34878D82A}">
                    <a16:rowId xmlns:a16="http://schemas.microsoft.com/office/drawing/2014/main" val="2258192184"/>
                  </a:ext>
                </a:extLst>
              </a:tr>
              <a:tr h="918929">
                <a:tc>
                  <a:txBody>
                    <a:bodyPr/>
                    <a:lstStyle/>
                    <a:p>
                      <a:pPr fontAlgn="t"/>
                      <a:r>
                        <a:rPr lang="en-GB" sz="2000" b="1" dirty="0">
                          <a:solidFill>
                            <a:srgbClr val="0070C0"/>
                          </a:solidFill>
                          <a:effectLst/>
                        </a:rPr>
                        <a:t>Opportunities</a:t>
                      </a:r>
                    </a:p>
                  </a:txBody>
                  <a:tcPr marL="10437" marR="10437" marT="10437" marB="10437">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tc>
                  <a:txBody>
                    <a:bodyPr/>
                    <a:lstStyle/>
                    <a:p>
                      <a:pPr fontAlgn="t"/>
                      <a:r>
                        <a:rPr lang="en-GB" sz="1600" dirty="0">
                          <a:solidFill>
                            <a:srgbClr val="595959"/>
                          </a:solidFill>
                          <a:effectLst/>
                        </a:rPr>
                        <a:t>What are the opportunities in the market?</a:t>
                      </a:r>
                    </a:p>
                    <a:p>
                      <a:pPr fontAlgn="t"/>
                      <a:r>
                        <a:rPr lang="en-GB" sz="1600" dirty="0">
                          <a:solidFill>
                            <a:srgbClr val="595959"/>
                          </a:solidFill>
                          <a:effectLst/>
                        </a:rPr>
                        <a:t>How can your strengths be used to exploit these?</a:t>
                      </a:r>
                    </a:p>
                    <a:p>
                      <a:pPr fontAlgn="t"/>
                      <a:r>
                        <a:rPr lang="en-GB" sz="1600" dirty="0">
                          <a:solidFill>
                            <a:srgbClr val="595959"/>
                          </a:solidFill>
                          <a:effectLst/>
                        </a:rPr>
                        <a:t>Which weaknesses should you address to do so more efficiently?</a:t>
                      </a:r>
                    </a:p>
                  </a:txBody>
                  <a:tcPr marL="10437" marR="10437" marT="10437" marB="10437">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extLst>
                  <a:ext uri="{0D108BD9-81ED-4DB2-BD59-A6C34878D82A}">
                    <a16:rowId xmlns:a16="http://schemas.microsoft.com/office/drawing/2014/main" val="3163665504"/>
                  </a:ext>
                </a:extLst>
              </a:tr>
              <a:tr h="1365975">
                <a:tc>
                  <a:txBody>
                    <a:bodyPr/>
                    <a:lstStyle/>
                    <a:p>
                      <a:pPr fontAlgn="t"/>
                      <a:r>
                        <a:rPr lang="en-GB" sz="2000" b="1" dirty="0">
                          <a:solidFill>
                            <a:srgbClr val="0070C0"/>
                          </a:solidFill>
                          <a:effectLst/>
                        </a:rPr>
                        <a:t>Threats</a:t>
                      </a:r>
                    </a:p>
                  </a:txBody>
                  <a:tcPr marL="10437" marR="10437" marT="10437" marB="10437">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tc>
                  <a:txBody>
                    <a:bodyPr/>
                    <a:lstStyle/>
                    <a:p>
                      <a:pPr fontAlgn="t"/>
                      <a:r>
                        <a:rPr lang="en-GB" sz="1600" dirty="0">
                          <a:solidFill>
                            <a:srgbClr val="595959"/>
                          </a:solidFill>
                          <a:effectLst/>
                        </a:rPr>
                        <a:t>What are the main threats facing your company?</a:t>
                      </a:r>
                    </a:p>
                    <a:p>
                      <a:pPr fontAlgn="t"/>
                      <a:r>
                        <a:rPr lang="en-GB" sz="1600" dirty="0">
                          <a:solidFill>
                            <a:srgbClr val="595959"/>
                          </a:solidFill>
                          <a:effectLst/>
                        </a:rPr>
                        <a:t>How can you use your strengths to address them?</a:t>
                      </a:r>
                    </a:p>
                    <a:p>
                      <a:pPr fontAlgn="t"/>
                      <a:r>
                        <a:rPr lang="en-GB" sz="1600" dirty="0">
                          <a:solidFill>
                            <a:srgbClr val="595959"/>
                          </a:solidFill>
                          <a:effectLst/>
                        </a:rPr>
                        <a:t>Which strengths should you build on to secure and build on your position?</a:t>
                      </a:r>
                    </a:p>
                    <a:p>
                      <a:pPr fontAlgn="t"/>
                      <a:r>
                        <a:rPr lang="en-GB" sz="1600" dirty="0">
                          <a:solidFill>
                            <a:srgbClr val="595959"/>
                          </a:solidFill>
                          <a:effectLst/>
                        </a:rPr>
                        <a:t>Which weaknesses pose the greatest hazard?</a:t>
                      </a:r>
                    </a:p>
                  </a:txBody>
                  <a:tcPr marL="10437" marR="10437" marT="10437" marB="10437">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extLst>
                  <a:ext uri="{0D108BD9-81ED-4DB2-BD59-A6C34878D82A}">
                    <a16:rowId xmlns:a16="http://schemas.microsoft.com/office/drawing/2014/main" val="1026780123"/>
                  </a:ext>
                </a:extLst>
              </a:tr>
            </a:tbl>
          </a:graphicData>
        </a:graphic>
      </p:graphicFrame>
    </p:spTree>
    <p:extLst>
      <p:ext uri="{BB962C8B-B14F-4D97-AF65-F5344CB8AC3E}">
        <p14:creationId xmlns:p14="http://schemas.microsoft.com/office/powerpoint/2010/main" val="66198625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192000" cy="1690688"/>
          </a:xfrm>
          <a:solidFill>
            <a:srgbClr val="9999FF"/>
          </a:solidFill>
        </p:spPr>
        <p:txBody>
          <a:bodyPr>
            <a:normAutofit/>
          </a:bodyPr>
          <a:lstStyle/>
          <a:p>
            <a:r>
              <a:rPr lang="en-GB" sz="6000" b="1" dirty="0">
                <a:latin typeface="+mn-lt"/>
              </a:rPr>
              <a:t>Going </a:t>
            </a:r>
            <a:r>
              <a:rPr lang="en-GB" sz="6000" b="1" dirty="0">
                <a:solidFill>
                  <a:srgbClr val="FF0000"/>
                </a:solidFill>
                <a:latin typeface="+mn-lt"/>
              </a:rPr>
              <a:t>Beyond</a:t>
            </a:r>
            <a:r>
              <a:rPr lang="en-GB" sz="6000" b="1" dirty="0">
                <a:latin typeface="+mn-lt"/>
              </a:rPr>
              <a:t> a SWOT Analysis</a:t>
            </a:r>
          </a:p>
        </p:txBody>
      </p:sp>
      <p:pic>
        <p:nvPicPr>
          <p:cNvPr id="9218" name="Picture 2" descr="Vertica 10.1.1 Goes Beyond Analytics with Support for Azure Cloud,  Kubernetes, and Containers | Vertica"/>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690689"/>
            <a:ext cx="12192000" cy="5296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55997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A04548-B907-91C7-9297-154E458F7011}"/>
              </a:ext>
            </a:extLst>
          </p:cNvPr>
          <p:cNvSpPr>
            <a:spLocks noGrp="1"/>
          </p:cNvSpPr>
          <p:nvPr>
            <p:ph type="title"/>
          </p:nvPr>
        </p:nvSpPr>
        <p:spPr>
          <a:xfrm>
            <a:off x="609600" y="365760"/>
            <a:ext cx="10344912" cy="1056640"/>
          </a:xfrm>
        </p:spPr>
        <p:txBody>
          <a:bodyPr/>
          <a:lstStyle/>
          <a:p>
            <a:r>
              <a:rPr lang="en-GB" b="1" dirty="0">
                <a:latin typeface="Calibri" panose="020F0502020204030204" pitchFamily="34" charset="0"/>
                <a:cs typeface="Calibri" panose="020F0502020204030204" pitchFamily="34" charset="0"/>
              </a:rPr>
              <a:t>TOWS Analysis</a:t>
            </a:r>
          </a:p>
        </p:txBody>
      </p:sp>
      <p:sp>
        <p:nvSpPr>
          <p:cNvPr id="3" name="Content Placeholder 2">
            <a:extLst>
              <a:ext uri="{FF2B5EF4-FFF2-40B4-BE49-F238E27FC236}">
                <a16:creationId xmlns:a16="http://schemas.microsoft.com/office/drawing/2014/main" id="{00CF050E-ADB3-48E1-FE0D-94E1CF4EC91C}"/>
              </a:ext>
            </a:extLst>
          </p:cNvPr>
          <p:cNvSpPr>
            <a:spLocks noGrp="1"/>
          </p:cNvSpPr>
          <p:nvPr>
            <p:ph idx="1"/>
          </p:nvPr>
        </p:nvSpPr>
        <p:spPr>
          <a:xfrm>
            <a:off x="609600" y="1493520"/>
            <a:ext cx="9916160" cy="4998720"/>
          </a:xfrm>
        </p:spPr>
        <p:txBody>
          <a:bodyPr>
            <a:noAutofit/>
          </a:bodyPr>
          <a:lstStyle/>
          <a:p>
            <a:r>
              <a:rPr lang="en-GB" sz="2400" b="0" i="0" dirty="0">
                <a:effectLst/>
                <a:latin typeface="Calibri" panose="020F0502020204030204" pitchFamily="34" charset="0"/>
                <a:cs typeface="Calibri" panose="020F0502020204030204" pitchFamily="34" charset="0"/>
              </a:rPr>
              <a:t>A TOWS analysis takes a SWOT analysis one step further to help you take action with your findings. </a:t>
            </a:r>
          </a:p>
          <a:p>
            <a:endParaRPr lang="en-GB" sz="2400" b="0" i="0" dirty="0">
              <a:effectLst/>
              <a:latin typeface="Calibri" panose="020F0502020204030204" pitchFamily="34" charset="0"/>
              <a:cs typeface="Calibri" panose="020F0502020204030204" pitchFamily="34" charset="0"/>
            </a:endParaRPr>
          </a:p>
          <a:p>
            <a:r>
              <a:rPr lang="en-GB" sz="2400" b="0" i="0" dirty="0">
                <a:effectLst/>
                <a:latin typeface="Calibri" panose="020F0502020204030204" pitchFamily="34" charset="0"/>
                <a:cs typeface="Calibri" panose="020F0502020204030204" pitchFamily="34" charset="0"/>
              </a:rPr>
              <a:t>The TOWS acronym uses the same elements as </a:t>
            </a:r>
            <a:r>
              <a:rPr lang="en-GB" sz="2400" dirty="0">
                <a:latin typeface="Calibri" panose="020F0502020204030204" pitchFamily="34" charset="0"/>
                <a:cs typeface="Calibri" panose="020F0502020204030204" pitchFamily="34" charset="0"/>
              </a:rPr>
              <a:t>SWOT</a:t>
            </a:r>
            <a:r>
              <a:rPr lang="en-GB" sz="2400" b="0" i="0" dirty="0">
                <a:effectLst/>
                <a:latin typeface="Calibri" panose="020F0502020204030204" pitchFamily="34" charset="0"/>
                <a:cs typeface="Calibri" panose="020F0502020204030204" pitchFamily="34" charset="0"/>
              </a:rPr>
              <a:t>, but in reverse order. It combines internal and external forces to come up with productive ideas of how to best use the information. </a:t>
            </a:r>
          </a:p>
          <a:p>
            <a:endParaRPr lang="en-GB" sz="2400" b="0" i="0" dirty="0">
              <a:effectLst/>
              <a:latin typeface="Calibri" panose="020F0502020204030204" pitchFamily="34" charset="0"/>
              <a:cs typeface="Calibri" panose="020F0502020204030204" pitchFamily="34" charset="0"/>
            </a:endParaRPr>
          </a:p>
          <a:p>
            <a:r>
              <a:rPr lang="en-GB" sz="2400" b="0" i="0" dirty="0">
                <a:effectLst/>
                <a:latin typeface="Calibri" panose="020F0502020204030204" pitchFamily="34" charset="0"/>
                <a:cs typeface="Calibri" panose="020F0502020204030204" pitchFamily="34" charset="0"/>
              </a:rPr>
              <a:t>The main purpose of a TOWS is to reduce threats, take advantage of opportunities, exploit strengths, and remove weaknesses.  </a:t>
            </a:r>
            <a:endParaRPr lang="en-GB" sz="2400" dirty="0">
              <a:latin typeface="Calibri" panose="020F0502020204030204" pitchFamily="34" charset="0"/>
              <a:cs typeface="Calibri" panose="020F0502020204030204" pitchFamily="34" charset="0"/>
            </a:endParaRPr>
          </a:p>
          <a:p>
            <a:endParaRPr lang="en-GB" sz="2400" b="0" i="0" dirty="0">
              <a:solidFill>
                <a:srgbClr val="161616"/>
              </a:solidFill>
              <a:effectLst/>
              <a:latin typeface="Noto Sans" panose="020B0502040504020204" pitchFamily="34" charset="0"/>
            </a:endParaRPr>
          </a:p>
          <a:p>
            <a:endParaRPr lang="en-GB" sz="2400" b="0" i="0" dirty="0">
              <a:solidFill>
                <a:srgbClr val="161616"/>
              </a:solidFill>
              <a:effectLst/>
              <a:latin typeface="Noto Sans" panose="020B0502040504020204" pitchFamily="34" charset="0"/>
            </a:endParaRPr>
          </a:p>
        </p:txBody>
      </p:sp>
    </p:spTree>
    <p:extLst>
      <p:ext uri="{BB962C8B-B14F-4D97-AF65-F5344CB8AC3E}">
        <p14:creationId xmlns:p14="http://schemas.microsoft.com/office/powerpoint/2010/main" val="28670257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0E5A9E-A476-641A-2811-42DB35C94EEB}"/>
              </a:ext>
            </a:extLst>
          </p:cNvPr>
          <p:cNvSpPr>
            <a:spLocks noGrp="1"/>
          </p:cNvSpPr>
          <p:nvPr>
            <p:ph type="title"/>
          </p:nvPr>
        </p:nvSpPr>
        <p:spPr>
          <a:xfrm>
            <a:off x="352425" y="365760"/>
            <a:ext cx="10602087" cy="901065"/>
          </a:xfrm>
        </p:spPr>
        <p:txBody>
          <a:bodyPr>
            <a:normAutofit/>
          </a:bodyPr>
          <a:lstStyle/>
          <a:p>
            <a:r>
              <a:rPr lang="en-GB" b="1" dirty="0">
                <a:latin typeface="Calibri" panose="020F0502020204030204" pitchFamily="34" charset="0"/>
                <a:cs typeface="Calibri" panose="020F0502020204030204" pitchFamily="34" charset="0"/>
              </a:rPr>
              <a:t>What is the difference between TOWS and SWOT?</a:t>
            </a:r>
          </a:p>
        </p:txBody>
      </p:sp>
      <p:sp>
        <p:nvSpPr>
          <p:cNvPr id="3" name="Content Placeholder 2">
            <a:extLst>
              <a:ext uri="{FF2B5EF4-FFF2-40B4-BE49-F238E27FC236}">
                <a16:creationId xmlns:a16="http://schemas.microsoft.com/office/drawing/2014/main" id="{AF8527BD-3983-191D-CADF-7CFDE3C84E59}"/>
              </a:ext>
            </a:extLst>
          </p:cNvPr>
          <p:cNvSpPr>
            <a:spLocks noGrp="1"/>
          </p:cNvSpPr>
          <p:nvPr>
            <p:ph idx="1"/>
          </p:nvPr>
        </p:nvSpPr>
        <p:spPr>
          <a:xfrm>
            <a:off x="495300" y="1533526"/>
            <a:ext cx="10267950" cy="4646612"/>
          </a:xfrm>
        </p:spPr>
        <p:txBody>
          <a:bodyPr>
            <a:normAutofit fontScale="92500" lnSpcReduction="10000"/>
          </a:bodyPr>
          <a:lstStyle/>
          <a:p>
            <a:pPr algn="l"/>
            <a:r>
              <a:rPr lang="en-GB" sz="2400" b="0" i="0" u="none" strike="noStrike" dirty="0">
                <a:effectLst/>
                <a:latin typeface="Calibri" panose="020F0502020204030204" pitchFamily="34" charset="0"/>
                <a:cs typeface="Calibri" panose="020F0502020204030204" pitchFamily="34" charset="0"/>
              </a:rPr>
              <a:t>Although TOWS uses the same elements as a SWOT analysis, it is more of an </a:t>
            </a:r>
            <a:r>
              <a:rPr lang="en-GB" sz="2400" b="1" i="0" u="none" strike="noStrike" dirty="0">
                <a:effectLst/>
                <a:latin typeface="Calibri" panose="020F0502020204030204" pitchFamily="34" charset="0"/>
                <a:cs typeface="Calibri" panose="020F0502020204030204" pitchFamily="34" charset="0"/>
              </a:rPr>
              <a:t>action tool </a:t>
            </a:r>
            <a:r>
              <a:rPr lang="en-GB" sz="2400" b="0" i="0" u="none" strike="noStrike" dirty="0">
                <a:effectLst/>
                <a:latin typeface="Calibri" panose="020F0502020204030204" pitchFamily="34" charset="0"/>
                <a:cs typeface="Calibri" panose="020F0502020204030204" pitchFamily="34" charset="0"/>
              </a:rPr>
              <a:t>rather than an analysis one. TOWS is best used as an addition to the analytical SWOT tool to help you decide what to do with your findings.</a:t>
            </a:r>
          </a:p>
          <a:p>
            <a:pPr marL="0" indent="0" algn="l">
              <a:buNone/>
            </a:pPr>
            <a:endParaRPr lang="en-GB" sz="2400" b="0" i="0" u="none" strike="noStrike" dirty="0">
              <a:effectLst/>
              <a:latin typeface="Calibri" panose="020F0502020204030204" pitchFamily="34" charset="0"/>
              <a:cs typeface="Calibri" panose="020F0502020204030204" pitchFamily="34" charset="0"/>
            </a:endParaRPr>
          </a:p>
          <a:p>
            <a:pPr algn="l"/>
            <a:r>
              <a:rPr lang="en-GB" sz="2800" b="1" i="0" dirty="0">
                <a:effectLst/>
                <a:latin typeface="Calibri" panose="020F0502020204030204" pitchFamily="34" charset="0"/>
                <a:cs typeface="Calibri" panose="020F0502020204030204" pitchFamily="34" charset="0"/>
              </a:rPr>
              <a:t>Why is it important?</a:t>
            </a:r>
          </a:p>
          <a:p>
            <a:pPr algn="l">
              <a:buFont typeface="Arial" panose="020B0604020202020204" pitchFamily="34" charset="0"/>
              <a:buChar char="•"/>
            </a:pPr>
            <a:r>
              <a:rPr lang="en-GB" sz="2400" b="0" i="0" dirty="0">
                <a:effectLst/>
                <a:latin typeface="Calibri" panose="020F0502020204030204" pitchFamily="34" charset="0"/>
                <a:cs typeface="Calibri" panose="020F0502020204030204" pitchFamily="34" charset="0"/>
              </a:rPr>
              <a:t>TOWS helps bridge the gap between research and forward thinking strategic directions.</a:t>
            </a:r>
          </a:p>
          <a:p>
            <a:pPr algn="l">
              <a:buFont typeface="Arial" panose="020B0604020202020204" pitchFamily="34" charset="0"/>
              <a:buChar char="•"/>
            </a:pPr>
            <a:endParaRPr lang="en-GB" sz="1000" b="0" i="0" dirty="0">
              <a:effectLst/>
              <a:latin typeface="Calibri" panose="020F0502020204030204" pitchFamily="34" charset="0"/>
              <a:cs typeface="Calibri" panose="020F0502020204030204" pitchFamily="34" charset="0"/>
            </a:endParaRPr>
          </a:p>
          <a:p>
            <a:pPr algn="l">
              <a:buFont typeface="Arial" panose="020B0604020202020204" pitchFamily="34" charset="0"/>
              <a:buChar char="•"/>
            </a:pPr>
            <a:r>
              <a:rPr lang="en-GB" sz="2400" b="0" i="0" dirty="0">
                <a:effectLst/>
                <a:latin typeface="Calibri" panose="020F0502020204030204" pitchFamily="34" charset="0"/>
                <a:cs typeface="Calibri" panose="020F0502020204030204" pitchFamily="34" charset="0"/>
              </a:rPr>
              <a:t>It can very quickly define key focal points for actions.</a:t>
            </a:r>
          </a:p>
          <a:p>
            <a:pPr algn="l">
              <a:buFont typeface="Arial" panose="020B0604020202020204" pitchFamily="34" charset="0"/>
              <a:buChar char="•"/>
            </a:pPr>
            <a:endParaRPr lang="en-GB" sz="1000" b="0" i="0" dirty="0">
              <a:effectLst/>
              <a:latin typeface="Calibri" panose="020F0502020204030204" pitchFamily="34" charset="0"/>
              <a:cs typeface="Calibri" panose="020F0502020204030204" pitchFamily="34" charset="0"/>
            </a:endParaRPr>
          </a:p>
          <a:p>
            <a:pPr algn="l">
              <a:buFont typeface="Arial" panose="020B0604020202020204" pitchFamily="34" charset="0"/>
              <a:buChar char="•"/>
            </a:pPr>
            <a:r>
              <a:rPr lang="en-GB" sz="2400" b="0" i="0" dirty="0">
                <a:effectLst/>
                <a:latin typeface="Calibri" panose="020F0502020204030204" pitchFamily="34" charset="0"/>
                <a:cs typeface="Calibri" panose="020F0502020204030204" pitchFamily="34" charset="0"/>
              </a:rPr>
              <a:t> It covers all bases by taking into account positive and negative influences.</a:t>
            </a:r>
          </a:p>
          <a:p>
            <a:endParaRPr lang="en-GB" dirty="0"/>
          </a:p>
        </p:txBody>
      </p:sp>
    </p:spTree>
    <p:extLst>
      <p:ext uri="{BB962C8B-B14F-4D97-AF65-F5344CB8AC3E}">
        <p14:creationId xmlns:p14="http://schemas.microsoft.com/office/powerpoint/2010/main" val="27507312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02276" y="365125"/>
            <a:ext cx="10851524" cy="871247"/>
          </a:xfrm>
        </p:spPr>
        <p:txBody>
          <a:bodyPr/>
          <a:lstStyle/>
          <a:p>
            <a:r>
              <a:rPr lang="en-GB" b="1" dirty="0">
                <a:latin typeface="+mn-lt"/>
              </a:rPr>
              <a:t>How does TOWS Analysis Work?</a:t>
            </a:r>
          </a:p>
        </p:txBody>
      </p:sp>
      <p:sp>
        <p:nvSpPr>
          <p:cNvPr id="5" name="Content Placeholder 4"/>
          <p:cNvSpPr>
            <a:spLocks noGrp="1"/>
          </p:cNvSpPr>
          <p:nvPr>
            <p:ph sz="half" idx="1"/>
          </p:nvPr>
        </p:nvSpPr>
        <p:spPr>
          <a:xfrm>
            <a:off x="347731" y="1236372"/>
            <a:ext cx="11230376" cy="940159"/>
          </a:xfrm>
        </p:spPr>
        <p:txBody>
          <a:bodyPr>
            <a:normAutofit/>
          </a:bodyPr>
          <a:lstStyle/>
          <a:p>
            <a:r>
              <a:rPr lang="en-GB" dirty="0">
                <a:latin typeface="Calibri" panose="020F0502020204030204" pitchFamily="34" charset="0"/>
                <a:cs typeface="Calibri" panose="020F0502020204030204" pitchFamily="34" charset="0"/>
              </a:rPr>
              <a:t>Your SWOT analysis will  give you a list of Strengths, Weaknesses, Opportunities, and Threats. Number these as S1, S2, W1, W2, and so on. This will make it easier to identify them later.</a:t>
            </a:r>
          </a:p>
        </p:txBody>
      </p:sp>
      <p:pic>
        <p:nvPicPr>
          <p:cNvPr id="2050" name="Picture 2" descr="An Introduction to the TOWS matrix: Putting SWOT into action"/>
          <p:cNvPicPr>
            <a:picLocks noGrp="1" noChangeAspect="1" noChangeArrowheads="1"/>
          </p:cNvPicPr>
          <p:nvPr>
            <p:ph sz="half" idx="2"/>
          </p:nvPr>
        </p:nvPicPr>
        <p:blipFill rotWithShape="1">
          <a:blip r:embed="rId2">
            <a:extLst>
              <a:ext uri="{28A0092B-C50C-407E-A947-70E740481C1C}">
                <a14:useLocalDpi xmlns:a14="http://schemas.microsoft.com/office/drawing/2010/main" val="0"/>
              </a:ext>
            </a:extLst>
          </a:blip>
          <a:srcRect l="3220" t="10346" r="1466" b="4720"/>
          <a:stretch/>
        </p:blipFill>
        <p:spPr bwMode="auto">
          <a:xfrm>
            <a:off x="502275" y="2331078"/>
            <a:ext cx="10122795" cy="43401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651222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002D73-06BB-356C-5B3E-BF691D084F64}"/>
              </a:ext>
            </a:extLst>
          </p:cNvPr>
          <p:cNvSpPr>
            <a:spLocks noGrp="1"/>
          </p:cNvSpPr>
          <p:nvPr>
            <p:ph type="title"/>
          </p:nvPr>
        </p:nvSpPr>
        <p:spPr>
          <a:xfrm>
            <a:off x="437883" y="365759"/>
            <a:ext cx="10972800" cy="1053465"/>
          </a:xfrm>
        </p:spPr>
        <p:txBody>
          <a:bodyPr>
            <a:normAutofit/>
          </a:bodyPr>
          <a:lstStyle/>
          <a:p>
            <a:r>
              <a:rPr lang="en-GB" b="1" dirty="0">
                <a:latin typeface="Calibri" panose="020F0502020204030204" pitchFamily="34" charset="0"/>
                <a:cs typeface="Calibri" panose="020F0502020204030204" pitchFamily="34" charset="0"/>
              </a:rPr>
              <a:t>Measure the elements against each other to consider potential strategies</a:t>
            </a:r>
          </a:p>
        </p:txBody>
      </p:sp>
      <p:sp>
        <p:nvSpPr>
          <p:cNvPr id="3" name="Content Placeholder 2">
            <a:extLst>
              <a:ext uri="{FF2B5EF4-FFF2-40B4-BE49-F238E27FC236}">
                <a16:creationId xmlns:a16="http://schemas.microsoft.com/office/drawing/2014/main" id="{FC8B61D7-164C-413A-BAF5-BF13B1CD9BDD}"/>
              </a:ext>
            </a:extLst>
          </p:cNvPr>
          <p:cNvSpPr>
            <a:spLocks noGrp="1"/>
          </p:cNvSpPr>
          <p:nvPr>
            <p:ph idx="1"/>
          </p:nvPr>
        </p:nvSpPr>
        <p:spPr>
          <a:xfrm>
            <a:off x="437883" y="1996224"/>
            <a:ext cx="10972800" cy="4496015"/>
          </a:xfrm>
        </p:spPr>
        <p:txBody>
          <a:bodyPr/>
          <a:lstStyle/>
          <a:p>
            <a:pPr algn="l">
              <a:buFont typeface="+mj-lt"/>
              <a:buAutoNum type="arabicPeriod"/>
            </a:pPr>
            <a:r>
              <a:rPr lang="en-GB" sz="2800" b="1" i="1" dirty="0">
                <a:effectLst/>
                <a:latin typeface="Calibri" panose="020F0502020204030204" pitchFamily="34" charset="0"/>
                <a:cs typeface="Calibri" panose="020F0502020204030204" pitchFamily="34" charset="0"/>
              </a:rPr>
              <a:t>Strengths &amp; Opportunities</a:t>
            </a:r>
            <a:r>
              <a:rPr lang="en-GB" sz="2800" b="0" i="1" dirty="0">
                <a:effectLst/>
                <a:latin typeface="Calibri" panose="020F0502020204030204" pitchFamily="34" charset="0"/>
                <a:cs typeface="Calibri" panose="020F0502020204030204" pitchFamily="34" charset="0"/>
              </a:rPr>
              <a:t>: Use strengths to maximise opportunities </a:t>
            </a:r>
          </a:p>
          <a:p>
            <a:pPr algn="l">
              <a:buFont typeface="+mj-lt"/>
              <a:buAutoNum type="arabicPeriod"/>
            </a:pPr>
            <a:endParaRPr lang="en-GB" sz="1000" b="0" i="0" dirty="0">
              <a:effectLst/>
              <a:latin typeface="Calibri" panose="020F0502020204030204" pitchFamily="34" charset="0"/>
              <a:cs typeface="Calibri" panose="020F0502020204030204" pitchFamily="34" charset="0"/>
            </a:endParaRPr>
          </a:p>
          <a:p>
            <a:pPr algn="l">
              <a:buFont typeface="+mj-lt"/>
              <a:buAutoNum type="arabicPeriod"/>
            </a:pPr>
            <a:r>
              <a:rPr lang="en-GB" sz="2800" b="1" i="1" dirty="0">
                <a:effectLst/>
                <a:latin typeface="Calibri" panose="020F0502020204030204" pitchFamily="34" charset="0"/>
                <a:cs typeface="Calibri" panose="020F0502020204030204" pitchFamily="34" charset="0"/>
              </a:rPr>
              <a:t>Strengths &amp; Threats</a:t>
            </a:r>
            <a:r>
              <a:rPr lang="en-GB" sz="2800" b="0" i="1" dirty="0">
                <a:effectLst/>
                <a:latin typeface="Calibri" panose="020F0502020204030204" pitchFamily="34" charset="0"/>
                <a:cs typeface="Calibri" panose="020F0502020204030204" pitchFamily="34" charset="0"/>
              </a:rPr>
              <a:t>: Use strengths to reduce threats</a:t>
            </a:r>
          </a:p>
          <a:p>
            <a:pPr algn="l">
              <a:buFont typeface="+mj-lt"/>
              <a:buAutoNum type="arabicPeriod"/>
            </a:pPr>
            <a:endParaRPr lang="en-GB" sz="1000" b="0" i="0" dirty="0">
              <a:effectLst/>
              <a:latin typeface="Calibri" panose="020F0502020204030204" pitchFamily="34" charset="0"/>
              <a:cs typeface="Calibri" panose="020F0502020204030204" pitchFamily="34" charset="0"/>
            </a:endParaRPr>
          </a:p>
          <a:p>
            <a:pPr algn="l">
              <a:buFont typeface="+mj-lt"/>
              <a:buAutoNum type="arabicPeriod"/>
            </a:pPr>
            <a:r>
              <a:rPr lang="en-GB" sz="2800" b="1" i="1" dirty="0">
                <a:effectLst/>
                <a:latin typeface="Calibri" panose="020F0502020204030204" pitchFamily="34" charset="0"/>
                <a:cs typeface="Calibri" panose="020F0502020204030204" pitchFamily="34" charset="0"/>
              </a:rPr>
              <a:t>Weaknesses &amp; Opportunities</a:t>
            </a:r>
            <a:r>
              <a:rPr lang="en-GB" sz="2800" b="0" i="1" dirty="0">
                <a:effectLst/>
                <a:latin typeface="Calibri" panose="020F0502020204030204" pitchFamily="34" charset="0"/>
                <a:cs typeface="Calibri" panose="020F0502020204030204" pitchFamily="34" charset="0"/>
              </a:rPr>
              <a:t>: Reduce weaknesses to develop opportunities</a:t>
            </a:r>
          </a:p>
          <a:p>
            <a:pPr algn="l">
              <a:buFont typeface="+mj-lt"/>
              <a:buAutoNum type="arabicPeriod"/>
            </a:pPr>
            <a:endParaRPr lang="en-GB" sz="1000" b="0" i="0" dirty="0">
              <a:effectLst/>
              <a:latin typeface="Calibri" panose="020F0502020204030204" pitchFamily="34" charset="0"/>
              <a:cs typeface="Calibri" panose="020F0502020204030204" pitchFamily="34" charset="0"/>
            </a:endParaRPr>
          </a:p>
          <a:p>
            <a:pPr algn="l">
              <a:buFont typeface="+mj-lt"/>
              <a:buAutoNum type="arabicPeriod"/>
            </a:pPr>
            <a:r>
              <a:rPr lang="en-GB" sz="2800" b="1" i="1" dirty="0">
                <a:effectLst/>
                <a:latin typeface="Calibri" panose="020F0502020204030204" pitchFamily="34" charset="0"/>
                <a:cs typeface="Calibri" panose="020F0502020204030204" pitchFamily="34" charset="0"/>
              </a:rPr>
              <a:t>Weaknesses &amp; Threats:</a:t>
            </a:r>
            <a:r>
              <a:rPr lang="en-GB" sz="2800" b="0" i="1" dirty="0">
                <a:effectLst/>
                <a:latin typeface="Calibri" panose="020F0502020204030204" pitchFamily="34" charset="0"/>
                <a:cs typeface="Calibri" panose="020F0502020204030204" pitchFamily="34" charset="0"/>
              </a:rPr>
              <a:t> Avoid threats by reducing weaknesses</a:t>
            </a:r>
            <a:endParaRPr lang="en-GB" sz="2800" b="0" i="0" dirty="0">
              <a:effectLst/>
              <a:latin typeface="Calibri" panose="020F0502020204030204" pitchFamily="34" charset="0"/>
              <a:cs typeface="Calibri" panose="020F0502020204030204" pitchFamily="34" charset="0"/>
            </a:endParaRPr>
          </a:p>
          <a:p>
            <a:endParaRPr lang="en-GB" dirty="0"/>
          </a:p>
        </p:txBody>
      </p:sp>
    </p:spTree>
    <p:extLst>
      <p:ext uri="{BB962C8B-B14F-4D97-AF65-F5344CB8AC3E}">
        <p14:creationId xmlns:p14="http://schemas.microsoft.com/office/powerpoint/2010/main" val="321841998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3BD9BA-DF98-58CE-9A61-A3FF20C0C885}"/>
              </a:ext>
            </a:extLst>
          </p:cNvPr>
          <p:cNvSpPr>
            <a:spLocks noGrp="1"/>
          </p:cNvSpPr>
          <p:nvPr>
            <p:ph type="title"/>
          </p:nvPr>
        </p:nvSpPr>
        <p:spPr>
          <a:xfrm>
            <a:off x="396240" y="412124"/>
            <a:ext cx="10728960" cy="978794"/>
          </a:xfrm>
        </p:spPr>
        <p:txBody>
          <a:bodyPr>
            <a:noAutofit/>
          </a:bodyPr>
          <a:lstStyle/>
          <a:p>
            <a:r>
              <a:rPr lang="en-GB" sz="4800" b="1" dirty="0">
                <a:latin typeface="Calibri" panose="020F0502020204030204" pitchFamily="34" charset="0"/>
                <a:cs typeface="Calibri" panose="020F0502020204030204" pitchFamily="34" charset="0"/>
              </a:rPr>
              <a:t>How to Use</a:t>
            </a:r>
            <a:r>
              <a:rPr lang="en-GB" sz="4800" b="1" i="0" dirty="0">
                <a:effectLst/>
                <a:latin typeface="Calibri" panose="020F0502020204030204" pitchFamily="34" charset="0"/>
                <a:cs typeface="Calibri" panose="020F0502020204030204" pitchFamily="34" charset="0"/>
              </a:rPr>
              <a:t> TOWS</a:t>
            </a:r>
            <a:endParaRPr lang="en-GB" sz="4800" b="1"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396240" y="1825625"/>
            <a:ext cx="10957560" cy="4351338"/>
          </a:xfrm>
        </p:spPr>
        <p:txBody>
          <a:bodyPr/>
          <a:lstStyle/>
          <a:p>
            <a:r>
              <a:rPr lang="en-GB" b="1" dirty="0">
                <a:latin typeface="Calibri" panose="020F0502020204030204" pitchFamily="34" charset="0"/>
                <a:cs typeface="Calibri" panose="020F0502020204030204" pitchFamily="34" charset="0"/>
              </a:rPr>
              <a:t>TOWS can expand your SWOT analysis to discover some really useful potential strategies for the future</a:t>
            </a:r>
            <a:r>
              <a:rPr lang="en-GB" dirty="0">
                <a:latin typeface="Source Sans Pro" panose="020B0503030403020204" pitchFamily="34" charset="0"/>
              </a:rPr>
              <a:t>. </a:t>
            </a:r>
          </a:p>
          <a:p>
            <a:endParaRPr lang="en-GB" b="1" dirty="0">
              <a:latin typeface="Source Sans Pro" panose="020B0503030403020204" pitchFamily="34" charset="0"/>
              <a:cs typeface="Calibri" panose="020F0502020204030204" pitchFamily="34" charset="0"/>
            </a:endParaRPr>
          </a:p>
          <a:p>
            <a:r>
              <a:rPr lang="en-GB" b="1" dirty="0">
                <a:latin typeface="Calibri" panose="020F0502020204030204" pitchFamily="34" charset="0"/>
                <a:cs typeface="Calibri" panose="020F0502020204030204" pitchFamily="34" charset="0"/>
              </a:rPr>
              <a:t>See examples on the next slides</a:t>
            </a:r>
            <a:endParaRPr lang="en-GB" dirty="0"/>
          </a:p>
        </p:txBody>
      </p:sp>
    </p:spTree>
    <p:extLst>
      <p:ext uri="{BB962C8B-B14F-4D97-AF65-F5344CB8AC3E}">
        <p14:creationId xmlns:p14="http://schemas.microsoft.com/office/powerpoint/2010/main" val="165520535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098" name="Picture 2" descr="TOWS Analysis: A Comprehensive Guide"/>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517973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3BD9BA-DF98-58CE-9A61-A3FF20C0C885}"/>
              </a:ext>
            </a:extLst>
          </p:cNvPr>
          <p:cNvSpPr>
            <a:spLocks noGrp="1"/>
          </p:cNvSpPr>
          <p:nvPr>
            <p:ph type="title"/>
          </p:nvPr>
        </p:nvSpPr>
        <p:spPr>
          <a:xfrm>
            <a:off x="396240" y="219075"/>
            <a:ext cx="10728960" cy="979805"/>
          </a:xfrm>
        </p:spPr>
        <p:txBody>
          <a:bodyPr>
            <a:noAutofit/>
          </a:bodyPr>
          <a:lstStyle/>
          <a:p>
            <a:endParaRPr lang="en-GB" sz="3200" b="1" dirty="0">
              <a:latin typeface="Calibri" panose="020F0502020204030204" pitchFamily="34" charset="0"/>
              <a:cs typeface="Calibri" panose="020F0502020204030204" pitchFamily="34" charset="0"/>
            </a:endParaRPr>
          </a:p>
        </p:txBody>
      </p:sp>
      <p:pic>
        <p:nvPicPr>
          <p:cNvPr id="5" name="Content Placeholder 4">
            <a:extLst>
              <a:ext uri="{FF2B5EF4-FFF2-40B4-BE49-F238E27FC236}">
                <a16:creationId xmlns:a16="http://schemas.microsoft.com/office/drawing/2014/main" id="{F05B83A4-B20A-2909-60F8-F299373E111B}"/>
              </a:ext>
            </a:extLst>
          </p:cNvPr>
          <p:cNvPicPr>
            <a:picLocks noGrp="1" noChangeAspect="1"/>
          </p:cNvPicPr>
          <p:nvPr>
            <p:ph idx="1"/>
          </p:nvPr>
        </p:nvPicPr>
        <p:blipFill rotWithShape="1">
          <a:blip r:embed="rId2"/>
          <a:srcRect l="12412" t="16329" r="12725" b="18978"/>
          <a:stretch/>
        </p:blipFill>
        <p:spPr>
          <a:xfrm>
            <a:off x="-969" y="0"/>
            <a:ext cx="12144782" cy="6766561"/>
          </a:xfrm>
        </p:spPr>
      </p:pic>
    </p:spTree>
    <p:extLst>
      <p:ext uri="{BB962C8B-B14F-4D97-AF65-F5344CB8AC3E}">
        <p14:creationId xmlns:p14="http://schemas.microsoft.com/office/powerpoint/2010/main" val="66831722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7730" y="365126"/>
            <a:ext cx="11006070" cy="793974"/>
          </a:xfrm>
        </p:spPr>
        <p:txBody>
          <a:bodyPr/>
          <a:lstStyle/>
          <a:p>
            <a:r>
              <a:rPr lang="en-GB" b="1" dirty="0">
                <a:latin typeface="+mn-lt"/>
              </a:rPr>
              <a:t>Example TOWS - Reebok</a:t>
            </a:r>
          </a:p>
        </p:txBody>
      </p:sp>
      <p:pic>
        <p:nvPicPr>
          <p:cNvPr id="3074" name="Picture 2" descr="https://understandingreebokhome.files.wordpress.com/2020/03/image-3.png?w=102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8108" y="1247014"/>
            <a:ext cx="11664850" cy="5709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0996228"/>
      </p:ext>
    </p:extLst>
  </p:cSld>
  <p:clrMapOvr>
    <a:masterClrMapping/>
  </p:clrMapOvr>
</p:sld>
</file>

<file path=ppt/theme/theme1.xml><?xml version="1.0" encoding="utf-8"?>
<a:theme xmlns:a="http://schemas.openxmlformats.org/drawingml/2006/main" name="DividendVTI">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Dividend">
      <a:majorFont>
        <a:latin typeface="Franklin Gothic Demi"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927BD4C1-B6B1-4715-ABF9-E660A51A4EA0}">
  <ds:schemaRefs>
    <ds:schemaRef ds:uri="http://schemas.microsoft.com/sharepoint/v3/contenttype/forms"/>
  </ds:schemaRefs>
</ds:datastoreItem>
</file>

<file path=customXml/itemProps2.xml><?xml version="1.0" encoding="utf-8"?>
<ds:datastoreItem xmlns:ds="http://schemas.openxmlformats.org/officeDocument/2006/customXml" ds:itemID="{41E7CA09-9778-4414-AE97-8064B12DA30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D289AE2-D2AE-49D1-AFAC-3A79F6794255}">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emplate>{C2AA1F26-50D4-4A29-A703-40C744C528EE}tf33552983_win32</Template>
  <TotalTime>0</TotalTime>
  <Words>2665</Words>
  <Application>Microsoft Office PowerPoint</Application>
  <PresentationFormat>Widescreen</PresentationFormat>
  <Paragraphs>345</Paragraphs>
  <Slides>47</Slides>
  <Notes>1</Notes>
  <HiddenSlides>0</HiddenSlides>
  <MMClips>1</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47</vt:i4>
      </vt:variant>
    </vt:vector>
  </HeadingPairs>
  <TitlesOfParts>
    <vt:vector size="58" baseType="lpstr">
      <vt:lpstr>-apple-system</vt:lpstr>
      <vt:lpstr>Graphik Web</vt:lpstr>
      <vt:lpstr>Arial</vt:lpstr>
      <vt:lpstr>Calibri</vt:lpstr>
      <vt:lpstr>Franklin Gothic Book</vt:lpstr>
      <vt:lpstr>Franklin Gothic Demi</vt:lpstr>
      <vt:lpstr>Noto Sans</vt:lpstr>
      <vt:lpstr>Source Sans Pro</vt:lpstr>
      <vt:lpstr>Wingdings</vt:lpstr>
      <vt:lpstr>Wingdings 2</vt:lpstr>
      <vt:lpstr>DividendVTI</vt:lpstr>
      <vt:lpstr>MBA Marketing management BMMB7012</vt:lpstr>
      <vt:lpstr>The Marketing environment</vt:lpstr>
      <vt:lpstr>Marketing planning process</vt:lpstr>
      <vt:lpstr>The macro, micro and internal marketing environment</vt:lpstr>
      <vt:lpstr>The macro, micro and internal marketing environment</vt:lpstr>
      <vt:lpstr>Environmental scanning</vt:lpstr>
      <vt:lpstr>Analysing the macro environment with Pestel</vt:lpstr>
      <vt:lpstr>Pestle: political factors</vt:lpstr>
      <vt:lpstr>Pestle: Economic factors</vt:lpstr>
      <vt:lpstr>PowerPoint Presentation</vt:lpstr>
      <vt:lpstr>Pestle: Socio-cultural factors</vt:lpstr>
      <vt:lpstr>More on cultural factors</vt:lpstr>
      <vt:lpstr>Technological factors</vt:lpstr>
      <vt:lpstr>Gartner’s Hype Cycle</vt:lpstr>
      <vt:lpstr>How Do hype cycles work?</vt:lpstr>
      <vt:lpstr>PowerPoint Presentation</vt:lpstr>
      <vt:lpstr>Ecological factors</vt:lpstr>
      <vt:lpstr>Ecological factors</vt:lpstr>
      <vt:lpstr>Legal factors</vt:lpstr>
      <vt:lpstr>Using the PESTEL framework</vt:lpstr>
      <vt:lpstr>PESTEL example</vt:lpstr>
      <vt:lpstr>Pestel analysis – using amazon as an example</vt:lpstr>
      <vt:lpstr>The micro environment</vt:lpstr>
      <vt:lpstr>The micro environment</vt:lpstr>
      <vt:lpstr>Porter’s five forces</vt:lpstr>
      <vt:lpstr>The Five Competitive Forces That Shape Strategy</vt:lpstr>
      <vt:lpstr>Competitors / rivalry</vt:lpstr>
      <vt:lpstr>New entrants</vt:lpstr>
      <vt:lpstr>substitutes</vt:lpstr>
      <vt:lpstr>suppliers</vt:lpstr>
      <vt:lpstr>buyers</vt:lpstr>
      <vt:lpstr>Porter’s five forces analysis – example: UK supermarkets</vt:lpstr>
      <vt:lpstr>MendElow Matrix – </vt:lpstr>
      <vt:lpstr>Opportunities and threats</vt:lpstr>
      <vt:lpstr>marketing audit</vt:lpstr>
      <vt:lpstr>The internal marketing environment</vt:lpstr>
      <vt:lpstr>Swot analysis</vt:lpstr>
      <vt:lpstr>SWOT Analysis – example questions to ask yourself</vt:lpstr>
      <vt:lpstr>Going Beyond a SWOT Analysis</vt:lpstr>
      <vt:lpstr>TOWS Analysis</vt:lpstr>
      <vt:lpstr>What is the difference between TOWS and SWOT?</vt:lpstr>
      <vt:lpstr>How does TOWS Analysis Work?</vt:lpstr>
      <vt:lpstr>Measure the elements against each other to consider potential strategies</vt:lpstr>
      <vt:lpstr>How to Use TOWS</vt:lpstr>
      <vt:lpstr>PowerPoint Presentation</vt:lpstr>
      <vt:lpstr>PowerPoint Presentation</vt:lpstr>
      <vt:lpstr>Example TOWS - Reebok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Lorem Ipsum</dc:title>
  <dc:creator>D Hellyer</dc:creator>
  <cp:lastModifiedBy>Gwyneth Jones</cp:lastModifiedBy>
  <cp:revision>126</cp:revision>
  <dcterms:created xsi:type="dcterms:W3CDTF">2021-11-30T09:35:50Z</dcterms:created>
  <dcterms:modified xsi:type="dcterms:W3CDTF">2024-04-29T16:58:00Z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