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43"/>
  </p:notesMasterIdLst>
  <p:handoutMasterIdLst>
    <p:handoutMasterId r:id="rId44"/>
  </p:handoutMasterIdLst>
  <p:sldIdLst>
    <p:sldId id="257" r:id="rId2"/>
    <p:sldId id="379" r:id="rId3"/>
    <p:sldId id="338" r:id="rId4"/>
    <p:sldId id="341" r:id="rId5"/>
    <p:sldId id="323" r:id="rId6"/>
    <p:sldId id="327" r:id="rId7"/>
    <p:sldId id="363" r:id="rId8"/>
    <p:sldId id="334" r:id="rId9"/>
    <p:sldId id="298" r:id="rId10"/>
    <p:sldId id="297" r:id="rId11"/>
    <p:sldId id="389" r:id="rId12"/>
    <p:sldId id="308" r:id="rId13"/>
    <p:sldId id="261" r:id="rId14"/>
    <p:sldId id="377" r:id="rId15"/>
    <p:sldId id="376" r:id="rId16"/>
    <p:sldId id="369" r:id="rId17"/>
    <p:sldId id="375" r:id="rId18"/>
    <p:sldId id="373" r:id="rId19"/>
    <p:sldId id="371" r:id="rId20"/>
    <p:sldId id="366" r:id="rId21"/>
    <p:sldId id="400" r:id="rId22"/>
    <p:sldId id="350" r:id="rId23"/>
    <p:sldId id="418" r:id="rId24"/>
    <p:sldId id="278" r:id="rId25"/>
    <p:sldId id="381" r:id="rId26"/>
    <p:sldId id="382" r:id="rId27"/>
    <p:sldId id="365" r:id="rId28"/>
    <p:sldId id="404" r:id="rId29"/>
    <p:sldId id="367" r:id="rId30"/>
    <p:sldId id="309" r:id="rId31"/>
    <p:sldId id="390" r:id="rId32"/>
    <p:sldId id="385" r:id="rId33"/>
    <p:sldId id="383" r:id="rId34"/>
    <p:sldId id="380" r:id="rId35"/>
    <p:sldId id="388" r:id="rId36"/>
    <p:sldId id="281" r:id="rId37"/>
    <p:sldId id="364" r:id="rId38"/>
    <p:sldId id="386" r:id="rId39"/>
    <p:sldId id="419" r:id="rId40"/>
    <p:sldId id="397" r:id="rId41"/>
    <p:sldId id="421" r:id="rId42"/>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F3FE"/>
    <a:srgbClr val="FF7C8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366"/>
    <p:restoredTop sz="68485" autoAdjust="0"/>
  </p:normalViewPr>
  <p:slideViewPr>
    <p:cSldViewPr>
      <p:cViewPr varScale="1">
        <p:scale>
          <a:sx n="25" d="100"/>
          <a:sy n="25" d="100"/>
        </p:scale>
        <p:origin x="176" y="12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DD1C88-9BD7-D541-AE4B-CB0B9D1D1EBA}" type="doc">
      <dgm:prSet loTypeId="urn:microsoft.com/office/officeart/2005/8/layout/radial3" loCatId="" qsTypeId="urn:microsoft.com/office/officeart/2005/8/quickstyle/simple1" qsCatId="simple" csTypeId="urn:microsoft.com/office/officeart/2005/8/colors/accent1_2" csCatId="accent1" phldr="1"/>
      <dgm:spPr/>
      <dgm:t>
        <a:bodyPr/>
        <a:lstStyle/>
        <a:p>
          <a:endParaRPr lang="en-US"/>
        </a:p>
      </dgm:t>
    </dgm:pt>
    <dgm:pt modelId="{B9E11B3D-EB28-AA4E-BA4B-1714F99A1926}">
      <dgm:prSet phldrT="[Text]"/>
      <dgm:spPr/>
      <dgm:t>
        <a:bodyPr/>
        <a:lstStyle/>
        <a:p>
          <a:r>
            <a:rPr lang="en-US" dirty="0"/>
            <a:t>Personal &amp; Social Development, Well-being and Cultural Diversity Area of Learning</a:t>
          </a:r>
        </a:p>
      </dgm:t>
    </dgm:pt>
    <dgm:pt modelId="{741F57C1-8668-534B-9121-581CF2780528}" type="parTrans" cxnId="{98999631-CD6B-3844-8A0B-F43E26ABB83C}">
      <dgm:prSet/>
      <dgm:spPr/>
      <dgm:t>
        <a:bodyPr/>
        <a:lstStyle/>
        <a:p>
          <a:endParaRPr lang="en-US"/>
        </a:p>
      </dgm:t>
    </dgm:pt>
    <dgm:pt modelId="{26090324-6B93-9D4F-BDCE-38AD56DB56C5}" type="sibTrans" cxnId="{98999631-CD6B-3844-8A0B-F43E26ABB83C}">
      <dgm:prSet/>
      <dgm:spPr/>
      <dgm:t>
        <a:bodyPr/>
        <a:lstStyle/>
        <a:p>
          <a:endParaRPr lang="en-US"/>
        </a:p>
      </dgm:t>
    </dgm:pt>
    <dgm:pt modelId="{9DDE5526-634E-DB43-921E-6F50C105643D}">
      <dgm:prSet phldrT="[Text]"/>
      <dgm:spPr/>
      <dgm:t>
        <a:bodyPr/>
        <a:lstStyle/>
        <a:p>
          <a:r>
            <a:rPr lang="en-US" dirty="0"/>
            <a:t>Language, Literacy &amp; Communication Skills</a:t>
          </a:r>
        </a:p>
      </dgm:t>
    </dgm:pt>
    <dgm:pt modelId="{0CD8487D-5D44-1D41-86FC-000CA0E59E2D}" type="parTrans" cxnId="{6AEFC7C8-358C-B841-9E10-51A7005F62F9}">
      <dgm:prSet/>
      <dgm:spPr/>
      <dgm:t>
        <a:bodyPr/>
        <a:lstStyle/>
        <a:p>
          <a:endParaRPr lang="en-US"/>
        </a:p>
      </dgm:t>
    </dgm:pt>
    <dgm:pt modelId="{95742D5B-ECBD-6D4D-83A8-FEB45B020B60}" type="sibTrans" cxnId="{6AEFC7C8-358C-B841-9E10-51A7005F62F9}">
      <dgm:prSet/>
      <dgm:spPr/>
      <dgm:t>
        <a:bodyPr/>
        <a:lstStyle/>
        <a:p>
          <a:endParaRPr lang="en-US"/>
        </a:p>
      </dgm:t>
    </dgm:pt>
    <dgm:pt modelId="{AC45DB0F-80F3-644E-B170-8771499DFCA7}">
      <dgm:prSet phldrT="[Text]"/>
      <dgm:spPr/>
      <dgm:t>
        <a:bodyPr/>
        <a:lstStyle/>
        <a:p>
          <a:r>
            <a:rPr lang="en-US" dirty="0"/>
            <a:t>Knowledge &amp; Understanding of the World</a:t>
          </a:r>
        </a:p>
      </dgm:t>
    </dgm:pt>
    <dgm:pt modelId="{AB3B4047-9703-DF48-9813-2876FA19F647}" type="parTrans" cxnId="{620E9E88-CA3F-7245-B27E-77E091DC1C6B}">
      <dgm:prSet/>
      <dgm:spPr/>
      <dgm:t>
        <a:bodyPr/>
        <a:lstStyle/>
        <a:p>
          <a:endParaRPr lang="en-US"/>
        </a:p>
      </dgm:t>
    </dgm:pt>
    <dgm:pt modelId="{AB60422D-9988-5B45-BE08-6C6A4ABA0019}" type="sibTrans" cxnId="{620E9E88-CA3F-7245-B27E-77E091DC1C6B}">
      <dgm:prSet/>
      <dgm:spPr/>
      <dgm:t>
        <a:bodyPr/>
        <a:lstStyle/>
        <a:p>
          <a:endParaRPr lang="en-US"/>
        </a:p>
      </dgm:t>
    </dgm:pt>
    <dgm:pt modelId="{F008250F-7D88-884E-88E5-C4660B3F3B4C}">
      <dgm:prSet phldrT="[Text]"/>
      <dgm:spPr/>
      <dgm:t>
        <a:bodyPr/>
        <a:lstStyle/>
        <a:p>
          <a:r>
            <a:rPr lang="en-US" dirty="0"/>
            <a:t>Physical Development</a:t>
          </a:r>
        </a:p>
      </dgm:t>
    </dgm:pt>
    <dgm:pt modelId="{3D4C5BC1-4E84-A644-BB4F-46BBC0DEDA38}" type="parTrans" cxnId="{C900A98E-2DD5-A64B-AFBB-CB998FA9F9F8}">
      <dgm:prSet/>
      <dgm:spPr/>
      <dgm:t>
        <a:bodyPr/>
        <a:lstStyle/>
        <a:p>
          <a:endParaRPr lang="en-US"/>
        </a:p>
      </dgm:t>
    </dgm:pt>
    <dgm:pt modelId="{E3EFA1C5-6545-2842-BDEE-6AE30B616722}" type="sibTrans" cxnId="{C900A98E-2DD5-A64B-AFBB-CB998FA9F9F8}">
      <dgm:prSet/>
      <dgm:spPr/>
      <dgm:t>
        <a:bodyPr/>
        <a:lstStyle/>
        <a:p>
          <a:endParaRPr lang="en-US"/>
        </a:p>
      </dgm:t>
    </dgm:pt>
    <dgm:pt modelId="{0596BA4A-C1BF-544B-A7EF-DA3D4E3D7E09}">
      <dgm:prSet phldrT="[Text]"/>
      <dgm:spPr/>
      <dgm:t>
        <a:bodyPr/>
        <a:lstStyle/>
        <a:p>
          <a:r>
            <a:rPr lang="en-US" dirty="0"/>
            <a:t>Creative Development</a:t>
          </a:r>
        </a:p>
      </dgm:t>
    </dgm:pt>
    <dgm:pt modelId="{E6D37272-88FB-2942-9ABC-409E2170879A}" type="parTrans" cxnId="{4D646EC1-7930-7341-9125-B2797F6B7588}">
      <dgm:prSet/>
      <dgm:spPr/>
      <dgm:t>
        <a:bodyPr/>
        <a:lstStyle/>
        <a:p>
          <a:endParaRPr lang="en-US"/>
        </a:p>
      </dgm:t>
    </dgm:pt>
    <dgm:pt modelId="{EBA69A26-C096-9B45-954E-3B7C3E3701DF}" type="sibTrans" cxnId="{4D646EC1-7930-7341-9125-B2797F6B7588}">
      <dgm:prSet/>
      <dgm:spPr/>
      <dgm:t>
        <a:bodyPr/>
        <a:lstStyle/>
        <a:p>
          <a:endParaRPr lang="en-US"/>
        </a:p>
      </dgm:t>
    </dgm:pt>
    <dgm:pt modelId="{41D3D704-B34A-5848-A780-13C80A8839EF}">
      <dgm:prSet phldrT="[Text]" phldr="1"/>
      <dgm:spPr/>
      <dgm:t>
        <a:bodyPr/>
        <a:lstStyle/>
        <a:p>
          <a:endParaRPr lang="en-US"/>
        </a:p>
      </dgm:t>
    </dgm:pt>
    <dgm:pt modelId="{EC7F560C-7200-5F43-9175-10B9E6FC87AD}" type="parTrans" cxnId="{AA071F50-09BE-8D40-95AC-04A145D05BFB}">
      <dgm:prSet/>
      <dgm:spPr/>
      <dgm:t>
        <a:bodyPr/>
        <a:lstStyle/>
        <a:p>
          <a:endParaRPr lang="en-US"/>
        </a:p>
      </dgm:t>
    </dgm:pt>
    <dgm:pt modelId="{F04F79F8-571C-F842-96DB-4BC8EDA7369D}" type="sibTrans" cxnId="{AA071F50-09BE-8D40-95AC-04A145D05BFB}">
      <dgm:prSet/>
      <dgm:spPr/>
      <dgm:t>
        <a:bodyPr/>
        <a:lstStyle/>
        <a:p>
          <a:endParaRPr lang="en-US"/>
        </a:p>
      </dgm:t>
    </dgm:pt>
    <dgm:pt modelId="{78BB7884-1AB1-A74F-8387-9625F31D852E}">
      <dgm:prSet phldrT="[Text]" phldr="1" custRadScaleRad="110642" custRadScaleInc="-22557"/>
      <dgm:spPr/>
      <dgm:t>
        <a:bodyPr/>
        <a:lstStyle/>
        <a:p>
          <a:endParaRPr lang="en-US"/>
        </a:p>
      </dgm:t>
    </dgm:pt>
    <dgm:pt modelId="{1E2E8840-B614-554D-B758-89D0ADDA29D9}" type="parTrans" cxnId="{D05E8A2F-9919-5840-BD89-4B2B4270298D}">
      <dgm:prSet/>
      <dgm:spPr/>
      <dgm:t>
        <a:bodyPr/>
        <a:lstStyle/>
        <a:p>
          <a:endParaRPr lang="en-US"/>
        </a:p>
      </dgm:t>
    </dgm:pt>
    <dgm:pt modelId="{56DCAE66-9951-264B-B5AE-126884E731E2}" type="sibTrans" cxnId="{D05E8A2F-9919-5840-BD89-4B2B4270298D}">
      <dgm:prSet/>
      <dgm:spPr/>
      <dgm:t>
        <a:bodyPr/>
        <a:lstStyle/>
        <a:p>
          <a:endParaRPr lang="en-US"/>
        </a:p>
      </dgm:t>
    </dgm:pt>
    <dgm:pt modelId="{D729CB48-8A2B-EA42-AA54-676379B0D95C}">
      <dgm:prSet phldrT="[Text]" phldr="1" custRadScaleRad="93782" custRadScaleInc="23035"/>
      <dgm:spPr/>
      <dgm:t>
        <a:bodyPr/>
        <a:lstStyle/>
        <a:p>
          <a:endParaRPr lang="en-US"/>
        </a:p>
      </dgm:t>
    </dgm:pt>
    <dgm:pt modelId="{06C187C5-4AA3-E74F-A7E8-A2CFBFFD6F10}" type="parTrans" cxnId="{6B22D175-54A7-DE49-83CA-41ED4E1FF846}">
      <dgm:prSet/>
      <dgm:spPr/>
      <dgm:t>
        <a:bodyPr/>
        <a:lstStyle/>
        <a:p>
          <a:endParaRPr lang="en-US"/>
        </a:p>
      </dgm:t>
    </dgm:pt>
    <dgm:pt modelId="{88992EE0-9C31-E04B-AB5F-F7CA81107B45}" type="sibTrans" cxnId="{6B22D175-54A7-DE49-83CA-41ED4E1FF846}">
      <dgm:prSet/>
      <dgm:spPr/>
      <dgm:t>
        <a:bodyPr/>
        <a:lstStyle/>
        <a:p>
          <a:endParaRPr lang="en-US"/>
        </a:p>
      </dgm:t>
    </dgm:pt>
    <dgm:pt modelId="{2C3C9812-3746-334F-B712-7650FA818A91}">
      <dgm:prSet/>
      <dgm:spPr/>
      <dgm:t>
        <a:bodyPr/>
        <a:lstStyle/>
        <a:p>
          <a:r>
            <a:rPr lang="en-US" dirty="0"/>
            <a:t>Mathematical Development</a:t>
          </a:r>
        </a:p>
      </dgm:t>
    </dgm:pt>
    <dgm:pt modelId="{54F5C79C-DB49-4049-BC5A-DEFE0E36869F}" type="parTrans" cxnId="{59C1B70D-A129-E948-A580-C23B9F9459E0}">
      <dgm:prSet/>
      <dgm:spPr/>
      <dgm:t>
        <a:bodyPr/>
        <a:lstStyle/>
        <a:p>
          <a:endParaRPr lang="en-US"/>
        </a:p>
      </dgm:t>
    </dgm:pt>
    <dgm:pt modelId="{127CF7FF-F7E1-D344-8828-BDEC1DACCFD4}" type="sibTrans" cxnId="{59C1B70D-A129-E948-A580-C23B9F9459E0}">
      <dgm:prSet/>
      <dgm:spPr/>
      <dgm:t>
        <a:bodyPr/>
        <a:lstStyle/>
        <a:p>
          <a:endParaRPr lang="en-US"/>
        </a:p>
      </dgm:t>
    </dgm:pt>
    <dgm:pt modelId="{400CF27A-6E37-8141-A35B-498F44FB343A}">
      <dgm:prSet/>
      <dgm:spPr/>
      <dgm:t>
        <a:bodyPr/>
        <a:lstStyle/>
        <a:p>
          <a:r>
            <a:rPr lang="en-US" dirty="0"/>
            <a:t>Welsh Language Development</a:t>
          </a:r>
        </a:p>
      </dgm:t>
    </dgm:pt>
    <dgm:pt modelId="{13A92794-5517-9948-BF6D-8F752FC9BE00}" type="parTrans" cxnId="{9D87A1F7-3EEB-F549-9A0D-E3690AE23660}">
      <dgm:prSet/>
      <dgm:spPr/>
      <dgm:t>
        <a:bodyPr/>
        <a:lstStyle/>
        <a:p>
          <a:endParaRPr lang="en-US"/>
        </a:p>
      </dgm:t>
    </dgm:pt>
    <dgm:pt modelId="{9BB8E8EE-D8E7-834A-958C-8021CAEA2865}" type="sibTrans" cxnId="{9D87A1F7-3EEB-F549-9A0D-E3690AE23660}">
      <dgm:prSet/>
      <dgm:spPr/>
      <dgm:t>
        <a:bodyPr/>
        <a:lstStyle/>
        <a:p>
          <a:endParaRPr lang="en-US"/>
        </a:p>
      </dgm:t>
    </dgm:pt>
    <dgm:pt modelId="{F3000D32-C695-9142-8328-AEE7E9797565}" type="pres">
      <dgm:prSet presAssocID="{06DD1C88-9BD7-D541-AE4B-CB0B9D1D1EBA}" presName="composite" presStyleCnt="0">
        <dgm:presLayoutVars>
          <dgm:chMax val="1"/>
          <dgm:dir/>
          <dgm:resizeHandles val="exact"/>
        </dgm:presLayoutVars>
      </dgm:prSet>
      <dgm:spPr/>
    </dgm:pt>
    <dgm:pt modelId="{8983458F-98F1-4B4C-9645-A943DFF2E409}" type="pres">
      <dgm:prSet presAssocID="{06DD1C88-9BD7-D541-AE4B-CB0B9D1D1EBA}" presName="radial" presStyleCnt="0">
        <dgm:presLayoutVars>
          <dgm:animLvl val="ctr"/>
        </dgm:presLayoutVars>
      </dgm:prSet>
      <dgm:spPr/>
    </dgm:pt>
    <dgm:pt modelId="{87CBCC91-E0B6-BF42-BB07-E70FCE7E5FA3}" type="pres">
      <dgm:prSet presAssocID="{B9E11B3D-EB28-AA4E-BA4B-1714F99A1926}" presName="centerShape" presStyleLbl="vennNode1" presStyleIdx="0" presStyleCnt="7" custScaleX="73573" custScaleY="72074" custLinFactNeighborX="-2505" custLinFactNeighborY="674"/>
      <dgm:spPr/>
    </dgm:pt>
    <dgm:pt modelId="{22FB2DCD-4234-994D-96DB-BECDE621F2E1}" type="pres">
      <dgm:prSet presAssocID="{9DDE5526-634E-DB43-921E-6F50C105643D}" presName="node" presStyleLbl="vennNode1" presStyleIdx="1" presStyleCnt="7" custScaleX="127427" custScaleY="127521" custRadScaleRad="79585" custRadScaleInc="-11505">
        <dgm:presLayoutVars>
          <dgm:bulletEnabled val="1"/>
        </dgm:presLayoutVars>
      </dgm:prSet>
      <dgm:spPr/>
    </dgm:pt>
    <dgm:pt modelId="{8B630FD8-CB8C-D141-A19F-A9B0C0B32F2E}" type="pres">
      <dgm:prSet presAssocID="{AC45DB0F-80F3-644E-B170-8771499DFCA7}" presName="node" presStyleLbl="vennNode1" presStyleIdx="2" presStyleCnt="7" custScaleX="129942" custScaleY="124160" custRadScaleRad="92574" custRadScaleInc="154">
        <dgm:presLayoutVars>
          <dgm:bulletEnabled val="1"/>
        </dgm:presLayoutVars>
      </dgm:prSet>
      <dgm:spPr/>
    </dgm:pt>
    <dgm:pt modelId="{AF8CDF50-17AC-E043-A357-479A86A667AA}" type="pres">
      <dgm:prSet presAssocID="{2C3C9812-3746-334F-B712-7650FA818A91}" presName="node" presStyleLbl="vennNode1" presStyleIdx="3" presStyleCnt="7" custScaleX="131179" custScaleY="125910" custRadScaleRad="93578" custRadScaleInc="-5569">
        <dgm:presLayoutVars>
          <dgm:bulletEnabled val="1"/>
        </dgm:presLayoutVars>
      </dgm:prSet>
      <dgm:spPr/>
    </dgm:pt>
    <dgm:pt modelId="{E0B4F032-8D5F-B540-AAB5-D4B9A966D363}" type="pres">
      <dgm:prSet presAssocID="{F008250F-7D88-884E-88E5-C4660B3F3B4C}" presName="node" presStyleLbl="vennNode1" presStyleIdx="4" presStyleCnt="7" custScaleX="129719" custScaleY="125277" custRadScaleRad="81999" custRadScaleInc="-603">
        <dgm:presLayoutVars>
          <dgm:bulletEnabled val="1"/>
        </dgm:presLayoutVars>
      </dgm:prSet>
      <dgm:spPr/>
    </dgm:pt>
    <dgm:pt modelId="{C4D7A35A-797C-A34D-A5BF-83DE314C7246}" type="pres">
      <dgm:prSet presAssocID="{0596BA4A-C1BF-544B-A7EF-DA3D4E3D7E09}" presName="node" presStyleLbl="vennNode1" presStyleIdx="5" presStyleCnt="7" custScaleX="128482" custScaleY="116025" custRadScaleRad="98430" custRadScaleInc="4574">
        <dgm:presLayoutVars>
          <dgm:bulletEnabled val="1"/>
        </dgm:presLayoutVars>
      </dgm:prSet>
      <dgm:spPr/>
    </dgm:pt>
    <dgm:pt modelId="{9C41903B-490B-9144-974C-40FD6FB8241A}" type="pres">
      <dgm:prSet presAssocID="{400CF27A-6E37-8141-A35B-498F44FB343A}" presName="node" presStyleLbl="vennNode1" presStyleIdx="6" presStyleCnt="7" custScaleX="129213" custScaleY="126422" custRadScaleRad="97295" custRadScaleInc="-9337">
        <dgm:presLayoutVars>
          <dgm:bulletEnabled val="1"/>
        </dgm:presLayoutVars>
      </dgm:prSet>
      <dgm:spPr/>
    </dgm:pt>
  </dgm:ptLst>
  <dgm:cxnLst>
    <dgm:cxn modelId="{59C1B70D-A129-E948-A580-C23B9F9459E0}" srcId="{B9E11B3D-EB28-AA4E-BA4B-1714F99A1926}" destId="{2C3C9812-3746-334F-B712-7650FA818A91}" srcOrd="2" destOrd="0" parTransId="{54F5C79C-DB49-4049-BC5A-DEFE0E36869F}" sibTransId="{127CF7FF-F7E1-D344-8828-BDEC1DACCFD4}"/>
    <dgm:cxn modelId="{D05E8A2F-9919-5840-BD89-4B2B4270298D}" srcId="{06DD1C88-9BD7-D541-AE4B-CB0B9D1D1EBA}" destId="{78BB7884-1AB1-A74F-8387-9625F31D852E}" srcOrd="2" destOrd="0" parTransId="{1E2E8840-B614-554D-B758-89D0ADDA29D9}" sibTransId="{56DCAE66-9951-264B-B5AE-126884E731E2}"/>
    <dgm:cxn modelId="{98999631-CD6B-3844-8A0B-F43E26ABB83C}" srcId="{06DD1C88-9BD7-D541-AE4B-CB0B9D1D1EBA}" destId="{B9E11B3D-EB28-AA4E-BA4B-1714F99A1926}" srcOrd="0" destOrd="0" parTransId="{741F57C1-8668-534B-9121-581CF2780528}" sibTransId="{26090324-6B93-9D4F-BDCE-38AD56DB56C5}"/>
    <dgm:cxn modelId="{AA071F50-09BE-8D40-95AC-04A145D05BFB}" srcId="{06DD1C88-9BD7-D541-AE4B-CB0B9D1D1EBA}" destId="{41D3D704-B34A-5848-A780-13C80A8839EF}" srcOrd="1" destOrd="0" parTransId="{EC7F560C-7200-5F43-9175-10B9E6FC87AD}" sibTransId="{F04F79F8-571C-F842-96DB-4BC8EDA7369D}"/>
    <dgm:cxn modelId="{5BF44C5F-3CCC-724B-A0A1-E77A99202D6F}" type="presOf" srcId="{0596BA4A-C1BF-544B-A7EF-DA3D4E3D7E09}" destId="{C4D7A35A-797C-A34D-A5BF-83DE314C7246}" srcOrd="0" destOrd="0" presId="urn:microsoft.com/office/officeart/2005/8/layout/radial3"/>
    <dgm:cxn modelId="{6B3D9775-8003-8B40-9A61-6F9CB839BA36}" type="presOf" srcId="{F008250F-7D88-884E-88E5-C4660B3F3B4C}" destId="{E0B4F032-8D5F-B540-AAB5-D4B9A966D363}" srcOrd="0" destOrd="0" presId="urn:microsoft.com/office/officeart/2005/8/layout/radial3"/>
    <dgm:cxn modelId="{6B22D175-54A7-DE49-83CA-41ED4E1FF846}" srcId="{06DD1C88-9BD7-D541-AE4B-CB0B9D1D1EBA}" destId="{D729CB48-8A2B-EA42-AA54-676379B0D95C}" srcOrd="3" destOrd="0" parTransId="{06C187C5-4AA3-E74F-A7E8-A2CFBFFD6F10}" sibTransId="{88992EE0-9C31-E04B-AB5F-F7CA81107B45}"/>
    <dgm:cxn modelId="{620E9E88-CA3F-7245-B27E-77E091DC1C6B}" srcId="{B9E11B3D-EB28-AA4E-BA4B-1714F99A1926}" destId="{AC45DB0F-80F3-644E-B170-8771499DFCA7}" srcOrd="1" destOrd="0" parTransId="{AB3B4047-9703-DF48-9813-2876FA19F647}" sibTransId="{AB60422D-9988-5B45-BE08-6C6A4ABA0019}"/>
    <dgm:cxn modelId="{C900A98E-2DD5-A64B-AFBB-CB998FA9F9F8}" srcId="{B9E11B3D-EB28-AA4E-BA4B-1714F99A1926}" destId="{F008250F-7D88-884E-88E5-C4660B3F3B4C}" srcOrd="3" destOrd="0" parTransId="{3D4C5BC1-4E84-A644-BB4F-46BBC0DEDA38}" sibTransId="{E3EFA1C5-6545-2842-BDEE-6AE30B616722}"/>
    <dgm:cxn modelId="{E390979A-736E-3F4E-8644-A5AED7B9D52E}" type="presOf" srcId="{400CF27A-6E37-8141-A35B-498F44FB343A}" destId="{9C41903B-490B-9144-974C-40FD6FB8241A}" srcOrd="0" destOrd="0" presId="urn:microsoft.com/office/officeart/2005/8/layout/radial3"/>
    <dgm:cxn modelId="{5D961BA3-19D5-4744-9F6B-F810F269DB42}" type="presOf" srcId="{AC45DB0F-80F3-644E-B170-8771499DFCA7}" destId="{8B630FD8-CB8C-D141-A19F-A9B0C0B32F2E}" srcOrd="0" destOrd="0" presId="urn:microsoft.com/office/officeart/2005/8/layout/radial3"/>
    <dgm:cxn modelId="{4D646EC1-7930-7341-9125-B2797F6B7588}" srcId="{B9E11B3D-EB28-AA4E-BA4B-1714F99A1926}" destId="{0596BA4A-C1BF-544B-A7EF-DA3D4E3D7E09}" srcOrd="4" destOrd="0" parTransId="{E6D37272-88FB-2942-9ABC-409E2170879A}" sibTransId="{EBA69A26-C096-9B45-954E-3B7C3E3701DF}"/>
    <dgm:cxn modelId="{F0BE1DC4-D9C8-C74F-BE62-29EEA484D5F2}" type="presOf" srcId="{9DDE5526-634E-DB43-921E-6F50C105643D}" destId="{22FB2DCD-4234-994D-96DB-BECDE621F2E1}" srcOrd="0" destOrd="0" presId="urn:microsoft.com/office/officeart/2005/8/layout/radial3"/>
    <dgm:cxn modelId="{6AEFC7C8-358C-B841-9E10-51A7005F62F9}" srcId="{B9E11B3D-EB28-AA4E-BA4B-1714F99A1926}" destId="{9DDE5526-634E-DB43-921E-6F50C105643D}" srcOrd="0" destOrd="0" parTransId="{0CD8487D-5D44-1D41-86FC-000CA0E59E2D}" sibTransId="{95742D5B-ECBD-6D4D-83A8-FEB45B020B60}"/>
    <dgm:cxn modelId="{88FCF1D5-F581-864F-B05E-D440DE3C4609}" type="presOf" srcId="{06DD1C88-9BD7-D541-AE4B-CB0B9D1D1EBA}" destId="{F3000D32-C695-9142-8328-AEE7E9797565}" srcOrd="0" destOrd="0" presId="urn:microsoft.com/office/officeart/2005/8/layout/radial3"/>
    <dgm:cxn modelId="{9DF4A2DE-C087-284A-9D33-F5E3D393ABFA}" type="presOf" srcId="{2C3C9812-3746-334F-B712-7650FA818A91}" destId="{AF8CDF50-17AC-E043-A357-479A86A667AA}" srcOrd="0" destOrd="0" presId="urn:microsoft.com/office/officeart/2005/8/layout/radial3"/>
    <dgm:cxn modelId="{148AE5E2-71DF-2B40-A1B2-7414F26E2BF4}" type="presOf" srcId="{B9E11B3D-EB28-AA4E-BA4B-1714F99A1926}" destId="{87CBCC91-E0B6-BF42-BB07-E70FCE7E5FA3}" srcOrd="0" destOrd="0" presId="urn:microsoft.com/office/officeart/2005/8/layout/radial3"/>
    <dgm:cxn modelId="{9D87A1F7-3EEB-F549-9A0D-E3690AE23660}" srcId="{B9E11B3D-EB28-AA4E-BA4B-1714F99A1926}" destId="{400CF27A-6E37-8141-A35B-498F44FB343A}" srcOrd="5" destOrd="0" parTransId="{13A92794-5517-9948-BF6D-8F752FC9BE00}" sibTransId="{9BB8E8EE-D8E7-834A-958C-8021CAEA2865}"/>
    <dgm:cxn modelId="{31B74F3F-2C71-0343-B61A-0BE24D4D2165}" type="presParOf" srcId="{F3000D32-C695-9142-8328-AEE7E9797565}" destId="{8983458F-98F1-4B4C-9645-A943DFF2E409}" srcOrd="0" destOrd="0" presId="urn:microsoft.com/office/officeart/2005/8/layout/radial3"/>
    <dgm:cxn modelId="{0F6652BA-5015-0C46-9031-45A310F5A61D}" type="presParOf" srcId="{8983458F-98F1-4B4C-9645-A943DFF2E409}" destId="{87CBCC91-E0B6-BF42-BB07-E70FCE7E5FA3}" srcOrd="0" destOrd="0" presId="urn:microsoft.com/office/officeart/2005/8/layout/radial3"/>
    <dgm:cxn modelId="{D0FA4194-4C57-C94D-BFD4-3AE2823A29C3}" type="presParOf" srcId="{8983458F-98F1-4B4C-9645-A943DFF2E409}" destId="{22FB2DCD-4234-994D-96DB-BECDE621F2E1}" srcOrd="1" destOrd="0" presId="urn:microsoft.com/office/officeart/2005/8/layout/radial3"/>
    <dgm:cxn modelId="{EACE2AB9-A704-2D44-9708-887FFD2A4FA0}" type="presParOf" srcId="{8983458F-98F1-4B4C-9645-A943DFF2E409}" destId="{8B630FD8-CB8C-D141-A19F-A9B0C0B32F2E}" srcOrd="2" destOrd="0" presId="urn:microsoft.com/office/officeart/2005/8/layout/radial3"/>
    <dgm:cxn modelId="{F987430F-4815-7E49-9A8C-49A0EA4C9623}" type="presParOf" srcId="{8983458F-98F1-4B4C-9645-A943DFF2E409}" destId="{AF8CDF50-17AC-E043-A357-479A86A667AA}" srcOrd="3" destOrd="0" presId="urn:microsoft.com/office/officeart/2005/8/layout/radial3"/>
    <dgm:cxn modelId="{D8B2BF33-8A9F-504A-A722-8F0BC6B77029}" type="presParOf" srcId="{8983458F-98F1-4B4C-9645-A943DFF2E409}" destId="{E0B4F032-8D5F-B540-AAB5-D4B9A966D363}" srcOrd="4" destOrd="0" presId="urn:microsoft.com/office/officeart/2005/8/layout/radial3"/>
    <dgm:cxn modelId="{104AC8E7-2732-714E-AF81-10BDB8A88E40}" type="presParOf" srcId="{8983458F-98F1-4B4C-9645-A943DFF2E409}" destId="{C4D7A35A-797C-A34D-A5BF-83DE314C7246}" srcOrd="5" destOrd="0" presId="urn:microsoft.com/office/officeart/2005/8/layout/radial3"/>
    <dgm:cxn modelId="{858FA780-4349-C34A-83D5-1FD6F467AE6F}" type="presParOf" srcId="{8983458F-98F1-4B4C-9645-A943DFF2E409}" destId="{9C41903B-490B-9144-974C-40FD6FB8241A}"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70D166-D5B9-864E-8D31-E91BB4CE2515}" type="doc">
      <dgm:prSet loTypeId="urn:microsoft.com/office/officeart/2005/8/layout/pyramid1" loCatId="" qsTypeId="urn:microsoft.com/office/officeart/2005/8/quickstyle/simple1" qsCatId="simple" csTypeId="urn:microsoft.com/office/officeart/2005/8/colors/accent1_2" csCatId="accent1" phldr="1"/>
      <dgm:spPr/>
    </dgm:pt>
    <dgm:pt modelId="{00A57D12-6E60-7849-9A45-19687931388E}">
      <dgm:prSet phldrT="[Text]"/>
      <dgm:spPr/>
      <dgm:t>
        <a:bodyPr/>
        <a:lstStyle/>
        <a:p>
          <a:endParaRPr lang="en-US" dirty="0"/>
        </a:p>
      </dgm:t>
    </dgm:pt>
    <dgm:pt modelId="{735BBAD2-F66C-CD4D-8364-6506B95DBE2E}" type="parTrans" cxnId="{07FFBBF6-EA03-6A47-90AB-1DC4C287C240}">
      <dgm:prSet/>
      <dgm:spPr/>
      <dgm:t>
        <a:bodyPr/>
        <a:lstStyle/>
        <a:p>
          <a:endParaRPr lang="en-US"/>
        </a:p>
      </dgm:t>
    </dgm:pt>
    <dgm:pt modelId="{9C04B010-C886-BA4F-9407-1D0CAE039420}" type="sibTrans" cxnId="{07FFBBF6-EA03-6A47-90AB-1DC4C287C240}">
      <dgm:prSet/>
      <dgm:spPr/>
      <dgm:t>
        <a:bodyPr/>
        <a:lstStyle/>
        <a:p>
          <a:endParaRPr lang="en-US"/>
        </a:p>
      </dgm:t>
    </dgm:pt>
    <dgm:pt modelId="{1FC088EF-CCD9-034E-8623-3FE0A307F288}">
      <dgm:prSet phldrT="[Text]"/>
      <dgm:spPr/>
      <dgm:t>
        <a:bodyPr/>
        <a:lstStyle/>
        <a:p>
          <a:endParaRPr lang="en-US" dirty="0"/>
        </a:p>
      </dgm:t>
    </dgm:pt>
    <dgm:pt modelId="{FF376D08-BA57-3B40-A5A3-E8B2DB99F683}" type="parTrans" cxnId="{985B77B9-A74E-0043-9894-A630EF6EFD6D}">
      <dgm:prSet/>
      <dgm:spPr/>
      <dgm:t>
        <a:bodyPr/>
        <a:lstStyle/>
        <a:p>
          <a:endParaRPr lang="en-US"/>
        </a:p>
      </dgm:t>
    </dgm:pt>
    <dgm:pt modelId="{B8190CB1-937B-E649-9E4A-35076022DBD4}" type="sibTrans" cxnId="{985B77B9-A74E-0043-9894-A630EF6EFD6D}">
      <dgm:prSet/>
      <dgm:spPr/>
      <dgm:t>
        <a:bodyPr/>
        <a:lstStyle/>
        <a:p>
          <a:endParaRPr lang="en-US"/>
        </a:p>
      </dgm:t>
    </dgm:pt>
    <dgm:pt modelId="{EB63DDED-44FD-5349-9F80-D22453853E67}">
      <dgm:prSet phldrT="[Text]"/>
      <dgm:spPr/>
      <dgm:t>
        <a:bodyPr/>
        <a:lstStyle/>
        <a:p>
          <a:endParaRPr lang="en-US" dirty="0"/>
        </a:p>
      </dgm:t>
    </dgm:pt>
    <dgm:pt modelId="{55A59E17-67BC-5C43-A19C-C5590CF27C86}" type="parTrans" cxnId="{A1D7425A-FD1C-CF45-AE81-80F79CB13F79}">
      <dgm:prSet/>
      <dgm:spPr/>
      <dgm:t>
        <a:bodyPr/>
        <a:lstStyle/>
        <a:p>
          <a:endParaRPr lang="en-US"/>
        </a:p>
      </dgm:t>
    </dgm:pt>
    <dgm:pt modelId="{9B04197A-1DF5-634C-BC5D-7AD06C5D470B}" type="sibTrans" cxnId="{A1D7425A-FD1C-CF45-AE81-80F79CB13F79}">
      <dgm:prSet/>
      <dgm:spPr/>
      <dgm:t>
        <a:bodyPr/>
        <a:lstStyle/>
        <a:p>
          <a:endParaRPr lang="en-US"/>
        </a:p>
      </dgm:t>
    </dgm:pt>
    <dgm:pt modelId="{C20BC63B-1936-654C-960F-8B42EDF8984B}" type="pres">
      <dgm:prSet presAssocID="{9D70D166-D5B9-864E-8D31-E91BB4CE2515}" presName="Name0" presStyleCnt="0">
        <dgm:presLayoutVars>
          <dgm:dir/>
          <dgm:animLvl val="lvl"/>
          <dgm:resizeHandles val="exact"/>
        </dgm:presLayoutVars>
      </dgm:prSet>
      <dgm:spPr/>
    </dgm:pt>
    <dgm:pt modelId="{9171F18E-5F38-BE49-AAF8-A74B4233513B}" type="pres">
      <dgm:prSet presAssocID="{00A57D12-6E60-7849-9A45-19687931388E}" presName="Name8" presStyleCnt="0"/>
      <dgm:spPr/>
    </dgm:pt>
    <dgm:pt modelId="{FD472529-8E47-4740-83DE-2666116CD473}" type="pres">
      <dgm:prSet presAssocID="{00A57D12-6E60-7849-9A45-19687931388E}" presName="level" presStyleLbl="node1" presStyleIdx="0" presStyleCnt="3">
        <dgm:presLayoutVars>
          <dgm:chMax val="1"/>
          <dgm:bulletEnabled val="1"/>
        </dgm:presLayoutVars>
      </dgm:prSet>
      <dgm:spPr/>
    </dgm:pt>
    <dgm:pt modelId="{DD3BB3D4-5F84-D542-80F7-DE92A41B36E8}" type="pres">
      <dgm:prSet presAssocID="{00A57D12-6E60-7849-9A45-19687931388E}" presName="levelTx" presStyleLbl="revTx" presStyleIdx="0" presStyleCnt="0">
        <dgm:presLayoutVars>
          <dgm:chMax val="1"/>
          <dgm:bulletEnabled val="1"/>
        </dgm:presLayoutVars>
      </dgm:prSet>
      <dgm:spPr/>
    </dgm:pt>
    <dgm:pt modelId="{FBDA5C6D-A369-1245-91BC-B5CC27A3FE82}" type="pres">
      <dgm:prSet presAssocID="{1FC088EF-CCD9-034E-8623-3FE0A307F288}" presName="Name8" presStyleCnt="0"/>
      <dgm:spPr/>
    </dgm:pt>
    <dgm:pt modelId="{DA590FB3-6328-AA4D-AD74-1075ED5ECC4B}" type="pres">
      <dgm:prSet presAssocID="{1FC088EF-CCD9-034E-8623-3FE0A307F288}" presName="level" presStyleLbl="node1" presStyleIdx="1" presStyleCnt="3" custLinFactNeighborY="1779">
        <dgm:presLayoutVars>
          <dgm:chMax val="1"/>
          <dgm:bulletEnabled val="1"/>
        </dgm:presLayoutVars>
      </dgm:prSet>
      <dgm:spPr/>
    </dgm:pt>
    <dgm:pt modelId="{5EA367FC-1995-3143-942B-55A237E46327}" type="pres">
      <dgm:prSet presAssocID="{1FC088EF-CCD9-034E-8623-3FE0A307F288}" presName="levelTx" presStyleLbl="revTx" presStyleIdx="0" presStyleCnt="0">
        <dgm:presLayoutVars>
          <dgm:chMax val="1"/>
          <dgm:bulletEnabled val="1"/>
        </dgm:presLayoutVars>
      </dgm:prSet>
      <dgm:spPr/>
    </dgm:pt>
    <dgm:pt modelId="{46B3E698-6D46-8F42-9F7A-16D75089558C}" type="pres">
      <dgm:prSet presAssocID="{EB63DDED-44FD-5349-9F80-D22453853E67}" presName="Name8" presStyleCnt="0"/>
      <dgm:spPr/>
    </dgm:pt>
    <dgm:pt modelId="{396DC7B7-C0BC-4648-BAC2-60C131EC5AF4}" type="pres">
      <dgm:prSet presAssocID="{EB63DDED-44FD-5349-9F80-D22453853E67}" presName="level" presStyleLbl="node1" presStyleIdx="2" presStyleCnt="3">
        <dgm:presLayoutVars>
          <dgm:chMax val="1"/>
          <dgm:bulletEnabled val="1"/>
        </dgm:presLayoutVars>
      </dgm:prSet>
      <dgm:spPr/>
    </dgm:pt>
    <dgm:pt modelId="{3C3EA27F-1FD4-C846-9B78-9AB3C7B344CE}" type="pres">
      <dgm:prSet presAssocID="{EB63DDED-44FD-5349-9F80-D22453853E67}" presName="levelTx" presStyleLbl="revTx" presStyleIdx="0" presStyleCnt="0">
        <dgm:presLayoutVars>
          <dgm:chMax val="1"/>
          <dgm:bulletEnabled val="1"/>
        </dgm:presLayoutVars>
      </dgm:prSet>
      <dgm:spPr/>
    </dgm:pt>
  </dgm:ptLst>
  <dgm:cxnLst>
    <dgm:cxn modelId="{4C53344E-A7EA-5143-A501-C53A54119CEC}" type="presOf" srcId="{9D70D166-D5B9-864E-8D31-E91BB4CE2515}" destId="{C20BC63B-1936-654C-960F-8B42EDF8984B}" srcOrd="0" destOrd="0" presId="urn:microsoft.com/office/officeart/2005/8/layout/pyramid1"/>
    <dgm:cxn modelId="{8C9A234F-BE17-384F-828C-C50645E51657}" type="presOf" srcId="{EB63DDED-44FD-5349-9F80-D22453853E67}" destId="{396DC7B7-C0BC-4648-BAC2-60C131EC5AF4}" srcOrd="0" destOrd="0" presId="urn:microsoft.com/office/officeart/2005/8/layout/pyramid1"/>
    <dgm:cxn modelId="{A1D7425A-FD1C-CF45-AE81-80F79CB13F79}" srcId="{9D70D166-D5B9-864E-8D31-E91BB4CE2515}" destId="{EB63DDED-44FD-5349-9F80-D22453853E67}" srcOrd="2" destOrd="0" parTransId="{55A59E17-67BC-5C43-A19C-C5590CF27C86}" sibTransId="{9B04197A-1DF5-634C-BC5D-7AD06C5D470B}"/>
    <dgm:cxn modelId="{E2813A91-75E4-6241-93DC-1F98D194BA63}" type="presOf" srcId="{00A57D12-6E60-7849-9A45-19687931388E}" destId="{FD472529-8E47-4740-83DE-2666116CD473}" srcOrd="0" destOrd="0" presId="urn:microsoft.com/office/officeart/2005/8/layout/pyramid1"/>
    <dgm:cxn modelId="{985B77B9-A74E-0043-9894-A630EF6EFD6D}" srcId="{9D70D166-D5B9-864E-8D31-E91BB4CE2515}" destId="{1FC088EF-CCD9-034E-8623-3FE0A307F288}" srcOrd="1" destOrd="0" parTransId="{FF376D08-BA57-3B40-A5A3-E8B2DB99F683}" sibTransId="{B8190CB1-937B-E649-9E4A-35076022DBD4}"/>
    <dgm:cxn modelId="{CF7A90CC-893F-1244-8530-A09BB4C5DE04}" type="presOf" srcId="{EB63DDED-44FD-5349-9F80-D22453853E67}" destId="{3C3EA27F-1FD4-C846-9B78-9AB3C7B344CE}" srcOrd="1" destOrd="0" presId="urn:microsoft.com/office/officeart/2005/8/layout/pyramid1"/>
    <dgm:cxn modelId="{AB0FE0CF-90F4-8644-B1F6-D8BA7A7089B7}" type="presOf" srcId="{1FC088EF-CCD9-034E-8623-3FE0A307F288}" destId="{5EA367FC-1995-3143-942B-55A237E46327}" srcOrd="1" destOrd="0" presId="urn:microsoft.com/office/officeart/2005/8/layout/pyramid1"/>
    <dgm:cxn modelId="{6DAB6FE0-BC67-A842-A874-8395A66E5BF4}" type="presOf" srcId="{1FC088EF-CCD9-034E-8623-3FE0A307F288}" destId="{DA590FB3-6328-AA4D-AD74-1075ED5ECC4B}" srcOrd="0" destOrd="0" presId="urn:microsoft.com/office/officeart/2005/8/layout/pyramid1"/>
    <dgm:cxn modelId="{214668F5-C54C-A44D-B7AB-F539BECDA62D}" type="presOf" srcId="{00A57D12-6E60-7849-9A45-19687931388E}" destId="{DD3BB3D4-5F84-D542-80F7-DE92A41B36E8}" srcOrd="1" destOrd="0" presId="urn:microsoft.com/office/officeart/2005/8/layout/pyramid1"/>
    <dgm:cxn modelId="{07FFBBF6-EA03-6A47-90AB-1DC4C287C240}" srcId="{9D70D166-D5B9-864E-8D31-E91BB4CE2515}" destId="{00A57D12-6E60-7849-9A45-19687931388E}" srcOrd="0" destOrd="0" parTransId="{735BBAD2-F66C-CD4D-8364-6506B95DBE2E}" sibTransId="{9C04B010-C886-BA4F-9407-1D0CAE039420}"/>
    <dgm:cxn modelId="{2FF99ED6-B2AE-5D4D-A7AC-6C415145DE55}" type="presParOf" srcId="{C20BC63B-1936-654C-960F-8B42EDF8984B}" destId="{9171F18E-5F38-BE49-AAF8-A74B4233513B}" srcOrd="0" destOrd="0" presId="urn:microsoft.com/office/officeart/2005/8/layout/pyramid1"/>
    <dgm:cxn modelId="{639B8816-C44C-7341-9420-84627F0E0E4C}" type="presParOf" srcId="{9171F18E-5F38-BE49-AAF8-A74B4233513B}" destId="{FD472529-8E47-4740-83DE-2666116CD473}" srcOrd="0" destOrd="0" presId="urn:microsoft.com/office/officeart/2005/8/layout/pyramid1"/>
    <dgm:cxn modelId="{8FEAC348-D46D-514C-A9C2-79E1E5302E37}" type="presParOf" srcId="{9171F18E-5F38-BE49-AAF8-A74B4233513B}" destId="{DD3BB3D4-5F84-D542-80F7-DE92A41B36E8}" srcOrd="1" destOrd="0" presId="urn:microsoft.com/office/officeart/2005/8/layout/pyramid1"/>
    <dgm:cxn modelId="{00369447-F4FF-DB41-AF82-BB80482399B3}" type="presParOf" srcId="{C20BC63B-1936-654C-960F-8B42EDF8984B}" destId="{FBDA5C6D-A369-1245-91BC-B5CC27A3FE82}" srcOrd="1" destOrd="0" presId="urn:microsoft.com/office/officeart/2005/8/layout/pyramid1"/>
    <dgm:cxn modelId="{4D4F374F-1951-E744-BE31-FB42390D36C2}" type="presParOf" srcId="{FBDA5C6D-A369-1245-91BC-B5CC27A3FE82}" destId="{DA590FB3-6328-AA4D-AD74-1075ED5ECC4B}" srcOrd="0" destOrd="0" presId="urn:microsoft.com/office/officeart/2005/8/layout/pyramid1"/>
    <dgm:cxn modelId="{1FEEE152-07A6-CC42-AA29-C545724C1F17}" type="presParOf" srcId="{FBDA5C6D-A369-1245-91BC-B5CC27A3FE82}" destId="{5EA367FC-1995-3143-942B-55A237E46327}" srcOrd="1" destOrd="0" presId="urn:microsoft.com/office/officeart/2005/8/layout/pyramid1"/>
    <dgm:cxn modelId="{BF937BB4-3813-0C46-A2AD-3031088FAA9C}" type="presParOf" srcId="{C20BC63B-1936-654C-960F-8B42EDF8984B}" destId="{46B3E698-6D46-8F42-9F7A-16D75089558C}" srcOrd="2" destOrd="0" presId="urn:microsoft.com/office/officeart/2005/8/layout/pyramid1"/>
    <dgm:cxn modelId="{7D4C088D-EF33-9E43-9023-E440A8041967}" type="presParOf" srcId="{46B3E698-6D46-8F42-9F7A-16D75089558C}" destId="{396DC7B7-C0BC-4648-BAC2-60C131EC5AF4}" srcOrd="0" destOrd="0" presId="urn:microsoft.com/office/officeart/2005/8/layout/pyramid1"/>
    <dgm:cxn modelId="{763E0E1F-7C17-3B48-B1EB-13CEAB9001AD}" type="presParOf" srcId="{46B3E698-6D46-8F42-9F7A-16D75089558C}" destId="{3C3EA27F-1FD4-C846-9B78-9AB3C7B344C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D70D166-D5B9-864E-8D31-E91BB4CE2515}" type="doc">
      <dgm:prSet loTypeId="urn:microsoft.com/office/officeart/2005/8/layout/pyramid1" loCatId="" qsTypeId="urn:microsoft.com/office/officeart/2005/8/quickstyle/simple1" qsCatId="simple" csTypeId="urn:microsoft.com/office/officeart/2005/8/colors/accent1_2" csCatId="accent1" phldr="1"/>
      <dgm:spPr/>
    </dgm:pt>
    <dgm:pt modelId="{00A57D12-6E60-7849-9A45-19687931388E}">
      <dgm:prSet phldrT="[Text]"/>
      <dgm:spPr/>
      <dgm:t>
        <a:bodyPr/>
        <a:lstStyle/>
        <a:p>
          <a:r>
            <a:rPr lang="en-US" dirty="0"/>
            <a:t>Focused activity - adult led</a:t>
          </a:r>
        </a:p>
      </dgm:t>
    </dgm:pt>
    <dgm:pt modelId="{735BBAD2-F66C-CD4D-8364-6506B95DBE2E}" type="parTrans" cxnId="{07FFBBF6-EA03-6A47-90AB-1DC4C287C240}">
      <dgm:prSet/>
      <dgm:spPr/>
      <dgm:t>
        <a:bodyPr/>
        <a:lstStyle/>
        <a:p>
          <a:endParaRPr lang="en-US"/>
        </a:p>
      </dgm:t>
    </dgm:pt>
    <dgm:pt modelId="{9C04B010-C886-BA4F-9407-1D0CAE039420}" type="sibTrans" cxnId="{07FFBBF6-EA03-6A47-90AB-1DC4C287C240}">
      <dgm:prSet/>
      <dgm:spPr/>
      <dgm:t>
        <a:bodyPr/>
        <a:lstStyle/>
        <a:p>
          <a:endParaRPr lang="en-US"/>
        </a:p>
      </dgm:t>
    </dgm:pt>
    <dgm:pt modelId="{1FC088EF-CCD9-034E-8623-3FE0A307F288}">
      <dgm:prSet phldrT="[Text]"/>
      <dgm:spPr/>
      <dgm:t>
        <a:bodyPr/>
        <a:lstStyle/>
        <a:p>
          <a:endParaRPr lang="en-US" dirty="0"/>
        </a:p>
      </dgm:t>
    </dgm:pt>
    <dgm:pt modelId="{FF376D08-BA57-3B40-A5A3-E8B2DB99F683}" type="parTrans" cxnId="{985B77B9-A74E-0043-9894-A630EF6EFD6D}">
      <dgm:prSet/>
      <dgm:spPr/>
      <dgm:t>
        <a:bodyPr/>
        <a:lstStyle/>
        <a:p>
          <a:endParaRPr lang="en-US"/>
        </a:p>
      </dgm:t>
    </dgm:pt>
    <dgm:pt modelId="{B8190CB1-937B-E649-9E4A-35076022DBD4}" type="sibTrans" cxnId="{985B77B9-A74E-0043-9894-A630EF6EFD6D}">
      <dgm:prSet/>
      <dgm:spPr/>
      <dgm:t>
        <a:bodyPr/>
        <a:lstStyle/>
        <a:p>
          <a:endParaRPr lang="en-US"/>
        </a:p>
      </dgm:t>
    </dgm:pt>
    <dgm:pt modelId="{EB63DDED-44FD-5349-9F80-D22453853E67}">
      <dgm:prSet phldrT="[Text]"/>
      <dgm:spPr/>
      <dgm:t>
        <a:bodyPr/>
        <a:lstStyle/>
        <a:p>
          <a:endParaRPr lang="en-US" dirty="0"/>
        </a:p>
      </dgm:t>
    </dgm:pt>
    <dgm:pt modelId="{55A59E17-67BC-5C43-A19C-C5590CF27C86}" type="parTrans" cxnId="{A1D7425A-FD1C-CF45-AE81-80F79CB13F79}">
      <dgm:prSet/>
      <dgm:spPr/>
      <dgm:t>
        <a:bodyPr/>
        <a:lstStyle/>
        <a:p>
          <a:endParaRPr lang="en-US"/>
        </a:p>
      </dgm:t>
    </dgm:pt>
    <dgm:pt modelId="{9B04197A-1DF5-634C-BC5D-7AD06C5D470B}" type="sibTrans" cxnId="{A1D7425A-FD1C-CF45-AE81-80F79CB13F79}">
      <dgm:prSet/>
      <dgm:spPr/>
      <dgm:t>
        <a:bodyPr/>
        <a:lstStyle/>
        <a:p>
          <a:endParaRPr lang="en-US"/>
        </a:p>
      </dgm:t>
    </dgm:pt>
    <dgm:pt modelId="{C20BC63B-1936-654C-960F-8B42EDF8984B}" type="pres">
      <dgm:prSet presAssocID="{9D70D166-D5B9-864E-8D31-E91BB4CE2515}" presName="Name0" presStyleCnt="0">
        <dgm:presLayoutVars>
          <dgm:dir/>
          <dgm:animLvl val="lvl"/>
          <dgm:resizeHandles val="exact"/>
        </dgm:presLayoutVars>
      </dgm:prSet>
      <dgm:spPr/>
    </dgm:pt>
    <dgm:pt modelId="{9171F18E-5F38-BE49-AAF8-A74B4233513B}" type="pres">
      <dgm:prSet presAssocID="{00A57D12-6E60-7849-9A45-19687931388E}" presName="Name8" presStyleCnt="0"/>
      <dgm:spPr/>
    </dgm:pt>
    <dgm:pt modelId="{FD472529-8E47-4740-83DE-2666116CD473}" type="pres">
      <dgm:prSet presAssocID="{00A57D12-6E60-7849-9A45-19687931388E}" presName="level" presStyleLbl="node1" presStyleIdx="0" presStyleCnt="3">
        <dgm:presLayoutVars>
          <dgm:chMax val="1"/>
          <dgm:bulletEnabled val="1"/>
        </dgm:presLayoutVars>
      </dgm:prSet>
      <dgm:spPr/>
    </dgm:pt>
    <dgm:pt modelId="{DD3BB3D4-5F84-D542-80F7-DE92A41B36E8}" type="pres">
      <dgm:prSet presAssocID="{00A57D12-6E60-7849-9A45-19687931388E}" presName="levelTx" presStyleLbl="revTx" presStyleIdx="0" presStyleCnt="0">
        <dgm:presLayoutVars>
          <dgm:chMax val="1"/>
          <dgm:bulletEnabled val="1"/>
        </dgm:presLayoutVars>
      </dgm:prSet>
      <dgm:spPr/>
    </dgm:pt>
    <dgm:pt modelId="{FBDA5C6D-A369-1245-91BC-B5CC27A3FE82}" type="pres">
      <dgm:prSet presAssocID="{1FC088EF-CCD9-034E-8623-3FE0A307F288}" presName="Name8" presStyleCnt="0"/>
      <dgm:spPr/>
    </dgm:pt>
    <dgm:pt modelId="{DA590FB3-6328-AA4D-AD74-1075ED5ECC4B}" type="pres">
      <dgm:prSet presAssocID="{1FC088EF-CCD9-034E-8623-3FE0A307F288}" presName="level" presStyleLbl="node1" presStyleIdx="1" presStyleCnt="3" custLinFactNeighborY="1779">
        <dgm:presLayoutVars>
          <dgm:chMax val="1"/>
          <dgm:bulletEnabled val="1"/>
        </dgm:presLayoutVars>
      </dgm:prSet>
      <dgm:spPr/>
    </dgm:pt>
    <dgm:pt modelId="{5EA367FC-1995-3143-942B-55A237E46327}" type="pres">
      <dgm:prSet presAssocID="{1FC088EF-CCD9-034E-8623-3FE0A307F288}" presName="levelTx" presStyleLbl="revTx" presStyleIdx="0" presStyleCnt="0">
        <dgm:presLayoutVars>
          <dgm:chMax val="1"/>
          <dgm:bulletEnabled val="1"/>
        </dgm:presLayoutVars>
      </dgm:prSet>
      <dgm:spPr/>
    </dgm:pt>
    <dgm:pt modelId="{46B3E698-6D46-8F42-9F7A-16D75089558C}" type="pres">
      <dgm:prSet presAssocID="{EB63DDED-44FD-5349-9F80-D22453853E67}" presName="Name8" presStyleCnt="0"/>
      <dgm:spPr/>
    </dgm:pt>
    <dgm:pt modelId="{396DC7B7-C0BC-4648-BAC2-60C131EC5AF4}" type="pres">
      <dgm:prSet presAssocID="{EB63DDED-44FD-5349-9F80-D22453853E67}" presName="level" presStyleLbl="node1" presStyleIdx="2" presStyleCnt="3">
        <dgm:presLayoutVars>
          <dgm:chMax val="1"/>
          <dgm:bulletEnabled val="1"/>
        </dgm:presLayoutVars>
      </dgm:prSet>
      <dgm:spPr/>
    </dgm:pt>
    <dgm:pt modelId="{3C3EA27F-1FD4-C846-9B78-9AB3C7B344CE}" type="pres">
      <dgm:prSet presAssocID="{EB63DDED-44FD-5349-9F80-D22453853E67}" presName="levelTx" presStyleLbl="revTx" presStyleIdx="0" presStyleCnt="0">
        <dgm:presLayoutVars>
          <dgm:chMax val="1"/>
          <dgm:bulletEnabled val="1"/>
        </dgm:presLayoutVars>
      </dgm:prSet>
      <dgm:spPr/>
    </dgm:pt>
  </dgm:ptLst>
  <dgm:cxnLst>
    <dgm:cxn modelId="{4C53344E-A7EA-5143-A501-C53A54119CEC}" type="presOf" srcId="{9D70D166-D5B9-864E-8D31-E91BB4CE2515}" destId="{C20BC63B-1936-654C-960F-8B42EDF8984B}" srcOrd="0" destOrd="0" presId="urn:microsoft.com/office/officeart/2005/8/layout/pyramid1"/>
    <dgm:cxn modelId="{8C9A234F-BE17-384F-828C-C50645E51657}" type="presOf" srcId="{EB63DDED-44FD-5349-9F80-D22453853E67}" destId="{396DC7B7-C0BC-4648-BAC2-60C131EC5AF4}" srcOrd="0" destOrd="0" presId="urn:microsoft.com/office/officeart/2005/8/layout/pyramid1"/>
    <dgm:cxn modelId="{A1D7425A-FD1C-CF45-AE81-80F79CB13F79}" srcId="{9D70D166-D5B9-864E-8D31-E91BB4CE2515}" destId="{EB63DDED-44FD-5349-9F80-D22453853E67}" srcOrd="2" destOrd="0" parTransId="{55A59E17-67BC-5C43-A19C-C5590CF27C86}" sibTransId="{9B04197A-1DF5-634C-BC5D-7AD06C5D470B}"/>
    <dgm:cxn modelId="{E2813A91-75E4-6241-93DC-1F98D194BA63}" type="presOf" srcId="{00A57D12-6E60-7849-9A45-19687931388E}" destId="{FD472529-8E47-4740-83DE-2666116CD473}" srcOrd="0" destOrd="0" presId="urn:microsoft.com/office/officeart/2005/8/layout/pyramid1"/>
    <dgm:cxn modelId="{985B77B9-A74E-0043-9894-A630EF6EFD6D}" srcId="{9D70D166-D5B9-864E-8D31-E91BB4CE2515}" destId="{1FC088EF-CCD9-034E-8623-3FE0A307F288}" srcOrd="1" destOrd="0" parTransId="{FF376D08-BA57-3B40-A5A3-E8B2DB99F683}" sibTransId="{B8190CB1-937B-E649-9E4A-35076022DBD4}"/>
    <dgm:cxn modelId="{CF7A90CC-893F-1244-8530-A09BB4C5DE04}" type="presOf" srcId="{EB63DDED-44FD-5349-9F80-D22453853E67}" destId="{3C3EA27F-1FD4-C846-9B78-9AB3C7B344CE}" srcOrd="1" destOrd="0" presId="urn:microsoft.com/office/officeart/2005/8/layout/pyramid1"/>
    <dgm:cxn modelId="{AB0FE0CF-90F4-8644-B1F6-D8BA7A7089B7}" type="presOf" srcId="{1FC088EF-CCD9-034E-8623-3FE0A307F288}" destId="{5EA367FC-1995-3143-942B-55A237E46327}" srcOrd="1" destOrd="0" presId="urn:microsoft.com/office/officeart/2005/8/layout/pyramid1"/>
    <dgm:cxn modelId="{6DAB6FE0-BC67-A842-A874-8395A66E5BF4}" type="presOf" srcId="{1FC088EF-CCD9-034E-8623-3FE0A307F288}" destId="{DA590FB3-6328-AA4D-AD74-1075ED5ECC4B}" srcOrd="0" destOrd="0" presId="urn:microsoft.com/office/officeart/2005/8/layout/pyramid1"/>
    <dgm:cxn modelId="{214668F5-C54C-A44D-B7AB-F539BECDA62D}" type="presOf" srcId="{00A57D12-6E60-7849-9A45-19687931388E}" destId="{DD3BB3D4-5F84-D542-80F7-DE92A41B36E8}" srcOrd="1" destOrd="0" presId="urn:microsoft.com/office/officeart/2005/8/layout/pyramid1"/>
    <dgm:cxn modelId="{07FFBBF6-EA03-6A47-90AB-1DC4C287C240}" srcId="{9D70D166-D5B9-864E-8D31-E91BB4CE2515}" destId="{00A57D12-6E60-7849-9A45-19687931388E}" srcOrd="0" destOrd="0" parTransId="{735BBAD2-F66C-CD4D-8364-6506B95DBE2E}" sibTransId="{9C04B010-C886-BA4F-9407-1D0CAE039420}"/>
    <dgm:cxn modelId="{2FF99ED6-B2AE-5D4D-A7AC-6C415145DE55}" type="presParOf" srcId="{C20BC63B-1936-654C-960F-8B42EDF8984B}" destId="{9171F18E-5F38-BE49-AAF8-A74B4233513B}" srcOrd="0" destOrd="0" presId="urn:microsoft.com/office/officeart/2005/8/layout/pyramid1"/>
    <dgm:cxn modelId="{639B8816-C44C-7341-9420-84627F0E0E4C}" type="presParOf" srcId="{9171F18E-5F38-BE49-AAF8-A74B4233513B}" destId="{FD472529-8E47-4740-83DE-2666116CD473}" srcOrd="0" destOrd="0" presId="urn:microsoft.com/office/officeart/2005/8/layout/pyramid1"/>
    <dgm:cxn modelId="{8FEAC348-D46D-514C-A9C2-79E1E5302E37}" type="presParOf" srcId="{9171F18E-5F38-BE49-AAF8-A74B4233513B}" destId="{DD3BB3D4-5F84-D542-80F7-DE92A41B36E8}" srcOrd="1" destOrd="0" presId="urn:microsoft.com/office/officeart/2005/8/layout/pyramid1"/>
    <dgm:cxn modelId="{00369447-F4FF-DB41-AF82-BB80482399B3}" type="presParOf" srcId="{C20BC63B-1936-654C-960F-8B42EDF8984B}" destId="{FBDA5C6D-A369-1245-91BC-B5CC27A3FE82}" srcOrd="1" destOrd="0" presId="urn:microsoft.com/office/officeart/2005/8/layout/pyramid1"/>
    <dgm:cxn modelId="{4D4F374F-1951-E744-BE31-FB42390D36C2}" type="presParOf" srcId="{FBDA5C6D-A369-1245-91BC-B5CC27A3FE82}" destId="{DA590FB3-6328-AA4D-AD74-1075ED5ECC4B}" srcOrd="0" destOrd="0" presId="urn:microsoft.com/office/officeart/2005/8/layout/pyramid1"/>
    <dgm:cxn modelId="{1FEEE152-07A6-CC42-AA29-C545724C1F17}" type="presParOf" srcId="{FBDA5C6D-A369-1245-91BC-B5CC27A3FE82}" destId="{5EA367FC-1995-3143-942B-55A237E46327}" srcOrd="1" destOrd="0" presId="urn:microsoft.com/office/officeart/2005/8/layout/pyramid1"/>
    <dgm:cxn modelId="{BF937BB4-3813-0C46-A2AD-3031088FAA9C}" type="presParOf" srcId="{C20BC63B-1936-654C-960F-8B42EDF8984B}" destId="{46B3E698-6D46-8F42-9F7A-16D75089558C}" srcOrd="2" destOrd="0" presId="urn:microsoft.com/office/officeart/2005/8/layout/pyramid1"/>
    <dgm:cxn modelId="{7D4C088D-EF33-9E43-9023-E440A8041967}" type="presParOf" srcId="{46B3E698-6D46-8F42-9F7A-16D75089558C}" destId="{396DC7B7-C0BC-4648-BAC2-60C131EC5AF4}" srcOrd="0" destOrd="0" presId="urn:microsoft.com/office/officeart/2005/8/layout/pyramid1"/>
    <dgm:cxn modelId="{763E0E1F-7C17-3B48-B1EB-13CEAB9001AD}" type="presParOf" srcId="{46B3E698-6D46-8F42-9F7A-16D75089558C}" destId="{3C3EA27F-1FD4-C846-9B78-9AB3C7B344C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70D166-D5B9-864E-8D31-E91BB4CE2515}" type="doc">
      <dgm:prSet loTypeId="urn:microsoft.com/office/officeart/2005/8/layout/pyramid1" loCatId="" qsTypeId="urn:microsoft.com/office/officeart/2005/8/quickstyle/simple1" qsCatId="simple" csTypeId="urn:microsoft.com/office/officeart/2005/8/colors/accent1_2" csCatId="accent1" phldr="1"/>
      <dgm:spPr/>
    </dgm:pt>
    <dgm:pt modelId="{00A57D12-6E60-7849-9A45-19687931388E}">
      <dgm:prSet phldrT="[Text]"/>
      <dgm:spPr/>
      <dgm:t>
        <a:bodyPr/>
        <a:lstStyle/>
        <a:p>
          <a:r>
            <a:rPr lang="en-US" dirty="0"/>
            <a:t>Focused activity - adult led</a:t>
          </a:r>
        </a:p>
      </dgm:t>
    </dgm:pt>
    <dgm:pt modelId="{735BBAD2-F66C-CD4D-8364-6506B95DBE2E}" type="parTrans" cxnId="{07FFBBF6-EA03-6A47-90AB-1DC4C287C240}">
      <dgm:prSet/>
      <dgm:spPr/>
      <dgm:t>
        <a:bodyPr/>
        <a:lstStyle/>
        <a:p>
          <a:endParaRPr lang="en-US"/>
        </a:p>
      </dgm:t>
    </dgm:pt>
    <dgm:pt modelId="{9C04B010-C886-BA4F-9407-1D0CAE039420}" type="sibTrans" cxnId="{07FFBBF6-EA03-6A47-90AB-1DC4C287C240}">
      <dgm:prSet/>
      <dgm:spPr/>
      <dgm:t>
        <a:bodyPr/>
        <a:lstStyle/>
        <a:p>
          <a:endParaRPr lang="en-US"/>
        </a:p>
      </dgm:t>
    </dgm:pt>
    <dgm:pt modelId="{1FC088EF-CCD9-034E-8623-3FE0A307F288}">
      <dgm:prSet phldrT="[Text]"/>
      <dgm:spPr/>
      <dgm:t>
        <a:bodyPr/>
        <a:lstStyle/>
        <a:p>
          <a:r>
            <a:rPr lang="en-US" dirty="0"/>
            <a:t>Enhanced Provision – adult observation</a:t>
          </a:r>
        </a:p>
      </dgm:t>
    </dgm:pt>
    <dgm:pt modelId="{FF376D08-BA57-3B40-A5A3-E8B2DB99F683}" type="parTrans" cxnId="{985B77B9-A74E-0043-9894-A630EF6EFD6D}">
      <dgm:prSet/>
      <dgm:spPr/>
      <dgm:t>
        <a:bodyPr/>
        <a:lstStyle/>
        <a:p>
          <a:endParaRPr lang="en-US"/>
        </a:p>
      </dgm:t>
    </dgm:pt>
    <dgm:pt modelId="{B8190CB1-937B-E649-9E4A-35076022DBD4}" type="sibTrans" cxnId="{985B77B9-A74E-0043-9894-A630EF6EFD6D}">
      <dgm:prSet/>
      <dgm:spPr/>
      <dgm:t>
        <a:bodyPr/>
        <a:lstStyle/>
        <a:p>
          <a:endParaRPr lang="en-US"/>
        </a:p>
      </dgm:t>
    </dgm:pt>
    <dgm:pt modelId="{EB63DDED-44FD-5349-9F80-D22453853E67}">
      <dgm:prSet phldrT="[Text]"/>
      <dgm:spPr/>
      <dgm:t>
        <a:bodyPr/>
        <a:lstStyle/>
        <a:p>
          <a:endParaRPr lang="en-US" dirty="0"/>
        </a:p>
      </dgm:t>
    </dgm:pt>
    <dgm:pt modelId="{55A59E17-67BC-5C43-A19C-C5590CF27C86}" type="parTrans" cxnId="{A1D7425A-FD1C-CF45-AE81-80F79CB13F79}">
      <dgm:prSet/>
      <dgm:spPr/>
      <dgm:t>
        <a:bodyPr/>
        <a:lstStyle/>
        <a:p>
          <a:endParaRPr lang="en-US"/>
        </a:p>
      </dgm:t>
    </dgm:pt>
    <dgm:pt modelId="{9B04197A-1DF5-634C-BC5D-7AD06C5D470B}" type="sibTrans" cxnId="{A1D7425A-FD1C-CF45-AE81-80F79CB13F79}">
      <dgm:prSet/>
      <dgm:spPr/>
      <dgm:t>
        <a:bodyPr/>
        <a:lstStyle/>
        <a:p>
          <a:endParaRPr lang="en-US"/>
        </a:p>
      </dgm:t>
    </dgm:pt>
    <dgm:pt modelId="{C20BC63B-1936-654C-960F-8B42EDF8984B}" type="pres">
      <dgm:prSet presAssocID="{9D70D166-D5B9-864E-8D31-E91BB4CE2515}" presName="Name0" presStyleCnt="0">
        <dgm:presLayoutVars>
          <dgm:dir/>
          <dgm:animLvl val="lvl"/>
          <dgm:resizeHandles val="exact"/>
        </dgm:presLayoutVars>
      </dgm:prSet>
      <dgm:spPr/>
    </dgm:pt>
    <dgm:pt modelId="{9171F18E-5F38-BE49-AAF8-A74B4233513B}" type="pres">
      <dgm:prSet presAssocID="{00A57D12-6E60-7849-9A45-19687931388E}" presName="Name8" presStyleCnt="0"/>
      <dgm:spPr/>
    </dgm:pt>
    <dgm:pt modelId="{FD472529-8E47-4740-83DE-2666116CD473}" type="pres">
      <dgm:prSet presAssocID="{00A57D12-6E60-7849-9A45-19687931388E}" presName="level" presStyleLbl="node1" presStyleIdx="0" presStyleCnt="3">
        <dgm:presLayoutVars>
          <dgm:chMax val="1"/>
          <dgm:bulletEnabled val="1"/>
        </dgm:presLayoutVars>
      </dgm:prSet>
      <dgm:spPr/>
    </dgm:pt>
    <dgm:pt modelId="{DD3BB3D4-5F84-D542-80F7-DE92A41B36E8}" type="pres">
      <dgm:prSet presAssocID="{00A57D12-6E60-7849-9A45-19687931388E}" presName="levelTx" presStyleLbl="revTx" presStyleIdx="0" presStyleCnt="0">
        <dgm:presLayoutVars>
          <dgm:chMax val="1"/>
          <dgm:bulletEnabled val="1"/>
        </dgm:presLayoutVars>
      </dgm:prSet>
      <dgm:spPr/>
    </dgm:pt>
    <dgm:pt modelId="{FBDA5C6D-A369-1245-91BC-B5CC27A3FE82}" type="pres">
      <dgm:prSet presAssocID="{1FC088EF-CCD9-034E-8623-3FE0A307F288}" presName="Name8" presStyleCnt="0"/>
      <dgm:spPr/>
    </dgm:pt>
    <dgm:pt modelId="{DA590FB3-6328-AA4D-AD74-1075ED5ECC4B}" type="pres">
      <dgm:prSet presAssocID="{1FC088EF-CCD9-034E-8623-3FE0A307F288}" presName="level" presStyleLbl="node1" presStyleIdx="1" presStyleCnt="3">
        <dgm:presLayoutVars>
          <dgm:chMax val="1"/>
          <dgm:bulletEnabled val="1"/>
        </dgm:presLayoutVars>
      </dgm:prSet>
      <dgm:spPr/>
    </dgm:pt>
    <dgm:pt modelId="{5EA367FC-1995-3143-942B-55A237E46327}" type="pres">
      <dgm:prSet presAssocID="{1FC088EF-CCD9-034E-8623-3FE0A307F288}" presName="levelTx" presStyleLbl="revTx" presStyleIdx="0" presStyleCnt="0">
        <dgm:presLayoutVars>
          <dgm:chMax val="1"/>
          <dgm:bulletEnabled val="1"/>
        </dgm:presLayoutVars>
      </dgm:prSet>
      <dgm:spPr/>
    </dgm:pt>
    <dgm:pt modelId="{46B3E698-6D46-8F42-9F7A-16D75089558C}" type="pres">
      <dgm:prSet presAssocID="{EB63DDED-44FD-5349-9F80-D22453853E67}" presName="Name8" presStyleCnt="0"/>
      <dgm:spPr/>
    </dgm:pt>
    <dgm:pt modelId="{396DC7B7-C0BC-4648-BAC2-60C131EC5AF4}" type="pres">
      <dgm:prSet presAssocID="{EB63DDED-44FD-5349-9F80-D22453853E67}" presName="level" presStyleLbl="node1" presStyleIdx="2" presStyleCnt="3">
        <dgm:presLayoutVars>
          <dgm:chMax val="1"/>
          <dgm:bulletEnabled val="1"/>
        </dgm:presLayoutVars>
      </dgm:prSet>
      <dgm:spPr/>
    </dgm:pt>
    <dgm:pt modelId="{3C3EA27F-1FD4-C846-9B78-9AB3C7B344CE}" type="pres">
      <dgm:prSet presAssocID="{EB63DDED-44FD-5349-9F80-D22453853E67}" presName="levelTx" presStyleLbl="revTx" presStyleIdx="0" presStyleCnt="0">
        <dgm:presLayoutVars>
          <dgm:chMax val="1"/>
          <dgm:bulletEnabled val="1"/>
        </dgm:presLayoutVars>
      </dgm:prSet>
      <dgm:spPr/>
    </dgm:pt>
  </dgm:ptLst>
  <dgm:cxnLst>
    <dgm:cxn modelId="{4C53344E-A7EA-5143-A501-C53A54119CEC}" type="presOf" srcId="{9D70D166-D5B9-864E-8D31-E91BB4CE2515}" destId="{C20BC63B-1936-654C-960F-8B42EDF8984B}" srcOrd="0" destOrd="0" presId="urn:microsoft.com/office/officeart/2005/8/layout/pyramid1"/>
    <dgm:cxn modelId="{8C9A234F-BE17-384F-828C-C50645E51657}" type="presOf" srcId="{EB63DDED-44FD-5349-9F80-D22453853E67}" destId="{396DC7B7-C0BC-4648-BAC2-60C131EC5AF4}" srcOrd="0" destOrd="0" presId="urn:microsoft.com/office/officeart/2005/8/layout/pyramid1"/>
    <dgm:cxn modelId="{A1D7425A-FD1C-CF45-AE81-80F79CB13F79}" srcId="{9D70D166-D5B9-864E-8D31-E91BB4CE2515}" destId="{EB63DDED-44FD-5349-9F80-D22453853E67}" srcOrd="2" destOrd="0" parTransId="{55A59E17-67BC-5C43-A19C-C5590CF27C86}" sibTransId="{9B04197A-1DF5-634C-BC5D-7AD06C5D470B}"/>
    <dgm:cxn modelId="{E2813A91-75E4-6241-93DC-1F98D194BA63}" type="presOf" srcId="{00A57D12-6E60-7849-9A45-19687931388E}" destId="{FD472529-8E47-4740-83DE-2666116CD473}" srcOrd="0" destOrd="0" presId="urn:microsoft.com/office/officeart/2005/8/layout/pyramid1"/>
    <dgm:cxn modelId="{985B77B9-A74E-0043-9894-A630EF6EFD6D}" srcId="{9D70D166-D5B9-864E-8D31-E91BB4CE2515}" destId="{1FC088EF-CCD9-034E-8623-3FE0A307F288}" srcOrd="1" destOrd="0" parTransId="{FF376D08-BA57-3B40-A5A3-E8B2DB99F683}" sibTransId="{B8190CB1-937B-E649-9E4A-35076022DBD4}"/>
    <dgm:cxn modelId="{CF7A90CC-893F-1244-8530-A09BB4C5DE04}" type="presOf" srcId="{EB63DDED-44FD-5349-9F80-D22453853E67}" destId="{3C3EA27F-1FD4-C846-9B78-9AB3C7B344CE}" srcOrd="1" destOrd="0" presId="urn:microsoft.com/office/officeart/2005/8/layout/pyramid1"/>
    <dgm:cxn modelId="{AB0FE0CF-90F4-8644-B1F6-D8BA7A7089B7}" type="presOf" srcId="{1FC088EF-CCD9-034E-8623-3FE0A307F288}" destId="{5EA367FC-1995-3143-942B-55A237E46327}" srcOrd="1" destOrd="0" presId="urn:microsoft.com/office/officeart/2005/8/layout/pyramid1"/>
    <dgm:cxn modelId="{6DAB6FE0-BC67-A842-A874-8395A66E5BF4}" type="presOf" srcId="{1FC088EF-CCD9-034E-8623-3FE0A307F288}" destId="{DA590FB3-6328-AA4D-AD74-1075ED5ECC4B}" srcOrd="0" destOrd="0" presId="urn:microsoft.com/office/officeart/2005/8/layout/pyramid1"/>
    <dgm:cxn modelId="{214668F5-C54C-A44D-B7AB-F539BECDA62D}" type="presOf" srcId="{00A57D12-6E60-7849-9A45-19687931388E}" destId="{DD3BB3D4-5F84-D542-80F7-DE92A41B36E8}" srcOrd="1" destOrd="0" presId="urn:microsoft.com/office/officeart/2005/8/layout/pyramid1"/>
    <dgm:cxn modelId="{07FFBBF6-EA03-6A47-90AB-1DC4C287C240}" srcId="{9D70D166-D5B9-864E-8D31-E91BB4CE2515}" destId="{00A57D12-6E60-7849-9A45-19687931388E}" srcOrd="0" destOrd="0" parTransId="{735BBAD2-F66C-CD4D-8364-6506B95DBE2E}" sibTransId="{9C04B010-C886-BA4F-9407-1D0CAE039420}"/>
    <dgm:cxn modelId="{2FF99ED6-B2AE-5D4D-A7AC-6C415145DE55}" type="presParOf" srcId="{C20BC63B-1936-654C-960F-8B42EDF8984B}" destId="{9171F18E-5F38-BE49-AAF8-A74B4233513B}" srcOrd="0" destOrd="0" presId="urn:microsoft.com/office/officeart/2005/8/layout/pyramid1"/>
    <dgm:cxn modelId="{639B8816-C44C-7341-9420-84627F0E0E4C}" type="presParOf" srcId="{9171F18E-5F38-BE49-AAF8-A74B4233513B}" destId="{FD472529-8E47-4740-83DE-2666116CD473}" srcOrd="0" destOrd="0" presId="urn:microsoft.com/office/officeart/2005/8/layout/pyramid1"/>
    <dgm:cxn modelId="{8FEAC348-D46D-514C-A9C2-79E1E5302E37}" type="presParOf" srcId="{9171F18E-5F38-BE49-AAF8-A74B4233513B}" destId="{DD3BB3D4-5F84-D542-80F7-DE92A41B36E8}" srcOrd="1" destOrd="0" presId="urn:microsoft.com/office/officeart/2005/8/layout/pyramid1"/>
    <dgm:cxn modelId="{00369447-F4FF-DB41-AF82-BB80482399B3}" type="presParOf" srcId="{C20BC63B-1936-654C-960F-8B42EDF8984B}" destId="{FBDA5C6D-A369-1245-91BC-B5CC27A3FE82}" srcOrd="1" destOrd="0" presId="urn:microsoft.com/office/officeart/2005/8/layout/pyramid1"/>
    <dgm:cxn modelId="{4D4F374F-1951-E744-BE31-FB42390D36C2}" type="presParOf" srcId="{FBDA5C6D-A369-1245-91BC-B5CC27A3FE82}" destId="{DA590FB3-6328-AA4D-AD74-1075ED5ECC4B}" srcOrd="0" destOrd="0" presId="urn:microsoft.com/office/officeart/2005/8/layout/pyramid1"/>
    <dgm:cxn modelId="{1FEEE152-07A6-CC42-AA29-C545724C1F17}" type="presParOf" srcId="{FBDA5C6D-A369-1245-91BC-B5CC27A3FE82}" destId="{5EA367FC-1995-3143-942B-55A237E46327}" srcOrd="1" destOrd="0" presId="urn:microsoft.com/office/officeart/2005/8/layout/pyramid1"/>
    <dgm:cxn modelId="{BF937BB4-3813-0C46-A2AD-3031088FAA9C}" type="presParOf" srcId="{C20BC63B-1936-654C-960F-8B42EDF8984B}" destId="{46B3E698-6D46-8F42-9F7A-16D75089558C}" srcOrd="2" destOrd="0" presId="urn:microsoft.com/office/officeart/2005/8/layout/pyramid1"/>
    <dgm:cxn modelId="{7D4C088D-EF33-9E43-9023-E440A8041967}" type="presParOf" srcId="{46B3E698-6D46-8F42-9F7A-16D75089558C}" destId="{396DC7B7-C0BC-4648-BAC2-60C131EC5AF4}" srcOrd="0" destOrd="0" presId="urn:microsoft.com/office/officeart/2005/8/layout/pyramid1"/>
    <dgm:cxn modelId="{763E0E1F-7C17-3B48-B1EB-13CEAB9001AD}" type="presParOf" srcId="{46B3E698-6D46-8F42-9F7A-16D75089558C}" destId="{3C3EA27F-1FD4-C846-9B78-9AB3C7B344C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D70D166-D5B9-864E-8D31-E91BB4CE2515}" type="doc">
      <dgm:prSet loTypeId="urn:microsoft.com/office/officeart/2005/8/layout/pyramid1" loCatId="" qsTypeId="urn:microsoft.com/office/officeart/2005/8/quickstyle/simple1" qsCatId="simple" csTypeId="urn:microsoft.com/office/officeart/2005/8/colors/accent1_2" csCatId="accent1" phldr="1"/>
      <dgm:spPr/>
    </dgm:pt>
    <dgm:pt modelId="{00A57D12-6E60-7849-9A45-19687931388E}">
      <dgm:prSet phldrT="[Text]"/>
      <dgm:spPr/>
      <dgm:t>
        <a:bodyPr/>
        <a:lstStyle/>
        <a:p>
          <a:endParaRPr lang="en-US" dirty="0"/>
        </a:p>
      </dgm:t>
    </dgm:pt>
    <dgm:pt modelId="{735BBAD2-F66C-CD4D-8364-6506B95DBE2E}" type="parTrans" cxnId="{07FFBBF6-EA03-6A47-90AB-1DC4C287C240}">
      <dgm:prSet/>
      <dgm:spPr/>
      <dgm:t>
        <a:bodyPr/>
        <a:lstStyle/>
        <a:p>
          <a:endParaRPr lang="en-US"/>
        </a:p>
      </dgm:t>
    </dgm:pt>
    <dgm:pt modelId="{9C04B010-C886-BA4F-9407-1D0CAE039420}" type="sibTrans" cxnId="{07FFBBF6-EA03-6A47-90AB-1DC4C287C240}">
      <dgm:prSet/>
      <dgm:spPr/>
      <dgm:t>
        <a:bodyPr/>
        <a:lstStyle/>
        <a:p>
          <a:endParaRPr lang="en-US"/>
        </a:p>
      </dgm:t>
    </dgm:pt>
    <dgm:pt modelId="{1FC088EF-CCD9-034E-8623-3FE0A307F288}">
      <dgm:prSet phldrT="[Text]"/>
      <dgm:spPr/>
      <dgm:t>
        <a:bodyPr/>
        <a:lstStyle/>
        <a:p>
          <a:endParaRPr lang="en-US" dirty="0"/>
        </a:p>
      </dgm:t>
    </dgm:pt>
    <dgm:pt modelId="{FF376D08-BA57-3B40-A5A3-E8B2DB99F683}" type="parTrans" cxnId="{985B77B9-A74E-0043-9894-A630EF6EFD6D}">
      <dgm:prSet/>
      <dgm:spPr/>
      <dgm:t>
        <a:bodyPr/>
        <a:lstStyle/>
        <a:p>
          <a:endParaRPr lang="en-US"/>
        </a:p>
      </dgm:t>
    </dgm:pt>
    <dgm:pt modelId="{B8190CB1-937B-E649-9E4A-35076022DBD4}" type="sibTrans" cxnId="{985B77B9-A74E-0043-9894-A630EF6EFD6D}">
      <dgm:prSet/>
      <dgm:spPr/>
      <dgm:t>
        <a:bodyPr/>
        <a:lstStyle/>
        <a:p>
          <a:endParaRPr lang="en-US"/>
        </a:p>
      </dgm:t>
    </dgm:pt>
    <dgm:pt modelId="{EB63DDED-44FD-5349-9F80-D22453853E67}">
      <dgm:prSet phldrT="[Text]"/>
      <dgm:spPr/>
      <dgm:t>
        <a:bodyPr/>
        <a:lstStyle/>
        <a:p>
          <a:r>
            <a:rPr lang="en-US" dirty="0"/>
            <a:t>Continuous Provision – independent challenges/learning</a:t>
          </a:r>
        </a:p>
      </dgm:t>
    </dgm:pt>
    <dgm:pt modelId="{55A59E17-67BC-5C43-A19C-C5590CF27C86}" type="parTrans" cxnId="{A1D7425A-FD1C-CF45-AE81-80F79CB13F79}">
      <dgm:prSet/>
      <dgm:spPr/>
      <dgm:t>
        <a:bodyPr/>
        <a:lstStyle/>
        <a:p>
          <a:endParaRPr lang="en-US"/>
        </a:p>
      </dgm:t>
    </dgm:pt>
    <dgm:pt modelId="{9B04197A-1DF5-634C-BC5D-7AD06C5D470B}" type="sibTrans" cxnId="{A1D7425A-FD1C-CF45-AE81-80F79CB13F79}">
      <dgm:prSet/>
      <dgm:spPr/>
      <dgm:t>
        <a:bodyPr/>
        <a:lstStyle/>
        <a:p>
          <a:endParaRPr lang="en-US"/>
        </a:p>
      </dgm:t>
    </dgm:pt>
    <dgm:pt modelId="{C20BC63B-1936-654C-960F-8B42EDF8984B}" type="pres">
      <dgm:prSet presAssocID="{9D70D166-D5B9-864E-8D31-E91BB4CE2515}" presName="Name0" presStyleCnt="0">
        <dgm:presLayoutVars>
          <dgm:dir/>
          <dgm:animLvl val="lvl"/>
          <dgm:resizeHandles val="exact"/>
        </dgm:presLayoutVars>
      </dgm:prSet>
      <dgm:spPr/>
    </dgm:pt>
    <dgm:pt modelId="{9171F18E-5F38-BE49-AAF8-A74B4233513B}" type="pres">
      <dgm:prSet presAssocID="{00A57D12-6E60-7849-9A45-19687931388E}" presName="Name8" presStyleCnt="0"/>
      <dgm:spPr/>
    </dgm:pt>
    <dgm:pt modelId="{FD472529-8E47-4740-83DE-2666116CD473}" type="pres">
      <dgm:prSet presAssocID="{00A57D12-6E60-7849-9A45-19687931388E}" presName="level" presStyleLbl="node1" presStyleIdx="0" presStyleCnt="3">
        <dgm:presLayoutVars>
          <dgm:chMax val="1"/>
          <dgm:bulletEnabled val="1"/>
        </dgm:presLayoutVars>
      </dgm:prSet>
      <dgm:spPr/>
    </dgm:pt>
    <dgm:pt modelId="{DD3BB3D4-5F84-D542-80F7-DE92A41B36E8}" type="pres">
      <dgm:prSet presAssocID="{00A57D12-6E60-7849-9A45-19687931388E}" presName="levelTx" presStyleLbl="revTx" presStyleIdx="0" presStyleCnt="0">
        <dgm:presLayoutVars>
          <dgm:chMax val="1"/>
          <dgm:bulletEnabled val="1"/>
        </dgm:presLayoutVars>
      </dgm:prSet>
      <dgm:spPr/>
    </dgm:pt>
    <dgm:pt modelId="{FBDA5C6D-A369-1245-91BC-B5CC27A3FE82}" type="pres">
      <dgm:prSet presAssocID="{1FC088EF-CCD9-034E-8623-3FE0A307F288}" presName="Name8" presStyleCnt="0"/>
      <dgm:spPr/>
    </dgm:pt>
    <dgm:pt modelId="{DA590FB3-6328-AA4D-AD74-1075ED5ECC4B}" type="pres">
      <dgm:prSet presAssocID="{1FC088EF-CCD9-034E-8623-3FE0A307F288}" presName="level" presStyleLbl="node1" presStyleIdx="1" presStyleCnt="3">
        <dgm:presLayoutVars>
          <dgm:chMax val="1"/>
          <dgm:bulletEnabled val="1"/>
        </dgm:presLayoutVars>
      </dgm:prSet>
      <dgm:spPr/>
    </dgm:pt>
    <dgm:pt modelId="{5EA367FC-1995-3143-942B-55A237E46327}" type="pres">
      <dgm:prSet presAssocID="{1FC088EF-CCD9-034E-8623-3FE0A307F288}" presName="levelTx" presStyleLbl="revTx" presStyleIdx="0" presStyleCnt="0">
        <dgm:presLayoutVars>
          <dgm:chMax val="1"/>
          <dgm:bulletEnabled val="1"/>
        </dgm:presLayoutVars>
      </dgm:prSet>
      <dgm:spPr/>
    </dgm:pt>
    <dgm:pt modelId="{46B3E698-6D46-8F42-9F7A-16D75089558C}" type="pres">
      <dgm:prSet presAssocID="{EB63DDED-44FD-5349-9F80-D22453853E67}" presName="Name8" presStyleCnt="0"/>
      <dgm:spPr/>
    </dgm:pt>
    <dgm:pt modelId="{396DC7B7-C0BC-4648-BAC2-60C131EC5AF4}" type="pres">
      <dgm:prSet presAssocID="{EB63DDED-44FD-5349-9F80-D22453853E67}" presName="level" presStyleLbl="node1" presStyleIdx="2" presStyleCnt="3">
        <dgm:presLayoutVars>
          <dgm:chMax val="1"/>
          <dgm:bulletEnabled val="1"/>
        </dgm:presLayoutVars>
      </dgm:prSet>
      <dgm:spPr/>
    </dgm:pt>
    <dgm:pt modelId="{3C3EA27F-1FD4-C846-9B78-9AB3C7B344CE}" type="pres">
      <dgm:prSet presAssocID="{EB63DDED-44FD-5349-9F80-D22453853E67}" presName="levelTx" presStyleLbl="revTx" presStyleIdx="0" presStyleCnt="0">
        <dgm:presLayoutVars>
          <dgm:chMax val="1"/>
          <dgm:bulletEnabled val="1"/>
        </dgm:presLayoutVars>
      </dgm:prSet>
      <dgm:spPr/>
    </dgm:pt>
  </dgm:ptLst>
  <dgm:cxnLst>
    <dgm:cxn modelId="{4C53344E-A7EA-5143-A501-C53A54119CEC}" type="presOf" srcId="{9D70D166-D5B9-864E-8D31-E91BB4CE2515}" destId="{C20BC63B-1936-654C-960F-8B42EDF8984B}" srcOrd="0" destOrd="0" presId="urn:microsoft.com/office/officeart/2005/8/layout/pyramid1"/>
    <dgm:cxn modelId="{8C9A234F-BE17-384F-828C-C50645E51657}" type="presOf" srcId="{EB63DDED-44FD-5349-9F80-D22453853E67}" destId="{396DC7B7-C0BC-4648-BAC2-60C131EC5AF4}" srcOrd="0" destOrd="0" presId="urn:microsoft.com/office/officeart/2005/8/layout/pyramid1"/>
    <dgm:cxn modelId="{A1D7425A-FD1C-CF45-AE81-80F79CB13F79}" srcId="{9D70D166-D5B9-864E-8D31-E91BB4CE2515}" destId="{EB63DDED-44FD-5349-9F80-D22453853E67}" srcOrd="2" destOrd="0" parTransId="{55A59E17-67BC-5C43-A19C-C5590CF27C86}" sibTransId="{9B04197A-1DF5-634C-BC5D-7AD06C5D470B}"/>
    <dgm:cxn modelId="{E2813A91-75E4-6241-93DC-1F98D194BA63}" type="presOf" srcId="{00A57D12-6E60-7849-9A45-19687931388E}" destId="{FD472529-8E47-4740-83DE-2666116CD473}" srcOrd="0" destOrd="0" presId="urn:microsoft.com/office/officeart/2005/8/layout/pyramid1"/>
    <dgm:cxn modelId="{985B77B9-A74E-0043-9894-A630EF6EFD6D}" srcId="{9D70D166-D5B9-864E-8D31-E91BB4CE2515}" destId="{1FC088EF-CCD9-034E-8623-3FE0A307F288}" srcOrd="1" destOrd="0" parTransId="{FF376D08-BA57-3B40-A5A3-E8B2DB99F683}" sibTransId="{B8190CB1-937B-E649-9E4A-35076022DBD4}"/>
    <dgm:cxn modelId="{CF7A90CC-893F-1244-8530-A09BB4C5DE04}" type="presOf" srcId="{EB63DDED-44FD-5349-9F80-D22453853E67}" destId="{3C3EA27F-1FD4-C846-9B78-9AB3C7B344CE}" srcOrd="1" destOrd="0" presId="urn:microsoft.com/office/officeart/2005/8/layout/pyramid1"/>
    <dgm:cxn modelId="{AB0FE0CF-90F4-8644-B1F6-D8BA7A7089B7}" type="presOf" srcId="{1FC088EF-CCD9-034E-8623-3FE0A307F288}" destId="{5EA367FC-1995-3143-942B-55A237E46327}" srcOrd="1" destOrd="0" presId="urn:microsoft.com/office/officeart/2005/8/layout/pyramid1"/>
    <dgm:cxn modelId="{6DAB6FE0-BC67-A842-A874-8395A66E5BF4}" type="presOf" srcId="{1FC088EF-CCD9-034E-8623-3FE0A307F288}" destId="{DA590FB3-6328-AA4D-AD74-1075ED5ECC4B}" srcOrd="0" destOrd="0" presId="urn:microsoft.com/office/officeart/2005/8/layout/pyramid1"/>
    <dgm:cxn modelId="{214668F5-C54C-A44D-B7AB-F539BECDA62D}" type="presOf" srcId="{00A57D12-6E60-7849-9A45-19687931388E}" destId="{DD3BB3D4-5F84-D542-80F7-DE92A41B36E8}" srcOrd="1" destOrd="0" presId="urn:microsoft.com/office/officeart/2005/8/layout/pyramid1"/>
    <dgm:cxn modelId="{07FFBBF6-EA03-6A47-90AB-1DC4C287C240}" srcId="{9D70D166-D5B9-864E-8D31-E91BB4CE2515}" destId="{00A57D12-6E60-7849-9A45-19687931388E}" srcOrd="0" destOrd="0" parTransId="{735BBAD2-F66C-CD4D-8364-6506B95DBE2E}" sibTransId="{9C04B010-C886-BA4F-9407-1D0CAE039420}"/>
    <dgm:cxn modelId="{2FF99ED6-B2AE-5D4D-A7AC-6C415145DE55}" type="presParOf" srcId="{C20BC63B-1936-654C-960F-8B42EDF8984B}" destId="{9171F18E-5F38-BE49-AAF8-A74B4233513B}" srcOrd="0" destOrd="0" presId="urn:microsoft.com/office/officeart/2005/8/layout/pyramid1"/>
    <dgm:cxn modelId="{639B8816-C44C-7341-9420-84627F0E0E4C}" type="presParOf" srcId="{9171F18E-5F38-BE49-AAF8-A74B4233513B}" destId="{FD472529-8E47-4740-83DE-2666116CD473}" srcOrd="0" destOrd="0" presId="urn:microsoft.com/office/officeart/2005/8/layout/pyramid1"/>
    <dgm:cxn modelId="{8FEAC348-D46D-514C-A9C2-79E1E5302E37}" type="presParOf" srcId="{9171F18E-5F38-BE49-AAF8-A74B4233513B}" destId="{DD3BB3D4-5F84-D542-80F7-DE92A41B36E8}" srcOrd="1" destOrd="0" presId="urn:microsoft.com/office/officeart/2005/8/layout/pyramid1"/>
    <dgm:cxn modelId="{00369447-F4FF-DB41-AF82-BB80482399B3}" type="presParOf" srcId="{C20BC63B-1936-654C-960F-8B42EDF8984B}" destId="{FBDA5C6D-A369-1245-91BC-B5CC27A3FE82}" srcOrd="1" destOrd="0" presId="urn:microsoft.com/office/officeart/2005/8/layout/pyramid1"/>
    <dgm:cxn modelId="{4D4F374F-1951-E744-BE31-FB42390D36C2}" type="presParOf" srcId="{FBDA5C6D-A369-1245-91BC-B5CC27A3FE82}" destId="{DA590FB3-6328-AA4D-AD74-1075ED5ECC4B}" srcOrd="0" destOrd="0" presId="urn:microsoft.com/office/officeart/2005/8/layout/pyramid1"/>
    <dgm:cxn modelId="{1FEEE152-07A6-CC42-AA29-C545724C1F17}" type="presParOf" srcId="{FBDA5C6D-A369-1245-91BC-B5CC27A3FE82}" destId="{5EA367FC-1995-3143-942B-55A237E46327}" srcOrd="1" destOrd="0" presId="urn:microsoft.com/office/officeart/2005/8/layout/pyramid1"/>
    <dgm:cxn modelId="{BF937BB4-3813-0C46-A2AD-3031088FAA9C}" type="presParOf" srcId="{C20BC63B-1936-654C-960F-8B42EDF8984B}" destId="{46B3E698-6D46-8F42-9F7A-16D75089558C}" srcOrd="2" destOrd="0" presId="urn:microsoft.com/office/officeart/2005/8/layout/pyramid1"/>
    <dgm:cxn modelId="{7D4C088D-EF33-9E43-9023-E440A8041967}" type="presParOf" srcId="{46B3E698-6D46-8F42-9F7A-16D75089558C}" destId="{396DC7B7-C0BC-4648-BAC2-60C131EC5AF4}" srcOrd="0" destOrd="0" presId="urn:microsoft.com/office/officeart/2005/8/layout/pyramid1"/>
    <dgm:cxn modelId="{763E0E1F-7C17-3B48-B1EB-13CEAB9001AD}" type="presParOf" srcId="{46B3E698-6D46-8F42-9F7A-16D75089558C}" destId="{3C3EA27F-1FD4-C846-9B78-9AB3C7B344C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D70D166-D5B9-864E-8D31-E91BB4CE2515}" type="doc">
      <dgm:prSet loTypeId="urn:microsoft.com/office/officeart/2005/8/layout/pyramid1" loCatId="" qsTypeId="urn:microsoft.com/office/officeart/2005/8/quickstyle/simple1" qsCatId="simple" csTypeId="urn:microsoft.com/office/officeart/2005/8/colors/accent1_2" csCatId="accent1" phldr="1"/>
      <dgm:spPr/>
    </dgm:pt>
    <dgm:pt modelId="{00A57D12-6E60-7849-9A45-19687931388E}">
      <dgm:prSet phldrT="[Text]"/>
      <dgm:spPr/>
      <dgm:t>
        <a:bodyPr/>
        <a:lstStyle/>
        <a:p>
          <a:r>
            <a:rPr lang="en-US" dirty="0"/>
            <a:t>Focused activity - adult led</a:t>
          </a:r>
        </a:p>
      </dgm:t>
    </dgm:pt>
    <dgm:pt modelId="{735BBAD2-F66C-CD4D-8364-6506B95DBE2E}" type="parTrans" cxnId="{07FFBBF6-EA03-6A47-90AB-1DC4C287C240}">
      <dgm:prSet/>
      <dgm:spPr/>
      <dgm:t>
        <a:bodyPr/>
        <a:lstStyle/>
        <a:p>
          <a:endParaRPr lang="en-US"/>
        </a:p>
      </dgm:t>
    </dgm:pt>
    <dgm:pt modelId="{9C04B010-C886-BA4F-9407-1D0CAE039420}" type="sibTrans" cxnId="{07FFBBF6-EA03-6A47-90AB-1DC4C287C240}">
      <dgm:prSet/>
      <dgm:spPr/>
      <dgm:t>
        <a:bodyPr/>
        <a:lstStyle/>
        <a:p>
          <a:endParaRPr lang="en-US"/>
        </a:p>
      </dgm:t>
    </dgm:pt>
    <dgm:pt modelId="{1FC088EF-CCD9-034E-8623-3FE0A307F288}">
      <dgm:prSet phldrT="[Text]"/>
      <dgm:spPr/>
      <dgm:t>
        <a:bodyPr/>
        <a:lstStyle/>
        <a:p>
          <a:r>
            <a:rPr lang="en-US" dirty="0"/>
            <a:t>Enhanced Provision – adult observation</a:t>
          </a:r>
        </a:p>
      </dgm:t>
    </dgm:pt>
    <dgm:pt modelId="{FF376D08-BA57-3B40-A5A3-E8B2DB99F683}" type="parTrans" cxnId="{985B77B9-A74E-0043-9894-A630EF6EFD6D}">
      <dgm:prSet/>
      <dgm:spPr/>
      <dgm:t>
        <a:bodyPr/>
        <a:lstStyle/>
        <a:p>
          <a:endParaRPr lang="en-US"/>
        </a:p>
      </dgm:t>
    </dgm:pt>
    <dgm:pt modelId="{B8190CB1-937B-E649-9E4A-35076022DBD4}" type="sibTrans" cxnId="{985B77B9-A74E-0043-9894-A630EF6EFD6D}">
      <dgm:prSet/>
      <dgm:spPr/>
      <dgm:t>
        <a:bodyPr/>
        <a:lstStyle/>
        <a:p>
          <a:endParaRPr lang="en-US"/>
        </a:p>
      </dgm:t>
    </dgm:pt>
    <dgm:pt modelId="{EB63DDED-44FD-5349-9F80-D22453853E67}">
      <dgm:prSet phldrT="[Text]"/>
      <dgm:spPr/>
      <dgm:t>
        <a:bodyPr/>
        <a:lstStyle/>
        <a:p>
          <a:r>
            <a:rPr lang="en-US" dirty="0"/>
            <a:t>Continuous Provision – independent challenges/learning</a:t>
          </a:r>
        </a:p>
      </dgm:t>
    </dgm:pt>
    <dgm:pt modelId="{55A59E17-67BC-5C43-A19C-C5590CF27C86}" type="parTrans" cxnId="{A1D7425A-FD1C-CF45-AE81-80F79CB13F79}">
      <dgm:prSet/>
      <dgm:spPr/>
      <dgm:t>
        <a:bodyPr/>
        <a:lstStyle/>
        <a:p>
          <a:endParaRPr lang="en-US"/>
        </a:p>
      </dgm:t>
    </dgm:pt>
    <dgm:pt modelId="{9B04197A-1DF5-634C-BC5D-7AD06C5D470B}" type="sibTrans" cxnId="{A1D7425A-FD1C-CF45-AE81-80F79CB13F79}">
      <dgm:prSet/>
      <dgm:spPr/>
      <dgm:t>
        <a:bodyPr/>
        <a:lstStyle/>
        <a:p>
          <a:endParaRPr lang="en-US"/>
        </a:p>
      </dgm:t>
    </dgm:pt>
    <dgm:pt modelId="{C20BC63B-1936-654C-960F-8B42EDF8984B}" type="pres">
      <dgm:prSet presAssocID="{9D70D166-D5B9-864E-8D31-E91BB4CE2515}" presName="Name0" presStyleCnt="0">
        <dgm:presLayoutVars>
          <dgm:dir/>
          <dgm:animLvl val="lvl"/>
          <dgm:resizeHandles val="exact"/>
        </dgm:presLayoutVars>
      </dgm:prSet>
      <dgm:spPr/>
    </dgm:pt>
    <dgm:pt modelId="{9171F18E-5F38-BE49-AAF8-A74B4233513B}" type="pres">
      <dgm:prSet presAssocID="{00A57D12-6E60-7849-9A45-19687931388E}" presName="Name8" presStyleCnt="0"/>
      <dgm:spPr/>
    </dgm:pt>
    <dgm:pt modelId="{FD472529-8E47-4740-83DE-2666116CD473}" type="pres">
      <dgm:prSet presAssocID="{00A57D12-6E60-7849-9A45-19687931388E}" presName="level" presStyleLbl="node1" presStyleIdx="0" presStyleCnt="3">
        <dgm:presLayoutVars>
          <dgm:chMax val="1"/>
          <dgm:bulletEnabled val="1"/>
        </dgm:presLayoutVars>
      </dgm:prSet>
      <dgm:spPr/>
    </dgm:pt>
    <dgm:pt modelId="{DD3BB3D4-5F84-D542-80F7-DE92A41B36E8}" type="pres">
      <dgm:prSet presAssocID="{00A57D12-6E60-7849-9A45-19687931388E}" presName="levelTx" presStyleLbl="revTx" presStyleIdx="0" presStyleCnt="0">
        <dgm:presLayoutVars>
          <dgm:chMax val="1"/>
          <dgm:bulletEnabled val="1"/>
        </dgm:presLayoutVars>
      </dgm:prSet>
      <dgm:spPr/>
    </dgm:pt>
    <dgm:pt modelId="{FBDA5C6D-A369-1245-91BC-B5CC27A3FE82}" type="pres">
      <dgm:prSet presAssocID="{1FC088EF-CCD9-034E-8623-3FE0A307F288}" presName="Name8" presStyleCnt="0"/>
      <dgm:spPr/>
    </dgm:pt>
    <dgm:pt modelId="{DA590FB3-6328-AA4D-AD74-1075ED5ECC4B}" type="pres">
      <dgm:prSet presAssocID="{1FC088EF-CCD9-034E-8623-3FE0A307F288}" presName="level" presStyleLbl="node1" presStyleIdx="1" presStyleCnt="3">
        <dgm:presLayoutVars>
          <dgm:chMax val="1"/>
          <dgm:bulletEnabled val="1"/>
        </dgm:presLayoutVars>
      </dgm:prSet>
      <dgm:spPr/>
    </dgm:pt>
    <dgm:pt modelId="{5EA367FC-1995-3143-942B-55A237E46327}" type="pres">
      <dgm:prSet presAssocID="{1FC088EF-CCD9-034E-8623-3FE0A307F288}" presName="levelTx" presStyleLbl="revTx" presStyleIdx="0" presStyleCnt="0">
        <dgm:presLayoutVars>
          <dgm:chMax val="1"/>
          <dgm:bulletEnabled val="1"/>
        </dgm:presLayoutVars>
      </dgm:prSet>
      <dgm:spPr/>
    </dgm:pt>
    <dgm:pt modelId="{46B3E698-6D46-8F42-9F7A-16D75089558C}" type="pres">
      <dgm:prSet presAssocID="{EB63DDED-44FD-5349-9F80-D22453853E67}" presName="Name8" presStyleCnt="0"/>
      <dgm:spPr/>
    </dgm:pt>
    <dgm:pt modelId="{396DC7B7-C0BC-4648-BAC2-60C131EC5AF4}" type="pres">
      <dgm:prSet presAssocID="{EB63DDED-44FD-5349-9F80-D22453853E67}" presName="level" presStyleLbl="node1" presStyleIdx="2" presStyleCnt="3">
        <dgm:presLayoutVars>
          <dgm:chMax val="1"/>
          <dgm:bulletEnabled val="1"/>
        </dgm:presLayoutVars>
      </dgm:prSet>
      <dgm:spPr/>
    </dgm:pt>
    <dgm:pt modelId="{3C3EA27F-1FD4-C846-9B78-9AB3C7B344CE}" type="pres">
      <dgm:prSet presAssocID="{EB63DDED-44FD-5349-9F80-D22453853E67}" presName="levelTx" presStyleLbl="revTx" presStyleIdx="0" presStyleCnt="0">
        <dgm:presLayoutVars>
          <dgm:chMax val="1"/>
          <dgm:bulletEnabled val="1"/>
        </dgm:presLayoutVars>
      </dgm:prSet>
      <dgm:spPr/>
    </dgm:pt>
  </dgm:ptLst>
  <dgm:cxnLst>
    <dgm:cxn modelId="{4C53344E-A7EA-5143-A501-C53A54119CEC}" type="presOf" srcId="{9D70D166-D5B9-864E-8D31-E91BB4CE2515}" destId="{C20BC63B-1936-654C-960F-8B42EDF8984B}" srcOrd="0" destOrd="0" presId="urn:microsoft.com/office/officeart/2005/8/layout/pyramid1"/>
    <dgm:cxn modelId="{8C9A234F-BE17-384F-828C-C50645E51657}" type="presOf" srcId="{EB63DDED-44FD-5349-9F80-D22453853E67}" destId="{396DC7B7-C0BC-4648-BAC2-60C131EC5AF4}" srcOrd="0" destOrd="0" presId="urn:microsoft.com/office/officeart/2005/8/layout/pyramid1"/>
    <dgm:cxn modelId="{A1D7425A-FD1C-CF45-AE81-80F79CB13F79}" srcId="{9D70D166-D5B9-864E-8D31-E91BB4CE2515}" destId="{EB63DDED-44FD-5349-9F80-D22453853E67}" srcOrd="2" destOrd="0" parTransId="{55A59E17-67BC-5C43-A19C-C5590CF27C86}" sibTransId="{9B04197A-1DF5-634C-BC5D-7AD06C5D470B}"/>
    <dgm:cxn modelId="{E2813A91-75E4-6241-93DC-1F98D194BA63}" type="presOf" srcId="{00A57D12-6E60-7849-9A45-19687931388E}" destId="{FD472529-8E47-4740-83DE-2666116CD473}" srcOrd="0" destOrd="0" presId="urn:microsoft.com/office/officeart/2005/8/layout/pyramid1"/>
    <dgm:cxn modelId="{985B77B9-A74E-0043-9894-A630EF6EFD6D}" srcId="{9D70D166-D5B9-864E-8D31-E91BB4CE2515}" destId="{1FC088EF-CCD9-034E-8623-3FE0A307F288}" srcOrd="1" destOrd="0" parTransId="{FF376D08-BA57-3B40-A5A3-E8B2DB99F683}" sibTransId="{B8190CB1-937B-E649-9E4A-35076022DBD4}"/>
    <dgm:cxn modelId="{CF7A90CC-893F-1244-8530-A09BB4C5DE04}" type="presOf" srcId="{EB63DDED-44FD-5349-9F80-D22453853E67}" destId="{3C3EA27F-1FD4-C846-9B78-9AB3C7B344CE}" srcOrd="1" destOrd="0" presId="urn:microsoft.com/office/officeart/2005/8/layout/pyramid1"/>
    <dgm:cxn modelId="{AB0FE0CF-90F4-8644-B1F6-D8BA7A7089B7}" type="presOf" srcId="{1FC088EF-CCD9-034E-8623-3FE0A307F288}" destId="{5EA367FC-1995-3143-942B-55A237E46327}" srcOrd="1" destOrd="0" presId="urn:microsoft.com/office/officeart/2005/8/layout/pyramid1"/>
    <dgm:cxn modelId="{6DAB6FE0-BC67-A842-A874-8395A66E5BF4}" type="presOf" srcId="{1FC088EF-CCD9-034E-8623-3FE0A307F288}" destId="{DA590FB3-6328-AA4D-AD74-1075ED5ECC4B}" srcOrd="0" destOrd="0" presId="urn:microsoft.com/office/officeart/2005/8/layout/pyramid1"/>
    <dgm:cxn modelId="{214668F5-C54C-A44D-B7AB-F539BECDA62D}" type="presOf" srcId="{00A57D12-6E60-7849-9A45-19687931388E}" destId="{DD3BB3D4-5F84-D542-80F7-DE92A41B36E8}" srcOrd="1" destOrd="0" presId="urn:microsoft.com/office/officeart/2005/8/layout/pyramid1"/>
    <dgm:cxn modelId="{07FFBBF6-EA03-6A47-90AB-1DC4C287C240}" srcId="{9D70D166-D5B9-864E-8D31-E91BB4CE2515}" destId="{00A57D12-6E60-7849-9A45-19687931388E}" srcOrd="0" destOrd="0" parTransId="{735BBAD2-F66C-CD4D-8364-6506B95DBE2E}" sibTransId="{9C04B010-C886-BA4F-9407-1D0CAE039420}"/>
    <dgm:cxn modelId="{2FF99ED6-B2AE-5D4D-A7AC-6C415145DE55}" type="presParOf" srcId="{C20BC63B-1936-654C-960F-8B42EDF8984B}" destId="{9171F18E-5F38-BE49-AAF8-A74B4233513B}" srcOrd="0" destOrd="0" presId="urn:microsoft.com/office/officeart/2005/8/layout/pyramid1"/>
    <dgm:cxn modelId="{639B8816-C44C-7341-9420-84627F0E0E4C}" type="presParOf" srcId="{9171F18E-5F38-BE49-AAF8-A74B4233513B}" destId="{FD472529-8E47-4740-83DE-2666116CD473}" srcOrd="0" destOrd="0" presId="urn:microsoft.com/office/officeart/2005/8/layout/pyramid1"/>
    <dgm:cxn modelId="{8FEAC348-D46D-514C-A9C2-79E1E5302E37}" type="presParOf" srcId="{9171F18E-5F38-BE49-AAF8-A74B4233513B}" destId="{DD3BB3D4-5F84-D542-80F7-DE92A41B36E8}" srcOrd="1" destOrd="0" presId="urn:microsoft.com/office/officeart/2005/8/layout/pyramid1"/>
    <dgm:cxn modelId="{00369447-F4FF-DB41-AF82-BB80482399B3}" type="presParOf" srcId="{C20BC63B-1936-654C-960F-8B42EDF8984B}" destId="{FBDA5C6D-A369-1245-91BC-B5CC27A3FE82}" srcOrd="1" destOrd="0" presId="urn:microsoft.com/office/officeart/2005/8/layout/pyramid1"/>
    <dgm:cxn modelId="{4D4F374F-1951-E744-BE31-FB42390D36C2}" type="presParOf" srcId="{FBDA5C6D-A369-1245-91BC-B5CC27A3FE82}" destId="{DA590FB3-6328-AA4D-AD74-1075ED5ECC4B}" srcOrd="0" destOrd="0" presId="urn:microsoft.com/office/officeart/2005/8/layout/pyramid1"/>
    <dgm:cxn modelId="{1FEEE152-07A6-CC42-AA29-C545724C1F17}" type="presParOf" srcId="{FBDA5C6D-A369-1245-91BC-B5CC27A3FE82}" destId="{5EA367FC-1995-3143-942B-55A237E46327}" srcOrd="1" destOrd="0" presId="urn:microsoft.com/office/officeart/2005/8/layout/pyramid1"/>
    <dgm:cxn modelId="{BF937BB4-3813-0C46-A2AD-3031088FAA9C}" type="presParOf" srcId="{C20BC63B-1936-654C-960F-8B42EDF8984B}" destId="{46B3E698-6D46-8F42-9F7A-16D75089558C}" srcOrd="2" destOrd="0" presId="urn:microsoft.com/office/officeart/2005/8/layout/pyramid1"/>
    <dgm:cxn modelId="{7D4C088D-EF33-9E43-9023-E440A8041967}" type="presParOf" srcId="{46B3E698-6D46-8F42-9F7A-16D75089558C}" destId="{396DC7B7-C0BC-4648-BAC2-60C131EC5AF4}" srcOrd="0" destOrd="0" presId="urn:microsoft.com/office/officeart/2005/8/layout/pyramid1"/>
    <dgm:cxn modelId="{763E0E1F-7C17-3B48-B1EB-13CEAB9001AD}" type="presParOf" srcId="{46B3E698-6D46-8F42-9F7A-16D75089558C}" destId="{3C3EA27F-1FD4-C846-9B78-9AB3C7B344CE}"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D70D166-D5B9-864E-8D31-E91BB4CE2515}" type="doc">
      <dgm:prSet loTypeId="urn:microsoft.com/office/officeart/2005/8/layout/pyramid1" loCatId="" qsTypeId="urn:microsoft.com/office/officeart/2005/8/quickstyle/simple1" qsCatId="simple" csTypeId="urn:microsoft.com/office/officeart/2005/8/colors/accent1_2" csCatId="accent1" phldr="1"/>
      <dgm:spPr/>
    </dgm:pt>
    <dgm:pt modelId="{00A57D12-6E60-7849-9A45-19687931388E}">
      <dgm:prSet phldrT="[Text]"/>
      <dgm:spPr/>
      <dgm:t>
        <a:bodyPr/>
        <a:lstStyle/>
        <a:p>
          <a:r>
            <a:rPr lang="en-US" dirty="0"/>
            <a:t>Focused activity - adult led</a:t>
          </a:r>
        </a:p>
      </dgm:t>
    </dgm:pt>
    <dgm:pt modelId="{735BBAD2-F66C-CD4D-8364-6506B95DBE2E}" type="parTrans" cxnId="{07FFBBF6-EA03-6A47-90AB-1DC4C287C240}">
      <dgm:prSet/>
      <dgm:spPr/>
      <dgm:t>
        <a:bodyPr/>
        <a:lstStyle/>
        <a:p>
          <a:endParaRPr lang="en-US"/>
        </a:p>
      </dgm:t>
    </dgm:pt>
    <dgm:pt modelId="{9C04B010-C886-BA4F-9407-1D0CAE039420}" type="sibTrans" cxnId="{07FFBBF6-EA03-6A47-90AB-1DC4C287C240}">
      <dgm:prSet/>
      <dgm:spPr/>
      <dgm:t>
        <a:bodyPr/>
        <a:lstStyle/>
        <a:p>
          <a:endParaRPr lang="en-US"/>
        </a:p>
      </dgm:t>
    </dgm:pt>
    <dgm:pt modelId="{1FC088EF-CCD9-034E-8623-3FE0A307F288}">
      <dgm:prSet phldrT="[Text]"/>
      <dgm:spPr/>
      <dgm:t>
        <a:bodyPr/>
        <a:lstStyle/>
        <a:p>
          <a:r>
            <a:rPr lang="en-US" dirty="0"/>
            <a:t>Enhanced Provision – adult observation</a:t>
          </a:r>
        </a:p>
      </dgm:t>
    </dgm:pt>
    <dgm:pt modelId="{FF376D08-BA57-3B40-A5A3-E8B2DB99F683}" type="parTrans" cxnId="{985B77B9-A74E-0043-9894-A630EF6EFD6D}">
      <dgm:prSet/>
      <dgm:spPr/>
      <dgm:t>
        <a:bodyPr/>
        <a:lstStyle/>
        <a:p>
          <a:endParaRPr lang="en-US"/>
        </a:p>
      </dgm:t>
    </dgm:pt>
    <dgm:pt modelId="{B8190CB1-937B-E649-9E4A-35076022DBD4}" type="sibTrans" cxnId="{985B77B9-A74E-0043-9894-A630EF6EFD6D}">
      <dgm:prSet/>
      <dgm:spPr/>
      <dgm:t>
        <a:bodyPr/>
        <a:lstStyle/>
        <a:p>
          <a:endParaRPr lang="en-US"/>
        </a:p>
      </dgm:t>
    </dgm:pt>
    <dgm:pt modelId="{EB63DDED-44FD-5349-9F80-D22453853E67}">
      <dgm:prSet phldrT="[Text]"/>
      <dgm:spPr/>
      <dgm:t>
        <a:bodyPr/>
        <a:lstStyle/>
        <a:p>
          <a:r>
            <a:rPr lang="en-US" dirty="0"/>
            <a:t>Continuous Provision – independent challenges/learning</a:t>
          </a:r>
        </a:p>
      </dgm:t>
    </dgm:pt>
    <dgm:pt modelId="{55A59E17-67BC-5C43-A19C-C5590CF27C86}" type="parTrans" cxnId="{A1D7425A-FD1C-CF45-AE81-80F79CB13F79}">
      <dgm:prSet/>
      <dgm:spPr/>
      <dgm:t>
        <a:bodyPr/>
        <a:lstStyle/>
        <a:p>
          <a:endParaRPr lang="en-US"/>
        </a:p>
      </dgm:t>
    </dgm:pt>
    <dgm:pt modelId="{9B04197A-1DF5-634C-BC5D-7AD06C5D470B}" type="sibTrans" cxnId="{A1D7425A-FD1C-CF45-AE81-80F79CB13F79}">
      <dgm:prSet/>
      <dgm:spPr/>
      <dgm:t>
        <a:bodyPr/>
        <a:lstStyle/>
        <a:p>
          <a:endParaRPr lang="en-US"/>
        </a:p>
      </dgm:t>
    </dgm:pt>
    <dgm:pt modelId="{C20BC63B-1936-654C-960F-8B42EDF8984B}" type="pres">
      <dgm:prSet presAssocID="{9D70D166-D5B9-864E-8D31-E91BB4CE2515}" presName="Name0" presStyleCnt="0">
        <dgm:presLayoutVars>
          <dgm:dir/>
          <dgm:animLvl val="lvl"/>
          <dgm:resizeHandles val="exact"/>
        </dgm:presLayoutVars>
      </dgm:prSet>
      <dgm:spPr/>
    </dgm:pt>
    <dgm:pt modelId="{9171F18E-5F38-BE49-AAF8-A74B4233513B}" type="pres">
      <dgm:prSet presAssocID="{00A57D12-6E60-7849-9A45-19687931388E}" presName="Name8" presStyleCnt="0"/>
      <dgm:spPr/>
    </dgm:pt>
    <dgm:pt modelId="{FD472529-8E47-4740-83DE-2666116CD473}" type="pres">
      <dgm:prSet presAssocID="{00A57D12-6E60-7849-9A45-19687931388E}" presName="level" presStyleLbl="node1" presStyleIdx="0" presStyleCnt="3">
        <dgm:presLayoutVars>
          <dgm:chMax val="1"/>
          <dgm:bulletEnabled val="1"/>
        </dgm:presLayoutVars>
      </dgm:prSet>
      <dgm:spPr/>
    </dgm:pt>
    <dgm:pt modelId="{DD3BB3D4-5F84-D542-80F7-DE92A41B36E8}" type="pres">
      <dgm:prSet presAssocID="{00A57D12-6E60-7849-9A45-19687931388E}" presName="levelTx" presStyleLbl="revTx" presStyleIdx="0" presStyleCnt="0">
        <dgm:presLayoutVars>
          <dgm:chMax val="1"/>
          <dgm:bulletEnabled val="1"/>
        </dgm:presLayoutVars>
      </dgm:prSet>
      <dgm:spPr/>
    </dgm:pt>
    <dgm:pt modelId="{FBDA5C6D-A369-1245-91BC-B5CC27A3FE82}" type="pres">
      <dgm:prSet presAssocID="{1FC088EF-CCD9-034E-8623-3FE0A307F288}" presName="Name8" presStyleCnt="0"/>
      <dgm:spPr/>
    </dgm:pt>
    <dgm:pt modelId="{DA590FB3-6328-AA4D-AD74-1075ED5ECC4B}" type="pres">
      <dgm:prSet presAssocID="{1FC088EF-CCD9-034E-8623-3FE0A307F288}" presName="level" presStyleLbl="node1" presStyleIdx="1" presStyleCnt="3">
        <dgm:presLayoutVars>
          <dgm:chMax val="1"/>
          <dgm:bulletEnabled val="1"/>
        </dgm:presLayoutVars>
      </dgm:prSet>
      <dgm:spPr/>
    </dgm:pt>
    <dgm:pt modelId="{5EA367FC-1995-3143-942B-55A237E46327}" type="pres">
      <dgm:prSet presAssocID="{1FC088EF-CCD9-034E-8623-3FE0A307F288}" presName="levelTx" presStyleLbl="revTx" presStyleIdx="0" presStyleCnt="0">
        <dgm:presLayoutVars>
          <dgm:chMax val="1"/>
          <dgm:bulletEnabled val="1"/>
        </dgm:presLayoutVars>
      </dgm:prSet>
      <dgm:spPr/>
    </dgm:pt>
    <dgm:pt modelId="{46B3E698-6D46-8F42-9F7A-16D75089558C}" type="pres">
      <dgm:prSet presAssocID="{EB63DDED-44FD-5349-9F80-D22453853E67}" presName="Name8" presStyleCnt="0"/>
      <dgm:spPr/>
    </dgm:pt>
    <dgm:pt modelId="{396DC7B7-C0BC-4648-BAC2-60C131EC5AF4}" type="pres">
      <dgm:prSet presAssocID="{EB63DDED-44FD-5349-9F80-D22453853E67}" presName="level" presStyleLbl="node1" presStyleIdx="2" presStyleCnt="3">
        <dgm:presLayoutVars>
          <dgm:chMax val="1"/>
          <dgm:bulletEnabled val="1"/>
        </dgm:presLayoutVars>
      </dgm:prSet>
      <dgm:spPr/>
    </dgm:pt>
    <dgm:pt modelId="{3C3EA27F-1FD4-C846-9B78-9AB3C7B344CE}" type="pres">
      <dgm:prSet presAssocID="{EB63DDED-44FD-5349-9F80-D22453853E67}" presName="levelTx" presStyleLbl="revTx" presStyleIdx="0" presStyleCnt="0">
        <dgm:presLayoutVars>
          <dgm:chMax val="1"/>
          <dgm:bulletEnabled val="1"/>
        </dgm:presLayoutVars>
      </dgm:prSet>
      <dgm:spPr/>
    </dgm:pt>
  </dgm:ptLst>
  <dgm:cxnLst>
    <dgm:cxn modelId="{4C53344E-A7EA-5143-A501-C53A54119CEC}" type="presOf" srcId="{9D70D166-D5B9-864E-8D31-E91BB4CE2515}" destId="{C20BC63B-1936-654C-960F-8B42EDF8984B}" srcOrd="0" destOrd="0" presId="urn:microsoft.com/office/officeart/2005/8/layout/pyramid1"/>
    <dgm:cxn modelId="{8C9A234F-BE17-384F-828C-C50645E51657}" type="presOf" srcId="{EB63DDED-44FD-5349-9F80-D22453853E67}" destId="{396DC7B7-C0BC-4648-BAC2-60C131EC5AF4}" srcOrd="0" destOrd="0" presId="urn:microsoft.com/office/officeart/2005/8/layout/pyramid1"/>
    <dgm:cxn modelId="{A1D7425A-FD1C-CF45-AE81-80F79CB13F79}" srcId="{9D70D166-D5B9-864E-8D31-E91BB4CE2515}" destId="{EB63DDED-44FD-5349-9F80-D22453853E67}" srcOrd="2" destOrd="0" parTransId="{55A59E17-67BC-5C43-A19C-C5590CF27C86}" sibTransId="{9B04197A-1DF5-634C-BC5D-7AD06C5D470B}"/>
    <dgm:cxn modelId="{E2813A91-75E4-6241-93DC-1F98D194BA63}" type="presOf" srcId="{00A57D12-6E60-7849-9A45-19687931388E}" destId="{FD472529-8E47-4740-83DE-2666116CD473}" srcOrd="0" destOrd="0" presId="urn:microsoft.com/office/officeart/2005/8/layout/pyramid1"/>
    <dgm:cxn modelId="{985B77B9-A74E-0043-9894-A630EF6EFD6D}" srcId="{9D70D166-D5B9-864E-8D31-E91BB4CE2515}" destId="{1FC088EF-CCD9-034E-8623-3FE0A307F288}" srcOrd="1" destOrd="0" parTransId="{FF376D08-BA57-3B40-A5A3-E8B2DB99F683}" sibTransId="{B8190CB1-937B-E649-9E4A-35076022DBD4}"/>
    <dgm:cxn modelId="{CF7A90CC-893F-1244-8530-A09BB4C5DE04}" type="presOf" srcId="{EB63DDED-44FD-5349-9F80-D22453853E67}" destId="{3C3EA27F-1FD4-C846-9B78-9AB3C7B344CE}" srcOrd="1" destOrd="0" presId="urn:microsoft.com/office/officeart/2005/8/layout/pyramid1"/>
    <dgm:cxn modelId="{AB0FE0CF-90F4-8644-B1F6-D8BA7A7089B7}" type="presOf" srcId="{1FC088EF-CCD9-034E-8623-3FE0A307F288}" destId="{5EA367FC-1995-3143-942B-55A237E46327}" srcOrd="1" destOrd="0" presId="urn:microsoft.com/office/officeart/2005/8/layout/pyramid1"/>
    <dgm:cxn modelId="{6DAB6FE0-BC67-A842-A874-8395A66E5BF4}" type="presOf" srcId="{1FC088EF-CCD9-034E-8623-3FE0A307F288}" destId="{DA590FB3-6328-AA4D-AD74-1075ED5ECC4B}" srcOrd="0" destOrd="0" presId="urn:microsoft.com/office/officeart/2005/8/layout/pyramid1"/>
    <dgm:cxn modelId="{214668F5-C54C-A44D-B7AB-F539BECDA62D}" type="presOf" srcId="{00A57D12-6E60-7849-9A45-19687931388E}" destId="{DD3BB3D4-5F84-D542-80F7-DE92A41B36E8}" srcOrd="1" destOrd="0" presId="urn:microsoft.com/office/officeart/2005/8/layout/pyramid1"/>
    <dgm:cxn modelId="{07FFBBF6-EA03-6A47-90AB-1DC4C287C240}" srcId="{9D70D166-D5B9-864E-8D31-E91BB4CE2515}" destId="{00A57D12-6E60-7849-9A45-19687931388E}" srcOrd="0" destOrd="0" parTransId="{735BBAD2-F66C-CD4D-8364-6506B95DBE2E}" sibTransId="{9C04B010-C886-BA4F-9407-1D0CAE039420}"/>
    <dgm:cxn modelId="{2FF99ED6-B2AE-5D4D-A7AC-6C415145DE55}" type="presParOf" srcId="{C20BC63B-1936-654C-960F-8B42EDF8984B}" destId="{9171F18E-5F38-BE49-AAF8-A74B4233513B}" srcOrd="0" destOrd="0" presId="urn:microsoft.com/office/officeart/2005/8/layout/pyramid1"/>
    <dgm:cxn modelId="{639B8816-C44C-7341-9420-84627F0E0E4C}" type="presParOf" srcId="{9171F18E-5F38-BE49-AAF8-A74B4233513B}" destId="{FD472529-8E47-4740-83DE-2666116CD473}" srcOrd="0" destOrd="0" presId="urn:microsoft.com/office/officeart/2005/8/layout/pyramid1"/>
    <dgm:cxn modelId="{8FEAC348-D46D-514C-A9C2-79E1E5302E37}" type="presParOf" srcId="{9171F18E-5F38-BE49-AAF8-A74B4233513B}" destId="{DD3BB3D4-5F84-D542-80F7-DE92A41B36E8}" srcOrd="1" destOrd="0" presId="urn:microsoft.com/office/officeart/2005/8/layout/pyramid1"/>
    <dgm:cxn modelId="{00369447-F4FF-DB41-AF82-BB80482399B3}" type="presParOf" srcId="{C20BC63B-1936-654C-960F-8B42EDF8984B}" destId="{FBDA5C6D-A369-1245-91BC-B5CC27A3FE82}" srcOrd="1" destOrd="0" presId="urn:microsoft.com/office/officeart/2005/8/layout/pyramid1"/>
    <dgm:cxn modelId="{4D4F374F-1951-E744-BE31-FB42390D36C2}" type="presParOf" srcId="{FBDA5C6D-A369-1245-91BC-B5CC27A3FE82}" destId="{DA590FB3-6328-AA4D-AD74-1075ED5ECC4B}" srcOrd="0" destOrd="0" presId="urn:microsoft.com/office/officeart/2005/8/layout/pyramid1"/>
    <dgm:cxn modelId="{1FEEE152-07A6-CC42-AA29-C545724C1F17}" type="presParOf" srcId="{FBDA5C6D-A369-1245-91BC-B5CC27A3FE82}" destId="{5EA367FC-1995-3143-942B-55A237E46327}" srcOrd="1" destOrd="0" presId="urn:microsoft.com/office/officeart/2005/8/layout/pyramid1"/>
    <dgm:cxn modelId="{BF937BB4-3813-0C46-A2AD-3031088FAA9C}" type="presParOf" srcId="{C20BC63B-1936-654C-960F-8B42EDF8984B}" destId="{46B3E698-6D46-8F42-9F7A-16D75089558C}" srcOrd="2" destOrd="0" presId="urn:microsoft.com/office/officeart/2005/8/layout/pyramid1"/>
    <dgm:cxn modelId="{7D4C088D-EF33-9E43-9023-E440A8041967}" type="presParOf" srcId="{46B3E698-6D46-8F42-9F7A-16D75089558C}" destId="{396DC7B7-C0BC-4648-BAC2-60C131EC5AF4}" srcOrd="0" destOrd="0" presId="urn:microsoft.com/office/officeart/2005/8/layout/pyramid1"/>
    <dgm:cxn modelId="{763E0E1F-7C17-3B48-B1EB-13CEAB9001AD}" type="presParOf" srcId="{46B3E698-6D46-8F42-9F7A-16D75089558C}" destId="{3C3EA27F-1FD4-C846-9B78-9AB3C7B344CE}"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6DD1C88-9BD7-D541-AE4B-CB0B9D1D1EBA}" type="doc">
      <dgm:prSet loTypeId="urn:microsoft.com/office/officeart/2005/8/layout/radial3" loCatId="" qsTypeId="urn:microsoft.com/office/officeart/2005/8/quickstyle/simple1" qsCatId="simple" csTypeId="urn:microsoft.com/office/officeart/2005/8/colors/accent1_2" csCatId="accent1" phldr="1"/>
      <dgm:spPr/>
      <dgm:t>
        <a:bodyPr/>
        <a:lstStyle/>
        <a:p>
          <a:endParaRPr lang="en-US"/>
        </a:p>
      </dgm:t>
    </dgm:pt>
    <dgm:pt modelId="{B9E11B3D-EB28-AA4E-BA4B-1714F99A1926}">
      <dgm:prSet phldrT="[Text]"/>
      <dgm:spPr/>
      <dgm:t>
        <a:bodyPr/>
        <a:lstStyle/>
        <a:p>
          <a:r>
            <a:rPr lang="en-US" dirty="0"/>
            <a:t>Personal &amp; Social Development, Well-being and Cultural Diversity Area of Learning</a:t>
          </a:r>
        </a:p>
      </dgm:t>
    </dgm:pt>
    <dgm:pt modelId="{741F57C1-8668-534B-9121-581CF2780528}" type="parTrans" cxnId="{98999631-CD6B-3844-8A0B-F43E26ABB83C}">
      <dgm:prSet/>
      <dgm:spPr/>
      <dgm:t>
        <a:bodyPr/>
        <a:lstStyle/>
        <a:p>
          <a:endParaRPr lang="en-US"/>
        </a:p>
      </dgm:t>
    </dgm:pt>
    <dgm:pt modelId="{26090324-6B93-9D4F-BDCE-38AD56DB56C5}" type="sibTrans" cxnId="{98999631-CD6B-3844-8A0B-F43E26ABB83C}">
      <dgm:prSet/>
      <dgm:spPr/>
      <dgm:t>
        <a:bodyPr/>
        <a:lstStyle/>
        <a:p>
          <a:endParaRPr lang="en-US"/>
        </a:p>
      </dgm:t>
    </dgm:pt>
    <dgm:pt modelId="{9DDE5526-634E-DB43-921E-6F50C105643D}">
      <dgm:prSet phldrT="[Text]"/>
      <dgm:spPr/>
      <dgm:t>
        <a:bodyPr/>
        <a:lstStyle/>
        <a:p>
          <a:r>
            <a:rPr lang="en-US" dirty="0"/>
            <a:t>Language, Literacy &amp; Communication Skills</a:t>
          </a:r>
        </a:p>
      </dgm:t>
    </dgm:pt>
    <dgm:pt modelId="{0CD8487D-5D44-1D41-86FC-000CA0E59E2D}" type="parTrans" cxnId="{6AEFC7C8-358C-B841-9E10-51A7005F62F9}">
      <dgm:prSet/>
      <dgm:spPr/>
      <dgm:t>
        <a:bodyPr/>
        <a:lstStyle/>
        <a:p>
          <a:endParaRPr lang="en-US"/>
        </a:p>
      </dgm:t>
    </dgm:pt>
    <dgm:pt modelId="{95742D5B-ECBD-6D4D-83A8-FEB45B020B60}" type="sibTrans" cxnId="{6AEFC7C8-358C-B841-9E10-51A7005F62F9}">
      <dgm:prSet/>
      <dgm:spPr/>
      <dgm:t>
        <a:bodyPr/>
        <a:lstStyle/>
        <a:p>
          <a:endParaRPr lang="en-US"/>
        </a:p>
      </dgm:t>
    </dgm:pt>
    <dgm:pt modelId="{AC45DB0F-80F3-644E-B170-8771499DFCA7}">
      <dgm:prSet phldrT="[Text]"/>
      <dgm:spPr/>
      <dgm:t>
        <a:bodyPr/>
        <a:lstStyle/>
        <a:p>
          <a:r>
            <a:rPr lang="en-US" dirty="0"/>
            <a:t>Knowledge &amp; Understanding of the World</a:t>
          </a:r>
        </a:p>
      </dgm:t>
    </dgm:pt>
    <dgm:pt modelId="{AB3B4047-9703-DF48-9813-2876FA19F647}" type="parTrans" cxnId="{620E9E88-CA3F-7245-B27E-77E091DC1C6B}">
      <dgm:prSet/>
      <dgm:spPr/>
      <dgm:t>
        <a:bodyPr/>
        <a:lstStyle/>
        <a:p>
          <a:endParaRPr lang="en-US"/>
        </a:p>
      </dgm:t>
    </dgm:pt>
    <dgm:pt modelId="{AB60422D-9988-5B45-BE08-6C6A4ABA0019}" type="sibTrans" cxnId="{620E9E88-CA3F-7245-B27E-77E091DC1C6B}">
      <dgm:prSet/>
      <dgm:spPr/>
      <dgm:t>
        <a:bodyPr/>
        <a:lstStyle/>
        <a:p>
          <a:endParaRPr lang="en-US"/>
        </a:p>
      </dgm:t>
    </dgm:pt>
    <dgm:pt modelId="{F008250F-7D88-884E-88E5-C4660B3F3B4C}">
      <dgm:prSet phldrT="[Text]"/>
      <dgm:spPr/>
      <dgm:t>
        <a:bodyPr/>
        <a:lstStyle/>
        <a:p>
          <a:r>
            <a:rPr lang="en-US" dirty="0"/>
            <a:t>Physical Development</a:t>
          </a:r>
        </a:p>
      </dgm:t>
    </dgm:pt>
    <dgm:pt modelId="{3D4C5BC1-4E84-A644-BB4F-46BBC0DEDA38}" type="parTrans" cxnId="{C900A98E-2DD5-A64B-AFBB-CB998FA9F9F8}">
      <dgm:prSet/>
      <dgm:spPr/>
      <dgm:t>
        <a:bodyPr/>
        <a:lstStyle/>
        <a:p>
          <a:endParaRPr lang="en-US"/>
        </a:p>
      </dgm:t>
    </dgm:pt>
    <dgm:pt modelId="{E3EFA1C5-6545-2842-BDEE-6AE30B616722}" type="sibTrans" cxnId="{C900A98E-2DD5-A64B-AFBB-CB998FA9F9F8}">
      <dgm:prSet/>
      <dgm:spPr/>
      <dgm:t>
        <a:bodyPr/>
        <a:lstStyle/>
        <a:p>
          <a:endParaRPr lang="en-US"/>
        </a:p>
      </dgm:t>
    </dgm:pt>
    <dgm:pt modelId="{0596BA4A-C1BF-544B-A7EF-DA3D4E3D7E09}">
      <dgm:prSet phldrT="[Text]"/>
      <dgm:spPr/>
      <dgm:t>
        <a:bodyPr/>
        <a:lstStyle/>
        <a:p>
          <a:r>
            <a:rPr lang="en-US" dirty="0"/>
            <a:t>Creative Development</a:t>
          </a:r>
        </a:p>
      </dgm:t>
    </dgm:pt>
    <dgm:pt modelId="{E6D37272-88FB-2942-9ABC-409E2170879A}" type="parTrans" cxnId="{4D646EC1-7930-7341-9125-B2797F6B7588}">
      <dgm:prSet/>
      <dgm:spPr/>
      <dgm:t>
        <a:bodyPr/>
        <a:lstStyle/>
        <a:p>
          <a:endParaRPr lang="en-US"/>
        </a:p>
      </dgm:t>
    </dgm:pt>
    <dgm:pt modelId="{EBA69A26-C096-9B45-954E-3B7C3E3701DF}" type="sibTrans" cxnId="{4D646EC1-7930-7341-9125-B2797F6B7588}">
      <dgm:prSet/>
      <dgm:spPr/>
      <dgm:t>
        <a:bodyPr/>
        <a:lstStyle/>
        <a:p>
          <a:endParaRPr lang="en-US"/>
        </a:p>
      </dgm:t>
    </dgm:pt>
    <dgm:pt modelId="{41D3D704-B34A-5848-A780-13C80A8839EF}">
      <dgm:prSet phldrT="[Text]" phldr="1"/>
      <dgm:spPr/>
      <dgm:t>
        <a:bodyPr/>
        <a:lstStyle/>
        <a:p>
          <a:endParaRPr lang="en-US"/>
        </a:p>
      </dgm:t>
    </dgm:pt>
    <dgm:pt modelId="{EC7F560C-7200-5F43-9175-10B9E6FC87AD}" type="parTrans" cxnId="{AA071F50-09BE-8D40-95AC-04A145D05BFB}">
      <dgm:prSet/>
      <dgm:spPr/>
      <dgm:t>
        <a:bodyPr/>
        <a:lstStyle/>
        <a:p>
          <a:endParaRPr lang="en-US"/>
        </a:p>
      </dgm:t>
    </dgm:pt>
    <dgm:pt modelId="{F04F79F8-571C-F842-96DB-4BC8EDA7369D}" type="sibTrans" cxnId="{AA071F50-09BE-8D40-95AC-04A145D05BFB}">
      <dgm:prSet/>
      <dgm:spPr/>
      <dgm:t>
        <a:bodyPr/>
        <a:lstStyle/>
        <a:p>
          <a:endParaRPr lang="en-US"/>
        </a:p>
      </dgm:t>
    </dgm:pt>
    <dgm:pt modelId="{78BB7884-1AB1-A74F-8387-9625F31D852E}">
      <dgm:prSet phldrT="[Text]" phldr="1" custRadScaleRad="110642" custRadScaleInc="-22557"/>
      <dgm:spPr/>
      <dgm:t>
        <a:bodyPr/>
        <a:lstStyle/>
        <a:p>
          <a:endParaRPr lang="en-US"/>
        </a:p>
      </dgm:t>
    </dgm:pt>
    <dgm:pt modelId="{1E2E8840-B614-554D-B758-89D0ADDA29D9}" type="parTrans" cxnId="{D05E8A2F-9919-5840-BD89-4B2B4270298D}">
      <dgm:prSet/>
      <dgm:spPr/>
      <dgm:t>
        <a:bodyPr/>
        <a:lstStyle/>
        <a:p>
          <a:endParaRPr lang="en-US"/>
        </a:p>
      </dgm:t>
    </dgm:pt>
    <dgm:pt modelId="{56DCAE66-9951-264B-B5AE-126884E731E2}" type="sibTrans" cxnId="{D05E8A2F-9919-5840-BD89-4B2B4270298D}">
      <dgm:prSet/>
      <dgm:spPr/>
      <dgm:t>
        <a:bodyPr/>
        <a:lstStyle/>
        <a:p>
          <a:endParaRPr lang="en-US"/>
        </a:p>
      </dgm:t>
    </dgm:pt>
    <dgm:pt modelId="{D729CB48-8A2B-EA42-AA54-676379B0D95C}">
      <dgm:prSet phldrT="[Text]" phldr="1" custRadScaleRad="93782" custRadScaleInc="23035"/>
      <dgm:spPr/>
      <dgm:t>
        <a:bodyPr/>
        <a:lstStyle/>
        <a:p>
          <a:endParaRPr lang="en-US"/>
        </a:p>
      </dgm:t>
    </dgm:pt>
    <dgm:pt modelId="{06C187C5-4AA3-E74F-A7E8-A2CFBFFD6F10}" type="parTrans" cxnId="{6B22D175-54A7-DE49-83CA-41ED4E1FF846}">
      <dgm:prSet/>
      <dgm:spPr/>
      <dgm:t>
        <a:bodyPr/>
        <a:lstStyle/>
        <a:p>
          <a:endParaRPr lang="en-US"/>
        </a:p>
      </dgm:t>
    </dgm:pt>
    <dgm:pt modelId="{88992EE0-9C31-E04B-AB5F-F7CA81107B45}" type="sibTrans" cxnId="{6B22D175-54A7-DE49-83CA-41ED4E1FF846}">
      <dgm:prSet/>
      <dgm:spPr/>
      <dgm:t>
        <a:bodyPr/>
        <a:lstStyle/>
        <a:p>
          <a:endParaRPr lang="en-US"/>
        </a:p>
      </dgm:t>
    </dgm:pt>
    <dgm:pt modelId="{2C3C9812-3746-334F-B712-7650FA818A91}">
      <dgm:prSet/>
      <dgm:spPr/>
      <dgm:t>
        <a:bodyPr/>
        <a:lstStyle/>
        <a:p>
          <a:r>
            <a:rPr lang="en-US" dirty="0"/>
            <a:t>Mathematical Development</a:t>
          </a:r>
        </a:p>
      </dgm:t>
    </dgm:pt>
    <dgm:pt modelId="{54F5C79C-DB49-4049-BC5A-DEFE0E36869F}" type="parTrans" cxnId="{59C1B70D-A129-E948-A580-C23B9F9459E0}">
      <dgm:prSet/>
      <dgm:spPr/>
      <dgm:t>
        <a:bodyPr/>
        <a:lstStyle/>
        <a:p>
          <a:endParaRPr lang="en-US"/>
        </a:p>
      </dgm:t>
    </dgm:pt>
    <dgm:pt modelId="{127CF7FF-F7E1-D344-8828-BDEC1DACCFD4}" type="sibTrans" cxnId="{59C1B70D-A129-E948-A580-C23B9F9459E0}">
      <dgm:prSet/>
      <dgm:spPr/>
      <dgm:t>
        <a:bodyPr/>
        <a:lstStyle/>
        <a:p>
          <a:endParaRPr lang="en-US"/>
        </a:p>
      </dgm:t>
    </dgm:pt>
    <dgm:pt modelId="{400CF27A-6E37-8141-A35B-498F44FB343A}">
      <dgm:prSet/>
      <dgm:spPr/>
      <dgm:t>
        <a:bodyPr/>
        <a:lstStyle/>
        <a:p>
          <a:r>
            <a:rPr lang="en-US" dirty="0"/>
            <a:t>Welsh Language Development</a:t>
          </a:r>
        </a:p>
      </dgm:t>
    </dgm:pt>
    <dgm:pt modelId="{13A92794-5517-9948-BF6D-8F752FC9BE00}" type="parTrans" cxnId="{9D87A1F7-3EEB-F549-9A0D-E3690AE23660}">
      <dgm:prSet/>
      <dgm:spPr/>
      <dgm:t>
        <a:bodyPr/>
        <a:lstStyle/>
        <a:p>
          <a:endParaRPr lang="en-US"/>
        </a:p>
      </dgm:t>
    </dgm:pt>
    <dgm:pt modelId="{9BB8E8EE-D8E7-834A-958C-8021CAEA2865}" type="sibTrans" cxnId="{9D87A1F7-3EEB-F549-9A0D-E3690AE23660}">
      <dgm:prSet/>
      <dgm:spPr/>
      <dgm:t>
        <a:bodyPr/>
        <a:lstStyle/>
        <a:p>
          <a:endParaRPr lang="en-US"/>
        </a:p>
      </dgm:t>
    </dgm:pt>
    <dgm:pt modelId="{F3000D32-C695-9142-8328-AEE7E9797565}" type="pres">
      <dgm:prSet presAssocID="{06DD1C88-9BD7-D541-AE4B-CB0B9D1D1EBA}" presName="composite" presStyleCnt="0">
        <dgm:presLayoutVars>
          <dgm:chMax val="1"/>
          <dgm:dir/>
          <dgm:resizeHandles val="exact"/>
        </dgm:presLayoutVars>
      </dgm:prSet>
      <dgm:spPr/>
    </dgm:pt>
    <dgm:pt modelId="{8983458F-98F1-4B4C-9645-A943DFF2E409}" type="pres">
      <dgm:prSet presAssocID="{06DD1C88-9BD7-D541-AE4B-CB0B9D1D1EBA}" presName="radial" presStyleCnt="0">
        <dgm:presLayoutVars>
          <dgm:animLvl val="ctr"/>
        </dgm:presLayoutVars>
      </dgm:prSet>
      <dgm:spPr/>
    </dgm:pt>
    <dgm:pt modelId="{87CBCC91-E0B6-BF42-BB07-E70FCE7E5FA3}" type="pres">
      <dgm:prSet presAssocID="{B9E11B3D-EB28-AA4E-BA4B-1714F99A1926}" presName="centerShape" presStyleLbl="vennNode1" presStyleIdx="0" presStyleCnt="7" custScaleX="73573" custScaleY="72074" custLinFactNeighborX="-2505" custLinFactNeighborY="674"/>
      <dgm:spPr/>
    </dgm:pt>
    <dgm:pt modelId="{22FB2DCD-4234-994D-96DB-BECDE621F2E1}" type="pres">
      <dgm:prSet presAssocID="{9DDE5526-634E-DB43-921E-6F50C105643D}" presName="node" presStyleLbl="vennNode1" presStyleIdx="1" presStyleCnt="7" custScaleX="127427" custScaleY="127521" custRadScaleRad="79585" custRadScaleInc="-11505">
        <dgm:presLayoutVars>
          <dgm:bulletEnabled val="1"/>
        </dgm:presLayoutVars>
      </dgm:prSet>
      <dgm:spPr/>
    </dgm:pt>
    <dgm:pt modelId="{8B630FD8-CB8C-D141-A19F-A9B0C0B32F2E}" type="pres">
      <dgm:prSet presAssocID="{AC45DB0F-80F3-644E-B170-8771499DFCA7}" presName="node" presStyleLbl="vennNode1" presStyleIdx="2" presStyleCnt="7" custScaleX="129942" custScaleY="124160" custRadScaleRad="92574" custRadScaleInc="154">
        <dgm:presLayoutVars>
          <dgm:bulletEnabled val="1"/>
        </dgm:presLayoutVars>
      </dgm:prSet>
      <dgm:spPr/>
    </dgm:pt>
    <dgm:pt modelId="{AF8CDF50-17AC-E043-A357-479A86A667AA}" type="pres">
      <dgm:prSet presAssocID="{2C3C9812-3746-334F-B712-7650FA818A91}" presName="node" presStyleLbl="vennNode1" presStyleIdx="3" presStyleCnt="7" custScaleX="131179" custScaleY="125910" custRadScaleRad="93578" custRadScaleInc="-5569">
        <dgm:presLayoutVars>
          <dgm:bulletEnabled val="1"/>
        </dgm:presLayoutVars>
      </dgm:prSet>
      <dgm:spPr/>
    </dgm:pt>
    <dgm:pt modelId="{E0B4F032-8D5F-B540-AAB5-D4B9A966D363}" type="pres">
      <dgm:prSet presAssocID="{F008250F-7D88-884E-88E5-C4660B3F3B4C}" presName="node" presStyleLbl="vennNode1" presStyleIdx="4" presStyleCnt="7" custScaleX="129719" custScaleY="125277" custRadScaleRad="81999" custRadScaleInc="-603">
        <dgm:presLayoutVars>
          <dgm:bulletEnabled val="1"/>
        </dgm:presLayoutVars>
      </dgm:prSet>
      <dgm:spPr/>
    </dgm:pt>
    <dgm:pt modelId="{C4D7A35A-797C-A34D-A5BF-83DE314C7246}" type="pres">
      <dgm:prSet presAssocID="{0596BA4A-C1BF-544B-A7EF-DA3D4E3D7E09}" presName="node" presStyleLbl="vennNode1" presStyleIdx="5" presStyleCnt="7" custScaleX="128482" custScaleY="116025" custRadScaleRad="98430" custRadScaleInc="4574">
        <dgm:presLayoutVars>
          <dgm:bulletEnabled val="1"/>
        </dgm:presLayoutVars>
      </dgm:prSet>
      <dgm:spPr/>
    </dgm:pt>
    <dgm:pt modelId="{9C41903B-490B-9144-974C-40FD6FB8241A}" type="pres">
      <dgm:prSet presAssocID="{400CF27A-6E37-8141-A35B-498F44FB343A}" presName="node" presStyleLbl="vennNode1" presStyleIdx="6" presStyleCnt="7" custScaleX="129213" custScaleY="126422" custRadScaleRad="97295" custRadScaleInc="-9337">
        <dgm:presLayoutVars>
          <dgm:bulletEnabled val="1"/>
        </dgm:presLayoutVars>
      </dgm:prSet>
      <dgm:spPr/>
    </dgm:pt>
  </dgm:ptLst>
  <dgm:cxnLst>
    <dgm:cxn modelId="{59C1B70D-A129-E948-A580-C23B9F9459E0}" srcId="{B9E11B3D-EB28-AA4E-BA4B-1714F99A1926}" destId="{2C3C9812-3746-334F-B712-7650FA818A91}" srcOrd="2" destOrd="0" parTransId="{54F5C79C-DB49-4049-BC5A-DEFE0E36869F}" sibTransId="{127CF7FF-F7E1-D344-8828-BDEC1DACCFD4}"/>
    <dgm:cxn modelId="{D05E8A2F-9919-5840-BD89-4B2B4270298D}" srcId="{06DD1C88-9BD7-D541-AE4B-CB0B9D1D1EBA}" destId="{78BB7884-1AB1-A74F-8387-9625F31D852E}" srcOrd="2" destOrd="0" parTransId="{1E2E8840-B614-554D-B758-89D0ADDA29D9}" sibTransId="{56DCAE66-9951-264B-B5AE-126884E731E2}"/>
    <dgm:cxn modelId="{98999631-CD6B-3844-8A0B-F43E26ABB83C}" srcId="{06DD1C88-9BD7-D541-AE4B-CB0B9D1D1EBA}" destId="{B9E11B3D-EB28-AA4E-BA4B-1714F99A1926}" srcOrd="0" destOrd="0" parTransId="{741F57C1-8668-534B-9121-581CF2780528}" sibTransId="{26090324-6B93-9D4F-BDCE-38AD56DB56C5}"/>
    <dgm:cxn modelId="{AA071F50-09BE-8D40-95AC-04A145D05BFB}" srcId="{06DD1C88-9BD7-D541-AE4B-CB0B9D1D1EBA}" destId="{41D3D704-B34A-5848-A780-13C80A8839EF}" srcOrd="1" destOrd="0" parTransId="{EC7F560C-7200-5F43-9175-10B9E6FC87AD}" sibTransId="{F04F79F8-571C-F842-96DB-4BC8EDA7369D}"/>
    <dgm:cxn modelId="{5BF44C5F-3CCC-724B-A0A1-E77A99202D6F}" type="presOf" srcId="{0596BA4A-C1BF-544B-A7EF-DA3D4E3D7E09}" destId="{C4D7A35A-797C-A34D-A5BF-83DE314C7246}" srcOrd="0" destOrd="0" presId="urn:microsoft.com/office/officeart/2005/8/layout/radial3"/>
    <dgm:cxn modelId="{6B3D9775-8003-8B40-9A61-6F9CB839BA36}" type="presOf" srcId="{F008250F-7D88-884E-88E5-C4660B3F3B4C}" destId="{E0B4F032-8D5F-B540-AAB5-D4B9A966D363}" srcOrd="0" destOrd="0" presId="urn:microsoft.com/office/officeart/2005/8/layout/radial3"/>
    <dgm:cxn modelId="{6B22D175-54A7-DE49-83CA-41ED4E1FF846}" srcId="{06DD1C88-9BD7-D541-AE4B-CB0B9D1D1EBA}" destId="{D729CB48-8A2B-EA42-AA54-676379B0D95C}" srcOrd="3" destOrd="0" parTransId="{06C187C5-4AA3-E74F-A7E8-A2CFBFFD6F10}" sibTransId="{88992EE0-9C31-E04B-AB5F-F7CA81107B45}"/>
    <dgm:cxn modelId="{620E9E88-CA3F-7245-B27E-77E091DC1C6B}" srcId="{B9E11B3D-EB28-AA4E-BA4B-1714F99A1926}" destId="{AC45DB0F-80F3-644E-B170-8771499DFCA7}" srcOrd="1" destOrd="0" parTransId="{AB3B4047-9703-DF48-9813-2876FA19F647}" sibTransId="{AB60422D-9988-5B45-BE08-6C6A4ABA0019}"/>
    <dgm:cxn modelId="{C900A98E-2DD5-A64B-AFBB-CB998FA9F9F8}" srcId="{B9E11B3D-EB28-AA4E-BA4B-1714F99A1926}" destId="{F008250F-7D88-884E-88E5-C4660B3F3B4C}" srcOrd="3" destOrd="0" parTransId="{3D4C5BC1-4E84-A644-BB4F-46BBC0DEDA38}" sibTransId="{E3EFA1C5-6545-2842-BDEE-6AE30B616722}"/>
    <dgm:cxn modelId="{E390979A-736E-3F4E-8644-A5AED7B9D52E}" type="presOf" srcId="{400CF27A-6E37-8141-A35B-498F44FB343A}" destId="{9C41903B-490B-9144-974C-40FD6FB8241A}" srcOrd="0" destOrd="0" presId="urn:microsoft.com/office/officeart/2005/8/layout/radial3"/>
    <dgm:cxn modelId="{5D961BA3-19D5-4744-9F6B-F810F269DB42}" type="presOf" srcId="{AC45DB0F-80F3-644E-B170-8771499DFCA7}" destId="{8B630FD8-CB8C-D141-A19F-A9B0C0B32F2E}" srcOrd="0" destOrd="0" presId="urn:microsoft.com/office/officeart/2005/8/layout/radial3"/>
    <dgm:cxn modelId="{4D646EC1-7930-7341-9125-B2797F6B7588}" srcId="{B9E11B3D-EB28-AA4E-BA4B-1714F99A1926}" destId="{0596BA4A-C1BF-544B-A7EF-DA3D4E3D7E09}" srcOrd="4" destOrd="0" parTransId="{E6D37272-88FB-2942-9ABC-409E2170879A}" sibTransId="{EBA69A26-C096-9B45-954E-3B7C3E3701DF}"/>
    <dgm:cxn modelId="{F0BE1DC4-D9C8-C74F-BE62-29EEA484D5F2}" type="presOf" srcId="{9DDE5526-634E-DB43-921E-6F50C105643D}" destId="{22FB2DCD-4234-994D-96DB-BECDE621F2E1}" srcOrd="0" destOrd="0" presId="urn:microsoft.com/office/officeart/2005/8/layout/radial3"/>
    <dgm:cxn modelId="{6AEFC7C8-358C-B841-9E10-51A7005F62F9}" srcId="{B9E11B3D-EB28-AA4E-BA4B-1714F99A1926}" destId="{9DDE5526-634E-DB43-921E-6F50C105643D}" srcOrd="0" destOrd="0" parTransId="{0CD8487D-5D44-1D41-86FC-000CA0E59E2D}" sibTransId="{95742D5B-ECBD-6D4D-83A8-FEB45B020B60}"/>
    <dgm:cxn modelId="{88FCF1D5-F581-864F-B05E-D440DE3C4609}" type="presOf" srcId="{06DD1C88-9BD7-D541-AE4B-CB0B9D1D1EBA}" destId="{F3000D32-C695-9142-8328-AEE7E9797565}" srcOrd="0" destOrd="0" presId="urn:microsoft.com/office/officeart/2005/8/layout/radial3"/>
    <dgm:cxn modelId="{9DF4A2DE-C087-284A-9D33-F5E3D393ABFA}" type="presOf" srcId="{2C3C9812-3746-334F-B712-7650FA818A91}" destId="{AF8CDF50-17AC-E043-A357-479A86A667AA}" srcOrd="0" destOrd="0" presId="urn:microsoft.com/office/officeart/2005/8/layout/radial3"/>
    <dgm:cxn modelId="{148AE5E2-71DF-2B40-A1B2-7414F26E2BF4}" type="presOf" srcId="{B9E11B3D-EB28-AA4E-BA4B-1714F99A1926}" destId="{87CBCC91-E0B6-BF42-BB07-E70FCE7E5FA3}" srcOrd="0" destOrd="0" presId="urn:microsoft.com/office/officeart/2005/8/layout/radial3"/>
    <dgm:cxn modelId="{9D87A1F7-3EEB-F549-9A0D-E3690AE23660}" srcId="{B9E11B3D-EB28-AA4E-BA4B-1714F99A1926}" destId="{400CF27A-6E37-8141-A35B-498F44FB343A}" srcOrd="5" destOrd="0" parTransId="{13A92794-5517-9948-BF6D-8F752FC9BE00}" sibTransId="{9BB8E8EE-D8E7-834A-958C-8021CAEA2865}"/>
    <dgm:cxn modelId="{31B74F3F-2C71-0343-B61A-0BE24D4D2165}" type="presParOf" srcId="{F3000D32-C695-9142-8328-AEE7E9797565}" destId="{8983458F-98F1-4B4C-9645-A943DFF2E409}" srcOrd="0" destOrd="0" presId="urn:microsoft.com/office/officeart/2005/8/layout/radial3"/>
    <dgm:cxn modelId="{0F6652BA-5015-0C46-9031-45A310F5A61D}" type="presParOf" srcId="{8983458F-98F1-4B4C-9645-A943DFF2E409}" destId="{87CBCC91-E0B6-BF42-BB07-E70FCE7E5FA3}" srcOrd="0" destOrd="0" presId="urn:microsoft.com/office/officeart/2005/8/layout/radial3"/>
    <dgm:cxn modelId="{D0FA4194-4C57-C94D-BFD4-3AE2823A29C3}" type="presParOf" srcId="{8983458F-98F1-4B4C-9645-A943DFF2E409}" destId="{22FB2DCD-4234-994D-96DB-BECDE621F2E1}" srcOrd="1" destOrd="0" presId="urn:microsoft.com/office/officeart/2005/8/layout/radial3"/>
    <dgm:cxn modelId="{EACE2AB9-A704-2D44-9708-887FFD2A4FA0}" type="presParOf" srcId="{8983458F-98F1-4B4C-9645-A943DFF2E409}" destId="{8B630FD8-CB8C-D141-A19F-A9B0C0B32F2E}" srcOrd="2" destOrd="0" presId="urn:microsoft.com/office/officeart/2005/8/layout/radial3"/>
    <dgm:cxn modelId="{F987430F-4815-7E49-9A8C-49A0EA4C9623}" type="presParOf" srcId="{8983458F-98F1-4B4C-9645-A943DFF2E409}" destId="{AF8CDF50-17AC-E043-A357-479A86A667AA}" srcOrd="3" destOrd="0" presId="urn:microsoft.com/office/officeart/2005/8/layout/radial3"/>
    <dgm:cxn modelId="{D8B2BF33-8A9F-504A-A722-8F0BC6B77029}" type="presParOf" srcId="{8983458F-98F1-4B4C-9645-A943DFF2E409}" destId="{E0B4F032-8D5F-B540-AAB5-D4B9A966D363}" srcOrd="4" destOrd="0" presId="urn:microsoft.com/office/officeart/2005/8/layout/radial3"/>
    <dgm:cxn modelId="{104AC8E7-2732-714E-AF81-10BDB8A88E40}" type="presParOf" srcId="{8983458F-98F1-4B4C-9645-A943DFF2E409}" destId="{C4D7A35A-797C-A34D-A5BF-83DE314C7246}" srcOrd="5" destOrd="0" presId="urn:microsoft.com/office/officeart/2005/8/layout/radial3"/>
    <dgm:cxn modelId="{858FA780-4349-C34A-83D5-1FD6F467AE6F}" type="presParOf" srcId="{8983458F-98F1-4B4C-9645-A943DFF2E409}" destId="{9C41903B-490B-9144-974C-40FD6FB8241A}" srcOrd="6" destOrd="0" presId="urn:microsoft.com/office/officeart/2005/8/layout/radial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BCC91-E0B6-BF42-BB07-E70FCE7E5FA3}">
      <dsp:nvSpPr>
        <dsp:cNvPr id="0" name=""/>
        <dsp:cNvSpPr/>
      </dsp:nvSpPr>
      <dsp:spPr>
        <a:xfrm>
          <a:off x="2139651" y="1245748"/>
          <a:ext cx="1658519" cy="162472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Personal &amp; Social Development, Well-being and Cultural Diversity Area of Learning</a:t>
          </a:r>
        </a:p>
      </dsp:txBody>
      <dsp:txXfrm>
        <a:off x="2382535" y="1483684"/>
        <a:ext cx="1172751" cy="1148856"/>
      </dsp:txXfrm>
    </dsp:sp>
    <dsp:sp modelId="{22FB2DCD-4234-994D-96DB-BECDE621F2E1}">
      <dsp:nvSpPr>
        <dsp:cNvPr id="0" name=""/>
        <dsp:cNvSpPr/>
      </dsp:nvSpPr>
      <dsp:spPr>
        <a:xfrm>
          <a:off x="2183908" y="159796"/>
          <a:ext cx="1436261" cy="1437321"/>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Language, Literacy &amp; Communication Skills</a:t>
          </a:r>
        </a:p>
      </dsp:txBody>
      <dsp:txXfrm>
        <a:off x="2394244" y="370287"/>
        <a:ext cx="1015589" cy="1016339"/>
      </dsp:txXfrm>
    </dsp:sp>
    <dsp:sp modelId="{8B630FD8-CB8C-D141-A19F-A9B0C0B32F2E}">
      <dsp:nvSpPr>
        <dsp:cNvPr id="0" name=""/>
        <dsp:cNvSpPr/>
      </dsp:nvSpPr>
      <dsp:spPr>
        <a:xfrm>
          <a:off x="3488194" y="660993"/>
          <a:ext cx="1464608" cy="139943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Knowledge &amp; Understanding of the World</a:t>
          </a:r>
        </a:p>
      </dsp:txBody>
      <dsp:txXfrm>
        <a:off x="3702681" y="865936"/>
        <a:ext cx="1035634" cy="989552"/>
      </dsp:txXfrm>
    </dsp:sp>
    <dsp:sp modelId="{AF8CDF50-17AC-E043-A357-479A86A667AA}">
      <dsp:nvSpPr>
        <dsp:cNvPr id="0" name=""/>
        <dsp:cNvSpPr/>
      </dsp:nvSpPr>
      <dsp:spPr>
        <a:xfrm>
          <a:off x="3530906" y="1945110"/>
          <a:ext cx="1478551" cy="14191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Mathematical Development</a:t>
          </a:r>
        </a:p>
      </dsp:txBody>
      <dsp:txXfrm>
        <a:off x="3747435" y="2152942"/>
        <a:ext cx="1045493" cy="1003499"/>
      </dsp:txXfrm>
    </dsp:sp>
    <dsp:sp modelId="{E0B4F032-8D5F-B540-AAB5-D4B9A966D363}">
      <dsp:nvSpPr>
        <dsp:cNvPr id="0" name=""/>
        <dsp:cNvSpPr/>
      </dsp:nvSpPr>
      <dsp:spPr>
        <a:xfrm>
          <a:off x="2319013" y="2536059"/>
          <a:ext cx="1462095" cy="141202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Physical Development</a:t>
          </a:r>
        </a:p>
      </dsp:txBody>
      <dsp:txXfrm>
        <a:off x="2533132" y="2742846"/>
        <a:ext cx="1033857" cy="998454"/>
      </dsp:txXfrm>
    </dsp:sp>
    <dsp:sp modelId="{C4D7A35A-797C-A34D-A5BF-83DE314C7246}">
      <dsp:nvSpPr>
        <dsp:cNvPr id="0" name=""/>
        <dsp:cNvSpPr/>
      </dsp:nvSpPr>
      <dsp:spPr>
        <a:xfrm>
          <a:off x="1033830" y="2046197"/>
          <a:ext cx="1448152" cy="1307746"/>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Creative Development</a:t>
          </a:r>
        </a:p>
      </dsp:txBody>
      <dsp:txXfrm>
        <a:off x="1245907" y="2237712"/>
        <a:ext cx="1023998" cy="924716"/>
      </dsp:txXfrm>
    </dsp:sp>
    <dsp:sp modelId="{9C41903B-490B-9144-974C-40FD6FB8241A}">
      <dsp:nvSpPr>
        <dsp:cNvPr id="0" name=""/>
        <dsp:cNvSpPr/>
      </dsp:nvSpPr>
      <dsp:spPr>
        <a:xfrm>
          <a:off x="1013489" y="735858"/>
          <a:ext cx="1456392" cy="142493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Welsh Language Development</a:t>
          </a:r>
        </a:p>
      </dsp:txBody>
      <dsp:txXfrm>
        <a:off x="1226773" y="944535"/>
        <a:ext cx="1029824" cy="10075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72529-8E47-4740-83DE-2666116CD473}">
      <dsp:nvSpPr>
        <dsp:cNvPr id="0" name=""/>
        <dsp:cNvSpPr/>
      </dsp:nvSpPr>
      <dsp:spPr>
        <a:xfrm>
          <a:off x="1827650" y="0"/>
          <a:ext cx="1827650"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US" sz="6500" kern="1200" dirty="0"/>
        </a:p>
      </dsp:txBody>
      <dsp:txXfrm>
        <a:off x="1827650" y="0"/>
        <a:ext cx="1827650" cy="1776313"/>
      </dsp:txXfrm>
    </dsp:sp>
    <dsp:sp modelId="{DA590FB3-6328-AA4D-AD74-1075ED5ECC4B}">
      <dsp:nvSpPr>
        <dsp:cNvPr id="0" name=""/>
        <dsp:cNvSpPr/>
      </dsp:nvSpPr>
      <dsp:spPr>
        <a:xfrm>
          <a:off x="913825" y="1807913"/>
          <a:ext cx="3655301"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US" sz="6500" kern="1200" dirty="0"/>
        </a:p>
      </dsp:txBody>
      <dsp:txXfrm>
        <a:off x="1553503" y="1807913"/>
        <a:ext cx="2375945" cy="1776313"/>
      </dsp:txXfrm>
    </dsp:sp>
    <dsp:sp modelId="{396DC7B7-C0BC-4648-BAC2-60C131EC5AF4}">
      <dsp:nvSpPr>
        <dsp:cNvPr id="0" name=""/>
        <dsp:cNvSpPr/>
      </dsp:nvSpPr>
      <dsp:spPr>
        <a:xfrm>
          <a:off x="0" y="3552626"/>
          <a:ext cx="5482952"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US" sz="6500" kern="1200" dirty="0"/>
        </a:p>
      </dsp:txBody>
      <dsp:txXfrm>
        <a:off x="959516" y="3552626"/>
        <a:ext cx="3563918" cy="17763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72529-8E47-4740-83DE-2666116CD473}">
      <dsp:nvSpPr>
        <dsp:cNvPr id="0" name=""/>
        <dsp:cNvSpPr/>
      </dsp:nvSpPr>
      <dsp:spPr>
        <a:xfrm>
          <a:off x="1827650" y="0"/>
          <a:ext cx="1827650"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r>
            <a:rPr lang="en-US" sz="3800" kern="1200" dirty="0"/>
            <a:t>Focused activity - adult led</a:t>
          </a:r>
        </a:p>
      </dsp:txBody>
      <dsp:txXfrm>
        <a:off x="1827650" y="0"/>
        <a:ext cx="1827650" cy="1776313"/>
      </dsp:txXfrm>
    </dsp:sp>
    <dsp:sp modelId="{DA590FB3-6328-AA4D-AD74-1075ED5ECC4B}">
      <dsp:nvSpPr>
        <dsp:cNvPr id="0" name=""/>
        <dsp:cNvSpPr/>
      </dsp:nvSpPr>
      <dsp:spPr>
        <a:xfrm>
          <a:off x="913825" y="1807913"/>
          <a:ext cx="3655301"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dsp:txBody>
      <dsp:txXfrm>
        <a:off x="1553503" y="1807913"/>
        <a:ext cx="2375945" cy="1776313"/>
      </dsp:txXfrm>
    </dsp:sp>
    <dsp:sp modelId="{396DC7B7-C0BC-4648-BAC2-60C131EC5AF4}">
      <dsp:nvSpPr>
        <dsp:cNvPr id="0" name=""/>
        <dsp:cNvSpPr/>
      </dsp:nvSpPr>
      <dsp:spPr>
        <a:xfrm>
          <a:off x="0" y="3552626"/>
          <a:ext cx="5482952"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dsp:txBody>
      <dsp:txXfrm>
        <a:off x="959516" y="3552626"/>
        <a:ext cx="3563918" cy="17763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72529-8E47-4740-83DE-2666116CD473}">
      <dsp:nvSpPr>
        <dsp:cNvPr id="0" name=""/>
        <dsp:cNvSpPr/>
      </dsp:nvSpPr>
      <dsp:spPr>
        <a:xfrm>
          <a:off x="1827650" y="0"/>
          <a:ext cx="1827650"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Focused activity - adult led</a:t>
          </a:r>
        </a:p>
      </dsp:txBody>
      <dsp:txXfrm>
        <a:off x="1827650" y="0"/>
        <a:ext cx="1827650" cy="1776313"/>
      </dsp:txXfrm>
    </dsp:sp>
    <dsp:sp modelId="{DA590FB3-6328-AA4D-AD74-1075ED5ECC4B}">
      <dsp:nvSpPr>
        <dsp:cNvPr id="0" name=""/>
        <dsp:cNvSpPr/>
      </dsp:nvSpPr>
      <dsp:spPr>
        <a:xfrm>
          <a:off x="913825" y="1776313"/>
          <a:ext cx="3655301"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Enhanced Provision – adult observation</a:t>
          </a:r>
        </a:p>
      </dsp:txBody>
      <dsp:txXfrm>
        <a:off x="1553503" y="1776313"/>
        <a:ext cx="2375945" cy="1776313"/>
      </dsp:txXfrm>
    </dsp:sp>
    <dsp:sp modelId="{396DC7B7-C0BC-4648-BAC2-60C131EC5AF4}">
      <dsp:nvSpPr>
        <dsp:cNvPr id="0" name=""/>
        <dsp:cNvSpPr/>
      </dsp:nvSpPr>
      <dsp:spPr>
        <a:xfrm>
          <a:off x="0" y="3552626"/>
          <a:ext cx="5482952"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dirty="0"/>
        </a:p>
      </dsp:txBody>
      <dsp:txXfrm>
        <a:off x="959516" y="3552626"/>
        <a:ext cx="3563918" cy="17763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72529-8E47-4740-83DE-2666116CD473}">
      <dsp:nvSpPr>
        <dsp:cNvPr id="0" name=""/>
        <dsp:cNvSpPr/>
      </dsp:nvSpPr>
      <dsp:spPr>
        <a:xfrm>
          <a:off x="1827650" y="0"/>
          <a:ext cx="1827650"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1827650" y="0"/>
        <a:ext cx="1827650" cy="1776313"/>
      </dsp:txXfrm>
    </dsp:sp>
    <dsp:sp modelId="{DA590FB3-6328-AA4D-AD74-1075ED5ECC4B}">
      <dsp:nvSpPr>
        <dsp:cNvPr id="0" name=""/>
        <dsp:cNvSpPr/>
      </dsp:nvSpPr>
      <dsp:spPr>
        <a:xfrm>
          <a:off x="913825" y="1776313"/>
          <a:ext cx="3655301"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1553503" y="1776313"/>
        <a:ext cx="2375945" cy="1776313"/>
      </dsp:txXfrm>
    </dsp:sp>
    <dsp:sp modelId="{396DC7B7-C0BC-4648-BAC2-60C131EC5AF4}">
      <dsp:nvSpPr>
        <dsp:cNvPr id="0" name=""/>
        <dsp:cNvSpPr/>
      </dsp:nvSpPr>
      <dsp:spPr>
        <a:xfrm>
          <a:off x="0" y="3552626"/>
          <a:ext cx="5482952"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en-US" sz="3100" kern="1200" dirty="0"/>
            <a:t>Continuous Provision – independent challenges/learning</a:t>
          </a:r>
        </a:p>
      </dsp:txBody>
      <dsp:txXfrm>
        <a:off x="959516" y="3552626"/>
        <a:ext cx="3563918" cy="177631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72529-8E47-4740-83DE-2666116CD473}">
      <dsp:nvSpPr>
        <dsp:cNvPr id="0" name=""/>
        <dsp:cNvSpPr/>
      </dsp:nvSpPr>
      <dsp:spPr>
        <a:xfrm>
          <a:off x="1827650" y="0"/>
          <a:ext cx="1827650"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Focused activity - adult led</a:t>
          </a:r>
        </a:p>
      </dsp:txBody>
      <dsp:txXfrm>
        <a:off x="1827650" y="0"/>
        <a:ext cx="1827650" cy="1776313"/>
      </dsp:txXfrm>
    </dsp:sp>
    <dsp:sp modelId="{DA590FB3-6328-AA4D-AD74-1075ED5ECC4B}">
      <dsp:nvSpPr>
        <dsp:cNvPr id="0" name=""/>
        <dsp:cNvSpPr/>
      </dsp:nvSpPr>
      <dsp:spPr>
        <a:xfrm>
          <a:off x="913825" y="1776313"/>
          <a:ext cx="3655301"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Enhanced Provision – adult observation</a:t>
          </a:r>
        </a:p>
      </dsp:txBody>
      <dsp:txXfrm>
        <a:off x="1553503" y="1776313"/>
        <a:ext cx="2375945" cy="1776313"/>
      </dsp:txXfrm>
    </dsp:sp>
    <dsp:sp modelId="{396DC7B7-C0BC-4648-BAC2-60C131EC5AF4}">
      <dsp:nvSpPr>
        <dsp:cNvPr id="0" name=""/>
        <dsp:cNvSpPr/>
      </dsp:nvSpPr>
      <dsp:spPr>
        <a:xfrm>
          <a:off x="0" y="3552626"/>
          <a:ext cx="5482952"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Continuous Provision – independent challenges/learning</a:t>
          </a:r>
        </a:p>
      </dsp:txBody>
      <dsp:txXfrm>
        <a:off x="959516" y="3552626"/>
        <a:ext cx="3563918" cy="17763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72529-8E47-4740-83DE-2666116CD473}">
      <dsp:nvSpPr>
        <dsp:cNvPr id="0" name=""/>
        <dsp:cNvSpPr/>
      </dsp:nvSpPr>
      <dsp:spPr>
        <a:xfrm>
          <a:off x="1827650" y="0"/>
          <a:ext cx="1827650"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Focused activity - adult led</a:t>
          </a:r>
        </a:p>
      </dsp:txBody>
      <dsp:txXfrm>
        <a:off x="1827650" y="0"/>
        <a:ext cx="1827650" cy="1776313"/>
      </dsp:txXfrm>
    </dsp:sp>
    <dsp:sp modelId="{DA590FB3-6328-AA4D-AD74-1075ED5ECC4B}">
      <dsp:nvSpPr>
        <dsp:cNvPr id="0" name=""/>
        <dsp:cNvSpPr/>
      </dsp:nvSpPr>
      <dsp:spPr>
        <a:xfrm>
          <a:off x="913825" y="1776313"/>
          <a:ext cx="3655301"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Enhanced Provision – adult observation</a:t>
          </a:r>
        </a:p>
      </dsp:txBody>
      <dsp:txXfrm>
        <a:off x="1553503" y="1776313"/>
        <a:ext cx="2375945" cy="1776313"/>
      </dsp:txXfrm>
    </dsp:sp>
    <dsp:sp modelId="{396DC7B7-C0BC-4648-BAC2-60C131EC5AF4}">
      <dsp:nvSpPr>
        <dsp:cNvPr id="0" name=""/>
        <dsp:cNvSpPr/>
      </dsp:nvSpPr>
      <dsp:spPr>
        <a:xfrm>
          <a:off x="0" y="3552626"/>
          <a:ext cx="5482952" cy="1776313"/>
        </a:xfrm>
        <a:prstGeom prst="trapezoid">
          <a:avLst>
            <a:gd name="adj" fmla="val 51445"/>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en-US" sz="3000" kern="1200" dirty="0"/>
            <a:t>Continuous Provision – independent challenges/learning</a:t>
          </a:r>
        </a:p>
      </dsp:txBody>
      <dsp:txXfrm>
        <a:off x="959516" y="3552626"/>
        <a:ext cx="3563918" cy="177631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BCC91-E0B6-BF42-BB07-E70FCE7E5FA3}">
      <dsp:nvSpPr>
        <dsp:cNvPr id="0" name=""/>
        <dsp:cNvSpPr/>
      </dsp:nvSpPr>
      <dsp:spPr>
        <a:xfrm>
          <a:off x="1516920" y="1017766"/>
          <a:ext cx="1354997" cy="132739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t>Personal &amp; Social Development, Well-being and Cultural Diversity Area of Learning</a:t>
          </a:r>
        </a:p>
      </dsp:txBody>
      <dsp:txXfrm>
        <a:off x="1715355" y="1212158"/>
        <a:ext cx="958127" cy="938606"/>
      </dsp:txXfrm>
    </dsp:sp>
    <dsp:sp modelId="{22FB2DCD-4234-994D-96DB-BECDE621F2E1}">
      <dsp:nvSpPr>
        <dsp:cNvPr id="0" name=""/>
        <dsp:cNvSpPr/>
      </dsp:nvSpPr>
      <dsp:spPr>
        <a:xfrm>
          <a:off x="1553078" y="130552"/>
          <a:ext cx="1173414" cy="1174279"/>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t>Language, Literacy &amp; Communication Skills</a:t>
          </a:r>
        </a:p>
      </dsp:txBody>
      <dsp:txXfrm>
        <a:off x="1724921" y="302521"/>
        <a:ext cx="829728" cy="830341"/>
      </dsp:txXfrm>
    </dsp:sp>
    <dsp:sp modelId="{8B630FD8-CB8C-D141-A19F-A9B0C0B32F2E}">
      <dsp:nvSpPr>
        <dsp:cNvPr id="0" name=""/>
        <dsp:cNvSpPr/>
      </dsp:nvSpPr>
      <dsp:spPr>
        <a:xfrm>
          <a:off x="2618669" y="540026"/>
          <a:ext cx="1196573" cy="114333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t>Knowledge &amp; Understanding of the World</a:t>
          </a:r>
        </a:p>
      </dsp:txBody>
      <dsp:txXfrm>
        <a:off x="2793903" y="707463"/>
        <a:ext cx="846105" cy="808456"/>
      </dsp:txXfrm>
    </dsp:sp>
    <dsp:sp modelId="{AF8CDF50-17AC-E043-A357-479A86A667AA}">
      <dsp:nvSpPr>
        <dsp:cNvPr id="0" name=""/>
        <dsp:cNvSpPr/>
      </dsp:nvSpPr>
      <dsp:spPr>
        <a:xfrm>
          <a:off x="2653564" y="1589139"/>
          <a:ext cx="1207964" cy="115944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t>Mathematical Development</a:t>
          </a:r>
        </a:p>
      </dsp:txBody>
      <dsp:txXfrm>
        <a:off x="2830466" y="1758936"/>
        <a:ext cx="854160" cy="819851"/>
      </dsp:txXfrm>
    </dsp:sp>
    <dsp:sp modelId="{E0B4F032-8D5F-B540-AAB5-D4B9A966D363}">
      <dsp:nvSpPr>
        <dsp:cNvPr id="0" name=""/>
        <dsp:cNvSpPr/>
      </dsp:nvSpPr>
      <dsp:spPr>
        <a:xfrm>
          <a:off x="1663458" y="2071940"/>
          <a:ext cx="1194520" cy="1153616"/>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t>Physical Development</a:t>
          </a:r>
        </a:p>
      </dsp:txBody>
      <dsp:txXfrm>
        <a:off x="1838391" y="2240883"/>
        <a:ext cx="844654" cy="815730"/>
      </dsp:txXfrm>
    </dsp:sp>
    <dsp:sp modelId="{C4D7A35A-797C-A34D-A5BF-83DE314C7246}">
      <dsp:nvSpPr>
        <dsp:cNvPr id="0" name=""/>
        <dsp:cNvSpPr/>
      </dsp:nvSpPr>
      <dsp:spPr>
        <a:xfrm>
          <a:off x="613473" y="1671726"/>
          <a:ext cx="1183129" cy="106841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t>Creative Development</a:t>
          </a:r>
        </a:p>
      </dsp:txBody>
      <dsp:txXfrm>
        <a:off x="786738" y="1828192"/>
        <a:ext cx="836599" cy="755486"/>
      </dsp:txXfrm>
    </dsp:sp>
    <dsp:sp modelId="{9C41903B-490B-9144-974C-40FD6FB8241A}">
      <dsp:nvSpPr>
        <dsp:cNvPr id="0" name=""/>
        <dsp:cNvSpPr/>
      </dsp:nvSpPr>
      <dsp:spPr>
        <a:xfrm>
          <a:off x="596854" y="601190"/>
          <a:ext cx="1189860" cy="1164159"/>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dirty="0"/>
            <a:t>Welsh Language Development</a:t>
          </a:r>
        </a:p>
      </dsp:txBody>
      <dsp:txXfrm>
        <a:off x="771105" y="771677"/>
        <a:ext cx="841358" cy="823185"/>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459BAAF-5318-48FD-8FBB-CB01E76D1381}"/>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GB"/>
          </a:p>
        </p:txBody>
      </p:sp>
      <p:sp>
        <p:nvSpPr>
          <p:cNvPr id="25603" name="Rectangle 3">
            <a:extLst>
              <a:ext uri="{FF2B5EF4-FFF2-40B4-BE49-F238E27FC236}">
                <a16:creationId xmlns:a16="http://schemas.microsoft.com/office/drawing/2014/main" id="{70285A21-1C66-4251-8179-3FB1FD8F8738}"/>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GB"/>
          </a:p>
        </p:txBody>
      </p:sp>
      <p:sp>
        <p:nvSpPr>
          <p:cNvPr id="25604" name="Rectangle 4">
            <a:extLst>
              <a:ext uri="{FF2B5EF4-FFF2-40B4-BE49-F238E27FC236}">
                <a16:creationId xmlns:a16="http://schemas.microsoft.com/office/drawing/2014/main" id="{B41D0983-9CBC-424F-BE2A-89B0DB0B2234}"/>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GB"/>
          </a:p>
        </p:txBody>
      </p:sp>
      <p:sp>
        <p:nvSpPr>
          <p:cNvPr id="25605" name="Rectangle 5">
            <a:extLst>
              <a:ext uri="{FF2B5EF4-FFF2-40B4-BE49-F238E27FC236}">
                <a16:creationId xmlns:a16="http://schemas.microsoft.com/office/drawing/2014/main" id="{EE7D0552-7690-4697-8CDC-EE5B4D449179}"/>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1A1E9215-0749-433E-A989-36D47931D55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D9242DB-27F6-46C3-89AD-DD687ACA4D4A}"/>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29699" name="Rectangle 3">
            <a:extLst>
              <a:ext uri="{FF2B5EF4-FFF2-40B4-BE49-F238E27FC236}">
                <a16:creationId xmlns:a16="http://schemas.microsoft.com/office/drawing/2014/main" id="{F43959B6-84FA-4CA7-B467-47D0A3505123}"/>
              </a:ext>
            </a:extLst>
          </p:cNvPr>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5124" name="Rectangle 4">
            <a:extLst>
              <a:ext uri="{FF2B5EF4-FFF2-40B4-BE49-F238E27FC236}">
                <a16:creationId xmlns:a16="http://schemas.microsoft.com/office/drawing/2014/main" id="{E162AE9F-03B8-4754-95B7-5E6A0ECDF1B8}"/>
              </a:ext>
            </a:extLst>
          </p:cNvPr>
          <p:cNvSpPr>
            <a:spLocks noGrp="1" noRot="1" noChangeAspect="1" noChangeArrowheads="1" noTextEdit="1"/>
          </p:cNvSpPr>
          <p:nvPr>
            <p:ph type="sldImg" idx="2"/>
          </p:nvPr>
        </p:nvSpPr>
        <p:spPr bwMode="auto">
          <a:xfrm>
            <a:off x="915988" y="742950"/>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a:extLst>
              <a:ext uri="{FF2B5EF4-FFF2-40B4-BE49-F238E27FC236}">
                <a16:creationId xmlns:a16="http://schemas.microsoft.com/office/drawing/2014/main" id="{0CBAFC9B-C7E3-43F8-94C4-9DCC4EF074EA}"/>
              </a:ext>
            </a:extLst>
          </p:cNvPr>
          <p:cNvSpPr>
            <a:spLocks noGrp="1" noChangeArrowheads="1"/>
          </p:cNvSpPr>
          <p:nvPr>
            <p:ph type="body" sz="quarter" idx="3"/>
          </p:nvPr>
        </p:nvSpPr>
        <p:spPr bwMode="auto">
          <a:xfrm>
            <a:off x="679450" y="4714875"/>
            <a:ext cx="5438775"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702" name="Rectangle 6">
            <a:extLst>
              <a:ext uri="{FF2B5EF4-FFF2-40B4-BE49-F238E27FC236}">
                <a16:creationId xmlns:a16="http://schemas.microsoft.com/office/drawing/2014/main" id="{07E0DB4B-6F63-402B-B1FB-103F2D73EE7C}"/>
              </a:ext>
            </a:extLst>
          </p:cNvPr>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29703" name="Rectangle 7">
            <a:extLst>
              <a:ext uri="{FF2B5EF4-FFF2-40B4-BE49-F238E27FC236}">
                <a16:creationId xmlns:a16="http://schemas.microsoft.com/office/drawing/2014/main" id="{C84DF93C-0ACD-47E2-B9AA-4D78410530C8}"/>
              </a:ext>
            </a:extLst>
          </p:cNvPr>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8E2D2A43-5136-4AC1-862B-7ADF409249B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9F7C062-27A5-4950-9ED8-AC45A1C1EB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B095FEF-CC9E-4B3C-A400-AB411209AC86}" type="slidenum">
              <a:rPr lang="en-US" altLang="en-US"/>
              <a:pPr>
                <a:spcBef>
                  <a:spcPct val="0"/>
                </a:spcBef>
              </a:pPr>
              <a:t>1</a:t>
            </a:fld>
            <a:endParaRPr lang="en-US" altLang="en-US"/>
          </a:p>
        </p:txBody>
      </p:sp>
      <p:sp>
        <p:nvSpPr>
          <p:cNvPr id="8195" name="Rectangle 2">
            <a:extLst>
              <a:ext uri="{FF2B5EF4-FFF2-40B4-BE49-F238E27FC236}">
                <a16:creationId xmlns:a16="http://schemas.microsoft.com/office/drawing/2014/main" id="{0DC8AA63-DAAC-4EF7-8BC5-8991A7A8521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955907C-8557-44FA-8D96-856AEACAB9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u="sng" dirty="0">
                <a:latin typeface="Arial" panose="020B0604020202020204" pitchFamily="34" charset="0"/>
              </a:rPr>
              <a:t>During the lecture last Tuesday – you were encouraged to keep notes </a:t>
            </a:r>
            <a:r>
              <a:rPr lang="en-US" altLang="en-US" b="1" u="sng" dirty="0" err="1">
                <a:latin typeface="Arial" panose="020B0604020202020204" pitchFamily="34" charset="0"/>
              </a:rPr>
              <a:t>inorder</a:t>
            </a:r>
            <a:r>
              <a:rPr lang="en-US" altLang="en-US" b="1" u="sng" dirty="0">
                <a:latin typeface="Arial" panose="020B0604020202020204" pitchFamily="34" charset="0"/>
              </a:rPr>
              <a:t> to help you gain a better understanding of some educational theorists. As a result you now may have a summary of these people.  To support you and to help you a little with this – lets recap on these firstly today.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a:t>
            </a:fld>
            <a:endParaRPr lang="en-US" altLang="en-US"/>
          </a:p>
        </p:txBody>
      </p:sp>
    </p:spTree>
    <p:extLst>
      <p:ext uri="{BB962C8B-B14F-4D97-AF65-F5344CB8AC3E}">
        <p14:creationId xmlns:p14="http://schemas.microsoft.com/office/powerpoint/2010/main" val="1304441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Positive indicates the application of a stimulus; </a:t>
            </a:r>
          </a:p>
          <a:p>
            <a:r>
              <a:rPr lang="en-GB" dirty="0"/>
              <a:t>negative indicates the withholding of a stimulus</a:t>
            </a:r>
          </a:p>
          <a:p>
            <a:endParaRPr lang="en-GB" sz="1200" dirty="0">
              <a:solidFill>
                <a:srgbClr val="C00000"/>
              </a:solidFill>
            </a:endParaRPr>
          </a:p>
          <a:p>
            <a:r>
              <a:rPr lang="en-GB" sz="1200" dirty="0">
                <a:solidFill>
                  <a:srgbClr val="C00000"/>
                </a:solidFill>
              </a:rPr>
              <a:t>The </a:t>
            </a:r>
            <a:r>
              <a:rPr lang="en-GB" sz="1200" b="1" u="sng" dirty="0">
                <a:solidFill>
                  <a:srgbClr val="C00000"/>
                </a:solidFill>
              </a:rPr>
              <a:t>problem</a:t>
            </a:r>
            <a:r>
              <a:rPr lang="en-GB" sz="1200" dirty="0">
                <a:solidFill>
                  <a:srgbClr val="C00000"/>
                </a:solidFill>
              </a:rPr>
              <a:t> with a behaviourist approach is that it initiates learning based on </a:t>
            </a:r>
            <a:r>
              <a:rPr lang="en-GB" sz="1200" u="sng" dirty="0">
                <a:solidFill>
                  <a:srgbClr val="C00000"/>
                </a:solidFill>
              </a:rPr>
              <a:t>external consequences </a:t>
            </a:r>
            <a:r>
              <a:rPr lang="en-GB" sz="1200" dirty="0">
                <a:solidFill>
                  <a:srgbClr val="C00000"/>
                </a:solidFill>
              </a:rPr>
              <a:t>rather than </a:t>
            </a:r>
            <a:r>
              <a:rPr lang="en-GB" sz="1200" u="sng" dirty="0">
                <a:solidFill>
                  <a:srgbClr val="C00000"/>
                </a:solidFill>
              </a:rPr>
              <a:t>internal desire to learn</a:t>
            </a:r>
            <a:r>
              <a:rPr lang="en-GB" sz="1200" dirty="0">
                <a:solidFill>
                  <a:srgbClr val="C00000"/>
                </a:solidFill>
              </a:rPr>
              <a:t>. </a:t>
            </a:r>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a:t>
            </a:fld>
            <a:endParaRPr lang="en-US" altLang="en-US"/>
          </a:p>
        </p:txBody>
      </p:sp>
    </p:spTree>
    <p:extLst>
      <p:ext uri="{BB962C8B-B14F-4D97-AF65-F5344CB8AC3E}">
        <p14:creationId xmlns:p14="http://schemas.microsoft.com/office/powerpoint/2010/main" val="3499345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4</a:t>
            </a:fld>
            <a:endParaRPr lang="en-US" altLang="en-US"/>
          </a:p>
        </p:txBody>
      </p:sp>
    </p:spTree>
    <p:extLst>
      <p:ext uri="{BB962C8B-B14F-4D97-AF65-F5344CB8AC3E}">
        <p14:creationId xmlns:p14="http://schemas.microsoft.com/office/powerpoint/2010/main" val="168777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5</a:t>
            </a:fld>
            <a:endParaRPr lang="en-US" altLang="en-US"/>
          </a:p>
        </p:txBody>
      </p:sp>
    </p:spTree>
    <p:extLst>
      <p:ext uri="{BB962C8B-B14F-4D97-AF65-F5344CB8AC3E}">
        <p14:creationId xmlns:p14="http://schemas.microsoft.com/office/powerpoint/2010/main" val="2157051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PIAGET : Schema – pattern of thought and the relationship between them </a:t>
            </a:r>
          </a:p>
          <a:p>
            <a:r>
              <a:rPr lang="en-GB" sz="1200" dirty="0"/>
              <a:t>There is </a:t>
            </a:r>
            <a:r>
              <a:rPr lang="en-GB" sz="1200" i="1" dirty="0"/>
              <a:t>assimilation</a:t>
            </a:r>
            <a:r>
              <a:rPr lang="en-GB" sz="1200" dirty="0"/>
              <a:t> when a child responds to a new event in a way that is consistent with an existing schema</a:t>
            </a:r>
          </a:p>
          <a:p>
            <a:endParaRPr lang="en-GB" sz="12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t>BRUNER : He believed that learning is initiated and enhanced by a ‘more knowledgeable other’ through scaffolding e.g. guiding, prompting, discussing, questioning and providing stimulus materials </a:t>
            </a:r>
          </a:p>
          <a:p>
            <a:endParaRPr lang="en-GB" sz="1200" dirty="0"/>
          </a:p>
          <a:p>
            <a:endParaRPr lang="en-GB" sz="12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t>Piaget = Interest in epistemology – aspect of philosophy concerned with knowledge.</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6</a:t>
            </a:fld>
            <a:endParaRPr lang="en-US" altLang="en-US"/>
          </a:p>
        </p:txBody>
      </p:sp>
    </p:spTree>
    <p:extLst>
      <p:ext uri="{BB962C8B-B14F-4D97-AF65-F5344CB8AC3E}">
        <p14:creationId xmlns:p14="http://schemas.microsoft.com/office/powerpoint/2010/main" val="4575954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charset="0"/>
                <a:ea typeface="MS PGothic" pitchFamily="34" charset="-128"/>
                <a:cs typeface="MS PGothic" charset="0"/>
              </a:rPr>
              <a:t>Vygotsky 1896 0 1934 – social constructivism – philosophy was that all cognitive functions originate in social interaction and are then internalised on an individual level. </a:t>
            </a:r>
          </a:p>
          <a:p>
            <a:endParaRPr lang="en-GB" sz="1200" kern="1200" dirty="0">
              <a:solidFill>
                <a:schemeClr val="tx1"/>
              </a:solidFill>
              <a:effectLst/>
              <a:latin typeface="Arial" charset="0"/>
              <a:ea typeface="MS PGothic" pitchFamily="34" charset="-128"/>
              <a:cs typeface="MS PGothic" charset="0"/>
            </a:endParaRPr>
          </a:p>
          <a:p>
            <a:r>
              <a:rPr lang="en-GB" sz="1200" kern="1200" dirty="0">
                <a:solidFill>
                  <a:schemeClr val="tx1"/>
                </a:solidFill>
                <a:effectLst/>
                <a:latin typeface="Arial" charset="0"/>
                <a:ea typeface="MS PGothic" pitchFamily="34" charset="-128"/>
                <a:cs typeface="MS PGothic" charset="0"/>
              </a:rPr>
              <a:t>The child will not be able to take the next step in their development unless they are supported in the ZPD </a:t>
            </a:r>
          </a:p>
          <a:p>
            <a:endParaRPr lang="en-GB" dirty="0">
              <a:effectLst/>
            </a:endParaRPr>
          </a:p>
          <a:p>
            <a:r>
              <a:rPr lang="en-GB" sz="1200" kern="1200" dirty="0">
                <a:solidFill>
                  <a:schemeClr val="tx1"/>
                </a:solidFill>
                <a:effectLst/>
                <a:latin typeface="Arial" charset="0"/>
                <a:ea typeface="MS PGothic" pitchFamily="34" charset="-128"/>
                <a:cs typeface="MS PGothic" charset="0"/>
              </a:rPr>
              <a:t>This support is sometimes known as </a:t>
            </a:r>
            <a:r>
              <a:rPr lang="en-GB" sz="1200" b="1" kern="1200" dirty="0">
                <a:solidFill>
                  <a:schemeClr val="tx1"/>
                </a:solidFill>
                <a:effectLst/>
                <a:latin typeface="Arial" charset="0"/>
                <a:ea typeface="MS PGothic" pitchFamily="34" charset="-128"/>
                <a:cs typeface="MS PGothic" charset="0"/>
              </a:rPr>
              <a:t>scaffolding </a:t>
            </a:r>
            <a:r>
              <a:rPr lang="en-GB" sz="1200" kern="1200" dirty="0">
                <a:solidFill>
                  <a:schemeClr val="tx1"/>
                </a:solidFill>
                <a:effectLst/>
                <a:latin typeface="Arial" charset="0"/>
                <a:ea typeface="MS PGothic" pitchFamily="34" charset="-128"/>
                <a:cs typeface="MS PGothic" charset="0"/>
              </a:rPr>
              <a:t>(see also Bruner) and is seen as the main role of adults/teachers. </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7</a:t>
            </a:fld>
            <a:endParaRPr lang="en-US" altLang="en-US"/>
          </a:p>
        </p:txBody>
      </p:sp>
    </p:spTree>
    <p:extLst>
      <p:ext uri="{BB962C8B-B14F-4D97-AF65-F5344CB8AC3E}">
        <p14:creationId xmlns:p14="http://schemas.microsoft.com/office/powerpoint/2010/main" val="4220664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GB" sz="1200" dirty="0"/>
              <a:t>The gap between what a child can do on their own and what a child can do with support</a:t>
            </a:r>
          </a:p>
          <a:p>
            <a:pPr eaLnBrk="1" hangingPunct="1">
              <a:defRPr/>
            </a:pPr>
            <a:endParaRPr lang="en-GB" sz="1200" dirty="0"/>
          </a:p>
          <a:p>
            <a:pPr eaLnBrk="1" hangingPunct="1">
              <a:defRPr/>
            </a:pPr>
            <a:r>
              <a:rPr lang="en-GB" sz="1200" dirty="0"/>
              <a:t>The child will not be able to take the next step in their development unless they are supported in the ZPD</a:t>
            </a:r>
          </a:p>
          <a:p>
            <a:pPr eaLnBrk="1" hangingPunct="1">
              <a:defRPr/>
            </a:pPr>
            <a:endParaRPr lang="en-GB" sz="1200" dirty="0"/>
          </a:p>
          <a:p>
            <a:pPr eaLnBrk="1" hangingPunct="1">
              <a:defRPr/>
            </a:pPr>
            <a:r>
              <a:rPr lang="en-GB" sz="1200" dirty="0"/>
              <a:t>This support is sometimes known as </a:t>
            </a:r>
            <a:r>
              <a:rPr lang="en-GB" sz="1200" b="1" dirty="0"/>
              <a:t>scaffolding</a:t>
            </a:r>
            <a:r>
              <a:rPr lang="en-GB" sz="1200" dirty="0"/>
              <a:t> (see also Bruner) and is seen as the main role of adults/teachers.</a:t>
            </a:r>
          </a:p>
          <a:p>
            <a:endParaRPr lang="en-US" dirty="0"/>
          </a:p>
          <a:p>
            <a:r>
              <a:rPr lang="en-US" dirty="0"/>
              <a:t>What might this ‘scaffolding’ be in your context for very young children?  Tying laces? Making knots? Kicking and stopping a ball </a:t>
            </a:r>
          </a:p>
          <a:p>
            <a:endParaRPr lang="en-US" dirty="0"/>
          </a:p>
          <a:p>
            <a:r>
              <a:rPr lang="en-US" dirty="0"/>
              <a:t>Sometimes ZPD this was achieved through</a:t>
            </a:r>
            <a:r>
              <a:rPr lang="en-US" b="1" dirty="0"/>
              <a:t> play </a:t>
            </a:r>
            <a:r>
              <a:rPr lang="en-US" dirty="0"/>
              <a:t>– as play facilitates – supports many different attributes – character / motivation / confidence – role play / self-</a:t>
            </a:r>
            <a:r>
              <a:rPr lang="en-US" dirty="0" err="1"/>
              <a:t>espression</a:t>
            </a:r>
            <a:r>
              <a:rPr lang="en-US" dirty="0"/>
              <a:t> </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8</a:t>
            </a:fld>
            <a:endParaRPr lang="en-US" altLang="en-US"/>
          </a:p>
        </p:txBody>
      </p:sp>
    </p:spTree>
    <p:extLst>
      <p:ext uri="{BB962C8B-B14F-4D97-AF65-F5344CB8AC3E}">
        <p14:creationId xmlns:p14="http://schemas.microsoft.com/office/powerpoint/2010/main" val="27948291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we now know that the Foundation Phase was created by including influences from around the world. Also – some very well known and respected educational theorists were considered. Within the delivery of this curriculum – </a:t>
            </a:r>
            <a:r>
              <a:rPr lang="en-US" dirty="0" err="1"/>
              <a:t>behaviourism</a:t>
            </a:r>
            <a:r>
              <a:rPr lang="en-US" dirty="0"/>
              <a:t>, constructivism and social constructivism theories are used. </a:t>
            </a:r>
          </a:p>
          <a:p>
            <a:endParaRPr lang="en-US" dirty="0"/>
          </a:p>
        </p:txBody>
      </p:sp>
      <p:sp>
        <p:nvSpPr>
          <p:cNvPr id="4" name="Slide Number Placeholder 3"/>
          <p:cNvSpPr>
            <a:spLocks noGrp="1"/>
          </p:cNvSpPr>
          <p:nvPr>
            <p:ph type="sldNum" sz="quarter" idx="10"/>
          </p:nvPr>
        </p:nvSpPr>
        <p:spPr/>
        <p:txBody>
          <a:bodyPr/>
          <a:lstStyle/>
          <a:p>
            <a:fld id="{23B15265-8B7D-0E41-9AB5-EFA6CEA239F0}" type="slidenum">
              <a:rPr lang="en-US" smtClean="0"/>
              <a:pPr/>
              <a:t>9</a:t>
            </a:fld>
            <a:endParaRPr lang="en-US"/>
          </a:p>
        </p:txBody>
      </p:sp>
    </p:spTree>
    <p:extLst>
      <p:ext uri="{BB962C8B-B14F-4D97-AF65-F5344CB8AC3E}">
        <p14:creationId xmlns:p14="http://schemas.microsoft.com/office/powerpoint/2010/main" val="318030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a:extLst>
              <a:ext uri="{FF2B5EF4-FFF2-40B4-BE49-F238E27FC236}">
                <a16:creationId xmlns:a16="http://schemas.microsoft.com/office/drawing/2014/main" id="{B8B0745C-9D62-534D-AECB-003F61A430F2}"/>
              </a:ext>
            </a:extLst>
          </p:cNvPr>
          <p:cNvSpPr>
            <a:spLocks noGrp="1" noRot="1" noChangeAspect="1" noChangeArrowheads="1" noTextEdit="1"/>
          </p:cNvSpPr>
          <p:nvPr>
            <p:ph type="sldImg"/>
          </p:nvPr>
        </p:nvSpPr>
        <p:spPr>
          <a:ln/>
        </p:spPr>
      </p:sp>
      <p:sp>
        <p:nvSpPr>
          <p:cNvPr id="38914" name="Notes Placeholder 2">
            <a:extLst>
              <a:ext uri="{FF2B5EF4-FFF2-40B4-BE49-F238E27FC236}">
                <a16:creationId xmlns:a16="http://schemas.microsoft.com/office/drawing/2014/main" id="{573291DD-AE47-7D4A-93D8-6A2D5BB9F96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Darllennwch</a:t>
            </a:r>
            <a:r>
              <a:rPr lang="en-US" altLang="en-US" dirty="0"/>
              <a:t> </a:t>
            </a:r>
            <a:r>
              <a:rPr lang="en-US" altLang="en-US" dirty="0" err="1"/>
              <a:t>yn</a:t>
            </a:r>
            <a:r>
              <a:rPr lang="en-US" altLang="en-US" dirty="0"/>
              <a:t> </a:t>
            </a:r>
            <a:r>
              <a:rPr lang="en-US" altLang="en-US" dirty="0" err="1"/>
              <a:t>ehangach</a:t>
            </a:r>
            <a:r>
              <a:rPr lang="en-US" altLang="en-US" dirty="0"/>
              <a:t> er </a:t>
            </a:r>
            <a:r>
              <a:rPr lang="en-US" altLang="en-US" dirty="0" err="1"/>
              <a:t>mwyn</a:t>
            </a:r>
            <a:r>
              <a:rPr lang="en-US" altLang="en-US" dirty="0"/>
              <a:t> </a:t>
            </a:r>
            <a:r>
              <a:rPr lang="en-US" altLang="en-US" dirty="0" err="1"/>
              <a:t>bwydo’ch</a:t>
            </a:r>
            <a:r>
              <a:rPr lang="en-US" altLang="en-US" dirty="0"/>
              <a:t> </a:t>
            </a:r>
            <a:r>
              <a:rPr lang="en-US" altLang="en-US" dirty="0" err="1"/>
              <a:t>aseiniad</a:t>
            </a:r>
            <a:r>
              <a:rPr lang="en-US" altLang="en-US" dirty="0"/>
              <a:t>.</a:t>
            </a:r>
          </a:p>
          <a:p>
            <a:endParaRPr lang="en-US" altLang="en-US" dirty="0"/>
          </a:p>
          <a:p>
            <a:r>
              <a:rPr lang="en-US" altLang="en-US" dirty="0"/>
              <a:t>Read further in order to support your assignment.</a:t>
            </a:r>
          </a:p>
        </p:txBody>
      </p:sp>
      <p:sp>
        <p:nvSpPr>
          <p:cNvPr id="38915" name="Slide Number Placeholder 3">
            <a:extLst>
              <a:ext uri="{FF2B5EF4-FFF2-40B4-BE49-F238E27FC236}">
                <a16:creationId xmlns:a16="http://schemas.microsoft.com/office/drawing/2014/main" id="{FB58C948-D48B-3547-A5BC-7CEF321FBB6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ＭＳ Ｐゴシック" panose="020B0600070205080204" pitchFamily="34" charset="-128"/>
              </a:defRPr>
            </a:lvl1pPr>
            <a:lvl2pPr marL="37931725" indent="-37474525">
              <a:defRPr>
                <a:solidFill>
                  <a:schemeClr val="tx1"/>
                </a:solidFill>
                <a:latin typeface="Tahoma" panose="020B0604030504040204" pitchFamily="34" charset="0"/>
                <a:ea typeface="ＭＳ Ｐゴシック" panose="020B0600070205080204" pitchFamily="34" charset="-128"/>
              </a:defRPr>
            </a:lvl2pPr>
            <a:lvl3pPr marL="1143000" indent="-228600">
              <a:defRPr>
                <a:solidFill>
                  <a:schemeClr val="tx1"/>
                </a:solidFill>
                <a:latin typeface="Tahoma" panose="020B0604030504040204" pitchFamily="34" charset="0"/>
                <a:ea typeface="ＭＳ Ｐゴシック" panose="020B0600070205080204" pitchFamily="34" charset="-128"/>
              </a:defRPr>
            </a:lvl3pPr>
            <a:lvl4pPr marL="1600200" indent="-228600">
              <a:defRPr>
                <a:solidFill>
                  <a:schemeClr val="tx1"/>
                </a:solidFill>
                <a:latin typeface="Tahoma" panose="020B0604030504040204" pitchFamily="34" charset="0"/>
                <a:ea typeface="ＭＳ Ｐゴシック" panose="020B0600070205080204" pitchFamily="34" charset="-128"/>
              </a:defRPr>
            </a:lvl4pPr>
            <a:lvl5pPr marL="2057400" indent="-228600">
              <a:defRPr>
                <a:solidFill>
                  <a:schemeClr val="tx1"/>
                </a:solidFill>
                <a:latin typeface="Tahom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9pPr>
          </a:lstStyle>
          <a:p>
            <a:fld id="{66507C74-41EF-B74A-B918-0A727C1846C3}" type="slidenum">
              <a:rPr lang="en-GB" altLang="en-US" smtClean="0">
                <a:latin typeface="Comic Sans MS" panose="030F0902030302020204" pitchFamily="66" charset="0"/>
              </a:rPr>
              <a:pPr/>
              <a:t>10</a:t>
            </a:fld>
            <a:endParaRPr lang="en-GB" altLang="en-US">
              <a:latin typeface="Comic Sans MS" panose="030F0902030302020204" pitchFamily="66" charset="0"/>
            </a:endParaRPr>
          </a:p>
        </p:txBody>
      </p:sp>
    </p:spTree>
    <p:extLst>
      <p:ext uri="{BB962C8B-B14F-4D97-AF65-F5344CB8AC3E}">
        <p14:creationId xmlns:p14="http://schemas.microsoft.com/office/powerpoint/2010/main" val="3882380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subjects – areas of learning</a:t>
            </a:r>
          </a:p>
          <a:p>
            <a:r>
              <a:rPr lang="en-US" dirty="0"/>
              <a:t>Taught holistically – with others i.e. physical &amp; oral / creative development &amp; personal &amp; social  </a:t>
            </a:r>
            <a:r>
              <a:rPr lang="en-US" dirty="0" err="1"/>
              <a:t>etc</a:t>
            </a:r>
            <a:r>
              <a:rPr lang="en-US" dirty="0"/>
              <a:t> </a:t>
            </a:r>
          </a:p>
          <a:p>
            <a:r>
              <a:rPr lang="en-US" dirty="0"/>
              <a:t>Each area of learning is given Range and skills  /   </a:t>
            </a:r>
            <a:r>
              <a:rPr lang="en-US" dirty="0" err="1"/>
              <a:t>ystod</a:t>
            </a:r>
            <a:r>
              <a:rPr lang="en-US" dirty="0"/>
              <a:t> a </a:t>
            </a:r>
            <a:r>
              <a:rPr lang="en-US" dirty="0" err="1"/>
              <a:t>sgiliau</a:t>
            </a:r>
            <a:endParaRPr lang="en-US" dirty="0"/>
          </a:p>
          <a:p>
            <a:r>
              <a:rPr lang="en-US" dirty="0"/>
              <a:t>The curriculum is a continuum – </a:t>
            </a:r>
            <a:r>
              <a:rPr lang="en-US" dirty="0" err="1"/>
              <a:t>continwwm</a:t>
            </a:r>
            <a:r>
              <a:rPr lang="en-US" dirty="0"/>
              <a:t> </a:t>
            </a:r>
            <a:r>
              <a:rPr lang="en-US" dirty="0" err="1"/>
              <a:t>yw’r</a:t>
            </a:r>
            <a:r>
              <a:rPr lang="en-US" dirty="0"/>
              <a:t> </a:t>
            </a:r>
            <a:r>
              <a:rPr lang="en-US" dirty="0" err="1"/>
              <a:t>cwricwlwm</a:t>
            </a:r>
            <a:r>
              <a:rPr lang="en-US" dirty="0"/>
              <a:t> </a:t>
            </a:r>
          </a:p>
          <a:p>
            <a:endParaRPr lang="en-US" dirty="0"/>
          </a:p>
          <a:p>
            <a:r>
              <a:rPr lang="en-US" dirty="0"/>
              <a:t>We now know from our lecture on Friday that the research that </a:t>
            </a:r>
            <a:r>
              <a:rPr lang="en-US" dirty="0" err="1"/>
              <a:t>Nalda</a:t>
            </a:r>
            <a:r>
              <a:rPr lang="en-US" dirty="0"/>
              <a:t> and now Amanda made showed that children didn’t develop the physical movements that was once assumed that this physical curriculum would provide – yes possibly the locomotor movement were shown to be satisfactory however their ability to manipulate objects was poor.  So here lies the argument that you may include in your essays. i.e. it’s expected that you will write positively about the creation and the being of the foundation phase – however evidence has proven that there needs to be further adjustments and considerations to the delivery of this curriculum. </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12</a:t>
            </a:fld>
            <a:endParaRPr lang="en-US" altLang="en-US"/>
          </a:p>
        </p:txBody>
      </p:sp>
    </p:spTree>
    <p:extLst>
      <p:ext uri="{BB962C8B-B14F-4D97-AF65-F5344CB8AC3E}">
        <p14:creationId xmlns:p14="http://schemas.microsoft.com/office/powerpoint/2010/main" val="1134120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EDEC1057-2CAA-4F28-80FD-4EFDD23C2A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27460A0E-FEE2-4FD8-91FF-1531406B2CD5}" type="slidenum">
              <a:rPr lang="en-US" altLang="en-US"/>
              <a:pPr>
                <a:spcBef>
                  <a:spcPct val="0"/>
                </a:spcBef>
              </a:pPr>
              <a:t>13</a:t>
            </a:fld>
            <a:endParaRPr lang="en-US" altLang="en-US"/>
          </a:p>
        </p:txBody>
      </p:sp>
      <p:sp>
        <p:nvSpPr>
          <p:cNvPr id="10243" name="Rectangle 2">
            <a:extLst>
              <a:ext uri="{FF2B5EF4-FFF2-40B4-BE49-F238E27FC236}">
                <a16:creationId xmlns:a16="http://schemas.microsoft.com/office/drawing/2014/main" id="{1984C034-1605-4D10-A41D-3DAAAA4CD1C8}"/>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ADC2C08F-5181-4EE2-92C7-460E22D65B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a:p>
            <a:pPr eaLnBrk="1" hangingPunct="1"/>
            <a:r>
              <a:rPr lang="en-US" altLang="en-US" dirty="0">
                <a:latin typeface="Arial" panose="020B0604020202020204" pitchFamily="34" charset="0"/>
              </a:rPr>
              <a:t>The F Phase – a play based curriculum : </a:t>
            </a:r>
          </a:p>
          <a:p>
            <a:pPr eaLnBrk="1" hangingPunct="1"/>
            <a:endParaRPr lang="en-US" altLang="en-US" dirty="0">
              <a:latin typeface="Arial" panose="020B0604020202020204" pitchFamily="34" charset="0"/>
            </a:endParaRPr>
          </a:p>
          <a:p>
            <a:r>
              <a:rPr lang="en-US" sz="1200" dirty="0"/>
              <a:t>The Foundation phase advocates a holistic child-centered approach. Well-being underpins the Foundation Phase, the learning being through ‘first hand experiential activities with the serious business of play providing the vehicle’ (DCELLS, 2008a:4). </a:t>
            </a:r>
          </a:p>
          <a:p>
            <a:pPr eaLnBrk="1" hangingPunct="1"/>
            <a:endParaRPr lang="en-US" altLang="en-US" dirty="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20</a:t>
            </a:fld>
            <a:endParaRPr lang="en-US" altLang="en-US"/>
          </a:p>
        </p:txBody>
      </p:sp>
    </p:spTree>
    <p:extLst>
      <p:ext uri="{BB962C8B-B14F-4D97-AF65-F5344CB8AC3E}">
        <p14:creationId xmlns:p14="http://schemas.microsoft.com/office/powerpoint/2010/main" val="3984371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22</a:t>
            </a:fld>
            <a:endParaRPr lang="en-US" altLang="en-US"/>
          </a:p>
        </p:txBody>
      </p:sp>
    </p:spTree>
    <p:extLst>
      <p:ext uri="{BB962C8B-B14F-4D97-AF65-F5344CB8AC3E}">
        <p14:creationId xmlns:p14="http://schemas.microsoft.com/office/powerpoint/2010/main" val="15917596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play involves an attitude of a natural willingness : </a:t>
            </a:r>
          </a:p>
          <a:p>
            <a:r>
              <a:rPr lang="en-US" dirty="0"/>
              <a:t>Genuine interest and ownership by the child.</a:t>
            </a:r>
          </a:p>
          <a:p>
            <a:r>
              <a:rPr lang="en-US" dirty="0"/>
              <a:t>Open</a:t>
            </a:r>
          </a:p>
          <a:p>
            <a:r>
              <a:rPr lang="en-US" dirty="0"/>
              <a:t>Play is not controlled by an adult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The outcome is not made by an adult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r>
              <a:rPr lang="en-US" dirty="0"/>
              <a:t> Bruce, T (2001) ‘Learning Through Play’ 12 features of play. </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24</a:t>
            </a:fld>
            <a:endParaRPr lang="en-US" altLang="en-US"/>
          </a:p>
        </p:txBody>
      </p:sp>
    </p:spTree>
    <p:extLst>
      <p:ext uri="{BB962C8B-B14F-4D97-AF65-F5344CB8AC3E}">
        <p14:creationId xmlns:p14="http://schemas.microsoft.com/office/powerpoint/2010/main" val="41253661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25</a:t>
            </a:fld>
            <a:endParaRPr lang="en-US" altLang="en-US"/>
          </a:p>
        </p:txBody>
      </p:sp>
    </p:spTree>
    <p:extLst>
      <p:ext uri="{BB962C8B-B14F-4D97-AF65-F5344CB8AC3E}">
        <p14:creationId xmlns:p14="http://schemas.microsoft.com/office/powerpoint/2010/main" val="103725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err="1"/>
              <a:t>Yn</a:t>
            </a:r>
            <a:r>
              <a:rPr lang="en-GB" altLang="en-US" dirty="0"/>
              <a:t> </a:t>
            </a:r>
            <a:r>
              <a:rPr lang="en-GB" altLang="en-US" dirty="0" err="1"/>
              <a:t>ol</a:t>
            </a:r>
            <a:r>
              <a:rPr lang="en-GB" altLang="en-US" dirty="0"/>
              <a:t> Jameson a Kidd 1974.  ‘Play is as essential to the mortal existence of a young child as is food and shelter.’</a:t>
            </a:r>
          </a:p>
          <a:p>
            <a:pPr eaLnBrk="1" hangingPunct="1"/>
            <a:endParaRPr lang="cy-GB" alt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26</a:t>
            </a:fld>
            <a:endParaRPr lang="en-US" altLang="en-US"/>
          </a:p>
        </p:txBody>
      </p:sp>
    </p:spTree>
    <p:extLst>
      <p:ext uri="{BB962C8B-B14F-4D97-AF65-F5344CB8AC3E}">
        <p14:creationId xmlns:p14="http://schemas.microsoft.com/office/powerpoint/2010/main" val="1672899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27</a:t>
            </a:fld>
            <a:endParaRPr lang="en-US" altLang="en-US"/>
          </a:p>
        </p:txBody>
      </p:sp>
    </p:spTree>
    <p:extLst>
      <p:ext uri="{BB962C8B-B14F-4D97-AF65-F5344CB8AC3E}">
        <p14:creationId xmlns:p14="http://schemas.microsoft.com/office/powerpoint/2010/main" val="4181227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Sutton-Smith (1997) questions the rhetoric surrounding play as a discourse of play as fun that fails to acknowledge any play that is not fun, or dark play, highlighting that there is little or no mention of children for whom play is not fun, or happy. The notion that play reproduces experiences from real life surely means that some children must be experiencing rejection, discomfort and alienation (Sutton-Smith, 1997).</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28</a:t>
            </a:fld>
            <a:endParaRPr lang="en-US" altLang="en-US"/>
          </a:p>
        </p:txBody>
      </p:sp>
    </p:spTree>
    <p:extLst>
      <p:ext uri="{BB962C8B-B14F-4D97-AF65-F5344CB8AC3E}">
        <p14:creationId xmlns:p14="http://schemas.microsoft.com/office/powerpoint/2010/main" val="212265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This is particularly relevant to a play-based curriculum such as the Foundation Phase, as it could be argued that any play that takes place in the school setting cannot be ‘pure play’ but would be on a continuum of play and playfulness (Howard </a:t>
            </a:r>
            <a:r>
              <a:rPr lang="en-GB" i="1" dirty="0"/>
              <a:t>et al</a:t>
            </a:r>
            <a:r>
              <a:rPr lang="en-GB" dirty="0"/>
              <a:t>., 2002; Pellegrini, 1991).</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29</a:t>
            </a:fld>
            <a:endParaRPr lang="en-US" altLang="en-US"/>
          </a:p>
        </p:txBody>
      </p:sp>
    </p:spTree>
    <p:extLst>
      <p:ext uri="{BB962C8B-B14F-4D97-AF65-F5344CB8AC3E}">
        <p14:creationId xmlns:p14="http://schemas.microsoft.com/office/powerpoint/2010/main" val="1841649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2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Through play children socialize – speak – share experiences – cooperate with other children and adults – share knowledge – share enjoyment  - solve problems – create script – copy what they experience / see and play then makes sense of this – engage  in fantasy worlds develop imagination creating a new world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30</a:t>
            </a:fld>
            <a:endParaRPr lang="en-US" altLang="en-US"/>
          </a:p>
        </p:txBody>
      </p:sp>
    </p:spTree>
    <p:extLst>
      <p:ext uri="{BB962C8B-B14F-4D97-AF65-F5344CB8AC3E}">
        <p14:creationId xmlns:p14="http://schemas.microsoft.com/office/powerpoint/2010/main" val="39920052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Mae </a:t>
            </a:r>
            <a:r>
              <a:rPr lang="en-GB" altLang="en-US" dirty="0" err="1"/>
              <a:t>chwarae’n</a:t>
            </a:r>
            <a:r>
              <a:rPr lang="en-GB" altLang="en-US" dirty="0"/>
              <a:t> </a:t>
            </a:r>
            <a:r>
              <a:rPr lang="en-GB" altLang="en-US" dirty="0" err="1"/>
              <a:t>rhan</a:t>
            </a:r>
            <a:r>
              <a:rPr lang="en-GB" altLang="en-US" dirty="0"/>
              <a:t> </a:t>
            </a:r>
            <a:r>
              <a:rPr lang="en-GB" altLang="en-US" dirty="0" err="1"/>
              <a:t>allweddol</a:t>
            </a:r>
            <a:r>
              <a:rPr lang="en-GB" altLang="en-US" dirty="0"/>
              <a:t> o </a:t>
            </a:r>
            <a:r>
              <a:rPr lang="en-GB" altLang="en-US" dirty="0" err="1"/>
              <a:t>ddull</a:t>
            </a:r>
            <a:r>
              <a:rPr lang="en-GB" altLang="en-US" dirty="0"/>
              <a:t> ac </a:t>
            </a:r>
            <a:r>
              <a:rPr lang="en-GB" altLang="en-US" dirty="0" err="1"/>
              <a:t>athroniaeth</a:t>
            </a:r>
            <a:r>
              <a:rPr lang="en-GB" altLang="en-US" dirty="0"/>
              <a:t> y </a:t>
            </a:r>
            <a:r>
              <a:rPr lang="en-GB" altLang="en-US" dirty="0" err="1"/>
              <a:t>Cyfnod</a:t>
            </a:r>
            <a:r>
              <a:rPr lang="en-GB" altLang="en-US" dirty="0"/>
              <a:t> Sylfaen</a:t>
            </a:r>
          </a:p>
          <a:p>
            <a:pPr eaLnBrk="1" hangingPunct="1"/>
            <a:r>
              <a:rPr lang="en-GB" altLang="en-US" dirty="0"/>
              <a:t>Mae </a:t>
            </a:r>
            <a:r>
              <a:rPr lang="en-GB" altLang="en-US" dirty="0" err="1"/>
              <a:t>wedi’i</a:t>
            </a:r>
            <a:r>
              <a:rPr lang="en-GB" altLang="en-US" dirty="0"/>
              <a:t> </a:t>
            </a:r>
            <a:r>
              <a:rPr lang="en-GB" altLang="en-US" dirty="0" err="1"/>
              <a:t>ddatblygu</a:t>
            </a:r>
            <a:r>
              <a:rPr lang="en-GB" altLang="en-US" dirty="0"/>
              <a:t> </a:t>
            </a:r>
            <a:r>
              <a:rPr lang="en-GB" altLang="en-US" dirty="0" err="1"/>
              <a:t>ar</a:t>
            </a:r>
            <a:r>
              <a:rPr lang="en-GB" altLang="en-US" dirty="0"/>
              <a:t> </a:t>
            </a:r>
            <a:r>
              <a:rPr lang="en-GB" altLang="en-US" dirty="0" err="1"/>
              <a:t>dystiolaeth</a:t>
            </a:r>
            <a:r>
              <a:rPr lang="en-GB" altLang="en-US" dirty="0"/>
              <a:t> ac </a:t>
            </a:r>
            <a:r>
              <a:rPr lang="en-GB" altLang="en-US" dirty="0" err="1"/>
              <a:t>ymchwil</a:t>
            </a:r>
            <a:r>
              <a:rPr lang="en-GB" altLang="en-US" dirty="0"/>
              <a:t> </a:t>
            </a:r>
            <a:r>
              <a:rPr lang="en-GB" altLang="en-US" dirty="0" err="1"/>
              <a:t>gadarn</a:t>
            </a:r>
            <a:endParaRPr lang="en-GB" altLang="en-US" dirty="0"/>
          </a:p>
          <a:p>
            <a:pPr eaLnBrk="1" hangingPunct="1"/>
            <a:r>
              <a:rPr lang="en-GB" altLang="en-US" dirty="0" err="1"/>
              <a:t>Ceir</a:t>
            </a:r>
            <a:r>
              <a:rPr lang="en-GB" altLang="en-US" dirty="0"/>
              <a:t> </a:t>
            </a:r>
            <a:r>
              <a:rPr lang="en-GB" altLang="en-US" dirty="0" err="1"/>
              <a:t>amrywiad</a:t>
            </a:r>
            <a:r>
              <a:rPr lang="en-GB" altLang="en-US" dirty="0"/>
              <a:t> o ran ‘</a:t>
            </a:r>
            <a:r>
              <a:rPr lang="en-GB" altLang="en-US" dirty="0" err="1"/>
              <a:t>gwerth</a:t>
            </a:r>
            <a:r>
              <a:rPr lang="en-GB" altLang="en-US" dirty="0"/>
              <a:t>’ </a:t>
            </a:r>
            <a:r>
              <a:rPr lang="en-GB" altLang="en-US" dirty="0" err="1"/>
              <a:t>chwarae-e.e</a:t>
            </a:r>
            <a:r>
              <a:rPr lang="en-GB" altLang="en-US" dirty="0"/>
              <a:t>. o </a:t>
            </a:r>
            <a:r>
              <a:rPr lang="en-GB" altLang="en-US" dirty="0" err="1"/>
              <a:t>ymchwil</a:t>
            </a:r>
            <a:r>
              <a:rPr lang="en-GB" altLang="en-US" dirty="0"/>
              <a:t>, </a:t>
            </a:r>
            <a:r>
              <a:rPr lang="en-GB" altLang="en-US" dirty="0" err="1"/>
              <a:t>rhieni</a:t>
            </a:r>
            <a:r>
              <a:rPr lang="en-GB" altLang="en-US" dirty="0"/>
              <a:t>, </a:t>
            </a:r>
            <a:r>
              <a:rPr lang="en-GB" altLang="en-US" dirty="0" err="1"/>
              <a:t>cyd-weithwyr</a:t>
            </a:r>
            <a:r>
              <a:rPr lang="en-GB" altLang="en-US" dirty="0"/>
              <a:t>…</a:t>
            </a:r>
          </a:p>
          <a:p>
            <a:pPr eaLnBrk="1" hangingPunct="1">
              <a:lnSpc>
                <a:spcPct val="70000"/>
              </a:lnSpc>
              <a:buFont typeface="Wingdings" pitchFamily="2" charset="2"/>
              <a:buNone/>
            </a:pPr>
            <a:endParaRPr lang="en-GB" altLang="en-US" dirty="0"/>
          </a:p>
          <a:p>
            <a:pPr eaLnBrk="1" hangingPunct="1">
              <a:lnSpc>
                <a:spcPct val="70000"/>
              </a:lnSpc>
              <a:buFont typeface="Wingdings" pitchFamily="2" charset="2"/>
              <a:buNone/>
            </a:pPr>
            <a:r>
              <a:rPr lang="en-GB" altLang="en-US" b="1" dirty="0"/>
              <a:t>‘Children </a:t>
            </a:r>
            <a:r>
              <a:rPr lang="en-GB" altLang="en-US" b="1" dirty="0" err="1"/>
              <a:t>opperate</a:t>
            </a:r>
            <a:r>
              <a:rPr lang="en-GB" altLang="en-US" b="1" dirty="0"/>
              <a:t> at their highest level during play’</a:t>
            </a:r>
          </a:p>
          <a:p>
            <a:pPr eaLnBrk="1" hangingPunct="1">
              <a:lnSpc>
                <a:spcPct val="70000"/>
              </a:lnSpc>
              <a:buFont typeface="Wingdings" pitchFamily="2" charset="2"/>
              <a:buNone/>
            </a:pPr>
            <a:r>
              <a:rPr lang="en-GB" altLang="en-US" b="1" dirty="0"/>
              <a:t>                                               Vygotsky  (1978)</a:t>
            </a:r>
          </a:p>
          <a:p>
            <a:pPr eaLnBrk="1" hangingPunct="1">
              <a:lnSpc>
                <a:spcPct val="90000"/>
              </a:lnSpc>
            </a:pPr>
            <a:endParaRPr lang="en-GB" altLang="en-US" dirty="0"/>
          </a:p>
          <a:p>
            <a:pPr eaLnBrk="1" hangingPunct="1">
              <a:lnSpc>
                <a:spcPct val="90000"/>
              </a:lnSpc>
            </a:pPr>
            <a:r>
              <a:rPr lang="en-GB" altLang="en-US" dirty="0"/>
              <a:t>Play is a central feature of the Foundation Phase philosophy</a:t>
            </a:r>
          </a:p>
          <a:p>
            <a:pPr eaLnBrk="1" hangingPunct="1">
              <a:lnSpc>
                <a:spcPct val="90000"/>
              </a:lnSpc>
            </a:pPr>
            <a:r>
              <a:rPr lang="en-GB" altLang="en-US" dirty="0"/>
              <a:t>It has been developed on research</a:t>
            </a:r>
          </a:p>
          <a:p>
            <a:pPr eaLnBrk="1" hangingPunct="1">
              <a:lnSpc>
                <a:spcPct val="90000"/>
              </a:lnSpc>
            </a:pPr>
            <a:r>
              <a:rPr lang="en-GB" altLang="en-US" dirty="0"/>
              <a:t>There is a wide understanding of the ‘value’ of play-</a:t>
            </a:r>
            <a:r>
              <a:rPr lang="en-GB" altLang="en-US" dirty="0" err="1"/>
              <a:t>e.e.</a:t>
            </a:r>
            <a:r>
              <a:rPr lang="en-GB" altLang="en-US" dirty="0"/>
              <a:t> research, parents, co-workers…</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31</a:t>
            </a:fld>
            <a:endParaRPr lang="en-US" altLang="en-US"/>
          </a:p>
        </p:txBody>
      </p:sp>
    </p:spTree>
    <p:extLst>
      <p:ext uri="{BB962C8B-B14F-4D97-AF65-F5344CB8AC3E}">
        <p14:creationId xmlns:p14="http://schemas.microsoft.com/office/powerpoint/2010/main" val="3877523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Within the NC document it is noted that ‘the F Phase advocates a holistic child-centered approach. Well-being underpins the Foundation Phase, the learning being through ‘first hand experiential activities with the serious business of play providing the vehicle’ (DCELLS, 2008a:4). </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32</a:t>
            </a:fld>
            <a:endParaRPr lang="en-US" altLang="en-US"/>
          </a:p>
        </p:txBody>
      </p:sp>
    </p:spTree>
    <p:extLst>
      <p:ext uri="{BB962C8B-B14F-4D97-AF65-F5344CB8AC3E}">
        <p14:creationId xmlns:p14="http://schemas.microsoft.com/office/powerpoint/2010/main" val="40574976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t>&amp; </a:t>
            </a:r>
            <a:r>
              <a:rPr lang="en-GB" sz="1400" dirty="0" err="1"/>
              <a:t>Montissory</a:t>
            </a:r>
            <a:r>
              <a:rPr lang="en-GB" sz="1400" dirty="0"/>
              <a:t> : her outdoor garden consisted of an area for ball games and trees for shade </a:t>
            </a:r>
          </a:p>
          <a:p>
            <a:r>
              <a:rPr lang="en-GB" sz="1400" dirty="0"/>
              <a:t>she thought children should have open access from indoor to outdoor areas </a:t>
            </a:r>
          </a:p>
          <a:p>
            <a:r>
              <a:rPr lang="en-GB" sz="1400" dirty="0"/>
              <a:t>she believed in structured materials rather than a purely “natural” environment </a:t>
            </a:r>
          </a:p>
          <a:p>
            <a:endParaRPr lang="en-GB" sz="1400"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33</a:t>
            </a:fld>
            <a:endParaRPr lang="en-US" altLang="en-US"/>
          </a:p>
        </p:txBody>
      </p:sp>
    </p:spTree>
    <p:extLst>
      <p:ext uri="{BB962C8B-B14F-4D97-AF65-F5344CB8AC3E}">
        <p14:creationId xmlns:p14="http://schemas.microsoft.com/office/powerpoint/2010/main" val="42573092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a:extLst>
              <a:ext uri="{FF2B5EF4-FFF2-40B4-BE49-F238E27FC236}">
                <a16:creationId xmlns:a16="http://schemas.microsoft.com/office/drawing/2014/main" id="{FBF07B4E-EE3C-B447-A2DC-E52A0FC59DB4}"/>
              </a:ext>
            </a:extLst>
          </p:cNvPr>
          <p:cNvSpPr>
            <a:spLocks noGrp="1" noRot="1" noChangeAspect="1" noChangeArrowheads="1" noTextEdit="1"/>
          </p:cNvSpPr>
          <p:nvPr>
            <p:ph type="sldImg"/>
          </p:nvPr>
        </p:nvSpPr>
        <p:spPr>
          <a:ln/>
        </p:spPr>
      </p:sp>
      <p:sp>
        <p:nvSpPr>
          <p:cNvPr id="36866" name="Notes Placeholder 2">
            <a:extLst>
              <a:ext uri="{FF2B5EF4-FFF2-40B4-BE49-F238E27FC236}">
                <a16:creationId xmlns:a16="http://schemas.microsoft.com/office/drawing/2014/main" id="{DCDF6673-A89C-DD44-9170-AE2A43BBE9B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cy-GB" altLang="en-US"/>
              <a:t>Nodwch rhain o amgylch a thu fewn yr amlinelliad.</a:t>
            </a:r>
          </a:p>
          <a:p>
            <a:endParaRPr lang="cy-GB" altLang="en-US"/>
          </a:p>
          <a:p>
            <a:r>
              <a:rPr lang="cy-GB" altLang="en-US"/>
              <a:t>Write these within and around the outline.</a:t>
            </a:r>
            <a:endParaRPr lang="en-GB" altLang="en-US"/>
          </a:p>
        </p:txBody>
      </p:sp>
      <p:sp>
        <p:nvSpPr>
          <p:cNvPr id="36867" name="Slide Number Placeholder 3">
            <a:extLst>
              <a:ext uri="{FF2B5EF4-FFF2-40B4-BE49-F238E27FC236}">
                <a16:creationId xmlns:a16="http://schemas.microsoft.com/office/drawing/2014/main" id="{CB7127B2-8507-C946-B190-26CB2C57BB6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ＭＳ Ｐゴシック" panose="020B0600070205080204" pitchFamily="34" charset="-128"/>
              </a:defRPr>
            </a:lvl1pPr>
            <a:lvl2pPr marL="742950" indent="-285750">
              <a:defRPr>
                <a:solidFill>
                  <a:schemeClr val="tx1"/>
                </a:solidFill>
                <a:latin typeface="Tahoma" panose="020B0604030504040204" pitchFamily="34" charset="0"/>
                <a:ea typeface="ＭＳ Ｐゴシック" panose="020B0600070205080204" pitchFamily="34" charset="-128"/>
              </a:defRPr>
            </a:lvl2pPr>
            <a:lvl3pPr marL="1143000" indent="-228600">
              <a:defRPr>
                <a:solidFill>
                  <a:schemeClr val="tx1"/>
                </a:solidFill>
                <a:latin typeface="Tahoma" panose="020B0604030504040204" pitchFamily="34" charset="0"/>
                <a:ea typeface="ＭＳ Ｐゴシック" panose="020B0600070205080204" pitchFamily="34" charset="-128"/>
              </a:defRPr>
            </a:lvl3pPr>
            <a:lvl4pPr marL="1600200" indent="-228600">
              <a:defRPr>
                <a:solidFill>
                  <a:schemeClr val="tx1"/>
                </a:solidFill>
                <a:latin typeface="Tahoma" panose="020B0604030504040204" pitchFamily="34" charset="0"/>
                <a:ea typeface="ＭＳ Ｐゴシック" panose="020B0600070205080204" pitchFamily="34" charset="-128"/>
              </a:defRPr>
            </a:lvl4pPr>
            <a:lvl5pPr marL="2057400" indent="-228600">
              <a:defRPr>
                <a:solidFill>
                  <a:schemeClr val="tx1"/>
                </a:solidFill>
                <a:latin typeface="Tahom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Tahoma" panose="020B0604030504040204" pitchFamily="34" charset="0"/>
                <a:ea typeface="ＭＳ Ｐゴシック" panose="020B0600070205080204" pitchFamily="34" charset="-128"/>
              </a:defRPr>
            </a:lvl9pPr>
          </a:lstStyle>
          <a:p>
            <a:fld id="{9ABED974-C11E-A247-BEF4-4A1F8463E160}" type="slidenum">
              <a:rPr lang="en-GB" altLang="en-US" smtClean="0">
                <a:latin typeface="Comic Sans MS" panose="030F0902030302020204" pitchFamily="66" charset="0"/>
              </a:rPr>
              <a:pPr/>
              <a:t>35</a:t>
            </a:fld>
            <a:endParaRPr lang="en-GB" altLang="en-US">
              <a:latin typeface="Comic Sans MS" panose="030F0902030302020204" pitchFamily="66" charset="0"/>
            </a:endParaRPr>
          </a:p>
        </p:txBody>
      </p:sp>
    </p:spTree>
    <p:extLst>
      <p:ext uri="{BB962C8B-B14F-4D97-AF65-F5344CB8AC3E}">
        <p14:creationId xmlns:p14="http://schemas.microsoft.com/office/powerpoint/2010/main" val="28123771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Mae plant </a:t>
            </a:r>
            <a:r>
              <a:rPr lang="en-US" dirty="0" err="1"/>
              <a:t>angen</a:t>
            </a:r>
            <a:r>
              <a:rPr lang="en-US" dirty="0"/>
              <a:t> </a:t>
            </a:r>
            <a:r>
              <a:rPr lang="en-US" dirty="0" err="1"/>
              <a:t>datblygu</a:t>
            </a:r>
            <a:r>
              <a:rPr lang="en-US" baseline="0" dirty="0"/>
              <a:t> </a:t>
            </a:r>
            <a:r>
              <a:rPr lang="en-US" baseline="0" dirty="0" err="1"/>
              <a:t>euc</a:t>
            </a:r>
            <a:r>
              <a:rPr lang="en-US" baseline="0" dirty="0"/>
              <a:t> </a:t>
            </a:r>
            <a:r>
              <a:rPr lang="en-US" baseline="0" dirty="0" err="1"/>
              <a:t>yrff</a:t>
            </a:r>
            <a:r>
              <a:rPr lang="en-US" baseline="0" dirty="0"/>
              <a:t> </a:t>
            </a:r>
            <a:r>
              <a:rPr lang="en-US" baseline="0" dirty="0" err="1"/>
              <a:t>eu</a:t>
            </a:r>
            <a:r>
              <a:rPr lang="en-US" baseline="0" dirty="0"/>
              <a:t> </a:t>
            </a:r>
            <a:r>
              <a:rPr lang="en-US" baseline="0" dirty="0" err="1"/>
              <a:t>meddyliau</a:t>
            </a:r>
            <a:r>
              <a:rPr lang="en-US" baseline="0" dirty="0"/>
              <a:t> </a:t>
            </a:r>
            <a:r>
              <a:rPr lang="en-US" baseline="0" dirty="0" err="1"/>
              <a:t>a’u</a:t>
            </a:r>
            <a:r>
              <a:rPr lang="en-US" baseline="0" dirty="0"/>
              <a:t> </a:t>
            </a:r>
            <a:r>
              <a:rPr lang="en-US" baseline="0" dirty="0" err="1"/>
              <a:t>personoliaethau</a:t>
            </a:r>
            <a:r>
              <a:rPr lang="en-US" baseline="0" dirty="0"/>
              <a:t> ac </a:t>
            </a:r>
            <a:r>
              <a:rPr lang="en-US" baseline="0" dirty="0" err="1"/>
              <a:t>mae</a:t>
            </a:r>
            <a:r>
              <a:rPr lang="en-US" baseline="0" dirty="0"/>
              <a:t> </a:t>
            </a:r>
            <a:r>
              <a:rPr lang="en-US" baseline="0" dirty="0" err="1"/>
              <a:t>chwarae</a:t>
            </a:r>
            <a:r>
              <a:rPr lang="en-US" baseline="0" dirty="0"/>
              <a:t> </a:t>
            </a:r>
            <a:r>
              <a:rPr lang="en-US" baseline="0" dirty="0" err="1"/>
              <a:t>yn</a:t>
            </a:r>
            <a:r>
              <a:rPr lang="en-US" baseline="0" dirty="0"/>
              <a:t> </a:t>
            </a:r>
            <a:r>
              <a:rPr lang="en-US" baseline="0" dirty="0" err="1"/>
              <a:t>cynnig</a:t>
            </a:r>
            <a:r>
              <a:rPr lang="en-US" baseline="0" dirty="0"/>
              <a:t> </a:t>
            </a:r>
            <a:r>
              <a:rPr lang="en-US" baseline="0" dirty="0" err="1"/>
              <a:t>cyfleoedd</a:t>
            </a:r>
            <a:r>
              <a:rPr lang="en-US" baseline="0" dirty="0"/>
              <a:t> I </a:t>
            </a:r>
            <a:r>
              <a:rPr lang="en-US" baseline="0" dirty="0" err="1"/>
              <a:t>hyn</a:t>
            </a:r>
            <a:r>
              <a:rPr lang="en-US" baseline="0" dirty="0"/>
              <a:t> I </a:t>
            </a:r>
            <a:r>
              <a:rPr lang="en-US" baseline="0" dirty="0" err="1"/>
              <a:t>ddigwydd</a:t>
            </a:r>
            <a:r>
              <a:rPr lang="en-US" baseline="0" dirty="0"/>
              <a:t>. </a:t>
            </a:r>
            <a:r>
              <a:rPr lang="en-US" baseline="0" dirty="0" err="1"/>
              <a:t>Mae’n</a:t>
            </a:r>
            <a:r>
              <a:rPr lang="en-US" baseline="0" dirty="0"/>
              <a:t> </a:t>
            </a:r>
            <a:r>
              <a:rPr lang="en-US" baseline="0" dirty="0" err="1"/>
              <a:t>cryfhau’r</a:t>
            </a:r>
            <a:r>
              <a:rPr lang="en-US" baseline="0" dirty="0"/>
              <a:t> </a:t>
            </a:r>
            <a:r>
              <a:rPr lang="en-US" baseline="0" dirty="0" err="1"/>
              <a:t>corff</a:t>
            </a:r>
            <a:r>
              <a:rPr lang="en-US" baseline="0" dirty="0"/>
              <a:t> ac </a:t>
            </a:r>
            <a:r>
              <a:rPr lang="en-US" baseline="0" dirty="0" err="1"/>
              <a:t>yn</a:t>
            </a:r>
            <a:r>
              <a:rPr lang="en-US" baseline="0" dirty="0"/>
              <a:t> </a:t>
            </a:r>
            <a:r>
              <a:rPr lang="en-US" baseline="0" dirty="0" err="1"/>
              <a:t>herio’r</a:t>
            </a:r>
            <a:r>
              <a:rPr lang="en-US" baseline="0" dirty="0"/>
              <a:t> </a:t>
            </a:r>
            <a:r>
              <a:rPr lang="en-US" baseline="0" dirty="0" err="1"/>
              <a:t>meddwl</a:t>
            </a:r>
            <a:r>
              <a:rPr lang="en-US" baseline="0" dirty="0"/>
              <a:t>. </a:t>
            </a:r>
            <a:r>
              <a:rPr lang="en-US" baseline="0" dirty="0" err="1"/>
              <a:t>Mae’n</a:t>
            </a:r>
            <a:r>
              <a:rPr lang="en-US" baseline="0" dirty="0"/>
              <a:t> </a:t>
            </a:r>
            <a:r>
              <a:rPr lang="en-US" baseline="0" dirty="0" err="1"/>
              <a:t>datblygu’r</a:t>
            </a:r>
            <a:r>
              <a:rPr lang="en-US" baseline="0" dirty="0"/>
              <a:t> </a:t>
            </a:r>
            <a:r>
              <a:rPr lang="en-US" baseline="0" dirty="0" err="1"/>
              <a:t>personoliaeth</a:t>
            </a:r>
            <a:r>
              <a:rPr lang="en-US" baseline="0" dirty="0"/>
              <a:t> a </a:t>
            </a:r>
            <a:r>
              <a:rPr lang="en-US" baseline="0" dirty="0" err="1"/>
              <a:t>chaffael</a:t>
            </a:r>
            <a:r>
              <a:rPr lang="en-US" baseline="0" dirty="0"/>
              <a:t> </a:t>
            </a:r>
            <a:r>
              <a:rPr lang="en-US" baseline="0" dirty="0" err="1"/>
              <a:t>hyfedredd</a:t>
            </a:r>
            <a:r>
              <a:rPr lang="en-US" baseline="0" dirty="0"/>
              <a:t> </a:t>
            </a:r>
            <a:r>
              <a:rPr lang="en-US" baseline="0" dirty="0" err="1"/>
              <a:t>cymdeithasol</a:t>
            </a:r>
            <a:r>
              <a:rPr lang="en-US" baseline="0" dirty="0"/>
              <a:t>.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36</a:t>
            </a:fld>
            <a:endParaRPr lang="en-US" altLang="en-US"/>
          </a:p>
        </p:txBody>
      </p:sp>
    </p:spTree>
    <p:extLst>
      <p:ext uri="{BB962C8B-B14F-4D97-AF65-F5344CB8AC3E}">
        <p14:creationId xmlns:p14="http://schemas.microsoft.com/office/powerpoint/2010/main" val="33846320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Write what you think is a definition of play.   Can we decide what we think are key features of play? </a:t>
            </a:r>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38</a:t>
            </a:fld>
            <a:endParaRPr lang="en-US" altLang="en-US"/>
          </a:p>
        </p:txBody>
      </p:sp>
    </p:spTree>
    <p:extLst>
      <p:ext uri="{BB962C8B-B14F-4D97-AF65-F5344CB8AC3E}">
        <p14:creationId xmlns:p14="http://schemas.microsoft.com/office/powerpoint/2010/main" val="20963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dirty="0"/>
              <a:t>Abraham Maslow’s hierarchy of needs – proposed in a paper in “Psychological Review” his in 1943 “A theory of Human Motivation” .  Five tier model – hierarchy of human needs. There I little scientific basis to the theory.</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39</a:t>
            </a:fld>
            <a:endParaRPr lang="en-US" altLang="en-US"/>
          </a:p>
        </p:txBody>
      </p:sp>
    </p:spTree>
    <p:extLst>
      <p:ext uri="{BB962C8B-B14F-4D97-AF65-F5344CB8AC3E}">
        <p14:creationId xmlns:p14="http://schemas.microsoft.com/office/powerpoint/2010/main" val="26319051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2BFA1F-4F6A-40A6-99E4-AD9CAABA419A}"/>
              </a:ext>
            </a:extLst>
          </p:cNvPr>
          <p:cNvSpPr>
            <a:spLocks noGrp="1"/>
          </p:cNvSpPr>
          <p:nvPr>
            <p:ph type="dt" sz="half" idx="10"/>
          </p:nvPr>
        </p:nvSpPr>
        <p:spPr>
          <a:xfrm>
            <a:off x="395288" y="6524625"/>
            <a:ext cx="971550" cy="219075"/>
          </a:xfrm>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65320108-3094-4C02-B53A-2A90A0ECF6CD}"/>
              </a:ext>
            </a:extLst>
          </p:cNvPr>
          <p:cNvSpPr>
            <a:spLocks noGrp="1"/>
          </p:cNvSpPr>
          <p:nvPr>
            <p:ph type="ftr" sz="quarter" idx="11"/>
          </p:nvPr>
        </p:nvSpPr>
        <p:spPr>
          <a:xfrm>
            <a:off x="4140200" y="6381750"/>
            <a:ext cx="2895600" cy="365125"/>
          </a:xfrm>
          <a:prstGeom prst="rect">
            <a:avLst/>
          </a:prstGeom>
        </p:spPr>
        <p:txBody>
          <a:bodyPr/>
          <a:lstStyle>
            <a:lvl1pPr eaLnBrk="1" hangingPunct="1">
              <a:defRPr/>
            </a:lvl1pPr>
          </a:lstStyle>
          <a:p>
            <a:pPr>
              <a:defRPr/>
            </a:pPr>
            <a:endParaRPr lang="en-GB"/>
          </a:p>
        </p:txBody>
      </p:sp>
      <p:sp>
        <p:nvSpPr>
          <p:cNvPr id="6" name="Slide Number Placeholder 5">
            <a:extLst>
              <a:ext uri="{FF2B5EF4-FFF2-40B4-BE49-F238E27FC236}">
                <a16:creationId xmlns:a16="http://schemas.microsoft.com/office/drawing/2014/main" id="{277D0907-D8BA-466F-B857-D347A1E4A366}"/>
              </a:ext>
            </a:extLst>
          </p:cNvPr>
          <p:cNvSpPr>
            <a:spLocks noGrp="1"/>
          </p:cNvSpPr>
          <p:nvPr>
            <p:ph type="sldNum" sz="quarter" idx="12"/>
          </p:nvPr>
        </p:nvSpPr>
        <p:spPr/>
        <p:txBody>
          <a:bodyPr/>
          <a:lstStyle>
            <a:lvl1pPr>
              <a:defRPr smtClean="0"/>
            </a:lvl1pPr>
          </a:lstStyle>
          <a:p>
            <a:pPr>
              <a:defRPr/>
            </a:pPr>
            <a:fld id="{5C3DFA37-EBC5-4BC2-87E4-F81FFB777147}" type="slidenum">
              <a:rPr lang="en-GB" altLang="en-US"/>
              <a:pPr>
                <a:defRPr/>
              </a:pPr>
              <a:t>‹#›</a:t>
            </a:fld>
            <a:endParaRPr lang="en-GB" altLang="en-US"/>
          </a:p>
        </p:txBody>
      </p:sp>
    </p:spTree>
    <p:extLst>
      <p:ext uri="{BB962C8B-B14F-4D97-AF65-F5344CB8AC3E}">
        <p14:creationId xmlns:p14="http://schemas.microsoft.com/office/powerpoint/2010/main" val="2279891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C491D7-12C7-40B8-ACD7-BC193C1307B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3220F078-E5EB-47BC-ADA2-466799EF1D19}"/>
              </a:ext>
            </a:extLst>
          </p:cNvPr>
          <p:cNvSpPr>
            <a:spLocks noGrp="1"/>
          </p:cNvSpPr>
          <p:nvPr>
            <p:ph type="ftr" sz="quarter" idx="11"/>
          </p:nvPr>
        </p:nvSpPr>
        <p:spPr>
          <a:xfrm>
            <a:off x="3132138" y="6461125"/>
            <a:ext cx="2895600" cy="365125"/>
          </a:xfrm>
          <a:prstGeom prst="rect">
            <a:avLst/>
          </a:prstGeom>
        </p:spPr>
        <p:txBody>
          <a:bodyPr/>
          <a:lstStyle>
            <a:lvl1pPr eaLnBrk="1" hangingPunct="1">
              <a:defRPr/>
            </a:lvl1pPr>
          </a:lstStyle>
          <a:p>
            <a:pPr>
              <a:defRPr/>
            </a:pPr>
            <a:endParaRPr lang="en-GB"/>
          </a:p>
        </p:txBody>
      </p:sp>
      <p:sp>
        <p:nvSpPr>
          <p:cNvPr id="6" name="Slide Number Placeholder 5">
            <a:extLst>
              <a:ext uri="{FF2B5EF4-FFF2-40B4-BE49-F238E27FC236}">
                <a16:creationId xmlns:a16="http://schemas.microsoft.com/office/drawing/2014/main" id="{302D42D0-856A-4D95-8F6D-624640B481A1}"/>
              </a:ext>
            </a:extLst>
          </p:cNvPr>
          <p:cNvSpPr>
            <a:spLocks noGrp="1"/>
          </p:cNvSpPr>
          <p:nvPr>
            <p:ph type="sldNum" sz="quarter" idx="12"/>
          </p:nvPr>
        </p:nvSpPr>
        <p:spPr/>
        <p:txBody>
          <a:bodyPr/>
          <a:lstStyle>
            <a:lvl1pPr>
              <a:defRPr smtClean="0"/>
            </a:lvl1pPr>
          </a:lstStyle>
          <a:p>
            <a:pPr>
              <a:defRPr/>
            </a:pPr>
            <a:fld id="{790676E5-54EC-4E52-91E1-1A2B87E80ED7}" type="slidenum">
              <a:rPr lang="en-GB" altLang="en-US"/>
              <a:pPr>
                <a:defRPr/>
              </a:pPr>
              <a:t>‹#›</a:t>
            </a:fld>
            <a:endParaRPr lang="en-GB" altLang="en-US"/>
          </a:p>
        </p:txBody>
      </p:sp>
    </p:spTree>
    <p:extLst>
      <p:ext uri="{BB962C8B-B14F-4D97-AF65-F5344CB8AC3E}">
        <p14:creationId xmlns:p14="http://schemas.microsoft.com/office/powerpoint/2010/main" val="1512388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77E894-D565-4C01-BBCB-C64174AB6C08}"/>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4A58AF41-0367-490D-90CE-0056CFA22F33}"/>
              </a:ext>
            </a:extLst>
          </p:cNvPr>
          <p:cNvSpPr>
            <a:spLocks noGrp="1"/>
          </p:cNvSpPr>
          <p:nvPr>
            <p:ph type="sldNum" sz="quarter" idx="11"/>
          </p:nvPr>
        </p:nvSpPr>
        <p:spPr/>
        <p:txBody>
          <a:bodyPr/>
          <a:lstStyle>
            <a:lvl1pPr>
              <a:defRPr/>
            </a:lvl1pPr>
          </a:lstStyle>
          <a:p>
            <a:pPr>
              <a:defRPr/>
            </a:pPr>
            <a:fld id="{4DEC7498-54F0-44CF-9794-3B8631A36A6E}" type="slidenum">
              <a:rPr lang="en-GB" altLang="en-US"/>
              <a:pPr>
                <a:defRPr/>
              </a:pPr>
              <a:t>‹#›</a:t>
            </a:fld>
            <a:endParaRPr lang="en-GB" altLang="en-US"/>
          </a:p>
        </p:txBody>
      </p:sp>
    </p:spTree>
    <p:extLst>
      <p:ext uri="{BB962C8B-B14F-4D97-AF65-F5344CB8AC3E}">
        <p14:creationId xmlns:p14="http://schemas.microsoft.com/office/powerpoint/2010/main" val="1519110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A59533D-6B67-4D67-A48B-65C144FB1420}"/>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C70EBDE-1F2D-4288-B0C1-71CF772E83C6}"/>
              </a:ext>
            </a:extLst>
          </p:cNvPr>
          <p:cNvSpPr>
            <a:spLocks noGrp="1"/>
          </p:cNvSpPr>
          <p:nvPr>
            <p:ph type="sldNum" sz="quarter" idx="11"/>
          </p:nvPr>
        </p:nvSpPr>
        <p:spPr/>
        <p:txBody>
          <a:bodyPr/>
          <a:lstStyle>
            <a:lvl1pPr>
              <a:defRPr/>
            </a:lvl1pPr>
          </a:lstStyle>
          <a:p>
            <a:pPr>
              <a:defRPr/>
            </a:pPr>
            <a:fld id="{31EA5032-5CDF-408B-919E-C449C6A7ECF0}" type="slidenum">
              <a:rPr lang="en-GB" altLang="en-US"/>
              <a:pPr>
                <a:defRPr/>
              </a:pPr>
              <a:t>‹#›</a:t>
            </a:fld>
            <a:endParaRPr lang="en-GB" altLang="en-US"/>
          </a:p>
        </p:txBody>
      </p:sp>
    </p:spTree>
    <p:extLst>
      <p:ext uri="{BB962C8B-B14F-4D97-AF65-F5344CB8AC3E}">
        <p14:creationId xmlns:p14="http://schemas.microsoft.com/office/powerpoint/2010/main" val="295001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A808219E-9320-4304-8D3B-941010037168}"/>
              </a:ext>
            </a:extLst>
          </p:cNvPr>
          <p:cNvSpPr>
            <a:spLocks noGrp="1"/>
          </p:cNvSpPr>
          <p:nvPr>
            <p:ph type="dt" sz="half" idx="10"/>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09540D69-1A9C-432C-8F14-688683D0F004}"/>
              </a:ext>
            </a:extLst>
          </p:cNvPr>
          <p:cNvSpPr>
            <a:spLocks noGrp="1"/>
          </p:cNvSpPr>
          <p:nvPr>
            <p:ph type="sldNum" sz="quarter" idx="11"/>
          </p:nvPr>
        </p:nvSpPr>
        <p:spPr/>
        <p:txBody>
          <a:bodyPr/>
          <a:lstStyle>
            <a:lvl1pPr>
              <a:defRPr/>
            </a:lvl1pPr>
          </a:lstStyle>
          <a:p>
            <a:pPr>
              <a:defRPr/>
            </a:pPr>
            <a:fld id="{050AACCF-7E01-4A4C-9A87-C47F8B020C60}" type="slidenum">
              <a:rPr lang="en-GB" altLang="en-US"/>
              <a:pPr>
                <a:defRPr/>
              </a:pPr>
              <a:t>‹#›</a:t>
            </a:fld>
            <a:endParaRPr lang="en-GB" altLang="en-US"/>
          </a:p>
        </p:txBody>
      </p:sp>
    </p:spTree>
    <p:extLst>
      <p:ext uri="{BB962C8B-B14F-4D97-AF65-F5344CB8AC3E}">
        <p14:creationId xmlns:p14="http://schemas.microsoft.com/office/powerpoint/2010/main" val="808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1FCD189-B9AA-409B-9C11-84AD7F271ACA}"/>
              </a:ext>
            </a:extLst>
          </p:cNvPr>
          <p:cNvSpPr>
            <a:spLocks noGrp="1"/>
          </p:cNvSpPr>
          <p:nvPr>
            <p:ph type="dt" sz="half" idx="10"/>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A3AE9330-2D6A-4E75-A3E3-72E7A668BC0C}"/>
              </a:ext>
            </a:extLst>
          </p:cNvPr>
          <p:cNvSpPr>
            <a:spLocks noGrp="1"/>
          </p:cNvSpPr>
          <p:nvPr>
            <p:ph type="sldNum" sz="quarter" idx="11"/>
          </p:nvPr>
        </p:nvSpPr>
        <p:spPr/>
        <p:txBody>
          <a:bodyPr/>
          <a:lstStyle>
            <a:lvl1pPr>
              <a:defRPr/>
            </a:lvl1pPr>
          </a:lstStyle>
          <a:p>
            <a:pPr>
              <a:defRPr/>
            </a:pPr>
            <a:fld id="{01EB83EE-DF2F-42F1-BF74-490BB7C7E72A}" type="slidenum">
              <a:rPr lang="en-GB" altLang="en-US"/>
              <a:pPr>
                <a:defRPr/>
              </a:pPr>
              <a:t>‹#›</a:t>
            </a:fld>
            <a:endParaRPr lang="en-GB" altLang="en-US"/>
          </a:p>
        </p:txBody>
      </p:sp>
    </p:spTree>
    <p:extLst>
      <p:ext uri="{BB962C8B-B14F-4D97-AF65-F5344CB8AC3E}">
        <p14:creationId xmlns:p14="http://schemas.microsoft.com/office/powerpoint/2010/main" val="415950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1E112E7-DBCC-45EA-AD8B-5F3F12D309E5}"/>
              </a:ext>
            </a:extLst>
          </p:cNvPr>
          <p:cNvSpPr>
            <a:spLocks noGrp="1"/>
          </p:cNvSpPr>
          <p:nvPr>
            <p:ph type="dt" sz="half" idx="10"/>
          </p:nvPr>
        </p:nvSpPr>
        <p:spPr/>
        <p:txBody>
          <a:bodyPr/>
          <a:lstStyle>
            <a:lvl1pPr>
              <a:defRPr/>
            </a:lvl1pPr>
          </a:lstStyle>
          <a:p>
            <a:pPr>
              <a:defRPr/>
            </a:pPr>
            <a:endParaRPr lang="en-GB"/>
          </a:p>
        </p:txBody>
      </p:sp>
      <p:sp>
        <p:nvSpPr>
          <p:cNvPr id="3" name="Slide Number Placeholder 5">
            <a:extLst>
              <a:ext uri="{FF2B5EF4-FFF2-40B4-BE49-F238E27FC236}">
                <a16:creationId xmlns:a16="http://schemas.microsoft.com/office/drawing/2014/main" id="{02A6560A-F34D-4DC4-B482-E3DBB3DE372B}"/>
              </a:ext>
            </a:extLst>
          </p:cNvPr>
          <p:cNvSpPr>
            <a:spLocks noGrp="1"/>
          </p:cNvSpPr>
          <p:nvPr>
            <p:ph type="sldNum" sz="quarter" idx="11"/>
          </p:nvPr>
        </p:nvSpPr>
        <p:spPr/>
        <p:txBody>
          <a:bodyPr/>
          <a:lstStyle>
            <a:lvl1pPr>
              <a:defRPr/>
            </a:lvl1pPr>
          </a:lstStyle>
          <a:p>
            <a:pPr>
              <a:defRPr/>
            </a:pPr>
            <a:fld id="{52EBD3BF-CC28-4289-A099-65DFBBBF7595}" type="slidenum">
              <a:rPr lang="en-GB" altLang="en-US"/>
              <a:pPr>
                <a:defRPr/>
              </a:pPr>
              <a:t>‹#›</a:t>
            </a:fld>
            <a:endParaRPr lang="en-GB" altLang="en-US"/>
          </a:p>
        </p:txBody>
      </p:sp>
    </p:spTree>
    <p:extLst>
      <p:ext uri="{BB962C8B-B14F-4D97-AF65-F5344CB8AC3E}">
        <p14:creationId xmlns:p14="http://schemas.microsoft.com/office/powerpoint/2010/main" val="406346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6977EC0-DE9D-4F35-BD58-D0BC3D4A5127}"/>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BB752E9-F57C-4203-B7C3-205174D66750}"/>
              </a:ext>
            </a:extLst>
          </p:cNvPr>
          <p:cNvSpPr>
            <a:spLocks noGrp="1"/>
          </p:cNvSpPr>
          <p:nvPr>
            <p:ph type="sldNum" sz="quarter" idx="11"/>
          </p:nvPr>
        </p:nvSpPr>
        <p:spPr/>
        <p:txBody>
          <a:bodyPr/>
          <a:lstStyle>
            <a:lvl1pPr>
              <a:defRPr/>
            </a:lvl1pPr>
          </a:lstStyle>
          <a:p>
            <a:pPr>
              <a:defRPr/>
            </a:pPr>
            <a:fld id="{DBD77E8D-51B6-4277-A80F-3A0B2D724836}" type="slidenum">
              <a:rPr lang="en-GB" altLang="en-US"/>
              <a:pPr>
                <a:defRPr/>
              </a:pPr>
              <a:t>‹#›</a:t>
            </a:fld>
            <a:endParaRPr lang="en-GB" altLang="en-US"/>
          </a:p>
        </p:txBody>
      </p:sp>
    </p:spTree>
    <p:extLst>
      <p:ext uri="{BB962C8B-B14F-4D97-AF65-F5344CB8AC3E}">
        <p14:creationId xmlns:p14="http://schemas.microsoft.com/office/powerpoint/2010/main" val="3556080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42E18E9-B1EA-42A5-B402-AD1BADA6E145}"/>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FC9CA1A-CAD8-48F1-B5C0-0CD43386C0BC}"/>
              </a:ext>
            </a:extLst>
          </p:cNvPr>
          <p:cNvSpPr>
            <a:spLocks noGrp="1"/>
          </p:cNvSpPr>
          <p:nvPr>
            <p:ph type="sldNum" sz="quarter" idx="11"/>
          </p:nvPr>
        </p:nvSpPr>
        <p:spPr/>
        <p:txBody>
          <a:bodyPr/>
          <a:lstStyle>
            <a:lvl1pPr>
              <a:defRPr/>
            </a:lvl1pPr>
          </a:lstStyle>
          <a:p>
            <a:pPr>
              <a:defRPr/>
            </a:pPr>
            <a:fld id="{5F9B46FC-9839-4A71-8CB7-98976FA54CF4}" type="slidenum">
              <a:rPr lang="en-GB" altLang="en-US"/>
              <a:pPr>
                <a:defRPr/>
              </a:pPr>
              <a:t>‹#›</a:t>
            </a:fld>
            <a:endParaRPr lang="en-GB" altLang="en-US"/>
          </a:p>
        </p:txBody>
      </p:sp>
    </p:spTree>
    <p:extLst>
      <p:ext uri="{BB962C8B-B14F-4D97-AF65-F5344CB8AC3E}">
        <p14:creationId xmlns:p14="http://schemas.microsoft.com/office/powerpoint/2010/main" val="960382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B5AE2C-9395-4E1A-9E62-715FFA622E44}"/>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7C4BCCD9-27AE-439F-80F5-20B94999DD44}"/>
              </a:ext>
            </a:extLst>
          </p:cNvPr>
          <p:cNvSpPr>
            <a:spLocks noGrp="1"/>
          </p:cNvSpPr>
          <p:nvPr>
            <p:ph type="sldNum" sz="quarter" idx="11"/>
          </p:nvPr>
        </p:nvSpPr>
        <p:spPr/>
        <p:txBody>
          <a:bodyPr/>
          <a:lstStyle>
            <a:lvl1pPr>
              <a:defRPr/>
            </a:lvl1pPr>
          </a:lstStyle>
          <a:p>
            <a:pPr>
              <a:defRPr/>
            </a:pPr>
            <a:fld id="{FA8257FA-80EF-49A3-A9BD-F7E93ADB0864}" type="slidenum">
              <a:rPr lang="en-GB" altLang="en-US"/>
              <a:pPr>
                <a:defRPr/>
              </a:pPr>
              <a:t>‹#›</a:t>
            </a:fld>
            <a:endParaRPr lang="en-GB" altLang="en-US"/>
          </a:p>
        </p:txBody>
      </p:sp>
    </p:spTree>
    <p:extLst>
      <p:ext uri="{BB962C8B-B14F-4D97-AF65-F5344CB8AC3E}">
        <p14:creationId xmlns:p14="http://schemas.microsoft.com/office/powerpoint/2010/main" val="1708198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6F5F1F-9EC4-4B19-B108-771E5F5B1C6E}"/>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0069876-3713-430F-A664-53C6C354CD5E}"/>
              </a:ext>
            </a:extLst>
          </p:cNvPr>
          <p:cNvSpPr>
            <a:spLocks noGrp="1"/>
          </p:cNvSpPr>
          <p:nvPr>
            <p:ph type="sldNum" sz="quarter" idx="11"/>
          </p:nvPr>
        </p:nvSpPr>
        <p:spPr/>
        <p:txBody>
          <a:bodyPr/>
          <a:lstStyle>
            <a:lvl1pPr>
              <a:defRPr/>
            </a:lvl1pPr>
          </a:lstStyle>
          <a:p>
            <a:pPr>
              <a:defRPr/>
            </a:pPr>
            <a:fld id="{190CE446-55EA-4452-8801-790BA34C2323}" type="slidenum">
              <a:rPr lang="en-GB" altLang="en-US"/>
              <a:pPr>
                <a:defRPr/>
              </a:pPr>
              <a:t>‹#›</a:t>
            </a:fld>
            <a:endParaRPr lang="en-GB" altLang="en-US"/>
          </a:p>
        </p:txBody>
      </p:sp>
    </p:spTree>
    <p:extLst>
      <p:ext uri="{BB962C8B-B14F-4D97-AF65-F5344CB8AC3E}">
        <p14:creationId xmlns:p14="http://schemas.microsoft.com/office/powerpoint/2010/main" val="3992019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CF4F2BD-E9C6-4D2F-9A98-DCBC8265D00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a:extLst>
              <a:ext uri="{FF2B5EF4-FFF2-40B4-BE49-F238E27FC236}">
                <a16:creationId xmlns:a16="http://schemas.microsoft.com/office/drawing/2014/main" id="{3B87484B-153F-42BD-A0EE-FDB444E99D87}"/>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AA2AD25-7693-464D-8499-17E09781A289}"/>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hangingPunct="1">
              <a:defRPr sz="105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A01F28E3-8BB0-48A9-A95B-15F73D993D3A}"/>
              </a:ext>
            </a:extLst>
          </p:cNvPr>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hangingPunct="1">
              <a:defRPr sz="1200" smtClean="0">
                <a:solidFill>
                  <a:schemeClr val="tx1">
                    <a:tint val="75000"/>
                  </a:schemeClr>
                </a:solidFill>
              </a:defRPr>
            </a:lvl1pPr>
          </a:lstStyle>
          <a:p>
            <a:pPr>
              <a:defRPr/>
            </a:pPr>
            <a:fld id="{9074DFD2-5CF9-47C1-80DE-71965890EA6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04" r:id="rId1"/>
    <p:sldLayoutId id="2147483805"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65F4B80-A848-4C17-8ADE-4B7DAD2027AC}"/>
              </a:ext>
            </a:extLst>
          </p:cNvPr>
          <p:cNvSpPr>
            <a:spLocks noGrp="1" noChangeArrowheads="1"/>
          </p:cNvSpPr>
          <p:nvPr>
            <p:ph type="ctrTitle"/>
          </p:nvPr>
        </p:nvSpPr>
        <p:spPr>
          <a:xfrm>
            <a:off x="913148" y="770122"/>
            <a:ext cx="8230852" cy="3168352"/>
          </a:xfrm>
        </p:spPr>
        <p:txBody>
          <a:bodyPr/>
          <a:lstStyle/>
          <a:p>
            <a:pPr>
              <a:buFont typeface="Wingdings" panose="05000000000000000000" pitchFamily="2" charset="2"/>
              <a:buNone/>
              <a:defRPr/>
            </a:pPr>
            <a:r>
              <a:rPr lang="en-GB" altLang="en-US" sz="4000" b="1" dirty="0">
                <a:solidFill>
                  <a:schemeClr val="bg1">
                    <a:lumMod val="95000"/>
                  </a:schemeClr>
                </a:solidFill>
              </a:rPr>
              <a:t>BMPE 5005 </a:t>
            </a:r>
            <a:br>
              <a:rPr lang="en-GB" altLang="en-US" sz="4000" b="1" dirty="0">
                <a:solidFill>
                  <a:schemeClr val="bg1">
                    <a:lumMod val="95000"/>
                  </a:schemeClr>
                </a:solidFill>
              </a:rPr>
            </a:br>
            <a:r>
              <a:rPr lang="en-GB" altLang="en-US" sz="4000" b="1" dirty="0" err="1">
                <a:solidFill>
                  <a:schemeClr val="bg1">
                    <a:lumMod val="95000"/>
                  </a:schemeClr>
                </a:solidFill>
              </a:rPr>
              <a:t>Pedagogeg</a:t>
            </a:r>
            <a:r>
              <a:rPr lang="en-GB" altLang="en-US" sz="4000" b="1" dirty="0">
                <a:solidFill>
                  <a:schemeClr val="bg1">
                    <a:lumMod val="95000"/>
                  </a:schemeClr>
                </a:solidFill>
              </a:rPr>
              <a:t> </a:t>
            </a:r>
            <a:r>
              <a:rPr lang="en-GB" altLang="en-US" sz="4000" b="1" dirty="0" err="1">
                <a:solidFill>
                  <a:schemeClr val="bg1">
                    <a:lumMod val="95000"/>
                  </a:schemeClr>
                </a:solidFill>
              </a:rPr>
              <a:t>Chwarae</a:t>
            </a:r>
            <a:r>
              <a:rPr lang="en-GB" altLang="en-US" sz="4000" b="1" dirty="0">
                <a:solidFill>
                  <a:schemeClr val="bg1">
                    <a:lumMod val="95000"/>
                  </a:schemeClr>
                </a:solidFill>
              </a:rPr>
              <a:t> </a:t>
            </a:r>
            <a:r>
              <a:rPr lang="en-GB" altLang="en-US" sz="4000" b="1" dirty="0" err="1">
                <a:solidFill>
                  <a:schemeClr val="bg1">
                    <a:lumMod val="95000"/>
                  </a:schemeClr>
                </a:solidFill>
              </a:rPr>
              <a:t>ym</a:t>
            </a:r>
            <a:r>
              <a:rPr lang="en-GB" altLang="en-US" sz="4000" b="1" dirty="0">
                <a:solidFill>
                  <a:schemeClr val="bg1">
                    <a:lumMod val="95000"/>
                  </a:schemeClr>
                </a:solidFill>
              </a:rPr>
              <a:t> </a:t>
            </a:r>
            <a:r>
              <a:rPr lang="en-GB" altLang="en-US" sz="4000" b="1" dirty="0" err="1">
                <a:solidFill>
                  <a:schemeClr val="bg1">
                    <a:lumMod val="95000"/>
                  </a:schemeClr>
                </a:solidFill>
              </a:rPr>
              <a:t>myd</a:t>
            </a:r>
            <a:r>
              <a:rPr lang="en-GB" altLang="en-US" sz="4000" b="1" dirty="0">
                <a:solidFill>
                  <a:schemeClr val="bg1">
                    <a:lumMod val="95000"/>
                  </a:schemeClr>
                </a:solidFill>
              </a:rPr>
              <a:t> </a:t>
            </a:r>
            <a:r>
              <a:rPr lang="en-GB" altLang="en-US" sz="4000" b="1" dirty="0" err="1">
                <a:solidFill>
                  <a:schemeClr val="bg1">
                    <a:lumMod val="95000"/>
                  </a:schemeClr>
                </a:solidFill>
              </a:rPr>
              <a:t>Addysg</a:t>
            </a:r>
            <a:br>
              <a:rPr lang="en-GB" altLang="en-US" sz="4000" b="1" dirty="0">
                <a:solidFill>
                  <a:schemeClr val="bg1">
                    <a:lumMod val="95000"/>
                  </a:schemeClr>
                </a:solidFill>
              </a:rPr>
            </a:br>
            <a:r>
              <a:rPr lang="en-GB" altLang="en-US" sz="4000" b="1" dirty="0">
                <a:solidFill>
                  <a:schemeClr val="bg1">
                    <a:lumMod val="95000"/>
                  </a:schemeClr>
                </a:solidFill>
              </a:rPr>
              <a:t>Pedagogy of Play in Education</a:t>
            </a:r>
            <a:br>
              <a:rPr lang="en-GB" altLang="en-US" sz="4000" b="1" dirty="0">
                <a:solidFill>
                  <a:schemeClr val="bg1">
                    <a:lumMod val="95000"/>
                  </a:schemeClr>
                </a:solidFill>
              </a:rPr>
            </a:br>
            <a:br>
              <a:rPr lang="en-GB" altLang="en-US" sz="4000" b="1" dirty="0">
                <a:solidFill>
                  <a:schemeClr val="bg1">
                    <a:lumMod val="95000"/>
                  </a:schemeClr>
                </a:solidFill>
              </a:rPr>
            </a:br>
            <a:endParaRPr lang="en-GB" altLang="en-US" sz="4000" b="1" dirty="0">
              <a:solidFill>
                <a:schemeClr val="bg1">
                  <a:lumMod val="95000"/>
                </a:schemeClr>
              </a:solidFill>
            </a:endParaRPr>
          </a:p>
        </p:txBody>
      </p:sp>
      <p:sp>
        <p:nvSpPr>
          <p:cNvPr id="4098" name="Rectangle 3">
            <a:extLst>
              <a:ext uri="{FF2B5EF4-FFF2-40B4-BE49-F238E27FC236}">
                <a16:creationId xmlns:a16="http://schemas.microsoft.com/office/drawing/2014/main" id="{1249D66A-1227-4805-9146-A489C053FFD9}"/>
              </a:ext>
            </a:extLst>
          </p:cNvPr>
          <p:cNvSpPr>
            <a:spLocks noGrp="1" noChangeArrowheads="1"/>
          </p:cNvSpPr>
          <p:nvPr>
            <p:ph type="subTitle" idx="1"/>
          </p:nvPr>
        </p:nvSpPr>
        <p:spPr>
          <a:xfrm>
            <a:off x="4633764" y="3347653"/>
            <a:ext cx="3322612" cy="1746870"/>
          </a:xfrm>
        </p:spPr>
        <p:txBody>
          <a:bodyPr/>
          <a:lstStyle/>
          <a:p>
            <a:pPr>
              <a:buFont typeface="Wingdings" panose="05000000000000000000" pitchFamily="2" charset="2"/>
              <a:buNone/>
              <a:defRPr/>
            </a:pPr>
            <a:r>
              <a:rPr lang="en-GB" altLang="en-US" b="1" dirty="0" err="1">
                <a:solidFill>
                  <a:schemeClr val="bg1"/>
                </a:solidFill>
              </a:rPr>
              <a:t>Darlith</a:t>
            </a:r>
            <a:r>
              <a:rPr lang="en-GB" altLang="en-US" b="1" dirty="0">
                <a:solidFill>
                  <a:schemeClr val="bg1"/>
                </a:solidFill>
              </a:rPr>
              <a:t> / Lecture 5</a:t>
            </a:r>
          </a:p>
          <a:p>
            <a:pPr>
              <a:buFont typeface="Wingdings" panose="05000000000000000000" pitchFamily="2" charset="2"/>
              <a:buNone/>
              <a:defRPr/>
            </a:pPr>
            <a:r>
              <a:rPr lang="en-GB" altLang="en-US" b="1" dirty="0">
                <a:solidFill>
                  <a:schemeClr val="bg1"/>
                </a:solidFill>
              </a:rPr>
              <a:t>13/10/2020</a:t>
            </a:r>
          </a:p>
          <a:p>
            <a:pPr>
              <a:buFont typeface="Wingdings" panose="05000000000000000000" pitchFamily="2" charset="2"/>
              <a:buNone/>
              <a:defRPr/>
            </a:pPr>
            <a:endParaRPr lang="en-GB" altLang="en-US" b="1" dirty="0">
              <a:solidFill>
                <a:schemeClr val="bg1"/>
              </a:solidFill>
            </a:endParaRPr>
          </a:p>
        </p:txBody>
      </p:sp>
      <p:sp>
        <p:nvSpPr>
          <p:cNvPr id="2" name="TextBox 1">
            <a:extLst>
              <a:ext uri="{FF2B5EF4-FFF2-40B4-BE49-F238E27FC236}">
                <a16:creationId xmlns:a16="http://schemas.microsoft.com/office/drawing/2014/main" id="{F364CABC-88BF-4F8E-9DFB-F215937D53B5}"/>
              </a:ext>
            </a:extLst>
          </p:cNvPr>
          <p:cNvSpPr txBox="1"/>
          <p:nvPr/>
        </p:nvSpPr>
        <p:spPr>
          <a:xfrm>
            <a:off x="251520" y="4725144"/>
            <a:ext cx="6110199" cy="1200329"/>
          </a:xfrm>
          <a:prstGeom prst="rect">
            <a:avLst/>
          </a:prstGeom>
          <a:noFill/>
        </p:spPr>
        <p:txBody>
          <a:bodyPr wrap="none" rtlCol="0">
            <a:spAutoFit/>
          </a:bodyPr>
          <a:lstStyle/>
          <a:p>
            <a:pPr algn="ctr"/>
            <a:r>
              <a:rPr lang="en-GB" sz="3600" b="1" dirty="0">
                <a:solidFill>
                  <a:schemeClr val="bg1">
                    <a:lumMod val="95000"/>
                  </a:schemeClr>
                </a:solidFill>
                <a:latin typeface="+mn-lt"/>
              </a:rPr>
              <a:t>Heddwen Davies</a:t>
            </a:r>
          </a:p>
          <a:p>
            <a:pPr algn="ctr"/>
            <a:r>
              <a:rPr lang="en-GB" sz="3600" b="1" dirty="0" err="1">
                <a:solidFill>
                  <a:schemeClr val="bg1">
                    <a:lumMod val="95000"/>
                  </a:schemeClr>
                </a:solidFill>
                <a:latin typeface="+mn-lt"/>
              </a:rPr>
              <a:t>Heddwen.davies@uwtsd.ac.uk</a:t>
            </a:r>
            <a:endParaRPr lang="en-GB" sz="3600" b="1" dirty="0">
              <a:solidFill>
                <a:schemeClr val="bg1">
                  <a:lumMod val="95000"/>
                </a:schemeClr>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654497-513D-4580-B13F-FD7B4D0F007F}"/>
              </a:ext>
            </a:extLst>
          </p:cNvPr>
          <p:cNvSpPr>
            <a:spLocks noGrp="1"/>
          </p:cNvSpPr>
          <p:nvPr>
            <p:ph idx="1"/>
          </p:nvPr>
        </p:nvSpPr>
        <p:spPr>
          <a:xfrm>
            <a:off x="457200" y="1196752"/>
            <a:ext cx="8229600" cy="3917032"/>
          </a:xfrm>
        </p:spPr>
        <p:txBody>
          <a:bodyPr/>
          <a:lstStyle/>
          <a:p>
            <a:pPr marL="0" indent="0" algn="just">
              <a:buNone/>
            </a:pPr>
            <a:r>
              <a:rPr lang="en-GB" dirty="0"/>
              <a:t>LO1 Evaluate the contribution of constructivist theory and educational ideologies to early years education and </a:t>
            </a:r>
            <a:r>
              <a:rPr lang="en-GB" dirty="0">
                <a:highlight>
                  <a:srgbClr val="FFFF00"/>
                </a:highlight>
              </a:rPr>
              <a:t>the underlying principles and philosophy of the Foundation Phase and/or Successful Futures in Wales. </a:t>
            </a:r>
          </a:p>
          <a:p>
            <a:pPr marL="0" indent="0" algn="just">
              <a:buNone/>
            </a:pPr>
            <a:endParaRPr lang="en-GB" sz="2400" dirty="0"/>
          </a:p>
          <a:p>
            <a:pPr marL="0" indent="0" algn="just">
              <a:buNone/>
            </a:pPr>
            <a:endParaRPr lang="en-GB" sz="2400" i="1" dirty="0"/>
          </a:p>
          <a:p>
            <a:pPr marL="0" indent="0" algn="just">
              <a:buNone/>
            </a:pPr>
            <a:endParaRPr lang="en-GB" sz="2400" dirty="0"/>
          </a:p>
        </p:txBody>
      </p:sp>
      <p:sp>
        <p:nvSpPr>
          <p:cNvPr id="4" name="Rectangle 2">
            <a:extLst>
              <a:ext uri="{FF2B5EF4-FFF2-40B4-BE49-F238E27FC236}">
                <a16:creationId xmlns:a16="http://schemas.microsoft.com/office/drawing/2014/main" id="{765F693D-EF17-470B-B225-8853BCCB3210}"/>
              </a:ext>
            </a:extLst>
          </p:cNvPr>
          <p:cNvSpPr txBox="1">
            <a:spLocks noChangeArrowheads="1"/>
          </p:cNvSpPr>
          <p:nvPr/>
        </p:nvSpPr>
        <p:spPr bwMode="auto">
          <a:xfrm>
            <a:off x="0" y="0"/>
            <a:ext cx="4572000" cy="764704"/>
          </a:xfrm>
          <a:prstGeom prst="rect">
            <a:avLst/>
          </a:prstGeom>
          <a:solidFill>
            <a:schemeClr val="accent5">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algn="l" eaLnBrk="1" hangingPunct="1"/>
            <a:r>
              <a:rPr lang="en-US" altLang="en-US" sz="2800" b="1" dirty="0">
                <a:solidFill>
                  <a:schemeClr val="bg1"/>
                </a:solidFill>
              </a:rPr>
              <a:t>Module Learning Outcome Assessment Part 1/A :</a:t>
            </a:r>
            <a:endParaRPr lang="en-US" altLang="en-US" sz="3600" b="1" dirty="0">
              <a:solidFill>
                <a:schemeClr val="bg1"/>
              </a:solidFill>
            </a:endParaRPr>
          </a:p>
        </p:txBody>
      </p:sp>
    </p:spTree>
    <p:extLst>
      <p:ext uri="{BB962C8B-B14F-4D97-AF65-F5344CB8AC3E}">
        <p14:creationId xmlns:p14="http://schemas.microsoft.com/office/powerpoint/2010/main" val="1976725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2E0EE-ED2A-1C47-842A-A68D6473F4A9}"/>
              </a:ext>
            </a:extLst>
          </p:cNvPr>
          <p:cNvSpPr>
            <a:spLocks noGrp="1"/>
          </p:cNvSpPr>
          <p:nvPr>
            <p:ph type="title"/>
          </p:nvPr>
        </p:nvSpPr>
        <p:spPr/>
        <p:txBody>
          <a:bodyPr/>
          <a:lstStyle/>
          <a:p>
            <a:r>
              <a:rPr lang="en-US" sz="3400" dirty="0"/>
              <a:t>Recap lecture 1 – </a:t>
            </a:r>
            <a:r>
              <a:rPr lang="en-US" sz="3400" b="1" dirty="0" err="1"/>
              <a:t>Behaviourism</a:t>
            </a:r>
            <a:br>
              <a:rPr lang="en-US" sz="3400" dirty="0"/>
            </a:br>
            <a:r>
              <a:rPr lang="en-US" sz="3400" dirty="0"/>
              <a:t>Educational Theorists </a:t>
            </a:r>
            <a:br>
              <a:rPr lang="en-US" sz="3400" dirty="0"/>
            </a:br>
            <a:r>
              <a:rPr lang="en-US" sz="3400" dirty="0"/>
              <a:t>that have influenced the Foundation Phase</a:t>
            </a:r>
          </a:p>
        </p:txBody>
      </p:sp>
      <p:sp>
        <p:nvSpPr>
          <p:cNvPr id="4" name="Content Placeholder 3">
            <a:extLst>
              <a:ext uri="{FF2B5EF4-FFF2-40B4-BE49-F238E27FC236}">
                <a16:creationId xmlns:a16="http://schemas.microsoft.com/office/drawing/2014/main" id="{B64CD43A-44CC-A548-BA90-00D2A4195928}"/>
              </a:ext>
            </a:extLst>
          </p:cNvPr>
          <p:cNvSpPr>
            <a:spLocks noGrp="1"/>
          </p:cNvSpPr>
          <p:nvPr>
            <p:ph sz="half" idx="2"/>
          </p:nvPr>
        </p:nvSpPr>
        <p:spPr>
          <a:xfrm>
            <a:off x="243896" y="1916832"/>
            <a:ext cx="8435280" cy="3989040"/>
          </a:xfrm>
        </p:spPr>
        <p:txBody>
          <a:bodyPr/>
          <a:lstStyle/>
          <a:p>
            <a:r>
              <a:rPr lang="en-US" dirty="0"/>
              <a:t>Learning is conditioned with learnt responses. Controlled approach. Teacher is the ‘giver’ of all knowledge and the learner is </a:t>
            </a:r>
            <a:r>
              <a:rPr lang="en-GB" dirty="0"/>
              <a:t>passive ‘recipient’ of knowledge and understanding based on the reinforcement principle</a:t>
            </a:r>
            <a:r>
              <a:rPr lang="en-US" dirty="0"/>
              <a:t>. </a:t>
            </a:r>
            <a:r>
              <a:rPr lang="en-GB" dirty="0"/>
              <a:t>The learning and behaviour is shaped through positive reinforcement or negative reinforcement. </a:t>
            </a:r>
          </a:p>
          <a:p>
            <a:r>
              <a:rPr lang="en-GB" dirty="0"/>
              <a:t>B.F. Skinner / Pavlov </a:t>
            </a:r>
          </a:p>
          <a:p>
            <a:endParaRPr lang="en-US" dirty="0"/>
          </a:p>
        </p:txBody>
      </p:sp>
    </p:spTree>
    <p:extLst>
      <p:ext uri="{BB962C8B-B14F-4D97-AF65-F5344CB8AC3E}">
        <p14:creationId xmlns:p14="http://schemas.microsoft.com/office/powerpoint/2010/main" val="1507769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7DAF66-EFEF-8E4B-813A-4955BFF10BAB}"/>
              </a:ext>
            </a:extLst>
          </p:cNvPr>
          <p:cNvSpPr>
            <a:spLocks noGrp="1"/>
          </p:cNvSpPr>
          <p:nvPr>
            <p:ph sz="half" idx="1"/>
          </p:nvPr>
        </p:nvSpPr>
        <p:spPr>
          <a:xfrm>
            <a:off x="466663" y="1772816"/>
            <a:ext cx="8229600" cy="3989040"/>
          </a:xfrm>
        </p:spPr>
        <p:txBody>
          <a:bodyPr/>
          <a:lstStyle/>
          <a:p>
            <a:r>
              <a:rPr lang="en-GB" sz="2600" dirty="0"/>
              <a:t>Key theorists: Bruner, Piaget, Montessori.</a:t>
            </a:r>
          </a:p>
          <a:p>
            <a:r>
              <a:rPr lang="en-GB" sz="2600" dirty="0"/>
              <a:t>Learning is a result of the child’s exploration of and interaction with the environment but importantly that learning is the result of </a:t>
            </a:r>
            <a:r>
              <a:rPr lang="en-GB" sz="2600" u="sng" dirty="0"/>
              <a:t>internal processes </a:t>
            </a:r>
            <a:r>
              <a:rPr lang="en-GB" sz="2600" dirty="0"/>
              <a:t>rather than </a:t>
            </a:r>
            <a:r>
              <a:rPr lang="en-GB" sz="2600" u="sng" dirty="0"/>
              <a:t>external stimuli.</a:t>
            </a:r>
            <a:endParaRPr lang="en-GB" sz="2600" dirty="0"/>
          </a:p>
          <a:p>
            <a:r>
              <a:rPr lang="en-GB" sz="2600" dirty="0"/>
              <a:t>Montessori thought children should have open access from indoor to outdoor areas for ball games and to sit under trees for shade.  </a:t>
            </a:r>
          </a:p>
          <a:p>
            <a:r>
              <a:rPr lang="en-GB" sz="2600" dirty="0"/>
              <a:t>Reminder to watch video clip …</a:t>
            </a:r>
          </a:p>
        </p:txBody>
      </p:sp>
      <p:sp>
        <p:nvSpPr>
          <p:cNvPr id="5" name="Title 1">
            <a:extLst>
              <a:ext uri="{FF2B5EF4-FFF2-40B4-BE49-F238E27FC236}">
                <a16:creationId xmlns:a16="http://schemas.microsoft.com/office/drawing/2014/main" id="{C1F3BB4F-FC6B-EE4B-A260-BFF663026D67}"/>
              </a:ext>
            </a:extLst>
          </p:cNvPr>
          <p:cNvSpPr>
            <a:spLocks noGrp="1"/>
          </p:cNvSpPr>
          <p:nvPr>
            <p:ph type="title"/>
          </p:nvPr>
        </p:nvSpPr>
        <p:spPr/>
        <p:txBody>
          <a:bodyPr/>
          <a:lstStyle/>
          <a:p>
            <a:r>
              <a:rPr lang="en-US" sz="3400" dirty="0"/>
              <a:t>Recap lecture 1 – </a:t>
            </a:r>
            <a:r>
              <a:rPr lang="en-US" sz="3400" b="1" dirty="0"/>
              <a:t>Constructivism</a:t>
            </a:r>
            <a:br>
              <a:rPr lang="en-US" sz="3400" dirty="0"/>
            </a:br>
            <a:r>
              <a:rPr lang="en-US" sz="3400" dirty="0"/>
              <a:t>Educational Theorists </a:t>
            </a:r>
            <a:br>
              <a:rPr lang="en-US" sz="3400" dirty="0"/>
            </a:br>
            <a:r>
              <a:rPr lang="en-US" sz="3400" dirty="0"/>
              <a:t>that have influenced the Foundation Phase</a:t>
            </a:r>
          </a:p>
        </p:txBody>
      </p:sp>
    </p:spTree>
    <p:extLst>
      <p:ext uri="{BB962C8B-B14F-4D97-AF65-F5344CB8AC3E}">
        <p14:creationId xmlns:p14="http://schemas.microsoft.com/office/powerpoint/2010/main" val="1645112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FF436-4B9D-674C-81E9-9CFFBBAAB777}"/>
              </a:ext>
            </a:extLst>
          </p:cNvPr>
          <p:cNvSpPr>
            <a:spLocks noGrp="1"/>
          </p:cNvSpPr>
          <p:nvPr>
            <p:ph type="title"/>
          </p:nvPr>
        </p:nvSpPr>
        <p:spPr>
          <a:xfrm>
            <a:off x="457200" y="1196752"/>
            <a:ext cx="8229600" cy="1143000"/>
          </a:xfrm>
        </p:spPr>
        <p:txBody>
          <a:bodyPr/>
          <a:lstStyle/>
          <a:p>
            <a:r>
              <a:rPr lang="en-US" dirty="0"/>
              <a:t>LEVEL UP </a:t>
            </a:r>
            <a:br>
              <a:rPr lang="en-US" dirty="0"/>
            </a:br>
            <a:r>
              <a:rPr lang="en-US" sz="2000" dirty="0"/>
              <a:t> (25mins video)</a:t>
            </a:r>
            <a:br>
              <a:rPr lang="en-US" sz="2000" dirty="0"/>
            </a:br>
            <a:r>
              <a:rPr lang="en-US" dirty="0"/>
              <a:t>Maria Montessori</a:t>
            </a:r>
          </a:p>
        </p:txBody>
      </p:sp>
      <p:sp>
        <p:nvSpPr>
          <p:cNvPr id="3" name="Content Placeholder 2">
            <a:extLst>
              <a:ext uri="{FF2B5EF4-FFF2-40B4-BE49-F238E27FC236}">
                <a16:creationId xmlns:a16="http://schemas.microsoft.com/office/drawing/2014/main" id="{ECF9834C-6689-B74D-B8D8-B24CBAF8FB97}"/>
              </a:ext>
            </a:extLst>
          </p:cNvPr>
          <p:cNvSpPr>
            <a:spLocks noGrp="1"/>
          </p:cNvSpPr>
          <p:nvPr>
            <p:ph sz="half" idx="1"/>
          </p:nvPr>
        </p:nvSpPr>
        <p:spPr>
          <a:xfrm>
            <a:off x="678396" y="3212976"/>
            <a:ext cx="7787208" cy="3989040"/>
          </a:xfrm>
        </p:spPr>
        <p:txBody>
          <a:bodyPr/>
          <a:lstStyle/>
          <a:p>
            <a:r>
              <a:rPr lang="en-GB" dirty="0"/>
              <a:t>http://</a:t>
            </a:r>
            <a:r>
              <a:rPr lang="en-GB" dirty="0" err="1"/>
              <a:t>www.tes.co.uk</a:t>
            </a:r>
            <a:r>
              <a:rPr lang="en-GB" dirty="0"/>
              <a:t>/teaching-resource/Teachers-TV- The-Montessori-Method-6084496/ </a:t>
            </a:r>
          </a:p>
          <a:p>
            <a:endParaRPr lang="en-GB" dirty="0"/>
          </a:p>
          <a:p>
            <a:endParaRPr lang="en-US" dirty="0"/>
          </a:p>
        </p:txBody>
      </p:sp>
    </p:spTree>
    <p:extLst>
      <p:ext uri="{BB962C8B-B14F-4D97-AF65-F5344CB8AC3E}">
        <p14:creationId xmlns:p14="http://schemas.microsoft.com/office/powerpoint/2010/main" val="1936512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FB691-CF37-8E4E-BF84-4E227E700583}"/>
              </a:ext>
            </a:extLst>
          </p:cNvPr>
          <p:cNvSpPr>
            <a:spLocks noGrp="1"/>
          </p:cNvSpPr>
          <p:nvPr>
            <p:ph type="title"/>
          </p:nvPr>
        </p:nvSpPr>
        <p:spPr>
          <a:xfrm>
            <a:off x="683568" y="188640"/>
            <a:ext cx="8229600" cy="1143000"/>
          </a:xfrm>
        </p:spPr>
        <p:txBody>
          <a:bodyPr/>
          <a:lstStyle/>
          <a:p>
            <a:r>
              <a:rPr lang="en-US" sz="3000" dirty="0"/>
              <a:t>Recap lecture 1 – </a:t>
            </a:r>
            <a:r>
              <a:rPr lang="en-US" sz="3000" b="1" dirty="0"/>
              <a:t>Constructivism</a:t>
            </a:r>
            <a:br>
              <a:rPr lang="en-US" sz="3000" dirty="0"/>
            </a:br>
            <a:r>
              <a:rPr lang="en-US" sz="3000" dirty="0"/>
              <a:t>Educational Theorists </a:t>
            </a:r>
            <a:br>
              <a:rPr lang="en-US" sz="3000" dirty="0"/>
            </a:br>
            <a:endParaRPr lang="en-US" sz="3000" dirty="0"/>
          </a:p>
        </p:txBody>
      </p:sp>
      <p:sp>
        <p:nvSpPr>
          <p:cNvPr id="4" name="Content Placeholder 3">
            <a:extLst>
              <a:ext uri="{FF2B5EF4-FFF2-40B4-BE49-F238E27FC236}">
                <a16:creationId xmlns:a16="http://schemas.microsoft.com/office/drawing/2014/main" id="{4D7789C1-0BAC-5742-B346-6500B12B7E3C}"/>
              </a:ext>
            </a:extLst>
          </p:cNvPr>
          <p:cNvSpPr>
            <a:spLocks noGrp="1"/>
          </p:cNvSpPr>
          <p:nvPr>
            <p:ph sz="half" idx="2"/>
          </p:nvPr>
        </p:nvSpPr>
        <p:spPr>
          <a:xfrm>
            <a:off x="124148" y="1331640"/>
            <a:ext cx="8352928" cy="3989040"/>
          </a:xfrm>
        </p:spPr>
        <p:txBody>
          <a:bodyPr/>
          <a:lstStyle/>
          <a:p>
            <a:r>
              <a:rPr lang="en-GB" sz="2400" dirty="0"/>
              <a:t>Piaget (1896 – 1980) believed that children can be </a:t>
            </a:r>
            <a:r>
              <a:rPr lang="en-GB" sz="2400" b="1" dirty="0"/>
              <a:t>active </a:t>
            </a:r>
            <a:r>
              <a:rPr lang="en-GB" sz="2400" dirty="0"/>
              <a:t>participants in their own learning.  Children can construct their learning by interacting with their environment. Children can also make connections between new experiences with previous experiences. </a:t>
            </a:r>
          </a:p>
          <a:p>
            <a:r>
              <a:rPr lang="en-US" sz="2400" dirty="0"/>
              <a:t>Bruner (1915 – 2016) </a:t>
            </a:r>
            <a:r>
              <a:rPr lang="en-GB" sz="2400" dirty="0"/>
              <a:t>has since proposed the idea of a </a:t>
            </a:r>
            <a:r>
              <a:rPr lang="en-GB" sz="2400" b="1" dirty="0"/>
              <a:t>‘spiral curriculum’, </a:t>
            </a:r>
            <a:r>
              <a:rPr lang="en-GB" sz="2400" dirty="0"/>
              <a:t>where a topic can be re-introduced at a more complex level as thinking skills develop </a:t>
            </a:r>
          </a:p>
          <a:p>
            <a:r>
              <a:rPr lang="en-GB" sz="2400" dirty="0"/>
              <a:t>Furthermore, he stressed the importance of </a:t>
            </a:r>
          </a:p>
          <a:p>
            <a:pPr marL="0" indent="0">
              <a:buNone/>
            </a:pPr>
            <a:r>
              <a:rPr lang="en-GB" sz="2400" dirty="0"/>
              <a:t>adult intervention to support or </a:t>
            </a:r>
            <a:r>
              <a:rPr lang="en-GB" sz="2400" b="1" dirty="0"/>
              <a:t>‘scaffold</a:t>
            </a:r>
            <a:r>
              <a:rPr lang="en-GB" sz="2400" dirty="0"/>
              <a:t>’ learning </a:t>
            </a:r>
          </a:p>
          <a:p>
            <a:pPr marL="0" indent="0">
              <a:buNone/>
            </a:pPr>
            <a:r>
              <a:rPr lang="en-GB" sz="2400" dirty="0"/>
              <a:t>and enable a child to make progress </a:t>
            </a:r>
          </a:p>
          <a:p>
            <a:endParaRPr lang="en-GB" sz="2400" dirty="0"/>
          </a:p>
          <a:p>
            <a:endParaRPr lang="en-GB" sz="2400" dirty="0"/>
          </a:p>
        </p:txBody>
      </p:sp>
      <p:pic>
        <p:nvPicPr>
          <p:cNvPr id="5" name="Picture 1" descr="page9image28565008">
            <a:extLst>
              <a:ext uri="{FF2B5EF4-FFF2-40B4-BE49-F238E27FC236}">
                <a16:creationId xmlns:a16="http://schemas.microsoft.com/office/drawing/2014/main" id="{6443BE4F-F1B7-0240-A7CA-CE4403BAF17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968" r="12911" b="2"/>
          <a:stretch/>
        </p:blipFill>
        <p:spPr bwMode="auto">
          <a:xfrm>
            <a:off x="6831648" y="4408513"/>
            <a:ext cx="2288936" cy="226084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3826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244F4-2AEC-0C42-B33D-74EA9F50BD6E}"/>
              </a:ext>
            </a:extLst>
          </p:cNvPr>
          <p:cNvSpPr>
            <a:spLocks noGrp="1"/>
          </p:cNvSpPr>
          <p:nvPr>
            <p:ph type="title"/>
          </p:nvPr>
        </p:nvSpPr>
        <p:spPr>
          <a:xfrm>
            <a:off x="457200" y="125759"/>
            <a:ext cx="8229600" cy="1143000"/>
          </a:xfrm>
        </p:spPr>
        <p:txBody>
          <a:bodyPr/>
          <a:lstStyle/>
          <a:p>
            <a:r>
              <a:rPr lang="en-US" sz="2800" dirty="0"/>
              <a:t>Recap lecture 1 – </a:t>
            </a:r>
            <a:r>
              <a:rPr lang="en-US" sz="2800" b="1" dirty="0"/>
              <a:t>Social</a:t>
            </a:r>
            <a:r>
              <a:rPr lang="en-US" sz="2800" dirty="0"/>
              <a:t> </a:t>
            </a:r>
            <a:r>
              <a:rPr lang="en-US" sz="2800" b="1" dirty="0"/>
              <a:t>Constructivism</a:t>
            </a:r>
            <a:br>
              <a:rPr lang="en-US" sz="2800" dirty="0"/>
            </a:br>
            <a:r>
              <a:rPr lang="en-US" sz="2800" dirty="0"/>
              <a:t>Educational Theorists </a:t>
            </a:r>
            <a:br>
              <a:rPr lang="en-US" sz="2800" dirty="0"/>
            </a:br>
            <a:endParaRPr lang="en-US" sz="2800" dirty="0"/>
          </a:p>
        </p:txBody>
      </p:sp>
      <p:sp>
        <p:nvSpPr>
          <p:cNvPr id="3" name="Content Placeholder 2">
            <a:extLst>
              <a:ext uri="{FF2B5EF4-FFF2-40B4-BE49-F238E27FC236}">
                <a16:creationId xmlns:a16="http://schemas.microsoft.com/office/drawing/2014/main" id="{D45E8577-1ABC-DB43-B763-ED83A0C25F24}"/>
              </a:ext>
            </a:extLst>
          </p:cNvPr>
          <p:cNvSpPr>
            <a:spLocks noGrp="1"/>
          </p:cNvSpPr>
          <p:nvPr>
            <p:ph sz="half" idx="1"/>
          </p:nvPr>
        </p:nvSpPr>
        <p:spPr>
          <a:xfrm>
            <a:off x="105015" y="1434480"/>
            <a:ext cx="8435280" cy="3989040"/>
          </a:xfrm>
        </p:spPr>
        <p:txBody>
          <a:bodyPr/>
          <a:lstStyle/>
          <a:p>
            <a:r>
              <a:rPr lang="en-US" sz="2200" dirty="0" err="1"/>
              <a:t>Vygostsky</a:t>
            </a:r>
            <a:r>
              <a:rPr lang="en-US" sz="2200" dirty="0"/>
              <a:t> (1896 – 1934) said that </a:t>
            </a:r>
            <a:r>
              <a:rPr lang="en-GB" sz="2200" dirty="0"/>
              <a:t>the gap between what children can achieve </a:t>
            </a:r>
            <a:r>
              <a:rPr lang="en-GB" sz="2200" i="1" dirty="0"/>
              <a:t>unaided</a:t>
            </a:r>
            <a:r>
              <a:rPr lang="en-GB" sz="2200" dirty="0"/>
              <a:t> and what they can achieve </a:t>
            </a:r>
            <a:r>
              <a:rPr lang="en-GB" sz="2200" i="1" dirty="0"/>
              <a:t>with support and guidance </a:t>
            </a:r>
            <a:r>
              <a:rPr lang="en-GB" sz="2200" dirty="0"/>
              <a:t>he called the </a:t>
            </a:r>
            <a:r>
              <a:rPr lang="en-GB" sz="2200" b="1" dirty="0"/>
              <a:t>‘Zone of Proximal Development</a:t>
            </a:r>
            <a:r>
              <a:rPr lang="en-GB" sz="2200" dirty="0"/>
              <a:t>’ </a:t>
            </a:r>
          </a:p>
          <a:p>
            <a:r>
              <a:rPr lang="en-US" sz="2200" dirty="0"/>
              <a:t>believed that children could achieve higher levels of understanding by</a:t>
            </a:r>
            <a:r>
              <a:rPr lang="en-GB" sz="2200" dirty="0"/>
              <a:t> communicating and socialising with adults or more knowledgeable peers. All </a:t>
            </a:r>
            <a:r>
              <a:rPr lang="en-GB" sz="2200" i="1" dirty="0"/>
              <a:t>cognitive functions </a:t>
            </a:r>
            <a:r>
              <a:rPr lang="en-GB" sz="2200" dirty="0"/>
              <a:t>originate in </a:t>
            </a:r>
            <a:r>
              <a:rPr lang="en-GB" sz="2200" b="1" dirty="0"/>
              <a:t>social interaction.</a:t>
            </a:r>
            <a:endParaRPr lang="en-GB" sz="2200" dirty="0"/>
          </a:p>
          <a:p>
            <a:r>
              <a:rPr lang="en-GB" sz="2200" dirty="0"/>
              <a:t>He believed that language/speech and </a:t>
            </a:r>
            <a:r>
              <a:rPr lang="en-GB" sz="2200" b="1" dirty="0"/>
              <a:t>play were important factors that helped children to learn</a:t>
            </a:r>
            <a:r>
              <a:rPr lang="en-GB" sz="2200" dirty="0"/>
              <a:t>. By playing with others children made meaning of the world which further supported their learning / </a:t>
            </a:r>
            <a:r>
              <a:rPr lang="en-GB" sz="2200" i="1" dirty="0"/>
              <a:t>cognitive functions</a:t>
            </a:r>
            <a:r>
              <a:rPr lang="en-GB" sz="2200" dirty="0"/>
              <a:t>.  </a:t>
            </a:r>
          </a:p>
          <a:p>
            <a:pPr eaLnBrk="1" hangingPunct="1">
              <a:lnSpc>
                <a:spcPct val="90000"/>
              </a:lnSpc>
            </a:pPr>
            <a:r>
              <a:rPr lang="en-GB" sz="2200" dirty="0" err="1"/>
              <a:t>Vygostsky</a:t>
            </a:r>
            <a:r>
              <a:rPr lang="en-GB" sz="2200" dirty="0"/>
              <a:t> further emphasised the role of the practitioner in matching learning activities to the child’s level of development. </a:t>
            </a:r>
          </a:p>
          <a:p>
            <a:endParaRPr lang="en-US" dirty="0"/>
          </a:p>
        </p:txBody>
      </p:sp>
      <p:pic>
        <p:nvPicPr>
          <p:cNvPr id="5" name="Picture 1" descr="C:\Documents and Settings\edu-se1\My Documents\My Pictures\vyg15.jpg">
            <a:extLst>
              <a:ext uri="{FF2B5EF4-FFF2-40B4-BE49-F238E27FC236}">
                <a16:creationId xmlns:a16="http://schemas.microsoft.com/office/drawing/2014/main" id="{234C5219-5197-AC45-9647-76AF83FCD6D8}"/>
              </a:ext>
            </a:extLst>
          </p:cNvPr>
          <p:cNvPicPr>
            <a:picLocks noChangeAspect="1" noChangeArrowheads="1"/>
          </p:cNvPicPr>
          <p:nvPr/>
        </p:nvPicPr>
        <p:blipFill rotWithShape="1">
          <a:blip r:embed="rId3" cstate="print"/>
          <a:srcRect t="8063" r="-2" b="22703"/>
          <a:stretch/>
        </p:blipFill>
        <p:spPr bwMode="auto">
          <a:xfrm>
            <a:off x="7536994" y="5415136"/>
            <a:ext cx="1458053" cy="1440160"/>
          </a:xfrm>
          <a:prstGeom prst="rect">
            <a:avLst/>
          </a:prstGeom>
          <a:noFill/>
        </p:spPr>
      </p:pic>
    </p:spTree>
    <p:extLst>
      <p:ext uri="{BB962C8B-B14F-4D97-AF65-F5344CB8AC3E}">
        <p14:creationId xmlns:p14="http://schemas.microsoft.com/office/powerpoint/2010/main" val="276108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B2268D7F-B96C-DE46-BD43-1149FAD58443}"/>
              </a:ext>
            </a:extLst>
          </p:cNvPr>
          <p:cNvPicPr>
            <a:picLocks noChangeAspect="1"/>
          </p:cNvPicPr>
          <p:nvPr/>
        </p:nvPicPr>
        <p:blipFill>
          <a:blip r:embed="rId3"/>
          <a:stretch>
            <a:fillRect/>
          </a:stretch>
        </p:blipFill>
        <p:spPr>
          <a:xfrm>
            <a:off x="90488" y="717686"/>
            <a:ext cx="8963025" cy="5422629"/>
          </a:xfrm>
          <a:prstGeom prst="rect">
            <a:avLst/>
          </a:prstGeom>
          <a:noFill/>
        </p:spPr>
      </p:pic>
    </p:spTree>
    <p:extLst>
      <p:ext uri="{BB962C8B-B14F-4D97-AF65-F5344CB8AC3E}">
        <p14:creationId xmlns:p14="http://schemas.microsoft.com/office/powerpoint/2010/main" val="2222237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973700" y="1485346"/>
            <a:ext cx="3840480" cy="4343400"/>
          </a:xfrm>
        </p:spPr>
        <p:txBody>
          <a:bodyPr>
            <a:normAutofit fontScale="85000" lnSpcReduction="20000"/>
          </a:bodyPr>
          <a:lstStyle/>
          <a:p>
            <a:r>
              <a:rPr lang="en-US" dirty="0"/>
              <a:t>Influenced by educational theorists </a:t>
            </a:r>
          </a:p>
          <a:p>
            <a:pPr marL="0" indent="0">
              <a:buNone/>
            </a:pPr>
            <a:endParaRPr lang="en-US" dirty="0"/>
          </a:p>
          <a:p>
            <a:r>
              <a:rPr lang="en-US" dirty="0"/>
              <a:t>Influenced by approaches from around the world.</a:t>
            </a:r>
          </a:p>
          <a:p>
            <a:pPr marL="0" indent="0">
              <a:buNone/>
            </a:pPr>
            <a:endParaRPr lang="en-US" dirty="0"/>
          </a:p>
          <a:p>
            <a:r>
              <a:rPr lang="en-US" dirty="0"/>
              <a:t>Curriculum for children 3 to 7 years old </a:t>
            </a:r>
          </a:p>
          <a:p>
            <a:pPr marL="0" indent="0">
              <a:buNone/>
            </a:pPr>
            <a:endParaRPr lang="en-US" dirty="0"/>
          </a:p>
          <a:p>
            <a:r>
              <a:rPr lang="en-US" b="1" dirty="0"/>
              <a:t>learning is encouraged through various methods e.g. play &amp; the outdoors</a:t>
            </a:r>
          </a:p>
        </p:txBody>
      </p:sp>
      <p:sp>
        <p:nvSpPr>
          <p:cNvPr id="4" name="Content Placeholder 3"/>
          <p:cNvSpPr>
            <a:spLocks noGrp="1"/>
          </p:cNvSpPr>
          <p:nvPr>
            <p:ph sz="half" idx="2"/>
          </p:nvPr>
        </p:nvSpPr>
        <p:spPr>
          <a:xfrm>
            <a:off x="104109" y="1484784"/>
            <a:ext cx="4066193" cy="4343400"/>
          </a:xfrm>
        </p:spPr>
        <p:txBody>
          <a:bodyPr>
            <a:normAutofit fontScale="85000" lnSpcReduction="20000"/>
          </a:bodyPr>
          <a:lstStyle/>
          <a:p>
            <a:r>
              <a:rPr lang="en-US" dirty="0" err="1"/>
              <a:t>Cafodd</a:t>
            </a:r>
            <a:r>
              <a:rPr lang="en-US" dirty="0"/>
              <a:t> </a:t>
            </a:r>
            <a:r>
              <a:rPr lang="en-US" dirty="0" err="1"/>
              <a:t>ei</a:t>
            </a:r>
            <a:r>
              <a:rPr lang="en-US" dirty="0"/>
              <a:t> </a:t>
            </a:r>
            <a:r>
              <a:rPr lang="en-US" dirty="0" err="1"/>
              <a:t>ddylanwadu</a:t>
            </a:r>
            <a:r>
              <a:rPr lang="en-US" dirty="0"/>
              <a:t> </a:t>
            </a:r>
            <a:r>
              <a:rPr lang="en-US" dirty="0" err="1"/>
              <a:t>gan</a:t>
            </a:r>
            <a:r>
              <a:rPr lang="en-US" dirty="0"/>
              <a:t> </a:t>
            </a:r>
            <a:r>
              <a:rPr lang="en-US" dirty="0" err="1"/>
              <a:t>nifer</a:t>
            </a:r>
            <a:r>
              <a:rPr lang="en-US" dirty="0"/>
              <a:t> o </a:t>
            </a:r>
            <a:r>
              <a:rPr lang="en-US" dirty="0" err="1"/>
              <a:t>ddamcanieithwyr</a:t>
            </a:r>
            <a:r>
              <a:rPr lang="en-US" dirty="0"/>
              <a:t> </a:t>
            </a:r>
            <a:r>
              <a:rPr lang="en-US" dirty="0" err="1"/>
              <a:t>addysgiadol</a:t>
            </a:r>
            <a:endParaRPr lang="en-US" dirty="0"/>
          </a:p>
          <a:p>
            <a:endParaRPr lang="en-US" dirty="0"/>
          </a:p>
          <a:p>
            <a:r>
              <a:rPr lang="en-US" dirty="0" err="1"/>
              <a:t>Cafodd</a:t>
            </a:r>
            <a:r>
              <a:rPr lang="en-US" dirty="0"/>
              <a:t> </a:t>
            </a:r>
            <a:r>
              <a:rPr lang="en-US" dirty="0" err="1"/>
              <a:t>ei</a:t>
            </a:r>
            <a:r>
              <a:rPr lang="en-US" dirty="0"/>
              <a:t> </a:t>
            </a:r>
            <a:r>
              <a:rPr lang="en-US" dirty="0" err="1"/>
              <a:t>ddylanwadu</a:t>
            </a:r>
            <a:r>
              <a:rPr lang="en-US" dirty="0"/>
              <a:t> </a:t>
            </a:r>
            <a:r>
              <a:rPr lang="en-US" dirty="0" err="1"/>
              <a:t>gan</a:t>
            </a:r>
            <a:r>
              <a:rPr lang="en-US" dirty="0"/>
              <a:t> </a:t>
            </a:r>
            <a:r>
              <a:rPr lang="en-US" dirty="0" err="1"/>
              <a:t>ddulliau</a:t>
            </a:r>
            <a:r>
              <a:rPr lang="en-US" dirty="0"/>
              <a:t> </a:t>
            </a:r>
            <a:r>
              <a:rPr lang="en-US" dirty="0" err="1"/>
              <a:t>rhyngwladol</a:t>
            </a:r>
            <a:r>
              <a:rPr lang="en-US" dirty="0"/>
              <a:t>.</a:t>
            </a:r>
          </a:p>
          <a:p>
            <a:endParaRPr lang="en-US" dirty="0"/>
          </a:p>
          <a:p>
            <a:r>
              <a:rPr lang="en-US" dirty="0" err="1"/>
              <a:t>Cwricwlwm</a:t>
            </a:r>
            <a:r>
              <a:rPr lang="en-US" dirty="0"/>
              <a:t> </a:t>
            </a:r>
            <a:r>
              <a:rPr lang="en-US" dirty="0" err="1"/>
              <a:t>ar</a:t>
            </a:r>
            <a:r>
              <a:rPr lang="en-US" dirty="0"/>
              <a:t> </a:t>
            </a:r>
            <a:r>
              <a:rPr lang="en-US" dirty="0" err="1"/>
              <a:t>gyfer</a:t>
            </a:r>
            <a:r>
              <a:rPr lang="en-US" dirty="0"/>
              <a:t> plant 3 </a:t>
            </a:r>
            <a:r>
              <a:rPr lang="en-US" dirty="0" err="1"/>
              <a:t>i</a:t>
            </a:r>
            <a:r>
              <a:rPr lang="en-US" dirty="0"/>
              <a:t> 7mlwydd </a:t>
            </a:r>
            <a:r>
              <a:rPr lang="en-US" dirty="0" err="1"/>
              <a:t>oed</a:t>
            </a:r>
            <a:r>
              <a:rPr lang="en-US" dirty="0"/>
              <a:t> </a:t>
            </a:r>
          </a:p>
          <a:p>
            <a:endParaRPr lang="en-US" dirty="0"/>
          </a:p>
          <a:p>
            <a:r>
              <a:rPr lang="en-US" b="1" dirty="0" err="1"/>
              <a:t>annogir</a:t>
            </a:r>
            <a:r>
              <a:rPr lang="en-US" b="1" dirty="0"/>
              <a:t> plant i </a:t>
            </a:r>
            <a:r>
              <a:rPr lang="en-US" b="1" dirty="0" err="1"/>
              <a:t>ddysgu</a:t>
            </a:r>
            <a:r>
              <a:rPr lang="en-US" b="1" dirty="0"/>
              <a:t> </a:t>
            </a:r>
            <a:r>
              <a:rPr lang="en-US" b="1" dirty="0" err="1"/>
              <a:t>trwy</a:t>
            </a:r>
            <a:r>
              <a:rPr lang="en-US" b="1" dirty="0"/>
              <a:t> </a:t>
            </a:r>
            <a:r>
              <a:rPr lang="en-US" b="1" dirty="0" err="1"/>
              <a:t>ddilyn</a:t>
            </a:r>
            <a:r>
              <a:rPr lang="en-US" b="1" dirty="0"/>
              <a:t> </a:t>
            </a:r>
            <a:r>
              <a:rPr lang="en-US" b="1" dirty="0" err="1"/>
              <a:t>dulliau</a:t>
            </a:r>
            <a:r>
              <a:rPr lang="en-US" b="1" dirty="0"/>
              <a:t> </a:t>
            </a:r>
            <a:r>
              <a:rPr lang="en-US" b="1" dirty="0" err="1"/>
              <a:t>amrywiol</a:t>
            </a:r>
            <a:r>
              <a:rPr lang="en-US" b="1" dirty="0"/>
              <a:t> </a:t>
            </a:r>
            <a:r>
              <a:rPr lang="en-US" b="1" dirty="0" err="1"/>
              <a:t>e.e.</a:t>
            </a:r>
            <a:r>
              <a:rPr lang="en-US" b="1" dirty="0"/>
              <a:t> </a:t>
            </a:r>
            <a:r>
              <a:rPr lang="en-US" b="1" dirty="0" err="1"/>
              <a:t>chwarae</a:t>
            </a:r>
            <a:r>
              <a:rPr lang="en-US" b="1" dirty="0"/>
              <a:t> a bod </a:t>
            </a:r>
            <a:r>
              <a:rPr lang="en-US" b="1" dirty="0" err="1"/>
              <a:t>tu</a:t>
            </a:r>
            <a:r>
              <a:rPr lang="en-US" b="1" dirty="0"/>
              <a:t> </a:t>
            </a:r>
            <a:r>
              <a:rPr lang="en-US" b="1" dirty="0" err="1"/>
              <a:t>allan</a:t>
            </a:r>
            <a:r>
              <a:rPr lang="en-US" b="1" dirty="0"/>
              <a:t>. </a:t>
            </a:r>
          </a:p>
        </p:txBody>
      </p:sp>
      <p:sp>
        <p:nvSpPr>
          <p:cNvPr id="5" name="Title 1"/>
          <p:cNvSpPr txBox="1">
            <a:spLocks/>
          </p:cNvSpPr>
          <p:nvPr/>
        </p:nvSpPr>
        <p:spPr>
          <a:xfrm>
            <a:off x="550862" y="73306"/>
            <a:ext cx="8042276" cy="1336956"/>
          </a:xfrm>
          <a:prstGeom prst="rect">
            <a:avLst/>
          </a:prstGeom>
        </p:spPr>
        <p:txBody>
          <a:bodyPr vert="horz" lIns="91440" tIns="45720" rIns="91440" bIns="45720" rtlCol="0" anchor="b"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800" b="0" i="0" u="none" strike="noStrike" kern="1200" cap="none" spc="0" normalizeH="0" baseline="0" noProof="0" dirty="0">
                <a:ln>
                  <a:noFill/>
                </a:ln>
                <a:solidFill>
                  <a:schemeClr val="accent1"/>
                </a:solidFill>
                <a:effectLst/>
                <a:uLnTx/>
                <a:uFillTx/>
                <a:latin typeface="+mj-lt"/>
                <a:ea typeface="+mj-ea"/>
                <a:cs typeface="+mj-cs"/>
              </a:rPr>
              <a:t>Y </a:t>
            </a:r>
            <a:r>
              <a:rPr kumimoji="0" lang="en-US" sz="3800" b="0" i="0" u="none" strike="noStrike" kern="1200" cap="none" spc="0" normalizeH="0" baseline="0" noProof="0" dirty="0" err="1">
                <a:ln>
                  <a:noFill/>
                </a:ln>
                <a:solidFill>
                  <a:schemeClr val="accent1"/>
                </a:solidFill>
                <a:effectLst/>
                <a:uLnTx/>
                <a:uFillTx/>
                <a:latin typeface="+mj-lt"/>
                <a:ea typeface="+mj-ea"/>
                <a:cs typeface="+mj-cs"/>
              </a:rPr>
              <a:t>Cyfnod</a:t>
            </a:r>
            <a:r>
              <a:rPr kumimoji="0" lang="en-US" sz="3800" b="0" i="0" u="none" strike="noStrike" kern="1200" cap="none" spc="0" normalizeH="0" baseline="0" noProof="0" dirty="0">
                <a:ln>
                  <a:noFill/>
                </a:ln>
                <a:solidFill>
                  <a:schemeClr val="accent1"/>
                </a:solidFill>
                <a:effectLst/>
                <a:uLnTx/>
                <a:uFillTx/>
                <a:latin typeface="+mj-lt"/>
                <a:ea typeface="+mj-ea"/>
                <a:cs typeface="+mj-cs"/>
              </a:rPr>
              <a:t> Sylfaen</a:t>
            </a:r>
            <a:br>
              <a:rPr kumimoji="0" lang="en-US" sz="3800" b="0" i="0" u="none" strike="noStrike" kern="1200" cap="none" spc="0" normalizeH="0" baseline="0" noProof="0" dirty="0">
                <a:ln>
                  <a:noFill/>
                </a:ln>
                <a:solidFill>
                  <a:schemeClr val="accent1"/>
                </a:solidFill>
                <a:effectLst/>
                <a:uLnTx/>
                <a:uFillTx/>
                <a:latin typeface="+mj-lt"/>
                <a:ea typeface="+mj-ea"/>
                <a:cs typeface="+mj-cs"/>
              </a:rPr>
            </a:br>
            <a:r>
              <a:rPr kumimoji="0" lang="en-US" sz="3800" b="0" i="0" u="none" strike="noStrike" kern="1200" cap="none" spc="0" normalizeH="0" baseline="0" noProof="0" dirty="0">
                <a:ln>
                  <a:noFill/>
                </a:ln>
                <a:solidFill>
                  <a:schemeClr val="accent1"/>
                </a:solidFill>
                <a:effectLst/>
                <a:uLnTx/>
                <a:uFillTx/>
                <a:latin typeface="+mj-lt"/>
                <a:ea typeface="+mj-ea"/>
                <a:cs typeface="+mj-cs"/>
              </a:rPr>
              <a:t>The Foundation Phase</a:t>
            </a:r>
          </a:p>
        </p:txBody>
      </p:sp>
    </p:spTree>
    <p:extLst>
      <p:ext uri="{BB962C8B-B14F-4D97-AF65-F5344CB8AC3E}">
        <p14:creationId xmlns:p14="http://schemas.microsoft.com/office/powerpoint/2010/main" val="241632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EB9A7AAF-7BF0-3A4A-A836-36DEC298A7FA}"/>
              </a:ext>
            </a:extLst>
          </p:cNvPr>
          <p:cNvSpPr>
            <a:spLocks noGrp="1" noChangeArrowheads="1"/>
          </p:cNvSpPr>
          <p:nvPr>
            <p:ph type="title"/>
          </p:nvPr>
        </p:nvSpPr>
        <p:spPr>
          <a:xfrm>
            <a:off x="684213" y="765175"/>
            <a:ext cx="7772400" cy="898525"/>
          </a:xfrm>
        </p:spPr>
        <p:txBody>
          <a:bodyPr/>
          <a:lstStyle/>
          <a:p>
            <a:pPr marL="320040" indent="-320040" eaLnBrk="1" fontAlgn="auto" hangingPunct="1">
              <a:spcAft>
                <a:spcPts val="0"/>
              </a:spcAft>
              <a:buClr>
                <a:schemeClr val="accent6">
                  <a:lumMod val="75000"/>
                </a:schemeClr>
              </a:buClr>
              <a:buFont typeface="Georgia" panose="02040502050405020303" pitchFamily="18" charset="0"/>
              <a:buChar char="*"/>
              <a:defRPr/>
            </a:pPr>
            <a:r>
              <a:rPr lang="en-GB" altLang="en-US" dirty="0">
                <a:ea typeface="+mj-ea"/>
                <a:cs typeface="+mj-cs"/>
              </a:rPr>
              <a:t>Pam </a:t>
            </a:r>
            <a:r>
              <a:rPr lang="en-GB" altLang="en-US" dirty="0" err="1">
                <a:ea typeface="+mj-ea"/>
                <a:cs typeface="+mj-cs"/>
              </a:rPr>
              <a:t>chwarae</a:t>
            </a:r>
            <a:r>
              <a:rPr lang="en-GB" altLang="en-US" dirty="0">
                <a:ea typeface="+mj-ea"/>
                <a:cs typeface="+mj-cs"/>
              </a:rPr>
              <a:t>?</a:t>
            </a:r>
            <a:br>
              <a:rPr lang="en-GB" altLang="en-US" dirty="0">
                <a:ea typeface="+mj-ea"/>
                <a:cs typeface="+mj-cs"/>
              </a:rPr>
            </a:br>
            <a:r>
              <a:rPr lang="en-GB" altLang="en-US" dirty="0">
                <a:ea typeface="+mj-ea"/>
                <a:cs typeface="+mj-cs"/>
              </a:rPr>
              <a:t>                                </a:t>
            </a:r>
          </a:p>
        </p:txBody>
      </p:sp>
      <p:sp>
        <p:nvSpPr>
          <p:cNvPr id="44035" name="Rectangle 3">
            <a:extLst>
              <a:ext uri="{FF2B5EF4-FFF2-40B4-BE49-F238E27FC236}">
                <a16:creationId xmlns:a16="http://schemas.microsoft.com/office/drawing/2014/main" id="{C8CB138F-E9E5-674D-9C10-8F7D726C3C14}"/>
              </a:ext>
            </a:extLst>
          </p:cNvPr>
          <p:cNvSpPr>
            <a:spLocks noGrp="1" noChangeArrowheads="1"/>
          </p:cNvSpPr>
          <p:nvPr>
            <p:ph sz="quarter" idx="4294967295"/>
          </p:nvPr>
        </p:nvSpPr>
        <p:spPr>
          <a:xfrm>
            <a:off x="539750" y="2060575"/>
            <a:ext cx="8134350" cy="5046663"/>
          </a:xfrm>
        </p:spPr>
        <p:txBody>
          <a:bodyPr/>
          <a:lstStyle/>
          <a:p>
            <a:pPr eaLnBrk="1" hangingPunct="1">
              <a:lnSpc>
                <a:spcPct val="90000"/>
              </a:lnSpc>
              <a:buFont typeface="Wingdings 3" panose="05040102010807070707" pitchFamily="18" charset="2"/>
              <a:buChar char=""/>
              <a:defRPr/>
            </a:pPr>
            <a:endParaRPr lang="cy-GB" altLang="en-US" sz="1400" dirty="0"/>
          </a:p>
          <a:p>
            <a:pPr eaLnBrk="1" hangingPunct="1">
              <a:lnSpc>
                <a:spcPct val="90000"/>
              </a:lnSpc>
              <a:buFont typeface="Wingdings 3" panose="05040102010807070707" pitchFamily="18" charset="2"/>
              <a:buChar char=""/>
              <a:defRPr/>
            </a:pPr>
            <a:endParaRPr lang="en-GB" altLang="en-US" sz="1400" dirty="0"/>
          </a:p>
          <a:p>
            <a:pPr eaLnBrk="1" hangingPunct="1">
              <a:lnSpc>
                <a:spcPct val="90000"/>
              </a:lnSpc>
              <a:buFont typeface="Wingdings 3" panose="05040102010807070707" pitchFamily="18" charset="2"/>
              <a:buChar char=""/>
              <a:defRPr/>
            </a:pPr>
            <a:endParaRPr lang="en-GB" altLang="en-US" sz="2400" dirty="0"/>
          </a:p>
        </p:txBody>
      </p:sp>
      <p:sp>
        <p:nvSpPr>
          <p:cNvPr id="4" name="Content Placeholder 2">
            <a:extLst>
              <a:ext uri="{FF2B5EF4-FFF2-40B4-BE49-F238E27FC236}">
                <a16:creationId xmlns:a16="http://schemas.microsoft.com/office/drawing/2014/main" id="{278A3F2F-AC50-7B48-8711-13BE868698CE}"/>
              </a:ext>
            </a:extLst>
          </p:cNvPr>
          <p:cNvSpPr>
            <a:spLocks noGrp="1"/>
          </p:cNvSpPr>
          <p:nvPr>
            <p:ph sz="half" idx="1"/>
          </p:nvPr>
        </p:nvSpPr>
        <p:spPr>
          <a:xfrm>
            <a:off x="448797" y="1434480"/>
            <a:ext cx="8243232" cy="3989040"/>
          </a:xfrm>
        </p:spPr>
        <p:txBody>
          <a:bodyPr/>
          <a:lstStyle/>
          <a:p>
            <a:pPr eaLnBrk="1" hangingPunct="1">
              <a:lnSpc>
                <a:spcPct val="90000"/>
              </a:lnSpc>
              <a:buFont typeface="Wingdings 3" panose="05040102010807070707" pitchFamily="18" charset="2"/>
              <a:buChar char=""/>
              <a:defRPr/>
            </a:pPr>
            <a:r>
              <a:rPr lang="en-GB" altLang="en-US" sz="2800" dirty="0"/>
              <a:t>Froebel – </a:t>
            </a:r>
            <a:r>
              <a:rPr lang="en-GB" altLang="en-US" sz="2800" dirty="0" err="1"/>
              <a:t>rhoi</a:t>
            </a:r>
            <a:r>
              <a:rPr lang="en-GB" altLang="en-US" sz="2800" dirty="0"/>
              <a:t> </a:t>
            </a:r>
            <a:r>
              <a:rPr lang="en-GB" altLang="en-US" sz="2800" dirty="0" err="1"/>
              <a:t>statws</a:t>
            </a:r>
            <a:r>
              <a:rPr lang="en-GB" altLang="en-US" sz="2800" dirty="0"/>
              <a:t> </a:t>
            </a:r>
            <a:r>
              <a:rPr lang="en-GB" altLang="en-US" sz="2800" dirty="0" err="1"/>
              <a:t>i</a:t>
            </a:r>
            <a:r>
              <a:rPr lang="en-GB" altLang="en-US" sz="2800" dirty="0"/>
              <a:t> </a:t>
            </a:r>
            <a:r>
              <a:rPr lang="en-GB" altLang="en-US" sz="2800" dirty="0" err="1"/>
              <a:t>chwarae</a:t>
            </a:r>
            <a:r>
              <a:rPr lang="en-GB" altLang="en-US" sz="2800" dirty="0"/>
              <a:t>.</a:t>
            </a:r>
          </a:p>
          <a:p>
            <a:pPr eaLnBrk="1" hangingPunct="1">
              <a:lnSpc>
                <a:spcPct val="90000"/>
              </a:lnSpc>
              <a:buFont typeface="Wingdings 3" panose="05040102010807070707" pitchFamily="18" charset="2"/>
              <a:buChar char=""/>
              <a:defRPr/>
            </a:pPr>
            <a:r>
              <a:rPr lang="en-GB" altLang="en-US" sz="2800" dirty="0"/>
              <a:t>Piaget ‘</a:t>
            </a:r>
            <a:r>
              <a:rPr lang="en-GB" altLang="en-US" sz="2800" dirty="0" err="1"/>
              <a:t>Chwarae</a:t>
            </a:r>
            <a:r>
              <a:rPr lang="en-GB" altLang="en-US" sz="2800" dirty="0"/>
              <a:t> </a:t>
            </a:r>
            <a:r>
              <a:rPr lang="en-GB" altLang="en-US" sz="2800" dirty="0" err="1"/>
              <a:t>yw</a:t>
            </a:r>
            <a:r>
              <a:rPr lang="en-GB" altLang="en-US" sz="2800" dirty="0"/>
              <a:t> </a:t>
            </a:r>
            <a:r>
              <a:rPr lang="en-GB" altLang="en-US" sz="2800" dirty="0" err="1"/>
              <a:t>gwaith</a:t>
            </a:r>
            <a:r>
              <a:rPr lang="en-GB" altLang="en-US" sz="2800" dirty="0"/>
              <a:t> plant.’</a:t>
            </a:r>
          </a:p>
          <a:p>
            <a:pPr eaLnBrk="1" hangingPunct="1">
              <a:lnSpc>
                <a:spcPct val="90000"/>
              </a:lnSpc>
              <a:buFont typeface="Wingdings 3" panose="05040102010807070707" pitchFamily="18" charset="2"/>
              <a:buChar char=""/>
              <a:defRPr/>
            </a:pPr>
            <a:r>
              <a:rPr lang="en-GB" altLang="en-US" sz="2800" dirty="0"/>
              <a:t>Vygotsky –</a:t>
            </a:r>
            <a:r>
              <a:rPr lang="en-GB" altLang="en-US" sz="2800" dirty="0" err="1"/>
              <a:t>ma’r</a:t>
            </a:r>
            <a:r>
              <a:rPr lang="en-GB" altLang="en-US" sz="2800" dirty="0"/>
              <a:t> </a:t>
            </a:r>
            <a:r>
              <a:rPr lang="en-GB" altLang="en-US" sz="2800" dirty="0" err="1"/>
              <a:t>plentyn</a:t>
            </a:r>
            <a:r>
              <a:rPr lang="en-GB" altLang="en-US" sz="2800" dirty="0"/>
              <a:t> </a:t>
            </a:r>
            <a:r>
              <a:rPr lang="en-GB" altLang="en-US" sz="2800" dirty="0" err="1"/>
              <a:t>yn</a:t>
            </a:r>
            <a:r>
              <a:rPr lang="en-GB" altLang="en-US" sz="2800" dirty="0"/>
              <a:t> </a:t>
            </a:r>
            <a:r>
              <a:rPr lang="en-GB" altLang="en-US" sz="2800" dirty="0" err="1"/>
              <a:t>fwy</a:t>
            </a:r>
            <a:r>
              <a:rPr lang="en-GB" altLang="en-US" sz="2800" dirty="0"/>
              <a:t> </a:t>
            </a:r>
            <a:r>
              <a:rPr lang="en-GB" altLang="en-US" sz="2800" dirty="0" err="1"/>
              <a:t>medrus</a:t>
            </a:r>
            <a:r>
              <a:rPr lang="en-GB" altLang="en-US" sz="2800" dirty="0"/>
              <a:t> </a:t>
            </a:r>
            <a:r>
              <a:rPr lang="en-GB" altLang="en-US" sz="2800" dirty="0" err="1"/>
              <a:t>yn</a:t>
            </a:r>
            <a:r>
              <a:rPr lang="en-GB" altLang="en-US" sz="2800" dirty="0"/>
              <a:t> </a:t>
            </a:r>
            <a:r>
              <a:rPr lang="en-GB" altLang="en-US" sz="2800" dirty="0" err="1"/>
              <a:t>ystod</a:t>
            </a:r>
            <a:r>
              <a:rPr lang="en-GB" altLang="en-US" sz="2800" dirty="0"/>
              <a:t> </a:t>
            </a:r>
            <a:r>
              <a:rPr lang="en-GB" altLang="en-US" sz="2800" dirty="0" err="1"/>
              <a:t>ei</a:t>
            </a:r>
            <a:r>
              <a:rPr lang="en-GB" altLang="en-US" sz="2800" dirty="0"/>
              <a:t> </a:t>
            </a:r>
            <a:r>
              <a:rPr lang="en-GB" altLang="en-US" sz="2800" dirty="0" err="1"/>
              <a:t>chwarae</a:t>
            </a:r>
            <a:r>
              <a:rPr lang="en-GB" altLang="en-US" sz="2800" dirty="0"/>
              <a:t>’..</a:t>
            </a:r>
          </a:p>
          <a:p>
            <a:pPr eaLnBrk="1" hangingPunct="1">
              <a:lnSpc>
                <a:spcPct val="90000"/>
              </a:lnSpc>
              <a:buFont typeface="Wingdings 3" panose="05040102010807070707" pitchFamily="18" charset="2"/>
              <a:buChar char=""/>
              <a:defRPr/>
            </a:pPr>
            <a:r>
              <a:rPr lang="en-GB" altLang="en-US" sz="2800" dirty="0"/>
              <a:t>Isaacs ‘</a:t>
            </a:r>
            <a:r>
              <a:rPr lang="en-GB" altLang="en-US" sz="2800" dirty="0" err="1"/>
              <a:t>dyma</a:t>
            </a:r>
            <a:r>
              <a:rPr lang="en-GB" altLang="en-US" sz="2800" dirty="0"/>
              <a:t> </a:t>
            </a:r>
            <a:r>
              <a:rPr lang="en-GB" altLang="en-US" sz="2800" dirty="0" err="1"/>
              <a:t>sut</a:t>
            </a:r>
            <a:r>
              <a:rPr lang="en-GB" altLang="en-US" sz="2800" dirty="0"/>
              <a:t> </a:t>
            </a:r>
            <a:r>
              <a:rPr lang="en-GB" altLang="en-US" sz="2800" dirty="0" err="1"/>
              <a:t>gwna’r</a:t>
            </a:r>
            <a:r>
              <a:rPr lang="en-GB" altLang="en-US" sz="2800" dirty="0"/>
              <a:t> </a:t>
            </a:r>
            <a:r>
              <a:rPr lang="en-GB" altLang="en-US" sz="2800" dirty="0" err="1"/>
              <a:t>plentyn</a:t>
            </a:r>
            <a:r>
              <a:rPr lang="en-GB" altLang="en-US" sz="2800" dirty="0"/>
              <a:t> </a:t>
            </a:r>
            <a:r>
              <a:rPr lang="en-GB" altLang="en-US" sz="2800" dirty="0" err="1"/>
              <a:t>wneud</a:t>
            </a:r>
            <a:r>
              <a:rPr lang="en-GB" altLang="en-US" sz="2800" dirty="0"/>
              <a:t> </a:t>
            </a:r>
            <a:r>
              <a:rPr lang="en-GB" altLang="en-US" sz="2800" dirty="0" err="1"/>
              <a:t>synnwyr</a:t>
            </a:r>
            <a:r>
              <a:rPr lang="en-GB" altLang="en-US" sz="2800" dirty="0"/>
              <a:t> </a:t>
            </a:r>
            <a:r>
              <a:rPr lang="en-GB" altLang="en-US" sz="2800" dirty="0" err="1"/>
              <a:t>o’r</a:t>
            </a:r>
            <a:r>
              <a:rPr lang="en-GB" altLang="en-US" sz="2800" dirty="0"/>
              <a:t> </a:t>
            </a:r>
            <a:r>
              <a:rPr lang="en-GB" altLang="en-US" sz="2800" dirty="0" err="1"/>
              <a:t>byd</a:t>
            </a:r>
            <a:r>
              <a:rPr lang="en-GB" altLang="en-US" sz="2800" dirty="0"/>
              <a:t>.’</a:t>
            </a:r>
          </a:p>
          <a:p>
            <a:pPr eaLnBrk="1" hangingPunct="1">
              <a:lnSpc>
                <a:spcPct val="90000"/>
              </a:lnSpc>
              <a:buFont typeface="Wingdings 3" panose="05040102010807070707" pitchFamily="18" charset="2"/>
              <a:buChar char=""/>
              <a:defRPr/>
            </a:pPr>
            <a:r>
              <a:rPr lang="en-GB" altLang="en-US" sz="2800" dirty="0"/>
              <a:t> Bruce (2001:96)  ‘</a:t>
            </a:r>
            <a:r>
              <a:rPr lang="en-GB" altLang="en-US" sz="2800" dirty="0" err="1"/>
              <a:t>gwna</a:t>
            </a:r>
            <a:r>
              <a:rPr lang="en-GB" altLang="en-US" sz="2800" dirty="0"/>
              <a:t> </a:t>
            </a:r>
            <a:r>
              <a:rPr lang="en-GB" altLang="en-US" sz="2800" dirty="0" err="1"/>
              <a:t>greu</a:t>
            </a:r>
            <a:r>
              <a:rPr lang="en-GB" altLang="en-US" sz="2800" dirty="0"/>
              <a:t> </a:t>
            </a:r>
            <a:r>
              <a:rPr lang="en-GB" altLang="en-US" sz="2800" dirty="0" err="1"/>
              <a:t>cysylltiadau</a:t>
            </a:r>
            <a:r>
              <a:rPr lang="en-GB" altLang="en-US" sz="2800" dirty="0"/>
              <a:t> </a:t>
            </a:r>
            <a:r>
              <a:rPr lang="en-GB" altLang="en-US" sz="2800" dirty="0" err="1"/>
              <a:t>yn</a:t>
            </a:r>
            <a:r>
              <a:rPr lang="en-GB" altLang="en-US" sz="2800" dirty="0"/>
              <a:t> </a:t>
            </a:r>
            <a:r>
              <a:rPr lang="en-GB" altLang="en-US" sz="2800" dirty="0" err="1"/>
              <a:t>yr</a:t>
            </a:r>
            <a:r>
              <a:rPr lang="en-GB" altLang="en-US" sz="2800" dirty="0"/>
              <a:t> </a:t>
            </a:r>
            <a:r>
              <a:rPr lang="en-GB" altLang="en-US" sz="2800" dirty="0" err="1"/>
              <a:t>ymennydd</a:t>
            </a:r>
            <a:r>
              <a:rPr lang="en-GB" altLang="en-US" sz="2800" dirty="0"/>
              <a:t> </a:t>
            </a:r>
            <a:r>
              <a:rPr lang="en-GB" altLang="en-US" sz="2800" dirty="0" err="1"/>
              <a:t>fel</a:t>
            </a:r>
            <a:r>
              <a:rPr lang="en-GB" altLang="en-US" sz="2800" dirty="0"/>
              <a:t> bod y </a:t>
            </a:r>
            <a:r>
              <a:rPr lang="en-GB" altLang="en-US" sz="2800" dirty="0" err="1"/>
              <a:t>byd</a:t>
            </a:r>
            <a:r>
              <a:rPr lang="en-GB" altLang="en-US" sz="2800" dirty="0"/>
              <a:t> </a:t>
            </a:r>
            <a:r>
              <a:rPr lang="en-GB" altLang="en-US" sz="2800" dirty="0" err="1"/>
              <a:t>yn</a:t>
            </a:r>
            <a:r>
              <a:rPr lang="en-GB" altLang="en-US" sz="2800" dirty="0"/>
              <a:t> </a:t>
            </a:r>
            <a:r>
              <a:rPr lang="en-GB" altLang="en-US" sz="2800" dirty="0" err="1"/>
              <a:t>gwneud</a:t>
            </a:r>
            <a:r>
              <a:rPr lang="en-GB" altLang="en-US" sz="2800" dirty="0"/>
              <a:t> </a:t>
            </a:r>
            <a:r>
              <a:rPr lang="en-GB" altLang="en-US" sz="2800" dirty="0" err="1"/>
              <a:t>synnwyr</a:t>
            </a:r>
            <a:r>
              <a:rPr lang="en-GB" altLang="en-US" sz="2800" dirty="0"/>
              <a:t>.’</a:t>
            </a:r>
          </a:p>
          <a:p>
            <a:pPr eaLnBrk="1" hangingPunct="1">
              <a:lnSpc>
                <a:spcPct val="90000"/>
              </a:lnSpc>
              <a:buFont typeface="Wingdings 3" panose="05040102010807070707" pitchFamily="18" charset="2"/>
              <a:buChar char=""/>
              <a:defRPr/>
            </a:pPr>
            <a:r>
              <a:rPr lang="en-GB" altLang="en-US" sz="2800" dirty="0" err="1"/>
              <a:t>Chwarae</a:t>
            </a:r>
            <a:r>
              <a:rPr lang="en-GB" altLang="en-US" sz="2800" dirty="0"/>
              <a:t> </a:t>
            </a:r>
            <a:r>
              <a:rPr lang="en-GB" altLang="en-US" sz="2800" dirty="0" err="1"/>
              <a:t>fel</a:t>
            </a:r>
            <a:r>
              <a:rPr lang="en-GB" altLang="en-US" sz="2800" dirty="0"/>
              <a:t> </a:t>
            </a:r>
            <a:r>
              <a:rPr lang="en-GB" altLang="en-US" sz="2800" dirty="0" err="1"/>
              <a:t>ymarfer</a:t>
            </a:r>
            <a:r>
              <a:rPr lang="en-GB" altLang="en-US" sz="2800" dirty="0"/>
              <a:t>, </a:t>
            </a:r>
            <a:r>
              <a:rPr lang="en-GB" altLang="en-US" sz="2800" dirty="0" err="1"/>
              <a:t>chware</a:t>
            </a:r>
            <a:r>
              <a:rPr lang="en-GB" altLang="en-US" sz="2800" dirty="0"/>
              <a:t> er </a:t>
            </a:r>
            <a:r>
              <a:rPr lang="en-GB" altLang="en-US" sz="2800" dirty="0" err="1"/>
              <a:t>mwyn</a:t>
            </a:r>
            <a:r>
              <a:rPr lang="en-GB" altLang="en-US" sz="2800" dirty="0"/>
              <a:t> </a:t>
            </a:r>
            <a:r>
              <a:rPr lang="en-GB" altLang="en-US" sz="2800" dirty="0" err="1"/>
              <a:t>dysgu</a:t>
            </a:r>
            <a:r>
              <a:rPr lang="en-GB" altLang="en-US" sz="2800" dirty="0"/>
              <a:t>.</a:t>
            </a:r>
          </a:p>
          <a:p>
            <a:endParaRPr lang="en-US" dirty="0"/>
          </a:p>
        </p:txBody>
      </p:sp>
    </p:spTree>
    <p:extLst>
      <p:ext uri="{BB962C8B-B14F-4D97-AF65-F5344CB8AC3E}">
        <p14:creationId xmlns:p14="http://schemas.microsoft.com/office/powerpoint/2010/main" val="2971068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0A0BC-1AC5-4148-B50D-9ED72D211221}"/>
              </a:ext>
            </a:extLst>
          </p:cNvPr>
          <p:cNvSpPr>
            <a:spLocks noGrp="1"/>
          </p:cNvSpPr>
          <p:nvPr>
            <p:ph type="title"/>
          </p:nvPr>
        </p:nvSpPr>
        <p:spPr/>
        <p:txBody>
          <a:bodyPr/>
          <a:lstStyle/>
          <a:p>
            <a:r>
              <a:rPr lang="en-US" dirty="0"/>
              <a:t>Why Play?</a:t>
            </a:r>
          </a:p>
        </p:txBody>
      </p:sp>
      <p:sp>
        <p:nvSpPr>
          <p:cNvPr id="4" name="Content Placeholder 3">
            <a:extLst>
              <a:ext uri="{FF2B5EF4-FFF2-40B4-BE49-F238E27FC236}">
                <a16:creationId xmlns:a16="http://schemas.microsoft.com/office/drawing/2014/main" id="{52C3B13C-BC66-444B-A94A-90C3200F495F}"/>
              </a:ext>
            </a:extLst>
          </p:cNvPr>
          <p:cNvSpPr>
            <a:spLocks noGrp="1"/>
          </p:cNvSpPr>
          <p:nvPr>
            <p:ph sz="half" idx="2"/>
          </p:nvPr>
        </p:nvSpPr>
        <p:spPr>
          <a:xfrm>
            <a:off x="442831" y="1417638"/>
            <a:ext cx="8229600" cy="3989040"/>
          </a:xfrm>
        </p:spPr>
        <p:txBody>
          <a:bodyPr/>
          <a:lstStyle/>
          <a:p>
            <a:pPr marL="0" indent="0" eaLnBrk="1" hangingPunct="1">
              <a:lnSpc>
                <a:spcPct val="90000"/>
              </a:lnSpc>
              <a:buFont typeface="Wingdings 3" panose="05040102010807070707" pitchFamily="18" charset="2"/>
              <a:buNone/>
              <a:defRPr/>
            </a:pPr>
            <a:endParaRPr lang="cy-GB" altLang="en-US" dirty="0"/>
          </a:p>
          <a:p>
            <a:pPr>
              <a:lnSpc>
                <a:spcPct val="90000"/>
              </a:lnSpc>
              <a:buFont typeface="Wingdings 3" panose="05040102010807070707" pitchFamily="18" charset="2"/>
              <a:buChar char=""/>
              <a:defRPr/>
            </a:pPr>
            <a:r>
              <a:rPr lang="en-GB" altLang="en-US" dirty="0"/>
              <a:t>Froebel – gave status to play</a:t>
            </a:r>
          </a:p>
          <a:p>
            <a:pPr>
              <a:lnSpc>
                <a:spcPct val="90000"/>
              </a:lnSpc>
              <a:buFont typeface="Wingdings 3" panose="05040102010807070707" pitchFamily="18" charset="2"/>
              <a:buChar char=""/>
              <a:defRPr/>
            </a:pPr>
            <a:r>
              <a:rPr lang="en-GB" altLang="en-US" dirty="0"/>
              <a:t>Piaget ‘Play is children’s work’.  Enables discovery.</a:t>
            </a:r>
          </a:p>
          <a:p>
            <a:pPr>
              <a:lnSpc>
                <a:spcPct val="90000"/>
              </a:lnSpc>
              <a:buFont typeface="Wingdings 3" panose="05040102010807070707" pitchFamily="18" charset="2"/>
              <a:buChar char=""/>
              <a:defRPr/>
            </a:pPr>
            <a:r>
              <a:rPr lang="en-GB" altLang="en-US" dirty="0"/>
              <a:t>Vygotsky – ‘a head and shoulders above himself during play’.</a:t>
            </a:r>
          </a:p>
          <a:p>
            <a:pPr>
              <a:lnSpc>
                <a:spcPct val="90000"/>
              </a:lnSpc>
              <a:buFont typeface="Wingdings 3" panose="05040102010807070707" pitchFamily="18" charset="2"/>
              <a:buChar char=""/>
              <a:defRPr/>
            </a:pPr>
            <a:r>
              <a:rPr lang="en-GB" altLang="en-US" dirty="0"/>
              <a:t>Isaacs ‘children understand the world through play’</a:t>
            </a:r>
          </a:p>
          <a:p>
            <a:pPr>
              <a:lnSpc>
                <a:spcPct val="90000"/>
              </a:lnSpc>
              <a:buFont typeface="Wingdings 3" panose="05040102010807070707" pitchFamily="18" charset="2"/>
              <a:buChar char=""/>
              <a:defRPr/>
            </a:pPr>
            <a:r>
              <a:rPr lang="en-GB" altLang="en-US" dirty="0"/>
              <a:t> Bruce, (2001) ’play creates neuronal networks so that the world makes sense.’</a:t>
            </a:r>
          </a:p>
          <a:p>
            <a:endParaRPr lang="en-US" dirty="0"/>
          </a:p>
        </p:txBody>
      </p:sp>
    </p:spTree>
    <p:extLst>
      <p:ext uri="{BB962C8B-B14F-4D97-AF65-F5344CB8AC3E}">
        <p14:creationId xmlns:p14="http://schemas.microsoft.com/office/powerpoint/2010/main" val="2453959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097F6-8A91-D54D-9D68-1E6268F6812E}"/>
              </a:ext>
            </a:extLst>
          </p:cNvPr>
          <p:cNvSpPr>
            <a:spLocks noGrp="1"/>
          </p:cNvSpPr>
          <p:nvPr>
            <p:ph type="title"/>
          </p:nvPr>
        </p:nvSpPr>
        <p:spPr>
          <a:xfrm>
            <a:off x="457200" y="230428"/>
            <a:ext cx="8229600" cy="1143000"/>
          </a:xfrm>
        </p:spPr>
        <p:txBody>
          <a:bodyPr/>
          <a:lstStyle/>
          <a:p>
            <a:r>
              <a:rPr lang="en-US" dirty="0" err="1"/>
              <a:t>Chwech</a:t>
            </a:r>
            <a:r>
              <a:rPr lang="en-US" dirty="0"/>
              <a:t> </a:t>
            </a:r>
            <a:r>
              <a:rPr lang="en-US" dirty="0" err="1"/>
              <a:t>Maes</a:t>
            </a:r>
            <a:r>
              <a:rPr lang="en-US" dirty="0"/>
              <a:t> </a:t>
            </a:r>
            <a:r>
              <a:rPr lang="en-US" dirty="0" err="1"/>
              <a:t>Dysgu</a:t>
            </a:r>
            <a:r>
              <a:rPr lang="en-US" dirty="0"/>
              <a:t> </a:t>
            </a:r>
            <a:br>
              <a:rPr lang="en-US" dirty="0"/>
            </a:br>
            <a:r>
              <a:rPr lang="en-US" dirty="0"/>
              <a:t>Seven Areas Of Learning</a:t>
            </a:r>
          </a:p>
        </p:txBody>
      </p:sp>
      <p:graphicFrame>
        <p:nvGraphicFramePr>
          <p:cNvPr id="5" name="Diagram 4">
            <a:extLst>
              <a:ext uri="{FF2B5EF4-FFF2-40B4-BE49-F238E27FC236}">
                <a16:creationId xmlns:a16="http://schemas.microsoft.com/office/drawing/2014/main" id="{2F6164A2-BCFD-DF40-96BB-7703BA9E0304}"/>
              </a:ext>
            </a:extLst>
          </p:cNvPr>
          <p:cNvGraphicFramePr/>
          <p:nvPr>
            <p:extLst>
              <p:ext uri="{D42A27DB-BD31-4B8C-83A1-F6EECF244321}">
                <p14:modId xmlns:p14="http://schemas.microsoft.com/office/powerpoint/2010/main" val="190013062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59177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DD45BFA-A7A6-4D8B-B3B4-DACB1C5A3B66}"/>
              </a:ext>
            </a:extLst>
          </p:cNvPr>
          <p:cNvSpPr>
            <a:spLocks noGrp="1" noChangeArrowheads="1"/>
          </p:cNvSpPr>
          <p:nvPr>
            <p:ph type="title"/>
          </p:nvPr>
        </p:nvSpPr>
        <p:spPr>
          <a:xfrm>
            <a:off x="0" y="0"/>
            <a:ext cx="4572000" cy="764704"/>
          </a:xfrm>
          <a:solidFill>
            <a:schemeClr val="accent5">
              <a:lumMod val="75000"/>
            </a:schemeClr>
          </a:solidFill>
        </p:spPr>
        <p:txBody>
          <a:bodyPr/>
          <a:lstStyle/>
          <a:p>
            <a:pPr algn="l"/>
            <a:r>
              <a:rPr lang="en-US" altLang="en-US" sz="3200" b="1" dirty="0" err="1">
                <a:solidFill>
                  <a:schemeClr val="bg1"/>
                </a:solidFill>
              </a:rPr>
              <a:t>Amcanion</a:t>
            </a:r>
            <a:r>
              <a:rPr lang="en-US" altLang="en-US" sz="3200" b="1" dirty="0">
                <a:solidFill>
                  <a:schemeClr val="bg1"/>
                </a:solidFill>
              </a:rPr>
              <a:t> / Aims :</a:t>
            </a:r>
            <a:endParaRPr lang="en-US" altLang="en-US" sz="4000" b="1" dirty="0">
              <a:solidFill>
                <a:schemeClr val="bg1"/>
              </a:solidFill>
            </a:endParaRPr>
          </a:p>
        </p:txBody>
      </p:sp>
      <p:sp>
        <p:nvSpPr>
          <p:cNvPr id="5" name="Content Placeholder 4">
            <a:extLst>
              <a:ext uri="{FF2B5EF4-FFF2-40B4-BE49-F238E27FC236}">
                <a16:creationId xmlns:a16="http://schemas.microsoft.com/office/drawing/2014/main" id="{FDC8EA92-0B74-A249-9B93-73460C085BF5}"/>
              </a:ext>
            </a:extLst>
          </p:cNvPr>
          <p:cNvSpPr txBox="1">
            <a:spLocks/>
          </p:cNvSpPr>
          <p:nvPr/>
        </p:nvSpPr>
        <p:spPr bwMode="auto">
          <a:xfrm>
            <a:off x="0" y="759024"/>
            <a:ext cx="4403671" cy="5184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sz="1800" dirty="0" err="1"/>
              <a:t>Datblygu</a:t>
            </a:r>
            <a:r>
              <a:rPr lang="en-US" sz="1800" dirty="0"/>
              <a:t> </a:t>
            </a:r>
            <a:r>
              <a:rPr lang="en-US" sz="1800" dirty="0" err="1"/>
              <a:t>dealltwriaeth</a:t>
            </a:r>
            <a:r>
              <a:rPr lang="en-US" sz="1800" dirty="0"/>
              <a:t> </a:t>
            </a:r>
            <a:r>
              <a:rPr lang="en-US" sz="1800" dirty="0" err="1"/>
              <a:t>sut</a:t>
            </a:r>
            <a:r>
              <a:rPr lang="en-US" sz="1800" dirty="0"/>
              <a:t> </a:t>
            </a:r>
            <a:r>
              <a:rPr lang="en-US" sz="1800" dirty="0" err="1"/>
              <a:t>mae’r</a:t>
            </a:r>
            <a:r>
              <a:rPr lang="en-US" sz="1800" dirty="0"/>
              <a:t> </a:t>
            </a:r>
            <a:r>
              <a:rPr lang="en-US" sz="1800" dirty="0" err="1"/>
              <a:t>Cyfnod</a:t>
            </a:r>
            <a:r>
              <a:rPr lang="en-US" sz="1800" dirty="0"/>
              <a:t> Sylfaen </a:t>
            </a:r>
            <a:r>
              <a:rPr lang="en-US" sz="1800" dirty="0" err="1"/>
              <a:t>yn</a:t>
            </a:r>
            <a:r>
              <a:rPr lang="en-US" sz="1800" dirty="0"/>
              <a:t> </a:t>
            </a:r>
            <a:r>
              <a:rPr lang="en-US" sz="1800" dirty="0" err="1"/>
              <a:t>gweithio</a:t>
            </a:r>
            <a:r>
              <a:rPr lang="en-US" sz="1800" dirty="0"/>
              <a:t> </a:t>
            </a:r>
            <a:r>
              <a:rPr lang="en-US" sz="1800" dirty="0" err="1"/>
              <a:t>mewn</a:t>
            </a:r>
            <a:r>
              <a:rPr lang="en-US" sz="1800" dirty="0"/>
              <a:t> </a:t>
            </a:r>
            <a:r>
              <a:rPr lang="en-US" sz="1800" dirty="0" err="1"/>
              <a:t>ysgolion</a:t>
            </a:r>
            <a:r>
              <a:rPr lang="en-US" sz="1800" dirty="0"/>
              <a:t>. </a:t>
            </a:r>
          </a:p>
          <a:p>
            <a:pPr eaLnBrk="1" hangingPunct="1"/>
            <a:endParaRPr lang="en-US" sz="1800" dirty="0"/>
          </a:p>
          <a:p>
            <a:pPr eaLnBrk="1" hangingPunct="1"/>
            <a:r>
              <a:rPr lang="en-US" sz="1800" dirty="0" err="1"/>
              <a:t>Datblygu</a:t>
            </a:r>
            <a:r>
              <a:rPr lang="en-US" sz="1800" dirty="0"/>
              <a:t> </a:t>
            </a:r>
            <a:r>
              <a:rPr lang="en-US" sz="1800" dirty="0" err="1"/>
              <a:t>dealltwriaeth</a:t>
            </a:r>
            <a:r>
              <a:rPr lang="en-US" sz="1800" dirty="0"/>
              <a:t> </a:t>
            </a:r>
            <a:r>
              <a:rPr lang="en-US" sz="1800" dirty="0" err="1"/>
              <a:t>beth</a:t>
            </a:r>
            <a:r>
              <a:rPr lang="en-US" sz="1800" dirty="0"/>
              <a:t> </a:t>
            </a:r>
            <a:r>
              <a:rPr lang="en-US" sz="1800" dirty="0" err="1"/>
              <a:t>ydy</a:t>
            </a:r>
            <a:r>
              <a:rPr lang="en-US" sz="1800" dirty="0"/>
              <a:t> ‘</a:t>
            </a:r>
            <a:r>
              <a:rPr lang="en-US" sz="1800" dirty="0" err="1"/>
              <a:t>pedagogeg</a:t>
            </a:r>
            <a:r>
              <a:rPr lang="en-US" sz="1800" dirty="0"/>
              <a:t> </a:t>
            </a:r>
            <a:r>
              <a:rPr lang="en-US" sz="1800" dirty="0" err="1"/>
              <a:t>chwarae</a:t>
            </a:r>
            <a:r>
              <a:rPr lang="en-US" sz="1800" dirty="0"/>
              <a:t>’</a:t>
            </a:r>
          </a:p>
          <a:p>
            <a:pPr eaLnBrk="1" hangingPunct="1"/>
            <a:endParaRPr lang="en-US" sz="1800" dirty="0"/>
          </a:p>
          <a:p>
            <a:pPr eaLnBrk="1" hangingPunct="1"/>
            <a:r>
              <a:rPr lang="en-US" sz="1800" dirty="0" err="1"/>
              <a:t>Datblygu</a:t>
            </a:r>
            <a:r>
              <a:rPr lang="en-US" sz="1800" dirty="0"/>
              <a:t> </a:t>
            </a:r>
            <a:r>
              <a:rPr lang="en-US" sz="1800" dirty="0" err="1"/>
              <a:t>gwerthfawrogiad</a:t>
            </a:r>
            <a:r>
              <a:rPr lang="en-US" sz="1800" dirty="0"/>
              <a:t> o </a:t>
            </a:r>
            <a:r>
              <a:rPr lang="en-US" sz="1800" dirty="0" err="1"/>
              <a:t>werth</a:t>
            </a:r>
            <a:r>
              <a:rPr lang="en-US" sz="1800" dirty="0"/>
              <a:t> </a:t>
            </a:r>
            <a:r>
              <a:rPr lang="en-US" sz="1800" dirty="0" err="1"/>
              <a:t>chwarae</a:t>
            </a:r>
            <a:r>
              <a:rPr lang="en-US" sz="1800" dirty="0"/>
              <a:t> </a:t>
            </a:r>
            <a:r>
              <a:rPr lang="en-US" sz="1800" dirty="0" err="1"/>
              <a:t>yn</a:t>
            </a:r>
            <a:r>
              <a:rPr lang="en-US" sz="1800" dirty="0"/>
              <a:t> </a:t>
            </a:r>
            <a:r>
              <a:rPr lang="en-US" sz="1800" dirty="0" err="1"/>
              <a:t>addysg</a:t>
            </a:r>
            <a:r>
              <a:rPr lang="en-US" sz="1800" dirty="0"/>
              <a:t> </a:t>
            </a:r>
            <a:r>
              <a:rPr lang="en-US" sz="1800" dirty="0" err="1"/>
              <a:t>blynyddoedd</a:t>
            </a:r>
            <a:r>
              <a:rPr lang="en-US" sz="1800" dirty="0"/>
              <a:t> </a:t>
            </a:r>
            <a:r>
              <a:rPr lang="en-US" sz="1800" dirty="0" err="1"/>
              <a:t>cynnar</a:t>
            </a:r>
            <a:r>
              <a:rPr lang="en-US" sz="1800" dirty="0"/>
              <a:t>. </a:t>
            </a:r>
          </a:p>
          <a:p>
            <a:pPr eaLnBrk="1" hangingPunct="1"/>
            <a:endParaRPr lang="en-US" sz="1800" dirty="0"/>
          </a:p>
          <a:p>
            <a:pPr eaLnBrk="1" hangingPunct="1"/>
            <a:r>
              <a:rPr lang="en-US" sz="1800" dirty="0" err="1"/>
              <a:t>Dylanwad</a:t>
            </a:r>
            <a:r>
              <a:rPr lang="en-US" sz="1800" dirty="0"/>
              <a:t> </a:t>
            </a:r>
            <a:r>
              <a:rPr lang="en-US" sz="1800" dirty="0" err="1"/>
              <a:t>pedagogeg</a:t>
            </a:r>
            <a:r>
              <a:rPr lang="en-US" sz="1800" dirty="0"/>
              <a:t> </a:t>
            </a:r>
            <a:r>
              <a:rPr lang="en-US" sz="1800" dirty="0" err="1"/>
              <a:t>chwarae</a:t>
            </a:r>
            <a:r>
              <a:rPr lang="en-US" sz="1800" dirty="0"/>
              <a:t>   </a:t>
            </a:r>
            <a:r>
              <a:rPr lang="en-US" sz="1800" dirty="0" err="1"/>
              <a:t>i</a:t>
            </a:r>
            <a:r>
              <a:rPr lang="en-US" sz="1800" dirty="0"/>
              <a:t> </a:t>
            </a:r>
            <a:r>
              <a:rPr lang="en-US" sz="1800" dirty="0" err="1"/>
              <a:t>gyfoethogi</a:t>
            </a:r>
            <a:r>
              <a:rPr lang="en-US" sz="1800" dirty="0"/>
              <a:t> </a:t>
            </a:r>
            <a:r>
              <a:rPr lang="en-US" sz="1800" dirty="0" err="1"/>
              <a:t>dysgu</a:t>
            </a:r>
            <a:r>
              <a:rPr lang="en-US" sz="1800" dirty="0"/>
              <a:t> </a:t>
            </a:r>
            <a:r>
              <a:rPr lang="en-US" sz="1800" dirty="0" err="1"/>
              <a:t>yn</a:t>
            </a:r>
            <a:r>
              <a:rPr lang="en-US" sz="1800" dirty="0"/>
              <a:t> y </a:t>
            </a:r>
            <a:r>
              <a:rPr lang="en-US" sz="1800" dirty="0" err="1"/>
              <a:t>Cyfnod</a:t>
            </a:r>
            <a:r>
              <a:rPr lang="en-US" sz="1800" dirty="0"/>
              <a:t> Sylfaen. </a:t>
            </a:r>
          </a:p>
          <a:p>
            <a:pPr eaLnBrk="1" hangingPunct="1"/>
            <a:endParaRPr lang="en-US" sz="1800" dirty="0"/>
          </a:p>
          <a:p>
            <a:pPr eaLnBrk="1" hangingPunct="1"/>
            <a:r>
              <a:rPr lang="en-US" sz="1800" dirty="0" err="1"/>
              <a:t>Ennill</a:t>
            </a:r>
            <a:r>
              <a:rPr lang="en-US" sz="1800" dirty="0"/>
              <a:t> </a:t>
            </a:r>
            <a:r>
              <a:rPr lang="en-US" sz="1800" dirty="0" err="1"/>
              <a:t>gwell</a:t>
            </a:r>
            <a:r>
              <a:rPr lang="en-US" sz="1800" dirty="0"/>
              <a:t> </a:t>
            </a:r>
            <a:r>
              <a:rPr lang="en-US" sz="1800" dirty="0" err="1"/>
              <a:t>dealltwriaeth</a:t>
            </a:r>
            <a:r>
              <a:rPr lang="en-US" sz="1800" dirty="0"/>
              <a:t> o </a:t>
            </a:r>
            <a:r>
              <a:rPr lang="en-US" sz="1800" dirty="0" err="1"/>
              <a:t>sut</a:t>
            </a:r>
            <a:r>
              <a:rPr lang="en-US" sz="1800" dirty="0"/>
              <a:t> </a:t>
            </a:r>
            <a:r>
              <a:rPr lang="en-US" sz="1800" dirty="0" err="1"/>
              <a:t>mae</a:t>
            </a:r>
            <a:r>
              <a:rPr lang="en-US" sz="1800" dirty="0"/>
              <a:t> plant </a:t>
            </a:r>
            <a:r>
              <a:rPr lang="en-US" sz="1800" dirty="0" err="1"/>
              <a:t>yn</a:t>
            </a:r>
            <a:r>
              <a:rPr lang="en-US" sz="1800" dirty="0"/>
              <a:t> </a:t>
            </a:r>
            <a:r>
              <a:rPr lang="en-US" sz="1800" dirty="0" err="1"/>
              <a:t>dysgu</a:t>
            </a:r>
            <a:r>
              <a:rPr lang="en-US" sz="1800" dirty="0"/>
              <a:t>. </a:t>
            </a:r>
          </a:p>
        </p:txBody>
      </p:sp>
      <p:sp>
        <p:nvSpPr>
          <p:cNvPr id="6" name="Content Placeholder 5">
            <a:extLst>
              <a:ext uri="{FF2B5EF4-FFF2-40B4-BE49-F238E27FC236}">
                <a16:creationId xmlns:a16="http://schemas.microsoft.com/office/drawing/2014/main" id="{D7828996-BE25-8045-8A16-16D00A270D04}"/>
              </a:ext>
            </a:extLst>
          </p:cNvPr>
          <p:cNvSpPr txBox="1">
            <a:spLocks/>
          </p:cNvSpPr>
          <p:nvPr/>
        </p:nvSpPr>
        <p:spPr>
          <a:xfrm>
            <a:off x="4740330" y="161011"/>
            <a:ext cx="4211961" cy="5782952"/>
          </a:xfrm>
          <a:prstGeom prst="rect">
            <a:avLst/>
          </a:prstGeom>
        </p:spPr>
        <p:txBody>
          <a:bodyPr>
            <a:normAutofit fontScale="70000" lnSpcReduction="20000"/>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dirty="0"/>
              <a:t>To develop an understanding of how the Foundation Phase is taught</a:t>
            </a:r>
          </a:p>
          <a:p>
            <a:pPr marL="0" indent="0" eaLnBrk="1" hangingPunct="1">
              <a:buNone/>
            </a:pPr>
            <a:endParaRPr lang="en-US" dirty="0"/>
          </a:p>
          <a:p>
            <a:pPr eaLnBrk="1" hangingPunct="1"/>
            <a:r>
              <a:rPr lang="en-US" dirty="0"/>
              <a:t>To develop an understanding of what is meant by ‘play pedagogy’</a:t>
            </a:r>
          </a:p>
          <a:p>
            <a:pPr eaLnBrk="1" hangingPunct="1"/>
            <a:endParaRPr lang="en-US" dirty="0"/>
          </a:p>
          <a:p>
            <a:pPr eaLnBrk="1" hangingPunct="1"/>
            <a:r>
              <a:rPr lang="en-US" dirty="0"/>
              <a:t>Develop an appreciation of the value of play in early education. </a:t>
            </a:r>
          </a:p>
          <a:p>
            <a:pPr eaLnBrk="1" hangingPunct="1"/>
            <a:endParaRPr lang="en-GB" dirty="0"/>
          </a:p>
          <a:p>
            <a:pPr eaLnBrk="1" hangingPunct="1"/>
            <a:r>
              <a:rPr lang="en-US" dirty="0"/>
              <a:t>Consider how play pedagogy is incorporated within the Foundation Phase to enhance learning. </a:t>
            </a:r>
          </a:p>
          <a:p>
            <a:pPr eaLnBrk="1" hangingPunct="1"/>
            <a:endParaRPr lang="en-US" dirty="0"/>
          </a:p>
          <a:p>
            <a:pPr eaLnBrk="1" hangingPunct="1"/>
            <a:r>
              <a:rPr lang="en-US" dirty="0"/>
              <a:t>Gain a better understanding of how children learn.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83955C6-FB6A-4D46-BCA8-2979CCF55F85}"/>
              </a:ext>
            </a:extLst>
          </p:cNvPr>
          <p:cNvGraphicFramePr>
            <a:graphicFrameLocks noGrp="1"/>
          </p:cNvGraphicFramePr>
          <p:nvPr>
            <p:ph sz="half" idx="1"/>
            <p:extLst>
              <p:ext uri="{D42A27DB-BD31-4B8C-83A1-F6EECF244321}">
                <p14:modId xmlns:p14="http://schemas.microsoft.com/office/powerpoint/2010/main" val="1294378180"/>
              </p:ext>
            </p:extLst>
          </p:nvPr>
        </p:nvGraphicFramePr>
        <p:xfrm>
          <a:off x="1830524" y="252929"/>
          <a:ext cx="5482952" cy="532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Content Placeholder 3">
            <a:extLst>
              <a:ext uri="{FF2B5EF4-FFF2-40B4-BE49-F238E27FC236}">
                <a16:creationId xmlns:a16="http://schemas.microsoft.com/office/drawing/2014/main" id="{46BAE6AA-52FE-46B3-9778-72E0DDAB55D5}"/>
              </a:ext>
            </a:extLst>
          </p:cNvPr>
          <p:cNvSpPr>
            <a:spLocks noGrp="1"/>
          </p:cNvSpPr>
          <p:nvPr>
            <p:ph sz="half" idx="2"/>
          </p:nvPr>
        </p:nvSpPr>
        <p:spPr>
          <a:xfrm>
            <a:off x="6261956" y="567511"/>
            <a:ext cx="2880320" cy="2880320"/>
          </a:xfrm>
        </p:spPr>
        <p:txBody>
          <a:bodyPr/>
          <a:lstStyle/>
          <a:p>
            <a:pPr marL="0" indent="0">
              <a:buNone/>
            </a:pPr>
            <a:r>
              <a:rPr lang="en-US" dirty="0"/>
              <a:t>Foundation Phase Planning </a:t>
            </a:r>
          </a:p>
          <a:p>
            <a:endParaRPr lang="en-US" dirty="0"/>
          </a:p>
        </p:txBody>
      </p:sp>
      <p:sp>
        <p:nvSpPr>
          <p:cNvPr id="6" name="Content Placeholder 3">
            <a:extLst>
              <a:ext uri="{FF2B5EF4-FFF2-40B4-BE49-F238E27FC236}">
                <a16:creationId xmlns:a16="http://schemas.microsoft.com/office/drawing/2014/main" id="{FA4D53BB-6D84-DA41-A563-7BF69ACF145A}"/>
              </a:ext>
            </a:extLst>
          </p:cNvPr>
          <p:cNvSpPr txBox="1">
            <a:spLocks/>
          </p:cNvSpPr>
          <p:nvPr/>
        </p:nvSpPr>
        <p:spPr bwMode="auto">
          <a:xfrm>
            <a:off x="251520" y="567511"/>
            <a:ext cx="2880320"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eaLnBrk="1" hangingPunct="1">
              <a:buNone/>
            </a:pPr>
            <a:r>
              <a:rPr lang="en-US" dirty="0" err="1"/>
              <a:t>Cynllunio</a:t>
            </a:r>
            <a:r>
              <a:rPr lang="en-US" dirty="0"/>
              <a:t> </a:t>
            </a:r>
            <a:r>
              <a:rPr lang="en-US" dirty="0" err="1"/>
              <a:t>yn</a:t>
            </a:r>
            <a:r>
              <a:rPr lang="en-US" dirty="0"/>
              <a:t> y </a:t>
            </a:r>
            <a:r>
              <a:rPr lang="en-US" dirty="0" err="1"/>
              <a:t>Cyfnod</a:t>
            </a:r>
            <a:r>
              <a:rPr lang="en-US" dirty="0"/>
              <a:t> Sylfaen </a:t>
            </a:r>
          </a:p>
          <a:p>
            <a:pPr eaLnBrk="1" hangingPunct="1"/>
            <a:endParaRPr lang="en-US" dirty="0"/>
          </a:p>
        </p:txBody>
      </p:sp>
    </p:spTree>
    <p:extLst>
      <p:ext uri="{BB962C8B-B14F-4D97-AF65-F5344CB8AC3E}">
        <p14:creationId xmlns:p14="http://schemas.microsoft.com/office/powerpoint/2010/main" val="3834135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83955C6-FB6A-4D46-BCA8-2979CCF55F85}"/>
              </a:ext>
            </a:extLst>
          </p:cNvPr>
          <p:cNvGraphicFramePr>
            <a:graphicFrameLocks noGrp="1"/>
          </p:cNvGraphicFramePr>
          <p:nvPr>
            <p:ph sz="half" idx="1"/>
            <p:extLst>
              <p:ext uri="{D42A27DB-BD31-4B8C-83A1-F6EECF244321}">
                <p14:modId xmlns:p14="http://schemas.microsoft.com/office/powerpoint/2010/main" val="1771220902"/>
              </p:ext>
            </p:extLst>
          </p:nvPr>
        </p:nvGraphicFramePr>
        <p:xfrm>
          <a:off x="1830524" y="252929"/>
          <a:ext cx="5482952" cy="532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6587739-AC29-A046-B57C-0F69ACDF3523}"/>
              </a:ext>
            </a:extLst>
          </p:cNvPr>
          <p:cNvSpPr txBox="1"/>
          <p:nvPr/>
        </p:nvSpPr>
        <p:spPr>
          <a:xfrm>
            <a:off x="255588" y="423664"/>
            <a:ext cx="3203849" cy="1200329"/>
          </a:xfrm>
          <a:prstGeom prst="rect">
            <a:avLst/>
          </a:prstGeom>
          <a:noFill/>
        </p:spPr>
        <p:txBody>
          <a:bodyPr wrap="square" rtlCol="0">
            <a:spAutoFit/>
          </a:bodyPr>
          <a:lstStyle/>
          <a:p>
            <a:r>
              <a:rPr lang="en-US" dirty="0"/>
              <a:t>(1) Vocabulary specific to learning</a:t>
            </a:r>
          </a:p>
          <a:p>
            <a:r>
              <a:rPr lang="en-US" dirty="0"/>
              <a:t>(2) Skills – technique</a:t>
            </a:r>
          </a:p>
          <a:p>
            <a:r>
              <a:rPr lang="en-US" dirty="0"/>
              <a:t>(3) Modeling - method</a:t>
            </a:r>
          </a:p>
        </p:txBody>
      </p:sp>
    </p:spTree>
    <p:extLst>
      <p:ext uri="{BB962C8B-B14F-4D97-AF65-F5344CB8AC3E}">
        <p14:creationId xmlns:p14="http://schemas.microsoft.com/office/powerpoint/2010/main" val="133415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7FEBE-57A0-EE46-B227-ACFEDEBAF5CD}"/>
              </a:ext>
            </a:extLst>
          </p:cNvPr>
          <p:cNvSpPr>
            <a:spLocks noGrp="1"/>
          </p:cNvSpPr>
          <p:nvPr>
            <p:ph type="title"/>
          </p:nvPr>
        </p:nvSpPr>
        <p:spPr/>
        <p:txBody>
          <a:bodyPr/>
          <a:lstStyle/>
          <a:p>
            <a:r>
              <a:rPr lang="en-US" dirty="0"/>
              <a:t>Focused Task</a:t>
            </a:r>
          </a:p>
        </p:txBody>
      </p:sp>
      <p:sp>
        <p:nvSpPr>
          <p:cNvPr id="3" name="Content Placeholder 2">
            <a:extLst>
              <a:ext uri="{FF2B5EF4-FFF2-40B4-BE49-F238E27FC236}">
                <a16:creationId xmlns:a16="http://schemas.microsoft.com/office/drawing/2014/main" id="{2486DDE1-3D55-EE4F-8F60-8FFC64FABA51}"/>
              </a:ext>
            </a:extLst>
          </p:cNvPr>
          <p:cNvSpPr>
            <a:spLocks noGrp="1"/>
          </p:cNvSpPr>
          <p:nvPr>
            <p:ph sz="half" idx="1"/>
          </p:nvPr>
        </p:nvSpPr>
        <p:spPr>
          <a:xfrm>
            <a:off x="107504" y="1600201"/>
            <a:ext cx="4038600" cy="3989040"/>
          </a:xfrm>
        </p:spPr>
        <p:txBody>
          <a:bodyPr/>
          <a:lstStyle/>
          <a:p>
            <a:r>
              <a:rPr lang="en-US" dirty="0" err="1"/>
              <a:t>Yn</a:t>
            </a:r>
            <a:r>
              <a:rPr lang="en-US" dirty="0"/>
              <a:t> </a:t>
            </a:r>
            <a:r>
              <a:rPr lang="en-US" dirty="0" err="1"/>
              <a:t>eich</a:t>
            </a:r>
            <a:r>
              <a:rPr lang="en-US" dirty="0"/>
              <a:t> </a:t>
            </a:r>
            <a:r>
              <a:rPr lang="en-US" dirty="0" err="1"/>
              <a:t>maes</a:t>
            </a:r>
            <a:r>
              <a:rPr lang="en-US" dirty="0"/>
              <a:t> o </a:t>
            </a:r>
            <a:r>
              <a:rPr lang="en-US" dirty="0" err="1"/>
              <a:t>arbenigedd</a:t>
            </a:r>
            <a:r>
              <a:rPr lang="en-US" dirty="0"/>
              <a:t> pa </a:t>
            </a:r>
            <a:r>
              <a:rPr lang="en-US" dirty="0" err="1"/>
              <a:t>fath</a:t>
            </a:r>
            <a:r>
              <a:rPr lang="en-US" dirty="0"/>
              <a:t> o offer </a:t>
            </a:r>
            <a:r>
              <a:rPr lang="en-US" dirty="0" err="1"/>
              <a:t>bydd</a:t>
            </a:r>
            <a:r>
              <a:rPr lang="en-US" dirty="0"/>
              <a:t> </a:t>
            </a:r>
            <a:r>
              <a:rPr lang="en-US" dirty="0" err="1"/>
              <a:t>angen</a:t>
            </a:r>
            <a:r>
              <a:rPr lang="en-US" dirty="0"/>
              <a:t> </a:t>
            </a:r>
            <a:r>
              <a:rPr lang="en-US" dirty="0" err="1"/>
              <a:t>i</a:t>
            </a:r>
            <a:r>
              <a:rPr lang="en-US" dirty="0"/>
              <a:t> chi </a:t>
            </a:r>
            <a:r>
              <a:rPr lang="en-US" dirty="0" err="1"/>
              <a:t>i</a:t>
            </a:r>
            <a:r>
              <a:rPr lang="en-US" dirty="0"/>
              <a:t> </a:t>
            </a:r>
            <a:r>
              <a:rPr lang="en-US" dirty="0" err="1"/>
              <a:t>ddangos</a:t>
            </a:r>
            <a:r>
              <a:rPr lang="en-US" dirty="0"/>
              <a:t> </a:t>
            </a:r>
            <a:r>
              <a:rPr lang="en-US" dirty="0" err="1"/>
              <a:t>i</a:t>
            </a:r>
            <a:r>
              <a:rPr lang="en-US" dirty="0"/>
              <a:t> </a:t>
            </a:r>
            <a:r>
              <a:rPr lang="en-US" dirty="0" err="1"/>
              <a:t>blant</a:t>
            </a:r>
            <a:r>
              <a:rPr lang="en-US" dirty="0"/>
              <a:t> </a:t>
            </a:r>
            <a:r>
              <a:rPr lang="en-US" dirty="0" err="1"/>
              <a:t>bach</a:t>
            </a:r>
            <a:r>
              <a:rPr lang="en-US" dirty="0"/>
              <a:t> </a:t>
            </a:r>
            <a:r>
              <a:rPr lang="en-US" dirty="0" err="1"/>
              <a:t>sut</a:t>
            </a:r>
            <a:r>
              <a:rPr lang="en-US" dirty="0"/>
              <a:t> </a:t>
            </a:r>
            <a:r>
              <a:rPr lang="en-US" dirty="0" err="1"/>
              <a:t>i</a:t>
            </a:r>
            <a:r>
              <a:rPr lang="en-US" dirty="0"/>
              <a:t> </a:t>
            </a:r>
            <a:r>
              <a:rPr lang="en-US" dirty="0" err="1"/>
              <a:t>ddefnyddio</a:t>
            </a:r>
            <a:r>
              <a:rPr lang="en-US" dirty="0"/>
              <a:t>? </a:t>
            </a:r>
          </a:p>
          <a:p>
            <a:r>
              <a:rPr lang="en-US" dirty="0"/>
              <a:t>Pa </a:t>
            </a:r>
            <a:r>
              <a:rPr lang="en-US" dirty="0" err="1"/>
              <a:t>eirfa</a:t>
            </a:r>
            <a:r>
              <a:rPr lang="en-US" dirty="0"/>
              <a:t> </a:t>
            </a:r>
            <a:r>
              <a:rPr lang="en-US" dirty="0" err="1"/>
              <a:t>bydd</a:t>
            </a:r>
            <a:r>
              <a:rPr lang="en-US" dirty="0"/>
              <a:t> </a:t>
            </a:r>
            <a:r>
              <a:rPr lang="en-US" dirty="0" err="1"/>
              <a:t>yn</a:t>
            </a:r>
            <a:r>
              <a:rPr lang="en-US" dirty="0"/>
              <a:t> </a:t>
            </a:r>
            <a:r>
              <a:rPr lang="en-US" dirty="0" err="1"/>
              <a:t>cydfynd</a:t>
            </a:r>
            <a:r>
              <a:rPr lang="en-US" dirty="0"/>
              <a:t> </a:t>
            </a:r>
            <a:r>
              <a:rPr lang="en-US" dirty="0" err="1"/>
              <a:t>gyda</a:t>
            </a:r>
            <a:r>
              <a:rPr lang="en-US" dirty="0"/>
              <a:t> </a:t>
            </a:r>
            <a:r>
              <a:rPr lang="en-US" dirty="0" err="1"/>
              <a:t>hyn</a:t>
            </a:r>
            <a:r>
              <a:rPr lang="en-US" dirty="0"/>
              <a:t>? </a:t>
            </a:r>
          </a:p>
        </p:txBody>
      </p:sp>
      <p:sp>
        <p:nvSpPr>
          <p:cNvPr id="4" name="Content Placeholder 3">
            <a:extLst>
              <a:ext uri="{FF2B5EF4-FFF2-40B4-BE49-F238E27FC236}">
                <a16:creationId xmlns:a16="http://schemas.microsoft.com/office/drawing/2014/main" id="{A27E8A7B-0D13-FA44-A046-FBC95363AD89}"/>
              </a:ext>
            </a:extLst>
          </p:cNvPr>
          <p:cNvSpPr>
            <a:spLocks noGrp="1"/>
          </p:cNvSpPr>
          <p:nvPr>
            <p:ph sz="half" idx="2"/>
          </p:nvPr>
        </p:nvSpPr>
        <p:spPr>
          <a:xfrm>
            <a:off x="4997896" y="1600201"/>
            <a:ext cx="4038600" cy="3989040"/>
          </a:xfrm>
        </p:spPr>
        <p:txBody>
          <a:bodyPr/>
          <a:lstStyle/>
          <a:p>
            <a:r>
              <a:rPr lang="en-US" dirty="0"/>
              <a:t>In your field of interest what type of equipment would you need to show young children how to use? </a:t>
            </a:r>
          </a:p>
          <a:p>
            <a:r>
              <a:rPr lang="en-US" dirty="0"/>
              <a:t>What vocabulary would accompany them? </a:t>
            </a:r>
          </a:p>
        </p:txBody>
      </p:sp>
    </p:spTree>
    <p:extLst>
      <p:ext uri="{BB962C8B-B14F-4D97-AF65-F5344CB8AC3E}">
        <p14:creationId xmlns:p14="http://schemas.microsoft.com/office/powerpoint/2010/main" val="3490008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83955C6-FB6A-4D46-BCA8-2979CCF55F85}"/>
              </a:ext>
            </a:extLst>
          </p:cNvPr>
          <p:cNvGraphicFramePr>
            <a:graphicFrameLocks noGrp="1"/>
          </p:cNvGraphicFramePr>
          <p:nvPr>
            <p:ph sz="half" idx="1"/>
            <p:extLst>
              <p:ext uri="{D42A27DB-BD31-4B8C-83A1-F6EECF244321}">
                <p14:modId xmlns:p14="http://schemas.microsoft.com/office/powerpoint/2010/main" val="1182220603"/>
              </p:ext>
            </p:extLst>
          </p:nvPr>
        </p:nvGraphicFramePr>
        <p:xfrm>
          <a:off x="1830524" y="252929"/>
          <a:ext cx="5482952" cy="532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6587739-AC29-A046-B57C-0F69ACDF3523}"/>
              </a:ext>
            </a:extLst>
          </p:cNvPr>
          <p:cNvSpPr txBox="1"/>
          <p:nvPr/>
        </p:nvSpPr>
        <p:spPr>
          <a:xfrm>
            <a:off x="255588" y="423664"/>
            <a:ext cx="3203849" cy="1200329"/>
          </a:xfrm>
          <a:prstGeom prst="rect">
            <a:avLst/>
          </a:prstGeom>
          <a:noFill/>
        </p:spPr>
        <p:txBody>
          <a:bodyPr wrap="square" rtlCol="0">
            <a:spAutoFit/>
          </a:bodyPr>
          <a:lstStyle/>
          <a:p>
            <a:r>
              <a:rPr lang="en-US" dirty="0"/>
              <a:t>(1) Vocabulary specific to learning</a:t>
            </a:r>
          </a:p>
          <a:p>
            <a:r>
              <a:rPr lang="en-US" dirty="0"/>
              <a:t>(2) Skills – technique</a:t>
            </a:r>
          </a:p>
          <a:p>
            <a:r>
              <a:rPr lang="en-US" dirty="0"/>
              <a:t>(3) Modeling - method</a:t>
            </a:r>
          </a:p>
        </p:txBody>
      </p:sp>
      <p:sp>
        <p:nvSpPr>
          <p:cNvPr id="9" name="TextBox 8">
            <a:extLst>
              <a:ext uri="{FF2B5EF4-FFF2-40B4-BE49-F238E27FC236}">
                <a16:creationId xmlns:a16="http://schemas.microsoft.com/office/drawing/2014/main" id="{E56D3F01-14E4-764E-AC84-55769AD09ED0}"/>
              </a:ext>
            </a:extLst>
          </p:cNvPr>
          <p:cNvSpPr txBox="1"/>
          <p:nvPr/>
        </p:nvSpPr>
        <p:spPr>
          <a:xfrm>
            <a:off x="255588" y="2276872"/>
            <a:ext cx="2012156" cy="1200329"/>
          </a:xfrm>
          <a:prstGeom prst="rect">
            <a:avLst/>
          </a:prstGeom>
          <a:noFill/>
        </p:spPr>
        <p:txBody>
          <a:bodyPr wrap="square" rtlCol="0">
            <a:spAutoFit/>
          </a:bodyPr>
          <a:lstStyle/>
          <a:p>
            <a:r>
              <a:rPr lang="en-US" dirty="0"/>
              <a:t>Specific equipment  introduced to areas </a:t>
            </a:r>
          </a:p>
        </p:txBody>
      </p:sp>
    </p:spTree>
    <p:extLst>
      <p:ext uri="{BB962C8B-B14F-4D97-AF65-F5344CB8AC3E}">
        <p14:creationId xmlns:p14="http://schemas.microsoft.com/office/powerpoint/2010/main" val="1773364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83955C6-FB6A-4D46-BCA8-2979CCF55F85}"/>
              </a:ext>
            </a:extLst>
          </p:cNvPr>
          <p:cNvGraphicFramePr>
            <a:graphicFrameLocks noGrp="1"/>
          </p:cNvGraphicFramePr>
          <p:nvPr>
            <p:ph sz="half" idx="1"/>
            <p:extLst>
              <p:ext uri="{D42A27DB-BD31-4B8C-83A1-F6EECF244321}">
                <p14:modId xmlns:p14="http://schemas.microsoft.com/office/powerpoint/2010/main" val="550271624"/>
              </p:ext>
            </p:extLst>
          </p:nvPr>
        </p:nvGraphicFramePr>
        <p:xfrm>
          <a:off x="1830524" y="252929"/>
          <a:ext cx="5482952" cy="532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Content Placeholder 3">
            <a:extLst>
              <a:ext uri="{FF2B5EF4-FFF2-40B4-BE49-F238E27FC236}">
                <a16:creationId xmlns:a16="http://schemas.microsoft.com/office/drawing/2014/main" id="{46BAE6AA-52FE-46B3-9778-72E0DDAB55D5}"/>
              </a:ext>
            </a:extLst>
          </p:cNvPr>
          <p:cNvSpPr>
            <a:spLocks noGrp="1"/>
          </p:cNvSpPr>
          <p:nvPr>
            <p:ph sz="half" idx="2"/>
          </p:nvPr>
        </p:nvSpPr>
        <p:spPr>
          <a:xfrm>
            <a:off x="6012160" y="476672"/>
            <a:ext cx="2880320" cy="2880320"/>
          </a:xfrm>
        </p:spPr>
        <p:txBody>
          <a:bodyPr/>
          <a:lstStyle/>
          <a:p>
            <a:pPr marL="0" indent="0">
              <a:buNone/>
            </a:pPr>
            <a:r>
              <a:rPr lang="en-US" dirty="0"/>
              <a:t>Planning in the Foundation Phase</a:t>
            </a:r>
          </a:p>
          <a:p>
            <a:endParaRPr lang="en-US" dirty="0"/>
          </a:p>
        </p:txBody>
      </p:sp>
      <p:sp>
        <p:nvSpPr>
          <p:cNvPr id="7" name="TextBox 6">
            <a:extLst>
              <a:ext uri="{FF2B5EF4-FFF2-40B4-BE49-F238E27FC236}">
                <a16:creationId xmlns:a16="http://schemas.microsoft.com/office/drawing/2014/main" id="{9419E91C-94C1-DB4C-A8F8-08A5EEA5FABB}"/>
              </a:ext>
            </a:extLst>
          </p:cNvPr>
          <p:cNvSpPr txBox="1"/>
          <p:nvPr/>
        </p:nvSpPr>
        <p:spPr>
          <a:xfrm>
            <a:off x="107504" y="4104541"/>
            <a:ext cx="1857512" cy="1477328"/>
          </a:xfrm>
          <a:prstGeom prst="rect">
            <a:avLst/>
          </a:prstGeom>
          <a:noFill/>
        </p:spPr>
        <p:txBody>
          <a:bodyPr wrap="square" rtlCol="0">
            <a:spAutoFit/>
          </a:bodyPr>
          <a:lstStyle/>
          <a:p>
            <a:r>
              <a:rPr lang="en-US" dirty="0"/>
              <a:t>Visit areas to engage in playful learning opportunities</a:t>
            </a:r>
          </a:p>
        </p:txBody>
      </p:sp>
      <p:sp>
        <p:nvSpPr>
          <p:cNvPr id="8" name="Content Placeholder 3">
            <a:extLst>
              <a:ext uri="{FF2B5EF4-FFF2-40B4-BE49-F238E27FC236}">
                <a16:creationId xmlns:a16="http://schemas.microsoft.com/office/drawing/2014/main" id="{8F998AB7-21CE-2A4A-ACBF-A19C8E74D8B1}"/>
              </a:ext>
            </a:extLst>
          </p:cNvPr>
          <p:cNvSpPr txBox="1">
            <a:spLocks/>
          </p:cNvSpPr>
          <p:nvPr/>
        </p:nvSpPr>
        <p:spPr bwMode="auto">
          <a:xfrm>
            <a:off x="251520" y="252929"/>
            <a:ext cx="2880320"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eaLnBrk="1" hangingPunct="1">
              <a:buNone/>
            </a:pPr>
            <a:r>
              <a:rPr lang="en-US" dirty="0" err="1"/>
              <a:t>Cynllunio</a:t>
            </a:r>
            <a:r>
              <a:rPr lang="en-US" dirty="0"/>
              <a:t> </a:t>
            </a:r>
            <a:r>
              <a:rPr lang="en-US" dirty="0" err="1"/>
              <a:t>yn</a:t>
            </a:r>
            <a:r>
              <a:rPr lang="en-US" dirty="0"/>
              <a:t> y </a:t>
            </a:r>
            <a:r>
              <a:rPr lang="en-US" dirty="0" err="1"/>
              <a:t>Cyfnod</a:t>
            </a:r>
            <a:r>
              <a:rPr lang="en-US" dirty="0"/>
              <a:t> Sylfaen </a:t>
            </a:r>
          </a:p>
          <a:p>
            <a:pPr eaLnBrk="1" hangingPunct="1"/>
            <a:endParaRPr lang="en-US" dirty="0"/>
          </a:p>
        </p:txBody>
      </p:sp>
    </p:spTree>
    <p:extLst>
      <p:ext uri="{BB962C8B-B14F-4D97-AF65-F5344CB8AC3E}">
        <p14:creationId xmlns:p14="http://schemas.microsoft.com/office/powerpoint/2010/main" val="2387706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83955C6-FB6A-4D46-BCA8-2979CCF55F85}"/>
              </a:ext>
            </a:extLst>
          </p:cNvPr>
          <p:cNvGraphicFramePr>
            <a:graphicFrameLocks noGrp="1"/>
          </p:cNvGraphicFramePr>
          <p:nvPr>
            <p:ph sz="half" idx="1"/>
          </p:nvPr>
        </p:nvGraphicFramePr>
        <p:xfrm>
          <a:off x="1830524" y="252929"/>
          <a:ext cx="5482952" cy="53289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6587739-AC29-A046-B57C-0F69ACDF3523}"/>
              </a:ext>
            </a:extLst>
          </p:cNvPr>
          <p:cNvSpPr txBox="1"/>
          <p:nvPr/>
        </p:nvSpPr>
        <p:spPr>
          <a:xfrm>
            <a:off x="255588" y="423664"/>
            <a:ext cx="3203849" cy="1200329"/>
          </a:xfrm>
          <a:prstGeom prst="rect">
            <a:avLst/>
          </a:prstGeom>
          <a:noFill/>
        </p:spPr>
        <p:txBody>
          <a:bodyPr wrap="square" rtlCol="0">
            <a:spAutoFit/>
          </a:bodyPr>
          <a:lstStyle/>
          <a:p>
            <a:r>
              <a:rPr lang="en-US" dirty="0"/>
              <a:t>(1) Vocabulary specific to learning</a:t>
            </a:r>
          </a:p>
          <a:p>
            <a:r>
              <a:rPr lang="en-US" dirty="0"/>
              <a:t>(2) Skills – technique</a:t>
            </a:r>
          </a:p>
          <a:p>
            <a:r>
              <a:rPr lang="en-US" dirty="0"/>
              <a:t>(3) Modeling - method</a:t>
            </a:r>
          </a:p>
        </p:txBody>
      </p:sp>
      <p:sp>
        <p:nvSpPr>
          <p:cNvPr id="6" name="TextBox 5">
            <a:extLst>
              <a:ext uri="{FF2B5EF4-FFF2-40B4-BE49-F238E27FC236}">
                <a16:creationId xmlns:a16="http://schemas.microsoft.com/office/drawing/2014/main" id="{474775BA-133A-3C46-A697-CD3EFC1DB8F1}"/>
              </a:ext>
            </a:extLst>
          </p:cNvPr>
          <p:cNvSpPr txBox="1"/>
          <p:nvPr/>
        </p:nvSpPr>
        <p:spPr>
          <a:xfrm>
            <a:off x="255588" y="2276872"/>
            <a:ext cx="2012156" cy="1200329"/>
          </a:xfrm>
          <a:prstGeom prst="rect">
            <a:avLst/>
          </a:prstGeom>
          <a:noFill/>
        </p:spPr>
        <p:txBody>
          <a:bodyPr wrap="square" rtlCol="0">
            <a:spAutoFit/>
          </a:bodyPr>
          <a:lstStyle/>
          <a:p>
            <a:r>
              <a:rPr lang="en-US" dirty="0"/>
              <a:t>Specific equipment  introduced to areas </a:t>
            </a:r>
          </a:p>
        </p:txBody>
      </p:sp>
      <p:sp>
        <p:nvSpPr>
          <p:cNvPr id="7" name="TextBox 6">
            <a:extLst>
              <a:ext uri="{FF2B5EF4-FFF2-40B4-BE49-F238E27FC236}">
                <a16:creationId xmlns:a16="http://schemas.microsoft.com/office/drawing/2014/main" id="{9419E91C-94C1-DB4C-A8F8-08A5EEA5FABB}"/>
              </a:ext>
            </a:extLst>
          </p:cNvPr>
          <p:cNvSpPr txBox="1"/>
          <p:nvPr/>
        </p:nvSpPr>
        <p:spPr>
          <a:xfrm>
            <a:off x="107504" y="4104541"/>
            <a:ext cx="1857512" cy="1477328"/>
          </a:xfrm>
          <a:prstGeom prst="rect">
            <a:avLst/>
          </a:prstGeom>
          <a:noFill/>
        </p:spPr>
        <p:txBody>
          <a:bodyPr wrap="square" rtlCol="0">
            <a:spAutoFit/>
          </a:bodyPr>
          <a:lstStyle/>
          <a:p>
            <a:r>
              <a:rPr lang="en-US" dirty="0"/>
              <a:t>Visit areas to engage in playful learning opportunities</a:t>
            </a:r>
          </a:p>
        </p:txBody>
      </p:sp>
      <p:sp>
        <p:nvSpPr>
          <p:cNvPr id="3" name="TextBox 2">
            <a:extLst>
              <a:ext uri="{FF2B5EF4-FFF2-40B4-BE49-F238E27FC236}">
                <a16:creationId xmlns:a16="http://schemas.microsoft.com/office/drawing/2014/main" id="{46AC7CDA-39DB-4041-BC48-8FA7ADC6E41A}"/>
              </a:ext>
            </a:extLst>
          </p:cNvPr>
          <p:cNvSpPr txBox="1"/>
          <p:nvPr/>
        </p:nvSpPr>
        <p:spPr>
          <a:xfrm>
            <a:off x="6660232" y="2260086"/>
            <a:ext cx="2376264" cy="923330"/>
          </a:xfrm>
          <a:prstGeom prst="rect">
            <a:avLst/>
          </a:prstGeom>
          <a:noFill/>
        </p:spPr>
        <p:txBody>
          <a:bodyPr wrap="square" rtlCol="0">
            <a:spAutoFit/>
          </a:bodyPr>
          <a:lstStyle/>
          <a:p>
            <a:r>
              <a:rPr lang="en-US" dirty="0"/>
              <a:t>Indoor / Outdoor</a:t>
            </a:r>
          </a:p>
          <a:p>
            <a:endParaRPr lang="en-US" dirty="0"/>
          </a:p>
          <a:p>
            <a:endParaRPr lang="en-US" dirty="0"/>
          </a:p>
        </p:txBody>
      </p:sp>
      <p:cxnSp>
        <p:nvCxnSpPr>
          <p:cNvPr id="9" name="Straight Arrow Connector 8">
            <a:extLst>
              <a:ext uri="{FF2B5EF4-FFF2-40B4-BE49-F238E27FC236}">
                <a16:creationId xmlns:a16="http://schemas.microsoft.com/office/drawing/2014/main" id="{72D75193-9687-474F-88B3-9424EB22E34C}"/>
              </a:ext>
            </a:extLst>
          </p:cNvPr>
          <p:cNvCxnSpPr>
            <a:cxnSpLocks/>
          </p:cNvCxnSpPr>
          <p:nvPr/>
        </p:nvCxnSpPr>
        <p:spPr>
          <a:xfrm>
            <a:off x="5868144" y="1340768"/>
            <a:ext cx="1584176" cy="3168352"/>
          </a:xfrm>
          <a:prstGeom prst="straightConnector1">
            <a:avLst/>
          </a:prstGeom>
          <a:ln w="539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220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2000" fill="hold"/>
                                        <p:tgtEl>
                                          <p:spTgt spid="6"/>
                                        </p:tgtEl>
                                        <p:attrNameLst>
                                          <p:attrName>r</p:attrName>
                                        </p:attrNameLst>
                                      </p:cBhvr>
                                    </p:animRo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75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ssolve">
                                      <p:cBhvr>
                                        <p:cTn id="21" dur="1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1250"/>
                                        <p:tgtEl>
                                          <p:spTgt spid="3"/>
                                        </p:tgtEl>
                                        <p:attrNameLst>
                                          <p:attrName>ppt_y</p:attrName>
                                        </p:attrNameLst>
                                      </p:cBhvr>
                                      <p:tavLst>
                                        <p:tav tm="0">
                                          <p:val>
                                            <p:strVal val="#ppt_y+#ppt_h*1.125000"/>
                                          </p:val>
                                        </p:tav>
                                        <p:tav tm="100000">
                                          <p:val>
                                            <p:strVal val="#ppt_y"/>
                                          </p:val>
                                        </p:tav>
                                      </p:tavLst>
                                    </p:anim>
                                    <p:animEffect transition="in" filter="wipe(up)">
                                      <p:cBhvr>
                                        <p:cTn id="2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AD4CC-7572-8841-A3C5-BA8A617473C4}"/>
              </a:ext>
            </a:extLst>
          </p:cNvPr>
          <p:cNvSpPr>
            <a:spLocks noGrp="1"/>
          </p:cNvSpPr>
          <p:nvPr>
            <p:ph type="title"/>
          </p:nvPr>
        </p:nvSpPr>
        <p:spPr/>
        <p:txBody>
          <a:bodyPr/>
          <a:lstStyle/>
          <a:p>
            <a:r>
              <a:rPr lang="en-US" dirty="0"/>
              <a:t>Rights of the Child</a:t>
            </a:r>
          </a:p>
        </p:txBody>
      </p:sp>
      <p:sp>
        <p:nvSpPr>
          <p:cNvPr id="3" name="Content Placeholder 2">
            <a:extLst>
              <a:ext uri="{FF2B5EF4-FFF2-40B4-BE49-F238E27FC236}">
                <a16:creationId xmlns:a16="http://schemas.microsoft.com/office/drawing/2014/main" id="{38C98BB4-D097-0142-948D-761F55FDBA5A}"/>
              </a:ext>
            </a:extLst>
          </p:cNvPr>
          <p:cNvSpPr>
            <a:spLocks noGrp="1"/>
          </p:cNvSpPr>
          <p:nvPr>
            <p:ph sz="half" idx="1"/>
          </p:nvPr>
        </p:nvSpPr>
        <p:spPr>
          <a:xfrm>
            <a:off x="457200" y="1600201"/>
            <a:ext cx="8003232" cy="3989040"/>
          </a:xfrm>
        </p:spPr>
        <p:txBody>
          <a:bodyPr/>
          <a:lstStyle/>
          <a:p>
            <a:r>
              <a:rPr lang="en-GB" sz="4200" dirty="0"/>
              <a:t>Article 31 of the United Nations ‘recognises the right of the child to rest and leisure, to engage in play and recreational activities appropriate to the age of the child’ (UN, 1989: article 31).</a:t>
            </a:r>
          </a:p>
          <a:p>
            <a:endParaRPr lang="en-US" dirty="0"/>
          </a:p>
        </p:txBody>
      </p:sp>
    </p:spTree>
    <p:extLst>
      <p:ext uri="{BB962C8B-B14F-4D97-AF65-F5344CB8AC3E}">
        <p14:creationId xmlns:p14="http://schemas.microsoft.com/office/powerpoint/2010/main" val="1783151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AEA58-9172-A34F-9AE8-1CF05E067995}"/>
              </a:ext>
            </a:extLst>
          </p:cNvPr>
          <p:cNvSpPr>
            <a:spLocks noGrp="1"/>
          </p:cNvSpPr>
          <p:nvPr>
            <p:ph type="title"/>
          </p:nvPr>
        </p:nvSpPr>
        <p:spPr/>
        <p:txBody>
          <a:bodyPr/>
          <a:lstStyle/>
          <a:p>
            <a:r>
              <a:rPr lang="en-US" dirty="0"/>
              <a:t>Video </a:t>
            </a:r>
          </a:p>
        </p:txBody>
      </p:sp>
      <p:sp>
        <p:nvSpPr>
          <p:cNvPr id="3" name="Content Placeholder 2">
            <a:extLst>
              <a:ext uri="{FF2B5EF4-FFF2-40B4-BE49-F238E27FC236}">
                <a16:creationId xmlns:a16="http://schemas.microsoft.com/office/drawing/2014/main" id="{34BC77D5-EAAD-B748-853A-F473A5764CE4}"/>
              </a:ext>
            </a:extLst>
          </p:cNvPr>
          <p:cNvSpPr>
            <a:spLocks noGrp="1"/>
          </p:cNvSpPr>
          <p:nvPr>
            <p:ph sz="half" idx="1"/>
          </p:nvPr>
        </p:nvSpPr>
        <p:spPr/>
        <p:txBody>
          <a:bodyPr/>
          <a:lstStyle/>
          <a:p>
            <a:endParaRPr lang="en-US"/>
          </a:p>
        </p:txBody>
      </p:sp>
      <p:sp>
        <p:nvSpPr>
          <p:cNvPr id="4" name="Content Placeholder 3">
            <a:extLst>
              <a:ext uri="{FF2B5EF4-FFF2-40B4-BE49-F238E27FC236}">
                <a16:creationId xmlns:a16="http://schemas.microsoft.com/office/drawing/2014/main" id="{31F220AD-33C8-3E42-8E31-EF42ECE7ADAD}"/>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6270026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7ED0-410B-A64D-90AB-440BBB9971C0}"/>
              </a:ext>
            </a:extLst>
          </p:cNvPr>
          <p:cNvSpPr>
            <a:spLocks noGrp="1"/>
          </p:cNvSpPr>
          <p:nvPr>
            <p:ph type="title"/>
          </p:nvPr>
        </p:nvSpPr>
        <p:spPr>
          <a:xfrm>
            <a:off x="447762" y="94680"/>
            <a:ext cx="8229600" cy="1143000"/>
          </a:xfrm>
        </p:spPr>
        <p:txBody>
          <a:bodyPr/>
          <a:lstStyle/>
          <a:p>
            <a:r>
              <a:rPr lang="en-US" dirty="0"/>
              <a:t>Break out rooms …</a:t>
            </a:r>
          </a:p>
        </p:txBody>
      </p:sp>
      <p:sp>
        <p:nvSpPr>
          <p:cNvPr id="3" name="Content Placeholder 2">
            <a:extLst>
              <a:ext uri="{FF2B5EF4-FFF2-40B4-BE49-F238E27FC236}">
                <a16:creationId xmlns:a16="http://schemas.microsoft.com/office/drawing/2014/main" id="{5323E542-6B86-5A41-9AEC-59BD1B3E8F5C}"/>
              </a:ext>
            </a:extLst>
          </p:cNvPr>
          <p:cNvSpPr>
            <a:spLocks noGrp="1"/>
          </p:cNvSpPr>
          <p:nvPr>
            <p:ph sz="half" idx="1"/>
          </p:nvPr>
        </p:nvSpPr>
        <p:spPr>
          <a:xfrm>
            <a:off x="303065" y="2924944"/>
            <a:ext cx="4038600" cy="3134072"/>
          </a:xfrm>
        </p:spPr>
        <p:txBody>
          <a:bodyPr/>
          <a:lstStyle/>
          <a:p>
            <a:r>
              <a:rPr lang="en-US" dirty="0"/>
              <a:t>Task 30mins </a:t>
            </a:r>
          </a:p>
          <a:p>
            <a:r>
              <a:rPr lang="en-US" dirty="0"/>
              <a:t>3 questions to discuss</a:t>
            </a:r>
          </a:p>
          <a:p>
            <a:r>
              <a:rPr lang="en-US" dirty="0"/>
              <a:t>Write summary</a:t>
            </a:r>
          </a:p>
          <a:p>
            <a:r>
              <a:rPr lang="en-US" dirty="0"/>
              <a:t>Place in ‘Files’ </a:t>
            </a:r>
          </a:p>
        </p:txBody>
      </p:sp>
      <p:sp>
        <p:nvSpPr>
          <p:cNvPr id="4" name="Content Placeholder 3">
            <a:extLst>
              <a:ext uri="{FF2B5EF4-FFF2-40B4-BE49-F238E27FC236}">
                <a16:creationId xmlns:a16="http://schemas.microsoft.com/office/drawing/2014/main" id="{73E268AF-7A0D-2141-8B29-E3ADE9B06548}"/>
              </a:ext>
            </a:extLst>
          </p:cNvPr>
          <p:cNvSpPr>
            <a:spLocks noGrp="1"/>
          </p:cNvSpPr>
          <p:nvPr>
            <p:ph sz="half" idx="2"/>
          </p:nvPr>
        </p:nvSpPr>
        <p:spPr>
          <a:xfrm>
            <a:off x="4802335" y="2924944"/>
            <a:ext cx="4038600" cy="2107702"/>
          </a:xfrm>
        </p:spPr>
        <p:txBody>
          <a:bodyPr/>
          <a:lstStyle/>
          <a:p>
            <a:r>
              <a:rPr lang="en-US" dirty="0" err="1"/>
              <a:t>Gweithgaredd</a:t>
            </a:r>
            <a:r>
              <a:rPr lang="en-US" dirty="0"/>
              <a:t> 30munud</a:t>
            </a:r>
          </a:p>
          <a:p>
            <a:r>
              <a:rPr lang="en-US" dirty="0"/>
              <a:t>3 </a:t>
            </a:r>
            <a:r>
              <a:rPr lang="en-US" dirty="0" err="1"/>
              <a:t>cwestiwn</a:t>
            </a:r>
            <a:r>
              <a:rPr lang="en-US" dirty="0"/>
              <a:t> </a:t>
            </a:r>
            <a:r>
              <a:rPr lang="en-US" dirty="0" err="1"/>
              <a:t>i</a:t>
            </a:r>
            <a:r>
              <a:rPr lang="en-US" dirty="0"/>
              <a:t> </a:t>
            </a:r>
            <a:r>
              <a:rPr lang="en-US" dirty="0" err="1"/>
              <a:t>drafod</a:t>
            </a:r>
            <a:r>
              <a:rPr lang="en-US" dirty="0"/>
              <a:t> </a:t>
            </a:r>
          </a:p>
          <a:p>
            <a:r>
              <a:rPr lang="en-US" dirty="0" err="1"/>
              <a:t>Ysgrifennu</a:t>
            </a:r>
            <a:r>
              <a:rPr lang="en-US" dirty="0"/>
              <a:t> </a:t>
            </a:r>
            <a:r>
              <a:rPr lang="en-US" dirty="0" err="1"/>
              <a:t>crynodeb</a:t>
            </a:r>
            <a:endParaRPr lang="en-US" dirty="0"/>
          </a:p>
          <a:p>
            <a:r>
              <a:rPr lang="en-US" dirty="0" err="1"/>
              <a:t>Gosod</a:t>
            </a:r>
            <a:r>
              <a:rPr lang="en-US" dirty="0"/>
              <a:t> </a:t>
            </a:r>
            <a:r>
              <a:rPr lang="en-US" dirty="0" err="1"/>
              <a:t>yn</a:t>
            </a:r>
            <a:r>
              <a:rPr lang="en-US" dirty="0"/>
              <a:t> ‘Files’</a:t>
            </a:r>
          </a:p>
        </p:txBody>
      </p:sp>
      <p:sp>
        <p:nvSpPr>
          <p:cNvPr id="5" name="Title 1">
            <a:extLst>
              <a:ext uri="{FF2B5EF4-FFF2-40B4-BE49-F238E27FC236}">
                <a16:creationId xmlns:a16="http://schemas.microsoft.com/office/drawing/2014/main" id="{42F38199-F910-EA44-8CA3-32894E9953F4}"/>
              </a:ext>
            </a:extLst>
          </p:cNvPr>
          <p:cNvSpPr txBox="1">
            <a:spLocks/>
          </p:cNvSpPr>
          <p:nvPr/>
        </p:nvSpPr>
        <p:spPr bwMode="auto">
          <a:xfrm>
            <a:off x="98066" y="1248892"/>
            <a:ext cx="892899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US" sz="2400" b="1" dirty="0" err="1"/>
              <a:t>Amser</a:t>
            </a:r>
            <a:r>
              <a:rPr lang="en-US" sz="2400" b="1" dirty="0"/>
              <a:t> </a:t>
            </a:r>
            <a:r>
              <a:rPr lang="en-US" sz="2400" b="1" dirty="0" err="1"/>
              <a:t>i</a:t>
            </a:r>
            <a:r>
              <a:rPr lang="en-US" sz="2400" b="1" dirty="0"/>
              <a:t> </a:t>
            </a:r>
            <a:r>
              <a:rPr lang="en-US" sz="2400" b="1" dirty="0" err="1"/>
              <a:t>ystyried</a:t>
            </a:r>
            <a:r>
              <a:rPr lang="en-US" sz="2400" b="1" dirty="0"/>
              <a:t> : </a:t>
            </a:r>
            <a:r>
              <a:rPr lang="en-US" sz="2400" b="1" dirty="0" err="1"/>
              <a:t>sut</a:t>
            </a:r>
            <a:r>
              <a:rPr lang="en-US" sz="2400" b="1" dirty="0"/>
              <a:t> </a:t>
            </a:r>
            <a:r>
              <a:rPr lang="en-US" sz="2400" b="1" dirty="0" err="1"/>
              <a:t>mae</a:t>
            </a:r>
            <a:r>
              <a:rPr lang="en-US" sz="2400" b="1" dirty="0"/>
              <a:t> </a:t>
            </a:r>
            <a:r>
              <a:rPr lang="en-US" sz="2400" b="1" dirty="0" err="1"/>
              <a:t>chwarae</a:t>
            </a:r>
            <a:r>
              <a:rPr lang="en-US" sz="2400" b="1" dirty="0"/>
              <a:t> </a:t>
            </a:r>
            <a:r>
              <a:rPr lang="en-US" sz="2400" b="1" dirty="0" err="1"/>
              <a:t>wedi</a:t>
            </a:r>
            <a:r>
              <a:rPr lang="en-US" sz="2400" b="1" dirty="0"/>
              <a:t> </a:t>
            </a:r>
            <a:r>
              <a:rPr lang="en-US" sz="2400" b="1" dirty="0" err="1"/>
              <a:t>dylanwadu</a:t>
            </a:r>
            <a:r>
              <a:rPr lang="en-US" sz="2400" b="1" dirty="0"/>
              <a:t> </a:t>
            </a:r>
            <a:r>
              <a:rPr lang="en-US" sz="2400" b="1" dirty="0" err="1"/>
              <a:t>ar</a:t>
            </a:r>
            <a:r>
              <a:rPr lang="en-US" sz="2400" b="1" dirty="0"/>
              <a:t> </a:t>
            </a:r>
            <a:r>
              <a:rPr lang="en-US" sz="2400" b="1" dirty="0" err="1"/>
              <a:t>ein</a:t>
            </a:r>
            <a:r>
              <a:rPr lang="en-US" sz="2400" b="1" dirty="0"/>
              <a:t> </a:t>
            </a:r>
            <a:r>
              <a:rPr lang="en-US" sz="2400" b="1" dirty="0" err="1"/>
              <a:t>bywydau</a:t>
            </a:r>
            <a:r>
              <a:rPr lang="en-US" sz="2400" b="1" dirty="0"/>
              <a:t>?</a:t>
            </a:r>
            <a:br>
              <a:rPr lang="en-US" sz="2400" b="1" dirty="0"/>
            </a:br>
            <a:r>
              <a:rPr lang="en-US" sz="2400" b="1" dirty="0"/>
              <a:t> </a:t>
            </a:r>
            <a:br>
              <a:rPr lang="en-US" sz="2400" b="1" dirty="0"/>
            </a:br>
            <a:r>
              <a:rPr lang="en-US" sz="2400" b="1" dirty="0"/>
              <a:t>Opportunity to consider : how has play influenced our lives? </a:t>
            </a:r>
          </a:p>
        </p:txBody>
      </p:sp>
    </p:spTree>
    <p:extLst>
      <p:ext uri="{BB962C8B-B14F-4D97-AF65-F5344CB8AC3E}">
        <p14:creationId xmlns:p14="http://schemas.microsoft.com/office/powerpoint/2010/main" val="40253049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CC3A9-2244-8145-890A-1E65F848105B}"/>
              </a:ext>
            </a:extLst>
          </p:cNvPr>
          <p:cNvSpPr>
            <a:spLocks noGrp="1"/>
          </p:cNvSpPr>
          <p:nvPr>
            <p:ph type="title"/>
          </p:nvPr>
        </p:nvSpPr>
        <p:spPr>
          <a:xfrm>
            <a:off x="453153" y="35796"/>
            <a:ext cx="8229600" cy="1143000"/>
          </a:xfrm>
        </p:spPr>
        <p:txBody>
          <a:bodyPr/>
          <a:lstStyle/>
          <a:p>
            <a:r>
              <a:rPr lang="en-US" dirty="0"/>
              <a:t>Break out room task</a:t>
            </a:r>
          </a:p>
        </p:txBody>
      </p:sp>
      <p:sp>
        <p:nvSpPr>
          <p:cNvPr id="3" name="Content Placeholder 2">
            <a:extLst>
              <a:ext uri="{FF2B5EF4-FFF2-40B4-BE49-F238E27FC236}">
                <a16:creationId xmlns:a16="http://schemas.microsoft.com/office/drawing/2014/main" id="{8FB0847B-2E35-2741-A709-487E424DABE9}"/>
              </a:ext>
            </a:extLst>
          </p:cNvPr>
          <p:cNvSpPr>
            <a:spLocks noGrp="1"/>
          </p:cNvSpPr>
          <p:nvPr>
            <p:ph sz="half" idx="1"/>
          </p:nvPr>
        </p:nvSpPr>
        <p:spPr>
          <a:xfrm>
            <a:off x="453153" y="1052736"/>
            <a:ext cx="8229600" cy="3989040"/>
          </a:xfrm>
        </p:spPr>
        <p:txBody>
          <a:bodyPr/>
          <a:lstStyle/>
          <a:p>
            <a:pPr marL="0" indent="0">
              <a:buNone/>
            </a:pPr>
            <a:r>
              <a:rPr lang="en-GB" sz="2000" b="1" dirty="0"/>
              <a:t>20 mins </a:t>
            </a:r>
            <a:r>
              <a:rPr lang="en-GB" sz="2000" dirty="0"/>
              <a:t>discussion : Scenario : When you were between 3 and 8 </a:t>
            </a:r>
            <a:r>
              <a:rPr lang="en-GB" sz="2000" dirty="0" err="1"/>
              <a:t>yrs</a:t>
            </a:r>
            <a:r>
              <a:rPr lang="en-GB" sz="2000" dirty="0"/>
              <a:t> old </a:t>
            </a:r>
          </a:p>
          <a:p>
            <a:pPr marL="0" indent="0">
              <a:buNone/>
            </a:pPr>
            <a:r>
              <a:rPr lang="en-GB" sz="2000" b="1" dirty="0"/>
              <a:t>(1) what types of games do you remember playing? </a:t>
            </a:r>
          </a:p>
          <a:p>
            <a:pPr marL="0" indent="0">
              <a:buNone/>
            </a:pPr>
            <a:r>
              <a:rPr lang="en-GB" sz="2000" b="1" dirty="0"/>
              <a:t>(2) did your play involve...</a:t>
            </a:r>
            <a:r>
              <a:rPr lang="en-GB" sz="2000" dirty="0"/>
              <a:t> (</a:t>
            </a:r>
            <a:r>
              <a:rPr lang="en-GB" sz="2000" dirty="0" err="1"/>
              <a:t>i</a:t>
            </a:r>
            <a:r>
              <a:rPr lang="en-GB" sz="2000" dirty="0"/>
              <a:t>)rules? (ii)specific area / space used? (iii)children you played with same or varied? type of equipment?</a:t>
            </a:r>
            <a:r>
              <a:rPr lang="en-GB" sz="2000" b="1" dirty="0"/>
              <a:t> </a:t>
            </a:r>
          </a:p>
          <a:p>
            <a:pPr marL="0" indent="0">
              <a:buNone/>
            </a:pPr>
            <a:r>
              <a:rPr lang="en-GB" sz="2000" b="1" dirty="0"/>
              <a:t>(3)what type of movements did these games involve?</a:t>
            </a:r>
            <a:r>
              <a:rPr lang="en-GB" sz="2000" dirty="0"/>
              <a:t> </a:t>
            </a:r>
            <a:r>
              <a:rPr lang="en-GB" sz="2000" dirty="0" err="1"/>
              <a:t>e.e.</a:t>
            </a:r>
            <a:r>
              <a:rPr lang="en-GB" sz="2000" dirty="0"/>
              <a:t> running?  </a:t>
            </a:r>
          </a:p>
          <a:p>
            <a:pPr marL="0" indent="0">
              <a:buNone/>
            </a:pPr>
            <a:endParaRPr lang="en-GB" sz="2000" dirty="0"/>
          </a:p>
          <a:p>
            <a:pPr marL="0" indent="0">
              <a:buNone/>
            </a:pPr>
            <a:r>
              <a:rPr lang="en-GB" sz="2000" dirty="0"/>
              <a:t>Then you have </a:t>
            </a:r>
            <a:r>
              <a:rPr lang="en-GB" sz="2000" b="1" dirty="0"/>
              <a:t>10mins as a group to write up one word document collating all your responses</a:t>
            </a:r>
            <a:r>
              <a:rPr lang="en-GB" sz="2000" dirty="0"/>
              <a:t>.</a:t>
            </a:r>
          </a:p>
          <a:p>
            <a:pPr marL="0" indent="0">
              <a:buNone/>
            </a:pPr>
            <a:r>
              <a:rPr lang="en-GB" sz="2000" dirty="0"/>
              <a:t> </a:t>
            </a:r>
            <a:r>
              <a:rPr lang="en-GB" sz="2000" i="1" u="sng" dirty="0"/>
              <a:t>Place the document in the section that says 'Files'</a:t>
            </a:r>
            <a:r>
              <a:rPr lang="en-GB" sz="2000" dirty="0"/>
              <a:t> (in between 'Posts' and 'Notes’. </a:t>
            </a:r>
          </a:p>
          <a:p>
            <a:pPr marL="0" indent="0">
              <a:buNone/>
            </a:pPr>
            <a:r>
              <a:rPr lang="en-GB" sz="2000" dirty="0"/>
              <a:t>Thank you.</a:t>
            </a:r>
          </a:p>
          <a:p>
            <a:pPr marL="0" indent="0">
              <a:buNone/>
            </a:pPr>
            <a:endParaRPr lang="en-GB" sz="2000" dirty="0"/>
          </a:p>
          <a:p>
            <a:pPr marL="0" indent="0" algn="ctr">
              <a:buNone/>
            </a:pPr>
            <a:r>
              <a:rPr lang="en-GB" sz="2000" dirty="0"/>
              <a:t> </a:t>
            </a:r>
            <a:r>
              <a:rPr lang="en-GB" sz="2000" b="1" dirty="0"/>
              <a:t>Therefore, after 30mins - come back to the main group. </a:t>
            </a:r>
            <a:endParaRPr lang="en-US" sz="2000" b="1" dirty="0"/>
          </a:p>
        </p:txBody>
      </p:sp>
    </p:spTree>
    <p:extLst>
      <p:ext uri="{BB962C8B-B14F-4D97-AF65-F5344CB8AC3E}">
        <p14:creationId xmlns:p14="http://schemas.microsoft.com/office/powerpoint/2010/main" val="671431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Defining play</a:t>
            </a:r>
          </a:p>
        </p:txBody>
      </p:sp>
      <p:sp>
        <p:nvSpPr>
          <p:cNvPr id="3" name="Content Placeholder 2"/>
          <p:cNvSpPr>
            <a:spLocks noGrp="1"/>
          </p:cNvSpPr>
          <p:nvPr>
            <p:ph idx="1"/>
          </p:nvPr>
        </p:nvSpPr>
        <p:spPr/>
        <p:txBody>
          <a:bodyPr>
            <a:normAutofit/>
          </a:bodyPr>
          <a:lstStyle/>
          <a:p>
            <a:r>
              <a:rPr lang="en-GB" dirty="0"/>
              <a:t>The context or situation and the emotions of the player are all important in defining whether an activity is play or not, giving the example that ‘sometimes running is play, and sometimes it is not. Play is a state of mind rather than an activity’. Brown (2009, p.60)  </a:t>
            </a:r>
            <a:endParaRPr lang="en-US" dirty="0"/>
          </a:p>
        </p:txBody>
      </p:sp>
    </p:spTree>
    <p:extLst>
      <p:ext uri="{BB962C8B-B14F-4D97-AF65-F5344CB8AC3E}">
        <p14:creationId xmlns:p14="http://schemas.microsoft.com/office/powerpoint/2010/main" val="24664917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042C0-043B-9B46-8FC3-EDECEDFFD8ED}"/>
              </a:ext>
            </a:extLst>
          </p:cNvPr>
          <p:cNvSpPr>
            <a:spLocks noGrp="1"/>
          </p:cNvSpPr>
          <p:nvPr>
            <p:ph type="title"/>
          </p:nvPr>
        </p:nvSpPr>
        <p:spPr/>
        <p:txBody>
          <a:bodyPr/>
          <a:lstStyle/>
          <a:p>
            <a:r>
              <a:rPr lang="en-US" dirty="0"/>
              <a:t>The power of play</a:t>
            </a:r>
          </a:p>
        </p:txBody>
      </p:sp>
      <p:sp>
        <p:nvSpPr>
          <p:cNvPr id="3" name="Content Placeholder 2">
            <a:extLst>
              <a:ext uri="{FF2B5EF4-FFF2-40B4-BE49-F238E27FC236}">
                <a16:creationId xmlns:a16="http://schemas.microsoft.com/office/drawing/2014/main" id="{FDFCC954-2562-C74D-B56E-E01CABFF6D1C}"/>
              </a:ext>
            </a:extLst>
          </p:cNvPr>
          <p:cNvSpPr>
            <a:spLocks noGrp="1"/>
          </p:cNvSpPr>
          <p:nvPr>
            <p:ph sz="half" idx="1"/>
          </p:nvPr>
        </p:nvSpPr>
        <p:spPr>
          <a:xfrm>
            <a:off x="457200" y="1600201"/>
            <a:ext cx="7859216" cy="3989040"/>
          </a:xfrm>
        </p:spPr>
        <p:txBody>
          <a:bodyPr/>
          <a:lstStyle/>
          <a:p>
            <a:pPr marL="0" indent="0" algn="ctr">
              <a:buNone/>
            </a:pPr>
            <a:r>
              <a:rPr lang="en-GB" sz="3800" dirty="0"/>
              <a:t>Children are often deeply involved in their play and experience a state of flow and higher levels of motivation through peak experience</a:t>
            </a:r>
          </a:p>
          <a:p>
            <a:pPr marL="0" indent="0">
              <a:buNone/>
            </a:pPr>
            <a:r>
              <a:rPr lang="en-GB" sz="3800" dirty="0"/>
              <a:t> </a:t>
            </a:r>
          </a:p>
          <a:p>
            <a:pPr marL="0" indent="0">
              <a:buNone/>
            </a:pPr>
            <a:r>
              <a:rPr lang="en-GB" dirty="0"/>
              <a:t>(Maslow, 1987).</a:t>
            </a:r>
          </a:p>
          <a:p>
            <a:endParaRPr lang="en-US" dirty="0"/>
          </a:p>
        </p:txBody>
      </p:sp>
    </p:spTree>
    <p:extLst>
      <p:ext uri="{BB962C8B-B14F-4D97-AF65-F5344CB8AC3E}">
        <p14:creationId xmlns:p14="http://schemas.microsoft.com/office/powerpoint/2010/main" val="17721886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57EA8-DD8B-1E43-BA64-5AE9133D3552}"/>
              </a:ext>
            </a:extLst>
          </p:cNvPr>
          <p:cNvSpPr>
            <a:spLocks noGrp="1"/>
          </p:cNvSpPr>
          <p:nvPr>
            <p:ph type="title"/>
          </p:nvPr>
        </p:nvSpPr>
        <p:spPr/>
        <p:txBody>
          <a:bodyPr/>
          <a:lstStyle/>
          <a:p>
            <a:endParaRPr lang="en-US" dirty="0"/>
          </a:p>
        </p:txBody>
      </p:sp>
      <p:pic>
        <p:nvPicPr>
          <p:cNvPr id="5" name="Picture 8" descr="Exploring-the-jungleSmall">
            <a:extLst>
              <a:ext uri="{FF2B5EF4-FFF2-40B4-BE49-F238E27FC236}">
                <a16:creationId xmlns:a16="http://schemas.microsoft.com/office/drawing/2014/main" id="{792BBE09-E921-7B4D-BAF5-AAA3DCF85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81818" y="1674314"/>
            <a:ext cx="3990181" cy="3046911"/>
          </a:xfrm>
          <a:prstGeom prst="rect">
            <a:avLst/>
          </a:prstGeom>
          <a:noFill/>
        </p:spPr>
      </p:pic>
      <p:pic>
        <p:nvPicPr>
          <p:cNvPr id="6" name="Picture 5" descr="play-pic1">
            <a:extLst>
              <a:ext uri="{FF2B5EF4-FFF2-40B4-BE49-F238E27FC236}">
                <a16:creationId xmlns:a16="http://schemas.microsoft.com/office/drawing/2014/main" id="{D7FAF94F-8012-EE4F-B6C5-D7E9D91E2A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53485" y="1979022"/>
            <a:ext cx="3208697"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4907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0C95C-835C-CD41-AA56-AD018F1028C2}"/>
              </a:ext>
            </a:extLst>
          </p:cNvPr>
          <p:cNvSpPr>
            <a:spLocks noGrp="1"/>
          </p:cNvSpPr>
          <p:nvPr>
            <p:ph type="title"/>
          </p:nvPr>
        </p:nvSpPr>
        <p:spPr>
          <a:xfrm>
            <a:off x="-972616" y="125113"/>
            <a:ext cx="8229600" cy="1143000"/>
          </a:xfrm>
        </p:spPr>
        <p:txBody>
          <a:bodyPr/>
          <a:lstStyle/>
          <a:p>
            <a:r>
              <a:rPr lang="en-US" dirty="0"/>
              <a:t>Play Pedagogy</a:t>
            </a:r>
          </a:p>
        </p:txBody>
      </p:sp>
      <p:sp>
        <p:nvSpPr>
          <p:cNvPr id="3" name="Content Placeholder 2">
            <a:extLst>
              <a:ext uri="{FF2B5EF4-FFF2-40B4-BE49-F238E27FC236}">
                <a16:creationId xmlns:a16="http://schemas.microsoft.com/office/drawing/2014/main" id="{5D7529A0-24A2-1546-8F31-143ED18A3AF8}"/>
              </a:ext>
            </a:extLst>
          </p:cNvPr>
          <p:cNvSpPr>
            <a:spLocks noGrp="1"/>
          </p:cNvSpPr>
          <p:nvPr>
            <p:ph sz="half" idx="1"/>
          </p:nvPr>
        </p:nvSpPr>
        <p:spPr>
          <a:xfrm>
            <a:off x="395536" y="1628800"/>
            <a:ext cx="3744416" cy="2916000"/>
          </a:xfrm>
          <a:ln w="73025"/>
        </p:spPr>
        <p:style>
          <a:lnRef idx="2">
            <a:schemeClr val="dk1"/>
          </a:lnRef>
          <a:fillRef idx="1">
            <a:schemeClr val="lt1"/>
          </a:fillRef>
          <a:effectRef idx="0">
            <a:schemeClr val="dk1"/>
          </a:effectRef>
          <a:fontRef idx="minor">
            <a:schemeClr val="dk1"/>
          </a:fontRef>
        </p:style>
        <p:txBody>
          <a:bodyPr/>
          <a:lstStyle/>
          <a:p>
            <a:pPr marL="0" indent="0">
              <a:buNone/>
            </a:pPr>
            <a:endParaRPr lang="en-GB" dirty="0"/>
          </a:p>
          <a:p>
            <a:pPr marL="0" indent="0">
              <a:buNone/>
            </a:pPr>
            <a:r>
              <a:rPr lang="en-GB" dirty="0"/>
              <a:t>Vygotsky (1967) argued play’s importance in creating its own zone of proximal development</a:t>
            </a:r>
            <a:endParaRPr lang="en-US" dirty="0"/>
          </a:p>
        </p:txBody>
      </p:sp>
      <p:sp>
        <p:nvSpPr>
          <p:cNvPr id="4" name="Content Placeholder 3">
            <a:extLst>
              <a:ext uri="{FF2B5EF4-FFF2-40B4-BE49-F238E27FC236}">
                <a16:creationId xmlns:a16="http://schemas.microsoft.com/office/drawing/2014/main" id="{4FAC6BA5-A320-4545-9C22-3D1F5A959754}"/>
              </a:ext>
            </a:extLst>
          </p:cNvPr>
          <p:cNvSpPr>
            <a:spLocks noGrp="1"/>
          </p:cNvSpPr>
          <p:nvPr>
            <p:ph sz="half" idx="2"/>
          </p:nvPr>
        </p:nvSpPr>
        <p:spPr>
          <a:xfrm>
            <a:off x="4732453" y="1251000"/>
            <a:ext cx="4212000" cy="4068000"/>
          </a:xfrm>
          <a:ln w="63500"/>
        </p:spPr>
        <p:style>
          <a:lnRef idx="2">
            <a:schemeClr val="accent1"/>
          </a:lnRef>
          <a:fillRef idx="1">
            <a:schemeClr val="lt1"/>
          </a:fillRef>
          <a:effectRef idx="0">
            <a:schemeClr val="accent1"/>
          </a:effectRef>
          <a:fontRef idx="minor">
            <a:schemeClr val="dk1"/>
          </a:fontRef>
        </p:style>
        <p:txBody>
          <a:bodyPr/>
          <a:lstStyle/>
          <a:p>
            <a:pPr marL="0" indent="0">
              <a:buNone/>
            </a:pPr>
            <a:r>
              <a:rPr lang="en-GB" dirty="0"/>
              <a:t>‘sociable and cooperative endeavours expose children to other children’s perspectives and they become experts for one another, scaffolding their own and peers’ learning experiences’ (Broadhead, 2006:202).</a:t>
            </a:r>
            <a:endParaRPr lang="en-US" dirty="0"/>
          </a:p>
          <a:p>
            <a:endParaRPr lang="en-US" dirty="0"/>
          </a:p>
        </p:txBody>
      </p:sp>
    </p:spTree>
    <p:extLst>
      <p:ext uri="{BB962C8B-B14F-4D97-AF65-F5344CB8AC3E}">
        <p14:creationId xmlns:p14="http://schemas.microsoft.com/office/powerpoint/2010/main" val="8880412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F9693-F27A-B745-88C7-042DD256A9D6}"/>
              </a:ext>
            </a:extLst>
          </p:cNvPr>
          <p:cNvSpPr>
            <a:spLocks noGrp="1"/>
          </p:cNvSpPr>
          <p:nvPr>
            <p:ph type="title"/>
          </p:nvPr>
        </p:nvSpPr>
        <p:spPr/>
        <p:txBody>
          <a:bodyPr/>
          <a:lstStyle/>
          <a:p>
            <a:r>
              <a:rPr lang="en-US" dirty="0"/>
              <a:t>Is play always good? </a:t>
            </a:r>
          </a:p>
        </p:txBody>
      </p:sp>
      <p:sp>
        <p:nvSpPr>
          <p:cNvPr id="3" name="Content Placeholder 2">
            <a:extLst>
              <a:ext uri="{FF2B5EF4-FFF2-40B4-BE49-F238E27FC236}">
                <a16:creationId xmlns:a16="http://schemas.microsoft.com/office/drawing/2014/main" id="{BC7F279B-6A77-4647-8EF6-1C826E1C004C}"/>
              </a:ext>
            </a:extLst>
          </p:cNvPr>
          <p:cNvSpPr>
            <a:spLocks noGrp="1"/>
          </p:cNvSpPr>
          <p:nvPr>
            <p:ph sz="half" idx="1"/>
          </p:nvPr>
        </p:nvSpPr>
        <p:spPr/>
        <p:txBody>
          <a:bodyPr/>
          <a:lstStyle/>
          <a:p>
            <a:endParaRPr lang="en-US"/>
          </a:p>
        </p:txBody>
      </p:sp>
      <p:sp>
        <p:nvSpPr>
          <p:cNvPr id="4" name="Content Placeholder 3">
            <a:extLst>
              <a:ext uri="{FF2B5EF4-FFF2-40B4-BE49-F238E27FC236}">
                <a16:creationId xmlns:a16="http://schemas.microsoft.com/office/drawing/2014/main" id="{698BB8FC-D9C2-4A46-86BF-F09D7A5D7955}"/>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24120418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C2734-0EF4-FB42-AC4B-044D31D10F3B}"/>
              </a:ext>
            </a:extLst>
          </p:cNvPr>
          <p:cNvSpPr>
            <a:spLocks noGrp="1"/>
          </p:cNvSpPr>
          <p:nvPr>
            <p:ph type="title"/>
          </p:nvPr>
        </p:nvSpPr>
        <p:spPr/>
        <p:txBody>
          <a:bodyPr/>
          <a:lstStyle/>
          <a:p>
            <a:r>
              <a:rPr lang="en-US" dirty="0"/>
              <a:t>Inclusion of Play Pedagogy in the Foundation Phase</a:t>
            </a:r>
          </a:p>
        </p:txBody>
      </p:sp>
      <p:sp>
        <p:nvSpPr>
          <p:cNvPr id="3" name="Content Placeholder 2">
            <a:extLst>
              <a:ext uri="{FF2B5EF4-FFF2-40B4-BE49-F238E27FC236}">
                <a16:creationId xmlns:a16="http://schemas.microsoft.com/office/drawing/2014/main" id="{0F5A242F-5DFF-3548-8631-542C55E505FC}"/>
              </a:ext>
            </a:extLst>
          </p:cNvPr>
          <p:cNvSpPr>
            <a:spLocks noGrp="1"/>
          </p:cNvSpPr>
          <p:nvPr>
            <p:ph sz="half" idx="1"/>
          </p:nvPr>
        </p:nvSpPr>
        <p:spPr>
          <a:xfrm>
            <a:off x="457200" y="1844824"/>
            <a:ext cx="8229600" cy="3384000"/>
          </a:xfrm>
          <a:ln w="79375"/>
        </p:spPr>
        <p:style>
          <a:lnRef idx="2">
            <a:schemeClr val="dk1"/>
          </a:lnRef>
          <a:fillRef idx="1">
            <a:schemeClr val="lt1"/>
          </a:fillRef>
          <a:effectRef idx="0">
            <a:schemeClr val="dk1"/>
          </a:effectRef>
          <a:fontRef idx="minor">
            <a:schemeClr val="dk1"/>
          </a:fontRef>
        </p:style>
        <p:txBody>
          <a:bodyPr/>
          <a:lstStyle/>
          <a:p>
            <a:pPr marL="0" indent="0">
              <a:buNone/>
            </a:pPr>
            <a:endParaRPr lang="en-GB" dirty="0"/>
          </a:p>
          <a:p>
            <a:pPr marL="0" indent="0">
              <a:buNone/>
            </a:pPr>
            <a:r>
              <a:rPr lang="en-GB" dirty="0"/>
              <a:t>Broadhead (2006:2) suggests that the more cooperative children’s play is, the more they are likely to connect with other children and understand their knowledge along with a ‘deeply fulfilling emotional engagement with the world around them.’ </a:t>
            </a:r>
          </a:p>
          <a:p>
            <a:endParaRPr lang="en-US" dirty="0"/>
          </a:p>
        </p:txBody>
      </p:sp>
    </p:spTree>
    <p:extLst>
      <p:ext uri="{BB962C8B-B14F-4D97-AF65-F5344CB8AC3E}">
        <p14:creationId xmlns:p14="http://schemas.microsoft.com/office/powerpoint/2010/main" val="12752568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ew Imag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818" y="1613295"/>
            <a:ext cx="3550306" cy="261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xmlns:mv="urn:schemas-microsoft-com:mac:vml" xmlns:mc="http://schemas.openxmlformats.org/markup-compatibility/2006" val="1"/>
            </a:ext>
          </a:extLst>
        </p:spPr>
      </p:pic>
      <p:pic>
        <p:nvPicPr>
          <p:cNvPr id="5" name="Picture 4" descr="photo-1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95170" y="304185"/>
            <a:ext cx="3577397" cy="2683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Screenshot 2014-05-29 21.15.37.png">
            <a:extLst>
              <a:ext uri="{FF2B5EF4-FFF2-40B4-BE49-F238E27FC236}">
                <a16:creationId xmlns:a16="http://schemas.microsoft.com/office/drawing/2014/main" id="{5DF67FD3-6C45-2B4B-B967-0309B3D305C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83968" y="3320637"/>
            <a:ext cx="4032448" cy="3233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38108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499FE0C9-A5C2-40FC-8468-597DB976AE75}"/>
              </a:ext>
            </a:extLst>
          </p:cNvPr>
          <p:cNvSpPr>
            <a:spLocks noGrp="1"/>
          </p:cNvSpPr>
          <p:nvPr>
            <p:ph sz="half" idx="1"/>
          </p:nvPr>
        </p:nvSpPr>
        <p:spPr>
          <a:xfrm>
            <a:off x="457200" y="1600201"/>
            <a:ext cx="3394720" cy="3989040"/>
          </a:xfrm>
        </p:spPr>
        <p:txBody>
          <a:bodyPr/>
          <a:lstStyle/>
          <a:p>
            <a:pPr eaLnBrk="1" hangingPunct="1">
              <a:buFont typeface="Wingdings" pitchFamily="2" charset="2"/>
              <a:buNone/>
            </a:pPr>
            <a:r>
              <a:rPr lang="en-GB" altLang="en-US" b="1" dirty="0"/>
              <a:t> Inquisitiveness is the cure for boredom. There is no cure for inquisitiveness.</a:t>
            </a:r>
          </a:p>
          <a:p>
            <a:pPr algn="ctr" eaLnBrk="1" hangingPunct="1">
              <a:buFont typeface="Wingdings" pitchFamily="2" charset="2"/>
              <a:buNone/>
            </a:pPr>
            <a:r>
              <a:rPr lang="en-GB" altLang="en-US" sz="3600" b="1" dirty="0"/>
              <a:t>                     Anonymous</a:t>
            </a:r>
            <a:endParaRPr lang="en-US" dirty="0"/>
          </a:p>
        </p:txBody>
      </p:sp>
      <p:pic>
        <p:nvPicPr>
          <p:cNvPr id="8" name="Picture 6" descr="why-we-love-children-2">
            <a:extLst>
              <a:ext uri="{FF2B5EF4-FFF2-40B4-BE49-F238E27FC236}">
                <a16:creationId xmlns:a16="http://schemas.microsoft.com/office/drawing/2014/main" id="{6A20534C-E5B6-DC4A-98C6-003BE9E2080D}"/>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995936" y="1417638"/>
            <a:ext cx="4835323" cy="3744416"/>
          </a:xfrm>
          <a:noFill/>
        </p:spPr>
      </p:pic>
    </p:spTree>
    <p:extLst>
      <p:ext uri="{BB962C8B-B14F-4D97-AF65-F5344CB8AC3E}">
        <p14:creationId xmlns:p14="http://schemas.microsoft.com/office/powerpoint/2010/main" val="37866720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583955C6-FB6A-4D46-BCA8-2979CCF55F85}"/>
              </a:ext>
            </a:extLst>
          </p:cNvPr>
          <p:cNvGraphicFramePr>
            <a:graphicFrameLocks noGrp="1"/>
          </p:cNvGraphicFramePr>
          <p:nvPr>
            <p:ph sz="half" idx="1"/>
            <p:extLst>
              <p:ext uri="{D42A27DB-BD31-4B8C-83A1-F6EECF244321}">
                <p14:modId xmlns:p14="http://schemas.microsoft.com/office/powerpoint/2010/main" val="132428196"/>
              </p:ext>
            </p:extLst>
          </p:nvPr>
        </p:nvGraphicFramePr>
        <p:xfrm>
          <a:off x="2915816" y="163288"/>
          <a:ext cx="5482952" cy="532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46AC7CDA-39DB-4041-BC48-8FA7ADC6E41A}"/>
              </a:ext>
            </a:extLst>
          </p:cNvPr>
          <p:cNvSpPr txBox="1"/>
          <p:nvPr/>
        </p:nvSpPr>
        <p:spPr>
          <a:xfrm>
            <a:off x="6819855" y="1340420"/>
            <a:ext cx="2376264" cy="923330"/>
          </a:xfrm>
          <a:prstGeom prst="rect">
            <a:avLst/>
          </a:prstGeom>
          <a:noFill/>
        </p:spPr>
        <p:txBody>
          <a:bodyPr wrap="square" rtlCol="0">
            <a:spAutoFit/>
          </a:bodyPr>
          <a:lstStyle/>
          <a:p>
            <a:r>
              <a:rPr lang="en-US" dirty="0"/>
              <a:t>Indoor / Outdoor</a:t>
            </a:r>
          </a:p>
          <a:p>
            <a:endParaRPr lang="en-US" dirty="0"/>
          </a:p>
          <a:p>
            <a:endParaRPr lang="en-US" dirty="0"/>
          </a:p>
        </p:txBody>
      </p:sp>
      <p:cxnSp>
        <p:nvCxnSpPr>
          <p:cNvPr id="9" name="Straight Arrow Connector 8">
            <a:extLst>
              <a:ext uri="{FF2B5EF4-FFF2-40B4-BE49-F238E27FC236}">
                <a16:creationId xmlns:a16="http://schemas.microsoft.com/office/drawing/2014/main" id="{72D75193-9687-474F-88B3-9424EB22E34C}"/>
              </a:ext>
            </a:extLst>
          </p:cNvPr>
          <p:cNvCxnSpPr>
            <a:cxnSpLocks/>
          </p:cNvCxnSpPr>
          <p:nvPr/>
        </p:nvCxnSpPr>
        <p:spPr>
          <a:xfrm>
            <a:off x="6475696" y="1243582"/>
            <a:ext cx="1584176" cy="3168352"/>
          </a:xfrm>
          <a:prstGeom prst="straightConnector1">
            <a:avLst/>
          </a:prstGeom>
          <a:ln w="53975">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8" name="Diagram 7">
            <a:extLst>
              <a:ext uri="{FF2B5EF4-FFF2-40B4-BE49-F238E27FC236}">
                <a16:creationId xmlns:a16="http://schemas.microsoft.com/office/drawing/2014/main" id="{CFF1E1B6-B994-5343-8065-86B1D73B5218}"/>
              </a:ext>
            </a:extLst>
          </p:cNvPr>
          <p:cNvGraphicFramePr/>
          <p:nvPr>
            <p:extLst>
              <p:ext uri="{D42A27DB-BD31-4B8C-83A1-F6EECF244321}">
                <p14:modId xmlns:p14="http://schemas.microsoft.com/office/powerpoint/2010/main" val="494440770"/>
              </p:ext>
            </p:extLst>
          </p:nvPr>
        </p:nvGraphicFramePr>
        <p:xfrm>
          <a:off x="-90084" y="324768"/>
          <a:ext cx="4518068" cy="33202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69319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250"/>
                                        <p:tgtEl>
                                          <p:spTgt spid="3"/>
                                        </p:tgtEl>
                                        <p:attrNameLst>
                                          <p:attrName>ppt_y</p:attrName>
                                        </p:attrNameLst>
                                      </p:cBhvr>
                                      <p:tavLst>
                                        <p:tav tm="0">
                                          <p:val>
                                            <p:strVal val="#ppt_y+#ppt_h*1.125000"/>
                                          </p:val>
                                        </p:tav>
                                        <p:tav tm="100000">
                                          <p:val>
                                            <p:strVal val="#ppt_y"/>
                                          </p:val>
                                        </p:tav>
                                      </p:tavLst>
                                    </p:anim>
                                    <p:animEffect transition="in" filter="wipe(up)">
                                      <p:cBhvr>
                                        <p:cTn id="13"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39749-D3D1-EA45-A4C5-352106EE3E9F}"/>
              </a:ext>
            </a:extLst>
          </p:cNvPr>
          <p:cNvSpPr>
            <a:spLocks noGrp="1"/>
          </p:cNvSpPr>
          <p:nvPr>
            <p:ph type="title"/>
          </p:nvPr>
        </p:nvSpPr>
        <p:spPr>
          <a:xfrm>
            <a:off x="35133" y="989856"/>
            <a:ext cx="9098850" cy="1143000"/>
          </a:xfrm>
        </p:spPr>
        <p:txBody>
          <a:bodyPr/>
          <a:lstStyle/>
          <a:p>
            <a:r>
              <a:rPr lang="en-US" dirty="0"/>
              <a:t>Benefits of Learning Outdoors</a:t>
            </a:r>
            <a:br>
              <a:rPr lang="en-US" dirty="0"/>
            </a:br>
            <a:br>
              <a:rPr lang="en-US" dirty="0"/>
            </a:br>
            <a:r>
              <a:rPr lang="en-US" sz="3800" dirty="0"/>
              <a:t>e.g. Froebel (1782 – 1852) believed …</a:t>
            </a:r>
            <a:br>
              <a:rPr lang="en-US" dirty="0"/>
            </a:br>
            <a:endParaRPr lang="en-US" dirty="0"/>
          </a:p>
        </p:txBody>
      </p:sp>
      <p:sp>
        <p:nvSpPr>
          <p:cNvPr id="3" name="Content Placeholder 2">
            <a:extLst>
              <a:ext uri="{FF2B5EF4-FFF2-40B4-BE49-F238E27FC236}">
                <a16:creationId xmlns:a16="http://schemas.microsoft.com/office/drawing/2014/main" id="{2E74D52A-5F37-334F-A51D-7AA4251A4A7B}"/>
              </a:ext>
            </a:extLst>
          </p:cNvPr>
          <p:cNvSpPr>
            <a:spLocks noGrp="1"/>
          </p:cNvSpPr>
          <p:nvPr>
            <p:ph sz="half" idx="1"/>
          </p:nvPr>
        </p:nvSpPr>
        <p:spPr>
          <a:xfrm>
            <a:off x="196262" y="2753037"/>
            <a:ext cx="4388296" cy="3989040"/>
          </a:xfrm>
        </p:spPr>
        <p:txBody>
          <a:bodyPr/>
          <a:lstStyle/>
          <a:p>
            <a:r>
              <a:rPr lang="en-US" sz="2600" dirty="0"/>
              <a:t>In the benefits in encouraging a strong connection between man, nature and all living things. </a:t>
            </a:r>
          </a:p>
        </p:txBody>
      </p:sp>
      <p:sp>
        <p:nvSpPr>
          <p:cNvPr id="4" name="Content Placeholder 3">
            <a:extLst>
              <a:ext uri="{FF2B5EF4-FFF2-40B4-BE49-F238E27FC236}">
                <a16:creationId xmlns:a16="http://schemas.microsoft.com/office/drawing/2014/main" id="{60769E61-2750-8B48-B1E3-BB879EE98DF4}"/>
              </a:ext>
            </a:extLst>
          </p:cNvPr>
          <p:cNvSpPr>
            <a:spLocks noGrp="1"/>
          </p:cNvSpPr>
          <p:nvPr>
            <p:ph sz="half" idx="2"/>
          </p:nvPr>
        </p:nvSpPr>
        <p:spPr>
          <a:xfrm>
            <a:off x="5095383" y="2730625"/>
            <a:ext cx="4038600" cy="3989040"/>
          </a:xfrm>
        </p:spPr>
        <p:txBody>
          <a:bodyPr/>
          <a:lstStyle/>
          <a:p>
            <a:r>
              <a:rPr lang="en-US" dirty="0"/>
              <a:t>Children should learn about nature through outdoor play and gardening activities. </a:t>
            </a:r>
          </a:p>
          <a:p>
            <a:endParaRPr lang="en-US" dirty="0"/>
          </a:p>
        </p:txBody>
      </p:sp>
    </p:spTree>
    <p:extLst>
      <p:ext uri="{BB962C8B-B14F-4D97-AF65-F5344CB8AC3E}">
        <p14:creationId xmlns:p14="http://schemas.microsoft.com/office/powerpoint/2010/main" val="2668237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14B0F-E0EE-B24A-AFDF-9983E3E7DFEE}"/>
              </a:ext>
            </a:extLst>
          </p:cNvPr>
          <p:cNvSpPr>
            <a:spLocks noGrp="1"/>
          </p:cNvSpPr>
          <p:nvPr>
            <p:ph type="title"/>
          </p:nvPr>
        </p:nvSpPr>
        <p:spPr/>
        <p:txBody>
          <a:bodyPr/>
          <a:lstStyle/>
          <a:p>
            <a:r>
              <a:rPr lang="en-US" dirty="0"/>
              <a:t>Value of Play Outdoor </a:t>
            </a:r>
          </a:p>
        </p:txBody>
      </p:sp>
      <p:sp>
        <p:nvSpPr>
          <p:cNvPr id="3" name="Content Placeholder 2">
            <a:extLst>
              <a:ext uri="{FF2B5EF4-FFF2-40B4-BE49-F238E27FC236}">
                <a16:creationId xmlns:a16="http://schemas.microsoft.com/office/drawing/2014/main" id="{FDF6230D-1264-EA4D-BC69-1EC603A2E2A8}"/>
              </a:ext>
            </a:extLst>
          </p:cNvPr>
          <p:cNvSpPr>
            <a:spLocks noGrp="1"/>
          </p:cNvSpPr>
          <p:nvPr>
            <p:ph sz="half" idx="1"/>
          </p:nvPr>
        </p:nvSpPr>
        <p:spPr>
          <a:xfrm>
            <a:off x="457200" y="1600201"/>
            <a:ext cx="8075240" cy="3989040"/>
          </a:xfrm>
        </p:spPr>
        <p:txBody>
          <a:bodyPr/>
          <a:lstStyle/>
          <a:p>
            <a:r>
              <a:rPr lang="en-GB" dirty="0" err="1"/>
              <a:t>Fjortoft</a:t>
            </a:r>
            <a:r>
              <a:rPr lang="en-GB" dirty="0"/>
              <a:t> (2000) explored the learning effects from playing in a natural environment on motor development. </a:t>
            </a:r>
            <a:r>
              <a:rPr lang="en-GB" dirty="0" err="1"/>
              <a:t>Grahn</a:t>
            </a:r>
            <a:r>
              <a:rPr lang="en-GB" dirty="0"/>
              <a:t> </a:t>
            </a:r>
            <a:r>
              <a:rPr lang="en-GB" i="1" dirty="0"/>
              <a:t>et al</a:t>
            </a:r>
            <a:r>
              <a:rPr lang="en-GB" dirty="0"/>
              <a:t>., (1997, cited in </a:t>
            </a:r>
            <a:r>
              <a:rPr lang="en-GB" dirty="0" err="1"/>
              <a:t>Fjortoft</a:t>
            </a:r>
            <a:r>
              <a:rPr lang="en-GB" dirty="0"/>
              <a:t>, 2000 and </a:t>
            </a:r>
            <a:r>
              <a:rPr lang="en-GB" dirty="0" err="1"/>
              <a:t>Mygind</a:t>
            </a:r>
            <a:r>
              <a:rPr lang="en-GB" dirty="0"/>
              <a:t>, 2007) found that children playing in an outdoor environment which included natural environments had better physical fitness, motor skills and coordination, concentration abilities and less absence due to illness than children in an urban environment.</a:t>
            </a:r>
            <a:endParaRPr lang="en-US" dirty="0"/>
          </a:p>
          <a:p>
            <a:endParaRPr lang="en-US" dirty="0"/>
          </a:p>
        </p:txBody>
      </p:sp>
    </p:spTree>
    <p:extLst>
      <p:ext uri="{BB962C8B-B14F-4D97-AF65-F5344CB8AC3E}">
        <p14:creationId xmlns:p14="http://schemas.microsoft.com/office/powerpoint/2010/main" val="8311386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a:extLst>
              <a:ext uri="{FF2B5EF4-FFF2-40B4-BE49-F238E27FC236}">
                <a16:creationId xmlns:a16="http://schemas.microsoft.com/office/drawing/2014/main" id="{648D8C99-0204-CC4A-AE9D-16C89E8B4D24}"/>
              </a:ext>
            </a:extLst>
          </p:cNvPr>
          <p:cNvSpPr>
            <a:spLocks noGrp="1"/>
          </p:cNvSpPr>
          <p:nvPr>
            <p:ph type="title"/>
          </p:nvPr>
        </p:nvSpPr>
        <p:spPr/>
        <p:txBody>
          <a:bodyPr/>
          <a:lstStyle/>
          <a:p>
            <a:r>
              <a:rPr lang="cy-GB" altLang="en-US" sz="2000"/>
              <a:t>Sut mae chwarae’n dylanwadu ar blentyn yn fewnol ac allanol?</a:t>
            </a:r>
            <a:br>
              <a:rPr lang="cy-GB" altLang="en-US" sz="2000"/>
            </a:br>
            <a:r>
              <a:rPr lang="cy-GB" altLang="en-US" sz="2000"/>
              <a:t>How does play effect a child iternally (emotionally) &amp; externally (physically)?</a:t>
            </a:r>
            <a:endParaRPr lang="en-GB" altLang="en-US" sz="2000"/>
          </a:p>
        </p:txBody>
      </p:sp>
      <p:pic>
        <p:nvPicPr>
          <p:cNvPr id="35842" name="Picture 2">
            <a:extLst>
              <a:ext uri="{FF2B5EF4-FFF2-40B4-BE49-F238E27FC236}">
                <a16:creationId xmlns:a16="http://schemas.microsoft.com/office/drawing/2014/main" id="{B3D7F56D-61FA-A447-BD81-A25A06D7A3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1628800"/>
            <a:ext cx="31369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43312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Play and Physical literacy</a:t>
            </a:r>
          </a:p>
        </p:txBody>
      </p:sp>
      <p:sp>
        <p:nvSpPr>
          <p:cNvPr id="3" name="Content Placeholder 2"/>
          <p:cNvSpPr>
            <a:spLocks noGrp="1"/>
          </p:cNvSpPr>
          <p:nvPr>
            <p:ph idx="1"/>
          </p:nvPr>
        </p:nvSpPr>
        <p:spPr/>
        <p:txBody>
          <a:bodyPr/>
          <a:lstStyle/>
          <a:p>
            <a:r>
              <a:rPr lang="en-GB" dirty="0"/>
              <a:t>Play ‘facilitates the establishment of many of the other attributes that are characteristic of a physically literate individual, including motivation, confidence, environmental and interpersonal engagement, self-knowledge and self-expression.’ Maude (2010:111) </a:t>
            </a:r>
            <a:endParaRPr lang="en-US" dirty="0"/>
          </a:p>
        </p:txBody>
      </p:sp>
    </p:spTree>
    <p:extLst>
      <p:ext uri="{BB962C8B-B14F-4D97-AF65-F5344CB8AC3E}">
        <p14:creationId xmlns:p14="http://schemas.microsoft.com/office/powerpoint/2010/main" val="4620516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D8572-3024-0940-BA69-E4522F6BEBCC}"/>
              </a:ext>
            </a:extLst>
          </p:cNvPr>
          <p:cNvSpPr>
            <a:spLocks noGrp="1"/>
          </p:cNvSpPr>
          <p:nvPr>
            <p:ph type="title"/>
          </p:nvPr>
        </p:nvSpPr>
        <p:spPr/>
        <p:txBody>
          <a:bodyPr/>
          <a:lstStyle/>
          <a:p>
            <a:r>
              <a:rPr lang="en-US" dirty="0"/>
              <a:t>Video </a:t>
            </a:r>
          </a:p>
        </p:txBody>
      </p:sp>
      <p:sp>
        <p:nvSpPr>
          <p:cNvPr id="3" name="Content Placeholder 2">
            <a:extLst>
              <a:ext uri="{FF2B5EF4-FFF2-40B4-BE49-F238E27FC236}">
                <a16:creationId xmlns:a16="http://schemas.microsoft.com/office/drawing/2014/main" id="{F6B0DE79-A39D-2644-B087-436F9153E57F}"/>
              </a:ext>
            </a:extLst>
          </p:cNvPr>
          <p:cNvSpPr>
            <a:spLocks noGrp="1"/>
          </p:cNvSpPr>
          <p:nvPr>
            <p:ph sz="half" idx="1"/>
          </p:nvPr>
        </p:nvSpPr>
        <p:spPr/>
        <p:txBody>
          <a:bodyPr/>
          <a:lstStyle/>
          <a:p>
            <a:endParaRPr lang="en-US"/>
          </a:p>
        </p:txBody>
      </p:sp>
      <p:sp>
        <p:nvSpPr>
          <p:cNvPr id="4" name="Content Placeholder 3">
            <a:extLst>
              <a:ext uri="{FF2B5EF4-FFF2-40B4-BE49-F238E27FC236}">
                <a16:creationId xmlns:a16="http://schemas.microsoft.com/office/drawing/2014/main" id="{00CDB39E-7429-DB44-8784-1723C2D7C70D}"/>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17691916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7ED0-410B-A64D-90AB-440BBB9971C0}"/>
              </a:ext>
            </a:extLst>
          </p:cNvPr>
          <p:cNvSpPr>
            <a:spLocks noGrp="1"/>
          </p:cNvSpPr>
          <p:nvPr>
            <p:ph type="title"/>
          </p:nvPr>
        </p:nvSpPr>
        <p:spPr>
          <a:xfrm>
            <a:off x="447762" y="94680"/>
            <a:ext cx="8229600" cy="1143000"/>
          </a:xfrm>
        </p:spPr>
        <p:txBody>
          <a:bodyPr/>
          <a:lstStyle/>
          <a:p>
            <a:r>
              <a:rPr lang="en-US" dirty="0"/>
              <a:t>Re-visit your break out room …</a:t>
            </a:r>
          </a:p>
        </p:txBody>
      </p:sp>
      <p:sp>
        <p:nvSpPr>
          <p:cNvPr id="3" name="Content Placeholder 2">
            <a:extLst>
              <a:ext uri="{FF2B5EF4-FFF2-40B4-BE49-F238E27FC236}">
                <a16:creationId xmlns:a16="http://schemas.microsoft.com/office/drawing/2014/main" id="{5323E542-6B86-5A41-9AEC-59BD1B3E8F5C}"/>
              </a:ext>
            </a:extLst>
          </p:cNvPr>
          <p:cNvSpPr>
            <a:spLocks noGrp="1"/>
          </p:cNvSpPr>
          <p:nvPr>
            <p:ph sz="half" idx="1"/>
          </p:nvPr>
        </p:nvSpPr>
        <p:spPr>
          <a:xfrm>
            <a:off x="98066" y="2924944"/>
            <a:ext cx="4243599" cy="3134072"/>
          </a:xfrm>
        </p:spPr>
        <p:txBody>
          <a:bodyPr/>
          <a:lstStyle/>
          <a:p>
            <a:r>
              <a:rPr lang="en-US" dirty="0"/>
              <a:t>Task 15mins </a:t>
            </a:r>
          </a:p>
          <a:p>
            <a:r>
              <a:rPr lang="en-US" dirty="0"/>
              <a:t>Discuss &amp; share opinions</a:t>
            </a:r>
          </a:p>
          <a:p>
            <a:r>
              <a:rPr lang="en-US" dirty="0"/>
              <a:t>Write definition &amp;</a:t>
            </a:r>
          </a:p>
          <a:p>
            <a:r>
              <a:rPr lang="en-US" dirty="0"/>
              <a:t>Place in ‘Files’ </a:t>
            </a:r>
          </a:p>
        </p:txBody>
      </p:sp>
      <p:sp>
        <p:nvSpPr>
          <p:cNvPr id="4" name="Content Placeholder 3">
            <a:extLst>
              <a:ext uri="{FF2B5EF4-FFF2-40B4-BE49-F238E27FC236}">
                <a16:creationId xmlns:a16="http://schemas.microsoft.com/office/drawing/2014/main" id="{73E268AF-7A0D-2141-8B29-E3ADE9B06548}"/>
              </a:ext>
            </a:extLst>
          </p:cNvPr>
          <p:cNvSpPr>
            <a:spLocks noGrp="1"/>
          </p:cNvSpPr>
          <p:nvPr>
            <p:ph sz="half" idx="2"/>
          </p:nvPr>
        </p:nvSpPr>
        <p:spPr>
          <a:xfrm>
            <a:off x="4802335" y="2924944"/>
            <a:ext cx="4038600" cy="2107702"/>
          </a:xfrm>
        </p:spPr>
        <p:txBody>
          <a:bodyPr/>
          <a:lstStyle/>
          <a:p>
            <a:r>
              <a:rPr lang="en-US" dirty="0" err="1"/>
              <a:t>Gweithgaredd</a:t>
            </a:r>
            <a:r>
              <a:rPr lang="en-US" dirty="0"/>
              <a:t> 15munud</a:t>
            </a:r>
          </a:p>
          <a:p>
            <a:r>
              <a:rPr lang="en-US" dirty="0" err="1"/>
              <a:t>Trafod</a:t>
            </a:r>
            <a:r>
              <a:rPr lang="en-US" dirty="0"/>
              <a:t> a </a:t>
            </a:r>
            <a:r>
              <a:rPr lang="en-US" dirty="0" err="1"/>
              <a:t>rhannu</a:t>
            </a:r>
            <a:r>
              <a:rPr lang="en-US" dirty="0"/>
              <a:t> barn</a:t>
            </a:r>
          </a:p>
          <a:p>
            <a:r>
              <a:rPr lang="en-US" dirty="0" err="1"/>
              <a:t>Ysgrifennu</a:t>
            </a:r>
            <a:r>
              <a:rPr lang="en-US" dirty="0"/>
              <a:t> </a:t>
            </a:r>
            <a:r>
              <a:rPr lang="en-US" dirty="0" err="1"/>
              <a:t>dyfyniad</a:t>
            </a:r>
            <a:r>
              <a:rPr lang="en-US" dirty="0"/>
              <a:t> o </a:t>
            </a:r>
            <a:r>
              <a:rPr lang="en-US" dirty="0" err="1"/>
              <a:t>chwarae</a:t>
            </a:r>
            <a:r>
              <a:rPr lang="en-US" dirty="0"/>
              <a:t> </a:t>
            </a:r>
          </a:p>
          <a:p>
            <a:r>
              <a:rPr lang="en-US" dirty="0" err="1"/>
              <a:t>Gosod</a:t>
            </a:r>
            <a:r>
              <a:rPr lang="en-US" dirty="0"/>
              <a:t> </a:t>
            </a:r>
            <a:r>
              <a:rPr lang="en-US" dirty="0" err="1"/>
              <a:t>yn</a:t>
            </a:r>
            <a:r>
              <a:rPr lang="en-US" dirty="0"/>
              <a:t> ‘Files’</a:t>
            </a:r>
          </a:p>
        </p:txBody>
      </p:sp>
      <p:sp>
        <p:nvSpPr>
          <p:cNvPr id="5" name="Title 1">
            <a:extLst>
              <a:ext uri="{FF2B5EF4-FFF2-40B4-BE49-F238E27FC236}">
                <a16:creationId xmlns:a16="http://schemas.microsoft.com/office/drawing/2014/main" id="{42F38199-F910-EA44-8CA3-32894E9953F4}"/>
              </a:ext>
            </a:extLst>
          </p:cNvPr>
          <p:cNvSpPr txBox="1">
            <a:spLocks/>
          </p:cNvSpPr>
          <p:nvPr/>
        </p:nvSpPr>
        <p:spPr bwMode="auto">
          <a:xfrm>
            <a:off x="98066" y="1248892"/>
            <a:ext cx="892899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US" sz="2400" b="1" dirty="0"/>
              <a:t> </a:t>
            </a:r>
            <a:br>
              <a:rPr lang="en-US" sz="2400" b="1" dirty="0"/>
            </a:br>
            <a:r>
              <a:rPr lang="en-US" sz="2400" b="1" dirty="0"/>
              <a:t>&amp; can you decide what are the key features of play? </a:t>
            </a:r>
          </a:p>
          <a:p>
            <a:pPr eaLnBrk="1" hangingPunct="1"/>
            <a:endParaRPr lang="en-US" sz="2400" b="1" dirty="0"/>
          </a:p>
          <a:p>
            <a:pPr eaLnBrk="1" hangingPunct="1"/>
            <a:r>
              <a:rPr lang="en-US" sz="2400" b="1" dirty="0"/>
              <a:t>Write what you think is a definition of play.  </a:t>
            </a:r>
          </a:p>
        </p:txBody>
      </p:sp>
    </p:spTree>
    <p:extLst>
      <p:ext uri="{BB962C8B-B14F-4D97-AF65-F5344CB8AC3E}">
        <p14:creationId xmlns:p14="http://schemas.microsoft.com/office/powerpoint/2010/main" val="6289841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7F4D1-F3AF-774D-9785-EE031473A740}"/>
              </a:ext>
            </a:extLst>
          </p:cNvPr>
          <p:cNvSpPr>
            <a:spLocks noGrp="1"/>
          </p:cNvSpPr>
          <p:nvPr>
            <p:ph type="title"/>
          </p:nvPr>
        </p:nvSpPr>
        <p:spPr>
          <a:xfrm>
            <a:off x="457200" y="-185844"/>
            <a:ext cx="8229600" cy="1143000"/>
          </a:xfrm>
        </p:spPr>
        <p:txBody>
          <a:bodyPr/>
          <a:lstStyle/>
          <a:p>
            <a:r>
              <a:rPr lang="en-US" sz="3800" dirty="0" err="1"/>
              <a:t>Rhestr</a:t>
            </a:r>
            <a:r>
              <a:rPr lang="en-US" sz="3800" dirty="0"/>
              <a:t> </a:t>
            </a:r>
            <a:r>
              <a:rPr lang="en-US" sz="3800" dirty="0" err="1"/>
              <a:t>Cyfeirnodi</a:t>
            </a:r>
            <a:r>
              <a:rPr lang="en-US" sz="3800" dirty="0"/>
              <a:t> / Reference List</a:t>
            </a:r>
          </a:p>
        </p:txBody>
      </p:sp>
      <p:sp>
        <p:nvSpPr>
          <p:cNvPr id="3" name="Content Placeholder 2">
            <a:extLst>
              <a:ext uri="{FF2B5EF4-FFF2-40B4-BE49-F238E27FC236}">
                <a16:creationId xmlns:a16="http://schemas.microsoft.com/office/drawing/2014/main" id="{53264278-669A-E04B-BAD9-20A68FA1D857}"/>
              </a:ext>
            </a:extLst>
          </p:cNvPr>
          <p:cNvSpPr>
            <a:spLocks noGrp="1"/>
          </p:cNvSpPr>
          <p:nvPr>
            <p:ph sz="half" idx="1"/>
          </p:nvPr>
        </p:nvSpPr>
        <p:spPr>
          <a:xfrm>
            <a:off x="179512" y="764704"/>
            <a:ext cx="8784976" cy="3989040"/>
          </a:xfrm>
        </p:spPr>
        <p:txBody>
          <a:bodyPr/>
          <a:lstStyle/>
          <a:p>
            <a:r>
              <a:rPr lang="en-US" sz="2000" dirty="0"/>
              <a:t>Broadhead, P. (2006) Developing an Understanding of Young Children’s learning. British Educational Research Journal. Vol.32, No.2. pp.191-207</a:t>
            </a:r>
          </a:p>
          <a:p>
            <a:r>
              <a:rPr lang="en-US" sz="2000" dirty="0"/>
              <a:t>Brown, S. (2009) How it shapes the Brain, Opens the Imagination and Invigorates the Soul. London. Penguin Group. </a:t>
            </a:r>
          </a:p>
          <a:p>
            <a:r>
              <a:rPr lang="en-US" sz="2000" dirty="0"/>
              <a:t>Bruce, T. (2001) Learning Through Play – Babies, Toddlers and the Foundation  Years.  London. Hodder &amp; Stoughton</a:t>
            </a:r>
          </a:p>
          <a:p>
            <a:r>
              <a:rPr lang="en-US" sz="2000" dirty="0"/>
              <a:t>DECLLS (2008) Physical Development. Cardiff. Welsh Government.</a:t>
            </a:r>
          </a:p>
          <a:p>
            <a:r>
              <a:rPr lang="en-US" sz="2000" dirty="0"/>
              <a:t>Maslow, A. (1987) Motivation and personality.  New York. Harper and Row.  </a:t>
            </a:r>
          </a:p>
          <a:p>
            <a:r>
              <a:rPr lang="en-US" sz="2000" dirty="0"/>
              <a:t>Maude, P. (2010) Physical Literacy and the Young Child. Oxford. Taylor &amp; Francis Group. </a:t>
            </a:r>
          </a:p>
          <a:p>
            <a:r>
              <a:rPr lang="en-GB" sz="2000" dirty="0"/>
              <a:t>The United Nations Convention of the Rights of the Child (UNCRC) (1989) Rights of the Child - article 31. Available : https://</a:t>
            </a:r>
            <a:r>
              <a:rPr lang="en-GB" sz="2000" dirty="0" err="1"/>
              <a:t>www.unicef.org.uk</a:t>
            </a:r>
            <a:r>
              <a:rPr lang="en-GB" sz="2000" dirty="0"/>
              <a:t>/what-we-do/un-convention-child-rights/ Accessed 11/</a:t>
            </a:r>
          </a:p>
          <a:p>
            <a:r>
              <a:rPr lang="en-GB" sz="2000" dirty="0"/>
              <a:t>10/2020</a:t>
            </a:r>
            <a:endParaRPr lang="en-US" sz="2000" dirty="0"/>
          </a:p>
        </p:txBody>
      </p:sp>
    </p:spTree>
    <p:extLst>
      <p:ext uri="{BB962C8B-B14F-4D97-AF65-F5344CB8AC3E}">
        <p14:creationId xmlns:p14="http://schemas.microsoft.com/office/powerpoint/2010/main" val="6733978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FADD5-2842-5F45-8E0F-100B574A2267}"/>
              </a:ext>
            </a:extLst>
          </p:cNvPr>
          <p:cNvSpPr>
            <a:spLocks noGrp="1"/>
          </p:cNvSpPr>
          <p:nvPr>
            <p:ph type="title"/>
          </p:nvPr>
        </p:nvSpPr>
        <p:spPr/>
        <p:txBody>
          <a:bodyPr/>
          <a:lstStyle/>
          <a:p>
            <a:r>
              <a:rPr lang="en-US" dirty="0" err="1"/>
              <a:t>Paratoi</a:t>
            </a:r>
            <a:r>
              <a:rPr lang="en-US" dirty="0"/>
              <a:t> </a:t>
            </a:r>
            <a:r>
              <a:rPr lang="en-US" dirty="0" err="1"/>
              <a:t>ar</a:t>
            </a:r>
            <a:r>
              <a:rPr lang="en-US" dirty="0"/>
              <a:t> </a:t>
            </a:r>
            <a:r>
              <a:rPr lang="en-US" dirty="0" err="1"/>
              <a:t>gyfer</a:t>
            </a:r>
            <a:r>
              <a:rPr lang="en-US" dirty="0"/>
              <a:t> </a:t>
            </a:r>
            <a:r>
              <a:rPr lang="en-US" dirty="0" err="1"/>
              <a:t>dy</a:t>
            </a:r>
            <a:r>
              <a:rPr lang="en-US" dirty="0"/>
              <a:t> </a:t>
            </a:r>
            <a:r>
              <a:rPr lang="en-US" dirty="0" err="1"/>
              <a:t>Gwener</a:t>
            </a:r>
            <a:br>
              <a:rPr lang="en-US" dirty="0"/>
            </a:br>
            <a:r>
              <a:rPr lang="en-US" dirty="0"/>
              <a:t>Prep for Friday</a:t>
            </a:r>
          </a:p>
        </p:txBody>
      </p:sp>
      <p:sp>
        <p:nvSpPr>
          <p:cNvPr id="3" name="Content Placeholder 2">
            <a:extLst>
              <a:ext uri="{FF2B5EF4-FFF2-40B4-BE49-F238E27FC236}">
                <a16:creationId xmlns:a16="http://schemas.microsoft.com/office/drawing/2014/main" id="{2AE0FB3B-AB5A-484C-AC8F-F674CB93543A}"/>
              </a:ext>
            </a:extLst>
          </p:cNvPr>
          <p:cNvSpPr>
            <a:spLocks noGrp="1"/>
          </p:cNvSpPr>
          <p:nvPr>
            <p:ph sz="half" idx="1"/>
          </p:nvPr>
        </p:nvSpPr>
        <p:spPr>
          <a:xfrm>
            <a:off x="434027" y="1772816"/>
            <a:ext cx="4038600" cy="3989040"/>
          </a:xfrm>
        </p:spPr>
        <p:txBody>
          <a:bodyPr/>
          <a:lstStyle/>
          <a:p>
            <a:r>
              <a:rPr lang="en-US" dirty="0" err="1"/>
              <a:t>Ymarferol</a:t>
            </a:r>
            <a:r>
              <a:rPr lang="en-US" dirty="0"/>
              <a:t> </a:t>
            </a:r>
          </a:p>
          <a:p>
            <a:r>
              <a:rPr lang="en-US" dirty="0" err="1"/>
              <a:t>Dillad</a:t>
            </a:r>
            <a:r>
              <a:rPr lang="en-US" dirty="0"/>
              <a:t> addas</a:t>
            </a:r>
          </a:p>
          <a:p>
            <a:r>
              <a:rPr lang="en-US" dirty="0"/>
              <a:t>Cot </a:t>
            </a:r>
            <a:r>
              <a:rPr lang="en-US" dirty="0" err="1"/>
              <a:t>glaw</a:t>
            </a:r>
            <a:r>
              <a:rPr lang="en-US" dirty="0"/>
              <a:t> – </a:t>
            </a:r>
            <a:r>
              <a:rPr lang="en-US" dirty="0" err="1"/>
              <a:t>rhag</a:t>
            </a:r>
            <a:r>
              <a:rPr lang="en-US" dirty="0"/>
              <a:t> </a:t>
            </a:r>
            <a:r>
              <a:rPr lang="en-US" dirty="0" err="1"/>
              <a:t>ofn</a:t>
            </a:r>
            <a:r>
              <a:rPr lang="en-US" dirty="0"/>
              <a:t>! </a:t>
            </a:r>
          </a:p>
          <a:p>
            <a:r>
              <a:rPr lang="en-US" dirty="0" err="1"/>
              <a:t>Potel</a:t>
            </a:r>
            <a:r>
              <a:rPr lang="en-US" dirty="0"/>
              <a:t> </a:t>
            </a:r>
            <a:r>
              <a:rPr lang="en-US" dirty="0" err="1"/>
              <a:t>dwr</a:t>
            </a:r>
            <a:r>
              <a:rPr lang="en-US" dirty="0"/>
              <a:t> </a:t>
            </a:r>
            <a:r>
              <a:rPr lang="en-US" dirty="0" err="1"/>
              <a:t>personol</a:t>
            </a:r>
            <a:r>
              <a:rPr lang="en-US" dirty="0"/>
              <a:t>.</a:t>
            </a:r>
          </a:p>
          <a:p>
            <a:r>
              <a:rPr lang="en-US" dirty="0" err="1"/>
              <a:t>Llyfryn</a:t>
            </a:r>
            <a:r>
              <a:rPr lang="en-US" dirty="0"/>
              <a:t> SKIP</a:t>
            </a:r>
          </a:p>
          <a:p>
            <a:r>
              <a:rPr lang="en-US" dirty="0" err="1"/>
              <a:t>Cwdyn</a:t>
            </a:r>
            <a:r>
              <a:rPr lang="en-US" dirty="0"/>
              <a:t> o </a:t>
            </a:r>
            <a:r>
              <a:rPr lang="en-US" dirty="0" err="1"/>
              <a:t>ddail</a:t>
            </a:r>
            <a:endParaRPr lang="en-US" dirty="0"/>
          </a:p>
          <a:p>
            <a:r>
              <a:rPr lang="en-US" dirty="0"/>
              <a:t>Pot </a:t>
            </a:r>
            <a:r>
              <a:rPr lang="en-US" dirty="0" err="1"/>
              <a:t>iogwrt</a:t>
            </a:r>
            <a:r>
              <a:rPr lang="en-US" dirty="0"/>
              <a:t> </a:t>
            </a:r>
          </a:p>
          <a:p>
            <a:endParaRPr lang="en-US" dirty="0"/>
          </a:p>
          <a:p>
            <a:endParaRPr lang="en-US" dirty="0"/>
          </a:p>
        </p:txBody>
      </p:sp>
      <p:sp>
        <p:nvSpPr>
          <p:cNvPr id="4" name="Content Placeholder 3">
            <a:extLst>
              <a:ext uri="{FF2B5EF4-FFF2-40B4-BE49-F238E27FC236}">
                <a16:creationId xmlns:a16="http://schemas.microsoft.com/office/drawing/2014/main" id="{02E8C15F-22B6-D24D-BA11-81E215C9750D}"/>
              </a:ext>
            </a:extLst>
          </p:cNvPr>
          <p:cNvSpPr>
            <a:spLocks noGrp="1"/>
          </p:cNvSpPr>
          <p:nvPr>
            <p:ph sz="half" idx="2"/>
          </p:nvPr>
        </p:nvSpPr>
        <p:spPr>
          <a:xfrm>
            <a:off x="4671372" y="1772816"/>
            <a:ext cx="4221107" cy="3989040"/>
          </a:xfrm>
        </p:spPr>
        <p:txBody>
          <a:bodyPr/>
          <a:lstStyle/>
          <a:p>
            <a:r>
              <a:rPr lang="en-US" dirty="0"/>
              <a:t>Practical</a:t>
            </a:r>
          </a:p>
          <a:p>
            <a:r>
              <a:rPr lang="en-US" dirty="0"/>
              <a:t>Dress appropriately</a:t>
            </a:r>
          </a:p>
          <a:p>
            <a:r>
              <a:rPr lang="en-US" dirty="0"/>
              <a:t>&amp; rain coat – just in case!</a:t>
            </a:r>
          </a:p>
          <a:p>
            <a:r>
              <a:rPr lang="en-US" dirty="0"/>
              <a:t>Bring own water bottles</a:t>
            </a:r>
          </a:p>
          <a:p>
            <a:r>
              <a:rPr lang="en-US" dirty="0"/>
              <a:t>Bring SKIP booklet</a:t>
            </a:r>
          </a:p>
          <a:p>
            <a:r>
              <a:rPr lang="en-US" dirty="0"/>
              <a:t>Bring bag of leaves</a:t>
            </a:r>
          </a:p>
          <a:p>
            <a:r>
              <a:rPr lang="en-US" dirty="0"/>
              <a:t>Bring yogurt pot</a:t>
            </a:r>
          </a:p>
          <a:p>
            <a:endParaRPr lang="en-US" dirty="0"/>
          </a:p>
          <a:p>
            <a:endParaRPr lang="en-US" dirty="0"/>
          </a:p>
        </p:txBody>
      </p:sp>
    </p:spTree>
    <p:extLst>
      <p:ext uri="{BB962C8B-B14F-4D97-AF65-F5344CB8AC3E}">
        <p14:creationId xmlns:p14="http://schemas.microsoft.com/office/powerpoint/2010/main" val="19773816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FD185-CCB5-A74A-9DCA-B35D49279838}"/>
              </a:ext>
            </a:extLst>
          </p:cNvPr>
          <p:cNvSpPr>
            <a:spLocks noGrp="1"/>
          </p:cNvSpPr>
          <p:nvPr>
            <p:ph type="title"/>
          </p:nvPr>
        </p:nvSpPr>
        <p:spPr/>
        <p:txBody>
          <a:bodyPr/>
          <a:lstStyle/>
          <a:p>
            <a:r>
              <a:rPr lang="en-US" dirty="0"/>
              <a:t>Q&amp;A …</a:t>
            </a:r>
          </a:p>
        </p:txBody>
      </p:sp>
      <p:sp>
        <p:nvSpPr>
          <p:cNvPr id="3" name="Content Placeholder 2">
            <a:extLst>
              <a:ext uri="{FF2B5EF4-FFF2-40B4-BE49-F238E27FC236}">
                <a16:creationId xmlns:a16="http://schemas.microsoft.com/office/drawing/2014/main" id="{3C079A9F-C127-2246-8DE8-13532393436E}"/>
              </a:ext>
            </a:extLst>
          </p:cNvPr>
          <p:cNvSpPr>
            <a:spLocks noGrp="1"/>
          </p:cNvSpPr>
          <p:nvPr>
            <p:ph sz="half" idx="1"/>
          </p:nvPr>
        </p:nvSpPr>
        <p:spPr/>
        <p:txBody>
          <a:bodyPr/>
          <a:lstStyle/>
          <a:p>
            <a:r>
              <a:rPr lang="en-US" dirty="0"/>
              <a:t>Beth </a:t>
            </a:r>
            <a:r>
              <a:rPr lang="en-US" dirty="0" err="1"/>
              <a:t>yw</a:t>
            </a:r>
            <a:r>
              <a:rPr lang="en-US" dirty="0"/>
              <a:t> </a:t>
            </a:r>
            <a:r>
              <a:rPr lang="en-US" dirty="0" err="1"/>
              <a:t>eich</a:t>
            </a:r>
            <a:r>
              <a:rPr lang="en-US" dirty="0"/>
              <a:t> </a:t>
            </a:r>
            <a:r>
              <a:rPr lang="en-US" dirty="0" err="1"/>
              <a:t>cwestiynau</a:t>
            </a:r>
            <a:r>
              <a:rPr lang="en-US" dirty="0"/>
              <a:t>? …</a:t>
            </a:r>
          </a:p>
          <a:p>
            <a:pPr marL="0" indent="0">
              <a:buNone/>
            </a:pPr>
            <a:endParaRPr lang="en-US" dirty="0"/>
          </a:p>
        </p:txBody>
      </p:sp>
      <p:sp>
        <p:nvSpPr>
          <p:cNvPr id="4" name="Content Placeholder 3">
            <a:extLst>
              <a:ext uri="{FF2B5EF4-FFF2-40B4-BE49-F238E27FC236}">
                <a16:creationId xmlns:a16="http://schemas.microsoft.com/office/drawing/2014/main" id="{3174562D-CA5C-EC44-89AC-FB0C6C8874F8}"/>
              </a:ext>
            </a:extLst>
          </p:cNvPr>
          <p:cNvSpPr>
            <a:spLocks noGrp="1"/>
          </p:cNvSpPr>
          <p:nvPr>
            <p:ph sz="half" idx="2"/>
          </p:nvPr>
        </p:nvSpPr>
        <p:spPr/>
        <p:txBody>
          <a:bodyPr/>
          <a:lstStyle/>
          <a:p>
            <a:r>
              <a:rPr lang="en-US" dirty="0"/>
              <a:t>What are your questions? …</a:t>
            </a:r>
          </a:p>
        </p:txBody>
      </p:sp>
    </p:spTree>
    <p:extLst>
      <p:ext uri="{BB962C8B-B14F-4D97-AF65-F5344CB8AC3E}">
        <p14:creationId xmlns:p14="http://schemas.microsoft.com/office/powerpoint/2010/main" val="2721758313"/>
      </p:ext>
    </p:extLst>
  </p:cSld>
  <p:clrMapOvr>
    <a:masterClrMapping/>
  </p:clrMapOvr>
</p:sld>
</file>

<file path=ppt/theme/theme1.xml><?xml version="1.0" encoding="utf-8"?>
<a:theme xmlns:a="http://schemas.openxmlformats.org/drawingml/2006/main" name="Theme2">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2" id="{3591BD16-07DF-4BA2-BF3E-1BC8979AC60E}" vid="{23EDC278-C0A3-4313-8D21-321F5231F3B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TotalTime>
  <Words>3291</Words>
  <Application>Microsoft Macintosh PowerPoint</Application>
  <PresentationFormat>On-screen Show (4:3)</PresentationFormat>
  <Paragraphs>316</Paragraphs>
  <Slides>41</Slides>
  <Notes>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Comic Sans MS</vt:lpstr>
      <vt:lpstr>Georgia</vt:lpstr>
      <vt:lpstr>Myriad Pro</vt:lpstr>
      <vt:lpstr>Verdana</vt:lpstr>
      <vt:lpstr>Wingdings</vt:lpstr>
      <vt:lpstr>Wingdings 3</vt:lpstr>
      <vt:lpstr>Theme2</vt:lpstr>
      <vt:lpstr>BMPE 5005  Pedagogeg Chwarae ym myd Addysg Pedagogy of Play in Education  </vt:lpstr>
      <vt:lpstr>PowerPoint Presentation</vt:lpstr>
      <vt:lpstr>Recap lecture 1 – Behaviourism Educational Theorists  that have influenced the Foundation Phase</vt:lpstr>
      <vt:lpstr>Recap lecture 1 – Constructivism Educational Theorists  that have influenced the Foundation Phase</vt:lpstr>
      <vt:lpstr>LEVEL UP   (25mins video) Maria Montessori</vt:lpstr>
      <vt:lpstr>Recap lecture 1 – Constructivism Educational Theorists  </vt:lpstr>
      <vt:lpstr>Recap lecture 1 – Social Constructivism Educational Theorists  </vt:lpstr>
      <vt:lpstr>PowerPoint Presentation</vt:lpstr>
      <vt:lpstr>PowerPoint Presentation</vt:lpstr>
      <vt:lpstr>Pam chwarae?                                 </vt:lpstr>
      <vt:lpstr>Why Play?</vt:lpstr>
      <vt:lpstr>Chwech Maes Dysgu  Seven Areas Of Learning</vt:lpstr>
      <vt:lpstr>Amcanion / Aims :</vt:lpstr>
      <vt:lpstr>PowerPoint Presentation</vt:lpstr>
      <vt:lpstr>PowerPoint Presentation</vt:lpstr>
      <vt:lpstr>Focused Task</vt:lpstr>
      <vt:lpstr>PowerPoint Presentation</vt:lpstr>
      <vt:lpstr>PowerPoint Presentation</vt:lpstr>
      <vt:lpstr>PowerPoint Presentation</vt:lpstr>
      <vt:lpstr>Rights of the Child</vt:lpstr>
      <vt:lpstr>Video </vt:lpstr>
      <vt:lpstr>Break out rooms …</vt:lpstr>
      <vt:lpstr>Break out room task</vt:lpstr>
      <vt:lpstr>Defining play</vt:lpstr>
      <vt:lpstr>The power of play</vt:lpstr>
      <vt:lpstr>PowerPoint Presentation</vt:lpstr>
      <vt:lpstr>Play Pedagogy</vt:lpstr>
      <vt:lpstr>Is play always good? </vt:lpstr>
      <vt:lpstr>Inclusion of Play Pedagogy in the Foundation Phase</vt:lpstr>
      <vt:lpstr>PowerPoint Presentation</vt:lpstr>
      <vt:lpstr>PowerPoint Presentation</vt:lpstr>
      <vt:lpstr>PowerPoint Presentation</vt:lpstr>
      <vt:lpstr>Benefits of Learning Outdoors  e.g. Froebel (1782 – 1852) believed … </vt:lpstr>
      <vt:lpstr>Value of Play Outdoor </vt:lpstr>
      <vt:lpstr>Sut mae chwarae’n dylanwadu ar blentyn yn fewnol ac allanol? How does play effect a child iternally (emotionally) &amp; externally (physically)?</vt:lpstr>
      <vt:lpstr>Play and Physical literacy</vt:lpstr>
      <vt:lpstr>Video </vt:lpstr>
      <vt:lpstr>Re-visit your break out room …</vt:lpstr>
      <vt:lpstr>Rhestr Cyfeirnodi / Reference List</vt:lpstr>
      <vt:lpstr>Paratoi ar gyfer dy Gwener Prep for Friday</vt:lpstr>
      <vt:lpstr>Q&amp;A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BMPE 5005  Pedagogeg Chwarae ym myd Addysg Pedagogy of Play in Education  </dc:title>
  <dc:creator>Heddwen Davies</dc:creator>
  <cp:lastModifiedBy>Heddwen Davies</cp:lastModifiedBy>
  <cp:revision>13</cp:revision>
  <dcterms:created xsi:type="dcterms:W3CDTF">2020-10-11T11:59:04Z</dcterms:created>
  <dcterms:modified xsi:type="dcterms:W3CDTF">2020-10-13T11:32:12Z</dcterms:modified>
</cp:coreProperties>
</file>