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74" r:id="rId1"/>
    <p:sldMasterId id="2147483700" r:id="rId2"/>
    <p:sldMasterId id="2147483712" r:id="rId3"/>
    <p:sldMasterId id="2147483724" r:id="rId4"/>
  </p:sldMasterIdLst>
  <p:notesMasterIdLst>
    <p:notesMasterId r:id="rId20"/>
  </p:notesMasterIdLst>
  <p:sldIdLst>
    <p:sldId id="627" r:id="rId5"/>
    <p:sldId id="732" r:id="rId6"/>
    <p:sldId id="734" r:id="rId7"/>
    <p:sldId id="735" r:id="rId8"/>
    <p:sldId id="260" r:id="rId9"/>
    <p:sldId id="733" r:id="rId10"/>
    <p:sldId id="736" r:id="rId11"/>
    <p:sldId id="657" r:id="rId12"/>
    <p:sldId id="658" r:id="rId13"/>
    <p:sldId id="659" r:id="rId14"/>
    <p:sldId id="660" r:id="rId15"/>
    <p:sldId id="264" r:id="rId16"/>
    <p:sldId id="737" r:id="rId17"/>
    <p:sldId id="730" r:id="rId18"/>
    <p:sldId id="731" r:id="rId19"/>
  </p:sldIdLst>
  <p:sldSz cx="9144000" cy="6858000" type="screen4x3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CE7FCB-043A-48DE-AD2B-62B70394B3CF}" v="2" dt="2023-11-16T12:11:13.0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47" autoAdjust="0"/>
    <p:restoredTop sz="94660"/>
  </p:normalViewPr>
  <p:slideViewPr>
    <p:cSldViewPr snapToGrid="0">
      <p:cViewPr varScale="1">
        <p:scale>
          <a:sx n="60" d="100"/>
          <a:sy n="60" d="100"/>
        </p:scale>
        <p:origin x="145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1158875" y="835025"/>
            <a:ext cx="5492750" cy="4119563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4500" b="0" strike="noStrike" spc="-1">
                <a:solidFill>
                  <a:srgbClr val="000000"/>
                </a:solidFill>
                <a:latin typeface="Arial"/>
              </a:rPr>
              <a:t>Click to move the slide</a:t>
            </a:r>
          </a:p>
        </p:txBody>
      </p:sp>
      <p:sp>
        <p:nvSpPr>
          <p:cNvPr id="164" name="PlaceHolder 2"/>
          <p:cNvSpPr>
            <a:spLocks noGrp="1"/>
          </p:cNvSpPr>
          <p:nvPr>
            <p:ph type="body"/>
          </p:nvPr>
        </p:nvSpPr>
        <p:spPr>
          <a:xfrm>
            <a:off x="781014" y="5218213"/>
            <a:ext cx="6247740" cy="4943375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GB" sz="2100" b="0" strike="noStrike" spc="-1">
                <a:latin typeface="Arial"/>
              </a:rPr>
              <a:t>Click to edit the notes format</a:t>
            </a:r>
          </a:p>
        </p:txBody>
      </p:sp>
      <p:sp>
        <p:nvSpPr>
          <p:cNvPr id="165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389229" cy="548935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GB" sz="1400" b="0" strike="noStrike" spc="-1">
                <a:latin typeface="Times New Roman"/>
              </a:rPr>
              <a:t>&lt;header&gt;</a:t>
            </a:r>
          </a:p>
        </p:txBody>
      </p:sp>
      <p:sp>
        <p:nvSpPr>
          <p:cNvPr id="166" name="PlaceHolder 4"/>
          <p:cNvSpPr>
            <a:spLocks noGrp="1"/>
          </p:cNvSpPr>
          <p:nvPr>
            <p:ph type="dt"/>
          </p:nvPr>
        </p:nvSpPr>
        <p:spPr>
          <a:xfrm>
            <a:off x="4420539" y="0"/>
            <a:ext cx="3389229" cy="548935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r"/>
            <a:r>
              <a:rPr lang="en-GB" sz="1400" b="0" strike="noStrike" spc="-1">
                <a:latin typeface="Times New Roman"/>
              </a:rPr>
              <a:t>&lt;date/time&gt;</a:t>
            </a:r>
          </a:p>
        </p:txBody>
      </p:sp>
      <p:sp>
        <p:nvSpPr>
          <p:cNvPr id="167" name="PlaceHolder 5"/>
          <p:cNvSpPr>
            <a:spLocks noGrp="1"/>
          </p:cNvSpPr>
          <p:nvPr>
            <p:ph type="ftr"/>
          </p:nvPr>
        </p:nvSpPr>
        <p:spPr>
          <a:xfrm>
            <a:off x="0" y="10436795"/>
            <a:ext cx="3389229" cy="548935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r>
              <a:rPr lang="en-GB" sz="1400" b="0" strike="noStrike" spc="-1">
                <a:latin typeface="Times New Roman"/>
              </a:rPr>
              <a:t>&lt;footer&gt;</a:t>
            </a:r>
          </a:p>
        </p:txBody>
      </p:sp>
      <p:sp>
        <p:nvSpPr>
          <p:cNvPr id="168" name="PlaceHolder 6"/>
          <p:cNvSpPr>
            <a:spLocks noGrp="1"/>
          </p:cNvSpPr>
          <p:nvPr>
            <p:ph type="sldNum"/>
          </p:nvPr>
        </p:nvSpPr>
        <p:spPr>
          <a:xfrm>
            <a:off x="4420539" y="10436795"/>
            <a:ext cx="3389229" cy="548935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pPr algn="r"/>
            <a:fld id="{CAB11E31-F99C-49E3-8DD1-871EBE7C668C}" type="slidenum">
              <a:rPr lang="en-GB" sz="1400" b="0" strike="noStrike" spc="-1">
                <a:latin typeface="Times New Roman"/>
              </a:rPr>
              <a:t>‹#›</a:t>
            </a:fld>
            <a:endParaRPr lang="en-GB" sz="14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2DF9E38F-D219-4926-83FF-2CBA21A73AC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1157288" y="835025"/>
            <a:ext cx="5494337" cy="4119563"/>
          </a:xfrm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661FDDC3-E46C-47E6-95AE-BBA1C6F0BA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5208372D-6815-4289-9309-965EE31930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65016" indent="-294237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76947" indent="-23538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47726" indent="-23538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118505" indent="-23538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89284" indent="-235389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3060062" indent="-235389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530841" indent="-235389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4001620" indent="-235389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algn="r" defTabSz="941558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0539A2AB-95AD-4750-9764-B4134618D1E0}" type="slidenum">
              <a:rPr lang="en-GB" altLang="en-US">
                <a:solidFill>
                  <a:prstClr val="black"/>
                </a:solidFill>
                <a:latin typeface="Tahoma" panose="020B0604030504040204" pitchFamily="34" charset="0"/>
                <a:ea typeface="华文细黑" panose="02010600040101010101" pitchFamily="2" charset="-122"/>
                <a:cs typeface="Arial" panose="020B0604020202020204" pitchFamily="34" charset="0"/>
              </a:rPr>
              <a:pPr algn="r" defTabSz="941558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en-GB" altLang="en-US">
              <a:solidFill>
                <a:prstClr val="black"/>
              </a:solidFill>
              <a:latin typeface="Tahoma" panose="020B0604030504040204" pitchFamily="34" charset="0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42532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>
            <a:extLst>
              <a:ext uri="{FF2B5EF4-FFF2-40B4-BE49-F238E27FC236}">
                <a16:creationId xmlns:a16="http://schemas.microsoft.com/office/drawing/2014/main" id="{2DF9E38F-D219-4926-83FF-2CBA21A73AC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1157288" y="835025"/>
            <a:ext cx="5494337" cy="4119563"/>
          </a:xfrm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Notes Placeholder 2">
            <a:extLst>
              <a:ext uri="{FF2B5EF4-FFF2-40B4-BE49-F238E27FC236}">
                <a16:creationId xmlns:a16="http://schemas.microsoft.com/office/drawing/2014/main" id="{661FDDC3-E46C-47E6-95AE-BBA1C6F0BA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5208372D-6815-4289-9309-965EE31930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65016" indent="-294237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76947" indent="-23538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47726" indent="-23538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118505" indent="-23538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89284" indent="-235389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3060062" indent="-235389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530841" indent="-235389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4001620" indent="-235389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algn="r" defTabSz="941558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0539A2AB-95AD-4750-9764-B4134618D1E0}" type="slidenum">
              <a:rPr lang="en-GB" altLang="en-US">
                <a:solidFill>
                  <a:prstClr val="black"/>
                </a:solidFill>
                <a:latin typeface="Tahoma" panose="020B0604030504040204" pitchFamily="34" charset="0"/>
                <a:ea typeface="华文细黑" panose="02010600040101010101" pitchFamily="2" charset="-122"/>
                <a:cs typeface="Arial" panose="020B0604020202020204" pitchFamily="34" charset="0"/>
              </a:rPr>
              <a:pPr algn="r" defTabSz="941558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en-GB" altLang="en-US">
              <a:solidFill>
                <a:prstClr val="black"/>
              </a:solidFill>
              <a:latin typeface="Tahoma" panose="020B0604030504040204" pitchFamily="34" charset="0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1222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3916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80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92" name="PlaceHolder 3"/>
          <p:cNvSpPr>
            <a:spLocks noGrp="1"/>
          </p:cNvSpPr>
          <p:nvPr>
            <p:ph type="body"/>
          </p:nvPr>
        </p:nvSpPr>
        <p:spPr>
          <a:xfrm>
            <a:off x="4674240" y="1600200"/>
            <a:ext cx="401580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2977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97" name="PlaceHolder 3"/>
          <p:cNvSpPr>
            <a:spLocks noGrp="1"/>
          </p:cNvSpPr>
          <p:nvPr>
            <p:ph type="body"/>
          </p:nvPr>
        </p:nvSpPr>
        <p:spPr>
          <a:xfrm>
            <a:off x="4674240" y="1600200"/>
            <a:ext cx="401580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98" name="PlaceHolder 4"/>
          <p:cNvSpPr>
            <a:spLocks noGrp="1"/>
          </p:cNvSpPr>
          <p:nvPr>
            <p:ph type="body"/>
          </p:nvPr>
        </p:nvSpPr>
        <p:spPr>
          <a:xfrm>
            <a:off x="457200" y="3646080"/>
            <a:ext cx="4015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800" cy="3916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01" name="PlaceHolder 3"/>
          <p:cNvSpPr>
            <a:spLocks noGrp="1"/>
          </p:cNvSpPr>
          <p:nvPr>
            <p:ph type="body"/>
          </p:nvPr>
        </p:nvSpPr>
        <p:spPr>
          <a:xfrm>
            <a:off x="4674240" y="1600200"/>
            <a:ext cx="4015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02" name="PlaceHolder 4"/>
          <p:cNvSpPr>
            <a:spLocks noGrp="1"/>
          </p:cNvSpPr>
          <p:nvPr>
            <p:ph type="body"/>
          </p:nvPr>
        </p:nvSpPr>
        <p:spPr>
          <a:xfrm>
            <a:off x="4674240" y="3646080"/>
            <a:ext cx="4015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05" name="PlaceHolder 3"/>
          <p:cNvSpPr>
            <a:spLocks noGrp="1"/>
          </p:cNvSpPr>
          <p:nvPr>
            <p:ph type="body"/>
          </p:nvPr>
        </p:nvSpPr>
        <p:spPr>
          <a:xfrm>
            <a:off x="4674240" y="1600200"/>
            <a:ext cx="4015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06" name="PlaceHolder 4"/>
          <p:cNvSpPr>
            <a:spLocks noGrp="1"/>
          </p:cNvSpPr>
          <p:nvPr>
            <p:ph type="body"/>
          </p:nvPr>
        </p:nvSpPr>
        <p:spPr>
          <a:xfrm>
            <a:off x="457200" y="3646080"/>
            <a:ext cx="822924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09" name="PlaceHolder 3"/>
          <p:cNvSpPr>
            <a:spLocks noGrp="1"/>
          </p:cNvSpPr>
          <p:nvPr>
            <p:ph type="body"/>
          </p:nvPr>
        </p:nvSpPr>
        <p:spPr>
          <a:xfrm>
            <a:off x="457200" y="3646080"/>
            <a:ext cx="822924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12" name="PlaceHolder 3"/>
          <p:cNvSpPr>
            <a:spLocks noGrp="1"/>
          </p:cNvSpPr>
          <p:nvPr>
            <p:ph type="body"/>
          </p:nvPr>
        </p:nvSpPr>
        <p:spPr>
          <a:xfrm>
            <a:off x="4674240" y="1600200"/>
            <a:ext cx="4015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13" name="PlaceHolder 4"/>
          <p:cNvSpPr>
            <a:spLocks noGrp="1"/>
          </p:cNvSpPr>
          <p:nvPr>
            <p:ph type="body"/>
          </p:nvPr>
        </p:nvSpPr>
        <p:spPr>
          <a:xfrm>
            <a:off x="457200" y="3646080"/>
            <a:ext cx="4015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14" name="PlaceHolder 5"/>
          <p:cNvSpPr>
            <a:spLocks noGrp="1"/>
          </p:cNvSpPr>
          <p:nvPr>
            <p:ph type="body"/>
          </p:nvPr>
        </p:nvSpPr>
        <p:spPr>
          <a:xfrm>
            <a:off x="4674240" y="3646080"/>
            <a:ext cx="40158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26496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17" name="PlaceHolder 3"/>
          <p:cNvSpPr>
            <a:spLocks noGrp="1"/>
          </p:cNvSpPr>
          <p:nvPr>
            <p:ph type="body"/>
          </p:nvPr>
        </p:nvSpPr>
        <p:spPr>
          <a:xfrm>
            <a:off x="3239640" y="1600200"/>
            <a:ext cx="26496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18" name="PlaceHolder 4"/>
          <p:cNvSpPr>
            <a:spLocks noGrp="1"/>
          </p:cNvSpPr>
          <p:nvPr>
            <p:ph type="body"/>
          </p:nvPr>
        </p:nvSpPr>
        <p:spPr>
          <a:xfrm>
            <a:off x="6022080" y="1600200"/>
            <a:ext cx="26496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19" name="PlaceHolder 5"/>
          <p:cNvSpPr>
            <a:spLocks noGrp="1"/>
          </p:cNvSpPr>
          <p:nvPr>
            <p:ph type="body"/>
          </p:nvPr>
        </p:nvSpPr>
        <p:spPr>
          <a:xfrm>
            <a:off x="457200" y="3646080"/>
            <a:ext cx="26496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20" name="PlaceHolder 6"/>
          <p:cNvSpPr>
            <a:spLocks noGrp="1"/>
          </p:cNvSpPr>
          <p:nvPr>
            <p:ph type="body"/>
          </p:nvPr>
        </p:nvSpPr>
        <p:spPr>
          <a:xfrm>
            <a:off x="3239640" y="3646080"/>
            <a:ext cx="26496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21" name="PlaceHolder 7"/>
          <p:cNvSpPr>
            <a:spLocks noGrp="1"/>
          </p:cNvSpPr>
          <p:nvPr>
            <p:ph type="body"/>
          </p:nvPr>
        </p:nvSpPr>
        <p:spPr>
          <a:xfrm>
            <a:off x="6022080" y="3646080"/>
            <a:ext cx="2649600" cy="18680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58238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085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29779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79706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05371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87198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73530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4632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61651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68496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980512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24/07/2024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73055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24/07/2024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21338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24/07/2024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6590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24/07/2024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0077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24/07/2024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60331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24/07/2024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900277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24/07/2024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78548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24/07/2024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91905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24/07/2024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0732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24/07/2024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489920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24/07/2024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331788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382905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97696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42831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386148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659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126461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2122010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980537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115562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965879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78044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000000"/>
                </a:solidFill>
                <a:latin typeface="Myriad Pro"/>
              </a:rPr>
              <a:t>Click to edit Master title style</a:t>
            </a:r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39168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3080" indent="-3427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Edit Master text styles</a:t>
            </a:r>
          </a:p>
          <a:p>
            <a:pPr marL="743040" lvl="1" indent="-2854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strike="noStrike" spc="-1">
                <a:solidFill>
                  <a:srgbClr val="000000"/>
                </a:solidFill>
                <a:latin typeface="Myriad Pro"/>
              </a:rPr>
              <a:t>Second level</a:t>
            </a:r>
          </a:p>
          <a:p>
            <a:pPr marL="1143000" lvl="2" indent="-22824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rgbClr val="000000"/>
                </a:solidFill>
                <a:latin typeface="Myriad Pro"/>
              </a:rPr>
              <a:t>Third level</a:t>
            </a:r>
          </a:p>
          <a:p>
            <a:pPr marL="1600200" lvl="3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Fourth level</a:t>
            </a:r>
          </a:p>
          <a:p>
            <a:pPr marL="2057400" lvl="4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Fifth level</a:t>
            </a:r>
          </a:p>
        </p:txBody>
      </p:sp>
      <p:sp>
        <p:nvSpPr>
          <p:cNvPr id="83" name="PlaceHolder 3"/>
          <p:cNvSpPr>
            <a:spLocks noGrp="1"/>
          </p:cNvSpPr>
          <p:nvPr>
            <p:ph type="dt"/>
          </p:nvPr>
        </p:nvSpPr>
        <p:spPr>
          <a:xfrm>
            <a:off x="250920" y="6524640"/>
            <a:ext cx="971280" cy="2188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fld id="{A2BEFB67-20DB-455D-B41F-2C3BEE7E4FFD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24/07/2024</a:t>
            </a:fld>
            <a:endParaRPr lang="en-GB" sz="1050" b="0" strike="noStrike" spc="-1">
              <a:latin typeface="Times New Roman"/>
            </a:endParaRPr>
          </a:p>
        </p:txBody>
      </p:sp>
      <p:sp>
        <p:nvSpPr>
          <p:cNvPr id="84" name="PlaceHolder 4"/>
          <p:cNvSpPr>
            <a:spLocks noGrp="1"/>
          </p:cNvSpPr>
          <p:nvPr>
            <p:ph type="ftr"/>
          </p:nvPr>
        </p:nvSpPr>
        <p:spPr>
          <a:xfrm>
            <a:off x="3132000" y="6461280"/>
            <a:ext cx="2895120" cy="364680"/>
          </a:xfrm>
          <a:prstGeom prst="rect">
            <a:avLst/>
          </a:prstGeom>
        </p:spPr>
        <p:txBody>
          <a:bodyPr lIns="90000" tIns="45000" rIns="90000" bIns="45000">
            <a:noAutofit/>
          </a:bodyPr>
          <a:lstStyle/>
          <a:p>
            <a:endParaRPr lang="en-GB" sz="2400" b="0" strike="noStrike" spc="-1">
              <a:latin typeface="Times New Roman"/>
            </a:endParaRPr>
          </a:p>
        </p:txBody>
      </p:sp>
      <p:sp>
        <p:nvSpPr>
          <p:cNvPr id="85" name="PlaceHolder 5"/>
          <p:cNvSpPr>
            <a:spLocks noGrp="1"/>
          </p:cNvSpPr>
          <p:nvPr>
            <p:ph type="sldNum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r">
              <a:lnSpc>
                <a:spcPct val="100000"/>
              </a:lnSpc>
            </a:pPr>
            <a:fld id="{7BAE2565-8243-4AB0-83FA-CE2B597C081A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‹#›</a:t>
            </a:fld>
            <a:endParaRPr lang="en-GB" sz="12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7743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24/07/2024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5859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24/07/2024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4599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iticalthinking.org/pages/defining-critical-thinking/766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6.xml"/><Relationship Id="rId5" Type="http://schemas.openxmlformats.org/officeDocument/2006/relationships/hyperlink" Target="https://www.depauw.edu/files/resources/krathwohl.pdf" TargetMode="External"/><Relationship Id="rId4" Type="http://schemas.openxmlformats.org/officeDocument/2006/relationships/hyperlink" Target="https://www.tandfonline.com/doi/abs/10.1207/s15430421tip4104_2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lentlyft.com/en/resources/analytical-skills-interview-question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6.xml"/><Relationship Id="rId6" Type="http://schemas.openxmlformats.org/officeDocument/2006/relationships/hyperlink" Target="https://library.leeds.ac.uk/info/1401/academic_skills/105/critical_thinking" TargetMode="External"/><Relationship Id="rId5" Type="http://schemas.openxmlformats.org/officeDocument/2006/relationships/hyperlink" Target="https://www.skillsyouneed.com/learn/critical-thinking.html" TargetMode="External"/><Relationship Id="rId4" Type="http://schemas.openxmlformats.org/officeDocument/2006/relationships/hyperlink" Target="https://blog.mindvalley.com/analytical-thinking-skil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6885384" cy="3773016"/>
          </a:xfrm>
        </p:spPr>
        <p:txBody>
          <a:bodyPr/>
          <a:lstStyle/>
          <a:p>
            <a:pPr eaLnBrk="1" hangingPunct="1">
              <a:spcBef>
                <a:spcPts val="0"/>
              </a:spcBef>
            </a:pPr>
            <a:r>
              <a:rPr lang="en-GB" sz="3600" b="1" strike="noStrike" spc="-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LCBB40</a:t>
            </a:r>
            <a:r>
              <a:rPr lang="en-GB" sz="3600" b="1" spc="-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12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spcBef>
                <a:spcPts val="0"/>
              </a:spcBef>
            </a:pP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Academic Skills (ACS) </a:t>
            </a:r>
          </a:p>
          <a:p>
            <a:pPr eaLnBrk="1" hangingPunct="1">
              <a:spcBef>
                <a:spcPts val="0"/>
              </a:spcBef>
            </a:pPr>
            <a:endParaRPr lang="en-GB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spcBef>
                <a:spcPts val="0"/>
              </a:spcBef>
            </a:pPr>
            <a:r>
              <a:rPr lang="en-GB" sz="36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Analytical and critical thinking</a:t>
            </a:r>
            <a:endParaRPr lang="en-US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15067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7EDC7-7F65-6661-FC44-80603ACAE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2512A-D40A-5A8B-75D8-8715ECBC9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understand the importance of Critical Thinking for Higher Education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discuss the benefits of Critical Thinking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apply Critical thinking when reading academic articles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843AF0-9E77-14E1-8850-F1F2904A03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465D69-2C4D-1EDA-36C0-3460F23E5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2560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08BB8-A7A5-31D3-7443-CE65AF951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Discuss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17A4F-7685-4050-8D09-EC006F65D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groups discuss what critical thinking is and come up with a definition.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Then share your definition with the rest of the class.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26084-D41D-948E-0970-F885E0C660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0DD8D8-3BD7-DE64-8BE8-9101E9BF0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7637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679E6-BBA0-0D2E-3F4C-445B73B3A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/>
          <a:lstStyle/>
          <a:p>
            <a:pPr algn="just"/>
            <a:r>
              <a:rPr lang="en-GB" dirty="0"/>
              <a:t>Critical Thinking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0ABDA-C221-6C39-3E5F-230F00ED92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4" y="1564709"/>
            <a:ext cx="8657201" cy="4029845"/>
          </a:xfrm>
        </p:spPr>
        <p:txBody>
          <a:bodyPr/>
          <a:lstStyle/>
          <a:p>
            <a:pPr algn="just"/>
            <a:r>
              <a:rPr lang="en-GB" sz="2800" b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Burns and Sinfield (2006, p.94) “Critical thinking is the art of </a:t>
            </a:r>
            <a:r>
              <a:rPr lang="en-GB" sz="2800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making clear, reasoned judgements </a:t>
            </a:r>
            <a:r>
              <a:rPr lang="en-GB" sz="2800" b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based on </a:t>
            </a:r>
            <a:r>
              <a:rPr lang="en-GB" sz="2800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interpreting, understanding,</a:t>
            </a:r>
            <a:r>
              <a:rPr lang="en-GB" sz="2800" b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applying</a:t>
            </a:r>
            <a:r>
              <a:rPr lang="en-GB" sz="2800" b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800" b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synthesising</a:t>
            </a:r>
            <a:r>
              <a:rPr lang="en-GB" sz="2800" b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evidence gathered from observation, reading and experimentation”.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16D96-B1A9-1BCE-B0FD-96C2DE4039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just">
              <a:defRPr/>
            </a:pPr>
            <a:fld id="{2303D31F-598B-47EE-BA37-93F097A3D676}" type="datetime1">
              <a:rPr lang="en-GB" altLang="en-US" smtClean="0"/>
              <a:pPr algn="just">
                <a:defRPr/>
              </a:pPr>
              <a:t>24/07/2024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CDB6BA-24E8-A195-133B-18DA90B45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just">
              <a:defRPr/>
            </a:pPr>
            <a:fld id="{6550E941-99E4-4403-A917-B30FF69A9617}" type="slidenum">
              <a:rPr lang="en-GB" altLang="en-US" smtClean="0"/>
              <a:pPr algn="just"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6060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TextShape 1"/>
          <p:cNvSpPr txBox="1"/>
          <p:nvPr/>
        </p:nvSpPr>
        <p:spPr>
          <a:xfrm>
            <a:off x="457200" y="214200"/>
            <a:ext cx="8229240" cy="78552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3600" b="1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 must be clear about the meaning of “critical”</a:t>
            </a:r>
            <a:endParaRPr lang="en-US" sz="3600" b="0" strike="noStrike" spc="-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6" name="TextShape 2"/>
          <p:cNvSpPr txBox="1"/>
          <p:nvPr/>
        </p:nvSpPr>
        <p:spPr>
          <a:xfrm>
            <a:off x="539640" y="1134720"/>
            <a:ext cx="8111880" cy="45882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indent="-342900">
              <a:lnSpc>
                <a:spcPct val="10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word “critical” can mean different things in different contexts. </a:t>
            </a:r>
          </a:p>
          <a:p>
            <a:pPr lvl="1" indent="-457200">
              <a:lnSpc>
                <a:spcPct val="100000"/>
              </a:lnSpc>
              <a:buClr>
                <a:srgbClr val="000000"/>
              </a:buClr>
              <a:buFont typeface="+mj-lt"/>
              <a:buAutoNum type="arabicParenR"/>
            </a:pP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 usually means pointing out the negative aspects of something, i.e. </a:t>
            </a:r>
            <a:r>
              <a:rPr lang="en-US" sz="24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criticising</a:t>
            </a: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something in a negative way.</a:t>
            </a:r>
          </a:p>
          <a:p>
            <a:pPr lvl="1" indent="-457200">
              <a:buClr>
                <a:srgbClr val="000000"/>
              </a:buClr>
              <a:buFont typeface="+mj-lt"/>
              <a:buAutoNum type="arabicParenR"/>
            </a:pP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 can also refer to the importance of something.</a:t>
            </a:r>
          </a:p>
          <a:p>
            <a:pPr marL="342900" lvl="1" indent="-342900">
              <a:lnSpc>
                <a:spcPct val="10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US" sz="2400" b="0" strike="noStrike" spc="-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ct val="10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However, critical thinking at university is also about </a:t>
            </a:r>
            <a:r>
              <a:rPr lang="en-US" sz="2400" b="1" strike="noStrike" spc="-1" dirty="0">
                <a:solidFill>
                  <a:srgbClr val="00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not accepting what you read or hear at face value</a:t>
            </a: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but always questioning the information, ideas and arguments you find in your studies. (It might involve meaning 1), but not always.)</a:t>
            </a:r>
          </a:p>
          <a:p>
            <a:pPr algn="r">
              <a:lnSpc>
                <a:spcPct val="100000"/>
              </a:lnSpc>
              <a:tabLst>
                <a:tab pos="0" algn="l"/>
              </a:tabLst>
            </a:pPr>
            <a:endParaRPr lang="en-US" sz="2400" b="0" strike="noStrike" spc="-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r">
              <a:lnSpc>
                <a:spcPct val="100000"/>
              </a:lnSpc>
              <a:tabLst>
                <a:tab pos="0" algn="l"/>
              </a:tabLst>
            </a:pP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(University of Leeds, 2020)</a:t>
            </a:r>
          </a:p>
          <a:p>
            <a:pPr algn="just">
              <a:lnSpc>
                <a:spcPct val="100000"/>
              </a:lnSpc>
              <a:spcBef>
                <a:spcPts val="241"/>
              </a:spcBef>
              <a:tabLst>
                <a:tab pos="0" algn="l"/>
              </a:tabLst>
            </a:pPr>
            <a:endParaRPr lang="en-US" sz="1800" b="0" strike="noStrike" spc="-1" dirty="0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87" name="TextShape 3"/>
          <p:cNvSpPr txBox="1"/>
          <p:nvPr/>
        </p:nvSpPr>
        <p:spPr>
          <a:xfrm>
            <a:off x="250920" y="6524640"/>
            <a:ext cx="971280" cy="2188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GB" sz="1050" b="0" strike="noStrike" spc="-1" dirty="0">
              <a:latin typeface="Times New Roman"/>
            </a:endParaRPr>
          </a:p>
        </p:txBody>
      </p:sp>
      <p:sp>
        <p:nvSpPr>
          <p:cNvPr id="188" name="TextShape 4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algn="r">
              <a:lnSpc>
                <a:spcPct val="100000"/>
              </a:lnSpc>
            </a:pPr>
            <a:fld id="{2A653CFA-F770-484F-B355-966AB8E8F98A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5</a:t>
            </a:fld>
            <a:endParaRPr lang="en-GB" sz="1200" b="0" strike="noStrike" spc="-1">
              <a:latin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166A7-BC7D-78F3-EB95-C10504F24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52C8C-A44A-AE5E-E1EA-979E484A5B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56073"/>
            <a:ext cx="8229600" cy="3917032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In your groups, discuss the benefits of critical thinking. Come up with at least 3 benefits.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3FEF08-A01C-64D3-33C8-9C349263F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2EEBCE-B81C-AAE3-21C8-79D834F03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7466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88D93-F8E5-2161-1332-D8E4D9396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Critical Thinking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2C72A-438A-2865-5ECA-9E0FEC748C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Promotes Creativity </a:t>
            </a:r>
          </a:p>
          <a:p>
            <a:r>
              <a:rPr lang="en-GB" dirty="0"/>
              <a:t>Improves language skills</a:t>
            </a:r>
          </a:p>
          <a:p>
            <a:r>
              <a:rPr lang="en-GB" dirty="0"/>
              <a:t>Key for professional success</a:t>
            </a:r>
          </a:p>
          <a:p>
            <a:r>
              <a:rPr lang="en-GB" dirty="0"/>
              <a:t>Promotes better decision making </a:t>
            </a:r>
          </a:p>
          <a:p>
            <a:r>
              <a:rPr lang="en-GB" dirty="0"/>
              <a:t>Allows creativity </a:t>
            </a:r>
          </a:p>
          <a:p>
            <a:r>
              <a:rPr lang="en-GB"/>
              <a:t>Enhances problem solving skills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BB111-A547-8EDD-1269-122B3F183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24/07/2024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4C1C7C-88ED-D39F-910E-AB861B933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74773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6E7B-36A0-4FD2-661D-D28CFAF6D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Critical vs. Descriptive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5363A-0990-B92F-D7A3-62664F21B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818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US" sz="3200" i="1" dirty="0"/>
              <a:t>University students sometimes receive feedback that their writing is too descriptive, why do you think this is a problem? </a:t>
            </a:r>
          </a:p>
          <a:p>
            <a:pPr marL="0" indent="0">
              <a:buNone/>
            </a:pPr>
            <a:endParaRPr lang="en-US" i="1" dirty="0"/>
          </a:p>
          <a:p>
            <a:pPr marL="0" indent="0">
              <a:buNone/>
            </a:pPr>
            <a:r>
              <a:rPr lang="en-US" dirty="0"/>
              <a:t>Go to the worksheet and complete </a:t>
            </a:r>
            <a:r>
              <a:rPr lang="en-US" b="1" dirty="0">
                <a:solidFill>
                  <a:srgbClr val="173AFF"/>
                </a:solidFill>
              </a:rPr>
              <a:t>Activity 1</a:t>
            </a:r>
            <a:r>
              <a:rPr lang="en-US" b="1" dirty="0"/>
              <a:t> </a:t>
            </a:r>
            <a:r>
              <a:rPr lang="en-US" dirty="0"/>
              <a:t>with a partner</a:t>
            </a:r>
            <a:endParaRPr lang="en-US" sz="3200" b="1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2AA16A-E259-84E5-89BE-0EFA192BD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24/07/2024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9203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6123-657E-60F2-20C3-11966AED2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012" y="165810"/>
            <a:ext cx="8435975" cy="479175"/>
          </a:xfrm>
        </p:spPr>
        <p:txBody>
          <a:bodyPr/>
          <a:lstStyle/>
          <a:p>
            <a:r>
              <a:rPr lang="en-US" b="1" dirty="0"/>
              <a:t>Worksheet Activity 1 </a:t>
            </a:r>
            <a:r>
              <a:rPr lang="en-US" b="1" dirty="0">
                <a:solidFill>
                  <a:srgbClr val="FF0000"/>
                </a:solidFill>
              </a:rPr>
              <a:t>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E8B47-903A-16D1-3E5B-2052C623D7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902369"/>
            <a:ext cx="8229600" cy="3916363"/>
          </a:xfrm>
        </p:spPr>
        <p:txBody>
          <a:bodyPr/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600" b="1" kern="100" dirty="0">
                <a:solidFill>
                  <a:srgbClr val="00B05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Paragraph B </a:t>
            </a:r>
            <a:r>
              <a:rPr lang="en-GB" sz="26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is the paragraph with more critical writing.</a:t>
            </a:r>
            <a:endParaRPr lang="en-GB" sz="2600" b="1" kern="100" dirty="0">
              <a:solidFill>
                <a:srgbClr val="00B050"/>
              </a:solidFill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600" b="1" kern="100" dirty="0">
                <a:solidFill>
                  <a:srgbClr val="FF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Paragraph A </a:t>
            </a:r>
            <a:r>
              <a:rPr lang="en-GB" sz="26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simply states a collection of arguments from various sources/research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600" b="1" kern="100" dirty="0">
                <a:solidFill>
                  <a:srgbClr val="00B05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Paragraph B</a:t>
            </a:r>
            <a:r>
              <a:rPr lang="en-GB" sz="26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includes the writer’s interpretation of this research as well.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6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Furthermore, note that </a:t>
            </a:r>
            <a:r>
              <a:rPr lang="en-GB" sz="2600" b="1" kern="100" dirty="0">
                <a:solidFill>
                  <a:srgbClr val="FF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Paragraph A</a:t>
            </a:r>
            <a:r>
              <a:rPr lang="en-GB" sz="26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begins straight away with a citation (e.g. not the writer’s own words or idea), while </a:t>
            </a:r>
            <a:r>
              <a:rPr lang="en-GB" sz="2600" b="1" kern="100" dirty="0">
                <a:solidFill>
                  <a:srgbClr val="00B05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Paragraph B</a:t>
            </a:r>
            <a:r>
              <a:rPr lang="en-GB" sz="26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begins with the author’s own words/idea.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5BE05C-7D36-4788-0754-BCD03FABF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734DD8D-AE26-4A6C-B780-968F72A0D9BC}" type="datetime1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srgbClr val="000000">
                    <a:tint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24/07/2024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srgbClr val="000000">
                  <a:tint val="75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65414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AA58E-2795-D6DD-DE53-4E8C45C0D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Critical vs. Descriptive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3B6BA-814F-3AA5-2045-DF5200CED8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worksheet and complete </a:t>
            </a:r>
            <a:r>
              <a:rPr lang="en-US" b="1" dirty="0">
                <a:solidFill>
                  <a:srgbClr val="173AFF"/>
                </a:solidFill>
              </a:rPr>
              <a:t>Activity 2.</a:t>
            </a:r>
            <a:r>
              <a:rPr lang="en-US" b="1" dirty="0"/>
              <a:t> </a:t>
            </a:r>
            <a:r>
              <a:rPr lang="en-US" dirty="0"/>
              <a:t>Then discuss with a partner which statements you think you will need to try and do for this report. </a:t>
            </a:r>
            <a:endParaRPr lang="en-US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C5A14A-F613-A6E6-1476-E485C459E5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734DD8D-AE26-4A6C-B780-968F72A0D9BC}" type="datetime1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srgbClr val="000000">
                    <a:tint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24/07/2024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srgbClr val="000000">
                  <a:tint val="75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56964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924D84CD-5280-4B52-B96E-8EDAA2B20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BC8DD5A-2177-6753-E2F9-C07A00190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9144000" cy="1696413"/>
          </a:xfrm>
          <a:prstGeom prst="rect">
            <a:avLst/>
          </a:prstGeom>
          <a:ln>
            <a:noFill/>
          </a:ln>
          <a:effectLst>
            <a:outerShdw blurRad="304800" dist="114300" dir="5460000" sx="92000" sy="92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0862BF-559F-B37A-CBE7-0BC689B1F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6655" y="131803"/>
            <a:ext cx="6710688" cy="866362"/>
          </a:xfrm>
        </p:spPr>
        <p:txBody>
          <a:bodyPr>
            <a:normAutofit/>
          </a:bodyPr>
          <a:lstStyle/>
          <a:p>
            <a:r>
              <a:rPr lang="en-US" sz="3500" b="1" dirty="0"/>
              <a:t>Worksheet Activity 2 </a:t>
            </a:r>
            <a:r>
              <a:rPr lang="en-US" sz="3500" b="1" dirty="0">
                <a:solidFill>
                  <a:srgbClr val="FF0000"/>
                </a:solidFill>
              </a:rPr>
              <a:t>Answers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A6ED54-CB2B-9301-E788-05C2371CFD6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9214" y="6356350"/>
            <a:ext cx="2111841" cy="365125"/>
          </a:xfr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7734DD8D-AE26-4A6C-B780-968F72A0D9BC}" type="datetime1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24/07/2024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82DEEC86-13F0-BF43-A064-F315B3B5EFD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46647" y="1203159"/>
          <a:ext cx="8650705" cy="5016666"/>
        </p:xfrm>
        <a:graphic>
          <a:graphicData uri="http://schemas.openxmlformats.org/drawingml/2006/table">
            <a:tbl>
              <a:tblPr firstRow="1"/>
              <a:tblGrid>
                <a:gridCol w="4007959">
                  <a:extLst>
                    <a:ext uri="{9D8B030D-6E8A-4147-A177-3AD203B41FA5}">
                      <a16:colId xmlns:a16="http://schemas.microsoft.com/office/drawing/2014/main" val="592811005"/>
                    </a:ext>
                  </a:extLst>
                </a:gridCol>
                <a:gridCol w="4642746">
                  <a:extLst>
                    <a:ext uri="{9D8B030D-6E8A-4147-A177-3AD203B41FA5}">
                      <a16:colId xmlns:a16="http://schemas.microsoft.com/office/drawing/2014/main" val="1079571616"/>
                    </a:ext>
                  </a:extLst>
                </a:gridCol>
              </a:tblGrid>
              <a:tr h="29509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Descriptive writing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Critical writing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2183809"/>
                  </a:ext>
                </a:extLst>
              </a:tr>
              <a:tr h="29509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States what happened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Identifies the significance of what happened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4975069"/>
                  </a:ext>
                </a:extLst>
              </a:tr>
              <a:tr h="29509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1.</a:t>
                      </a:r>
                      <a:r>
                        <a:rPr lang="en-GB" sz="1000" b="0" i="0" u="none" strike="noStrike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0" i="0" u="none" strike="noStrike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States what something is like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2.</a:t>
                      </a:r>
                      <a:r>
                        <a:rPr lang="en-GB" sz="1100" b="0" i="0" u="none" strike="noStrike" kern="1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 Evaluates the strengths and weakness of something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578701"/>
                  </a:ext>
                </a:extLst>
              </a:tr>
              <a:tr h="29509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Gives the story so far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Analyses how the story so far impacts on the current state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8606070"/>
                  </a:ext>
                </a:extLst>
              </a:tr>
              <a:tr h="29509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Says how to do something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Analyses why things are done a certain way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6267131"/>
                  </a:ext>
                </a:extLst>
              </a:tr>
              <a:tr h="29509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Explains what a theory says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Shows why a theory is relevant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6967299"/>
                  </a:ext>
                </a:extLst>
              </a:tr>
              <a:tr h="29509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Explains how something works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Indicates why something will work (best)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0977209"/>
                  </a:ext>
                </a:extLst>
              </a:tr>
              <a:tr h="29509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Notes the method used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Identifies whether a method was suitable or appropriate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55833016"/>
                  </a:ext>
                </a:extLst>
              </a:tr>
              <a:tr h="29509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Says when something occurred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Identifies why the timing is of importance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0540988"/>
                  </a:ext>
                </a:extLst>
              </a:tr>
              <a:tr h="29509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Identifies the different components of something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Weighs up the importance of component parts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7113996"/>
                  </a:ext>
                </a:extLst>
              </a:tr>
              <a:tr h="29509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States options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Gives reasons for selecting each option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95970316"/>
                  </a:ext>
                </a:extLst>
              </a:tr>
              <a:tr h="29509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Lists details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Evaluates the relative significance of details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84326611"/>
                  </a:ext>
                </a:extLst>
              </a:tr>
              <a:tr h="29509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Lists in any order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Structures information in order of importance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5770576"/>
                  </a:ext>
                </a:extLst>
              </a:tr>
              <a:tr h="29509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3.</a:t>
                      </a:r>
                      <a:r>
                        <a:rPr lang="en-GB" sz="10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0" i="0" u="none" strike="noStrike" kern="1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States links between items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4.</a:t>
                      </a:r>
                      <a:r>
                        <a:rPr lang="en-GB" sz="10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0" i="0" u="none" strike="noStrike" kern="1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Shows the relevance of links between pieces of information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49797579"/>
                  </a:ext>
                </a:extLst>
              </a:tr>
              <a:tr h="29509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5. </a:t>
                      </a:r>
                      <a:r>
                        <a:rPr lang="en-GB" sz="1100" b="0" i="0" u="none" strike="noStrike" kern="1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Gives evidence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6.</a:t>
                      </a:r>
                      <a:r>
                        <a:rPr lang="en-GB" sz="1100" b="0" i="0" u="none" strike="noStrike" kern="1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 Argues a case according to the evidence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60422187"/>
                  </a:ext>
                </a:extLst>
              </a:tr>
              <a:tr h="29509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Provides information for comparison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Makes a reasoned judgement on provided information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9608429"/>
                  </a:ext>
                </a:extLst>
              </a:tr>
              <a:tr h="295098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7.</a:t>
                      </a:r>
                      <a:r>
                        <a:rPr lang="en-GB" sz="1000" b="0" i="0" u="none" strike="noStrike" kern="1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0" i="0" u="none" strike="noStrike" kern="1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Gives information</a:t>
                      </a:r>
                      <a:endParaRPr lang="en-GB" sz="1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Calibri" panose="020F0502020204030204" pitchFamily="34" charset="0"/>
                        </a:rPr>
                        <a:t>8.</a:t>
                      </a:r>
                      <a:r>
                        <a:rPr lang="en-GB" sz="1000" b="0" i="0" u="none" strike="noStrike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100" b="0" i="0" u="none" strike="noStrike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Draws conclusions</a:t>
                      </a:r>
                      <a:endParaRPr lang="en-GB" sz="1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211" marR="60211" marT="836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33558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36241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2A8BF-4580-E6EB-0C67-2DED7BA8B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820" y="420372"/>
            <a:ext cx="8484870" cy="1125474"/>
          </a:xfrm>
        </p:spPr>
        <p:txBody>
          <a:bodyPr/>
          <a:lstStyle/>
          <a:p>
            <a:r>
              <a:rPr lang="en-GB" dirty="0"/>
              <a:t>Descriptive vs Critical writing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3A7C9-7796-576F-75A1-D92D07F3A5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160" y="1257320"/>
            <a:ext cx="8210550" cy="3326288"/>
          </a:xfrm>
        </p:spPr>
        <p:txBody>
          <a:bodyPr/>
          <a:lstStyle/>
          <a:p>
            <a:pPr marL="214313" indent="-214313"/>
            <a:endParaRPr lang="en-GB" sz="2400" dirty="0">
              <a:solidFill>
                <a:srgbClr val="212529"/>
              </a:solidFill>
              <a:latin typeface="Arial" panose="020B0604020202020204" pitchFamily="34" charset="0"/>
            </a:endParaRPr>
          </a:p>
          <a:p>
            <a:pPr marL="214313" indent="-214313"/>
            <a:endParaRPr lang="en-GB" sz="2400" dirty="0">
              <a:solidFill>
                <a:srgbClr val="212529"/>
              </a:solidFill>
              <a:latin typeface="Arial" panose="020B0604020202020204" pitchFamily="34" charset="0"/>
            </a:endParaRPr>
          </a:p>
          <a:p>
            <a:pPr marL="214313" indent="-214313"/>
            <a:endParaRPr lang="en-GB" sz="2400" dirty="0">
              <a:solidFill>
                <a:srgbClr val="212529"/>
              </a:solidFill>
              <a:latin typeface="Arial" panose="020B0604020202020204" pitchFamily="34" charset="0"/>
            </a:endParaRPr>
          </a:p>
          <a:p>
            <a:pPr marL="214313" indent="-214313"/>
            <a:endParaRPr lang="en-GB" sz="2400" dirty="0">
              <a:solidFill>
                <a:srgbClr val="212529"/>
              </a:solidFill>
              <a:latin typeface="Arial" panose="020B0604020202020204" pitchFamily="34" charset="0"/>
            </a:endParaRPr>
          </a:p>
          <a:p>
            <a:pPr marL="214313" indent="-214313"/>
            <a:endParaRPr lang="en-GB" sz="2400" dirty="0">
              <a:solidFill>
                <a:srgbClr val="212529"/>
              </a:solidFill>
              <a:latin typeface="Arial" panose="020B0604020202020204" pitchFamily="34" charset="0"/>
            </a:endParaRPr>
          </a:p>
          <a:p>
            <a:pPr marL="214313" indent="-214313"/>
            <a:r>
              <a:rPr lang="en-GB" sz="2400" dirty="0">
                <a:solidFill>
                  <a:srgbClr val="212529"/>
                </a:solidFill>
                <a:latin typeface="Arial" panose="020B0604020202020204" pitchFamily="34" charset="0"/>
              </a:rPr>
              <a:t>When writing </a:t>
            </a:r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</a:rPr>
              <a:t>critically</a:t>
            </a:r>
            <a:r>
              <a:rPr lang="en-GB" sz="2400" dirty="0">
                <a:solidFill>
                  <a:srgbClr val="212529"/>
                </a:solidFill>
                <a:latin typeface="Arial" panose="020B0604020202020204" pitchFamily="34" charset="0"/>
              </a:rPr>
              <a:t>, you are </a:t>
            </a:r>
            <a:r>
              <a:rPr lang="en-GB" sz="2400" b="1" dirty="0">
                <a:solidFill>
                  <a:srgbClr val="932F8B"/>
                </a:solidFill>
                <a:latin typeface="Arial" panose="020B0604020202020204" pitchFamily="34" charset="0"/>
              </a:rPr>
              <a:t>developing a reasoned argument</a:t>
            </a:r>
            <a:r>
              <a:rPr lang="en-GB" sz="2400" dirty="0">
                <a:solidFill>
                  <a:srgbClr val="212529"/>
                </a:solidFill>
                <a:latin typeface="Arial" panose="020B0604020202020204" pitchFamily="34" charset="0"/>
              </a:rPr>
              <a:t> and participating in academic debate. Essentially you are </a:t>
            </a:r>
            <a:r>
              <a:rPr lang="en-GB" sz="2400" b="1" dirty="0">
                <a:solidFill>
                  <a:srgbClr val="932F8B"/>
                </a:solidFill>
                <a:latin typeface="Arial" panose="020B0604020202020204" pitchFamily="34" charset="0"/>
              </a:rPr>
              <a:t>persuading </a:t>
            </a:r>
            <a:r>
              <a:rPr lang="en-GB" sz="2400" dirty="0">
                <a:solidFill>
                  <a:srgbClr val="212529"/>
                </a:solidFill>
                <a:latin typeface="Arial" panose="020B0604020202020204" pitchFamily="34" charset="0"/>
              </a:rPr>
              <a:t>your reader of your position on the topic at hand. This is about taking the information you have described and </a:t>
            </a:r>
            <a:r>
              <a:rPr lang="en-GB" sz="2400" b="1" dirty="0">
                <a:solidFill>
                  <a:srgbClr val="932F8B"/>
                </a:solidFill>
                <a:latin typeface="Arial" panose="020B0604020202020204" pitchFamily="34" charset="0"/>
              </a:rPr>
              <a:t>using it</a:t>
            </a:r>
            <a:r>
              <a:rPr lang="en-GB" sz="2400" dirty="0">
                <a:solidFill>
                  <a:srgbClr val="212529"/>
                </a:solidFill>
                <a:latin typeface="Arial" panose="020B0604020202020204" pitchFamily="34" charset="0"/>
              </a:rPr>
              <a:t> in some way</a:t>
            </a:r>
          </a:p>
          <a:p>
            <a:pPr marL="214313" indent="-214313"/>
            <a:endParaRPr lang="en-GB" sz="1350" dirty="0">
              <a:solidFill>
                <a:srgbClr val="212529"/>
              </a:solidFill>
              <a:latin typeface="Arial" panose="020B0604020202020204" pitchFamily="34" charset="0"/>
            </a:endParaRPr>
          </a:p>
          <a:p>
            <a:pPr marL="214313" indent="-214313"/>
            <a:endParaRPr lang="en-GB" sz="1350" dirty="0">
              <a:solidFill>
                <a:srgbClr val="212529"/>
              </a:solidFill>
              <a:latin typeface="Arial" panose="020B0604020202020204" pitchFamily="34" charset="0"/>
            </a:endParaRPr>
          </a:p>
          <a:p>
            <a:pPr marL="214313" indent="-214313"/>
            <a:endParaRPr lang="en-GB" dirty="0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F959D198-BE9F-D428-85D6-90FBB73F9EAF}"/>
              </a:ext>
            </a:extLst>
          </p:cNvPr>
          <p:cNvSpPr txBox="1">
            <a:spLocks/>
          </p:cNvSpPr>
          <p:nvPr/>
        </p:nvSpPr>
        <p:spPr>
          <a:xfrm>
            <a:off x="376425" y="1466023"/>
            <a:ext cx="8272020" cy="159645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4313" indent="-214313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When writing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descriptively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you are 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informing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your reader of things that they need to know to understand and follow your argument but you are 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not transforming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that information in any way. This is usually writing about things you have read, done, or observed.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64747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D1825-A8A5-76B3-7AF2-16EF87AE4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34DF0-8433-840D-ACE9-CE2344A0B2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remaining exercises in </a:t>
            </a:r>
            <a:r>
              <a:rPr lang="en-GB"/>
              <a:t>the worksheet.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5C562-26E5-319A-7C65-718084C1E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24/07/2024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5630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A56D4C23-DC3E-4EAD-A6D4-1D07733378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References 1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0BC0012-90CA-41F7-845C-B47F5DAE5A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536" y="1124744"/>
            <a:ext cx="8229600" cy="4132387"/>
          </a:xfrm>
        </p:spPr>
        <p:txBody>
          <a:bodyPr/>
          <a:lstStyle/>
          <a:p>
            <a:pPr>
              <a:spcBef>
                <a:spcPts val="0"/>
              </a:spcBef>
              <a:buClr>
                <a:schemeClr val="tx1"/>
              </a:buClr>
            </a:pPr>
            <a:r>
              <a:rPr lang="en-GB" sz="2000" i="1" dirty="0">
                <a:solidFill>
                  <a:srgbClr val="6A6A6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Burns, T., &amp; Sinfield, S. (2016) Essential Study Skills: The Complete Guide to Success at University (4th ed.) London: SAGE, p94.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sz="200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Cottrell, S. (2019) </a:t>
            </a:r>
            <a:r>
              <a:rPr lang="en-GB" sz="20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study skills handbook</a:t>
            </a:r>
            <a:r>
              <a:rPr lang="en-GB" sz="2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5th ed. London: Red Globe Press.</a:t>
            </a:r>
            <a:endParaRPr lang="en-GB" sz="20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Foundation for Critical Thinking (2019). ‘Defining critical thinking.’ Available at: </a:t>
            </a:r>
            <a:r>
              <a:rPr lang="en-GB" sz="2000" b="0" u="sng" strike="noStrike" spc="-1" dirty="0">
                <a:solidFill>
                  <a:srgbClr val="0000FF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https://www.criticalthinking.org/pages/defining-critical-thinking/766</a:t>
            </a:r>
            <a:r>
              <a:rPr lang="en-GB" sz="20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342900" indent="-342900"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Engel, S. M. (1994).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</a:rPr>
              <a:t>Fallacies and pitfalls of language: the language trap.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New York, NY: Dover Publications.</a:t>
            </a:r>
          </a:p>
          <a:p>
            <a:pPr marL="342900" indent="-342900"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Haber, J. (2020) </a:t>
            </a:r>
            <a:r>
              <a:rPr lang="en-GB" sz="20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Critical thinking. </a:t>
            </a:r>
            <a:r>
              <a:rPr lang="en-GB" sz="2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London &amp; Cambridge, MA: MIT Press.</a:t>
            </a:r>
          </a:p>
          <a:p>
            <a:pPr marL="342900" indent="-342900"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0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Krathwohl, D. (2002). ’A revision of Bloom's taxonomy: An overview.’  </a:t>
            </a:r>
            <a:r>
              <a:rPr lang="en-US" sz="2000" b="0" i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Theory into Practice</a:t>
            </a:r>
            <a:r>
              <a:rPr lang="en-US" sz="20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41 (4). Available at </a:t>
            </a:r>
            <a:r>
              <a:rPr lang="en-US" sz="20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https://www.tandfonline.com/doi/abs/10.1207/s15430421tip4104_2</a:t>
            </a:r>
            <a:r>
              <a:rPr lang="en-US" sz="20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US" sz="20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https://www.depauw.edu/files/resources/krathwohl.pdf</a:t>
            </a:r>
            <a:r>
              <a:rPr lang="en-US" sz="20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(Also attached as a PDF on Moodle)</a:t>
            </a:r>
          </a:p>
          <a:p>
            <a:pPr marL="1587" indent="0">
              <a:spcBef>
                <a:spcPts val="0"/>
              </a:spcBef>
              <a:buClr>
                <a:srgbClr val="2DA2BF"/>
              </a:buClr>
              <a:buNone/>
            </a:pPr>
            <a:endParaRPr lang="en-GB" altLang="en-US" sz="2400" b="0" i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39725" indent="-338138">
              <a:lnSpc>
                <a:spcPct val="90000"/>
              </a:lnSpc>
              <a:spcBef>
                <a:spcPts val="600"/>
              </a:spcBef>
              <a:buClr>
                <a:srgbClr val="2DA2BF"/>
              </a:buClr>
              <a:buFont typeface="Wingdings" panose="05000000000000000000" pitchFamily="2" charset="2"/>
              <a:buChar char=""/>
            </a:pPr>
            <a:endParaRPr lang="en-GB" altLang="en-US" sz="2400" b="0" i="0" dirty="0"/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401003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A56D4C23-DC3E-4EAD-A6D4-1D07733378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References 2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0BC0012-90CA-41F7-845C-B47F5DAE5A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536" y="1124744"/>
            <a:ext cx="8229600" cy="4132387"/>
          </a:xfrm>
        </p:spPr>
        <p:txBody>
          <a:bodyPr/>
          <a:lstStyle/>
          <a:p>
            <a:pPr marL="342900" marR="0" lvl="0" indent="-342900" algn="l" defTabSz="914400" rtl="0" eaLnBrk="1" fontAlgn="base" latinLnBrk="0" hangingPunct="1">
              <a:spcBef>
                <a:spcPts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Talentlift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. (2019) ‘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Analytical skills </a:t>
            </a:r>
            <a:r>
              <a:rPr lang="en-GB" sz="2000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nterview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questions’ Available at: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https://www.talentlyft.com/en/resources/analytical-skills-interview-question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Mindvalley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. (2018) ‘5 </a:t>
            </a:r>
            <a:r>
              <a:rPr lang="en-GB" sz="2000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ays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to improve and expand your analytical thinking skills,’ Available at: </a:t>
            </a: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https://blog.mindvalley.com/analytical-thinking-skills/</a:t>
            </a: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SkillsYouNeed</a:t>
            </a:r>
            <a:r>
              <a:rPr lang="en-GB" sz="20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(2020). ‘‘Critical thinking skills.’ Available at: </a:t>
            </a:r>
            <a:r>
              <a:rPr lang="en-GB" sz="2000" b="0" u="sng" strike="noStrike" spc="-1" dirty="0">
                <a:solidFill>
                  <a:srgbClr val="0000FF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https://www.skillsyouneed.com/learn/critical-thinking.html</a:t>
            </a:r>
            <a:endParaRPr lang="en-GB" sz="2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University of Leeds (2020). ‘Critical thinking.’ Available at: </a:t>
            </a:r>
            <a:endParaRPr lang="en-GB" sz="2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b="0" u="sng" strike="noStrike" spc="-1" dirty="0">
                <a:solidFill>
                  <a:srgbClr val="0000FF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https://library.leeds.ac.uk/info/1401/academic_skills/105/critical_thinking</a:t>
            </a:r>
            <a:r>
              <a:rPr lang="en-GB" sz="20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2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</a:pPr>
            <a:endParaRPr lang="en-GB" sz="2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endParaRPr lang="en-GB" sz="1600" b="0" strike="noStrike" spc="-1" dirty="0">
              <a:latin typeface="Arial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1587" indent="0">
              <a:spcBef>
                <a:spcPts val="0"/>
              </a:spcBef>
              <a:buClr>
                <a:srgbClr val="2DA2BF"/>
              </a:buClr>
              <a:buNone/>
            </a:pPr>
            <a:endParaRPr lang="en-GB" altLang="en-US" sz="2400" b="0" i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39725" indent="-338138">
              <a:lnSpc>
                <a:spcPct val="90000"/>
              </a:lnSpc>
              <a:spcBef>
                <a:spcPts val="600"/>
              </a:spcBef>
              <a:buClr>
                <a:srgbClr val="2DA2BF"/>
              </a:buClr>
              <a:buFont typeface="Wingdings" panose="05000000000000000000" pitchFamily="2" charset="2"/>
              <a:buChar char=""/>
            </a:pPr>
            <a:endParaRPr lang="en-GB" altLang="en-US" sz="2400" b="0" i="0" dirty="0"/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29396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223</TotalTime>
  <Words>1044</Words>
  <Application>Microsoft Office PowerPoint</Application>
  <PresentationFormat>On-screen Show (4:3)</PresentationFormat>
  <Paragraphs>129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15</vt:i4>
      </vt:variant>
    </vt:vector>
  </HeadingPairs>
  <TitlesOfParts>
    <vt:vector size="26" baseType="lpstr">
      <vt:lpstr>DengXian</vt:lpstr>
      <vt:lpstr>Arial</vt:lpstr>
      <vt:lpstr>Calibri</vt:lpstr>
      <vt:lpstr>Myriad Pro</vt:lpstr>
      <vt:lpstr>Tahoma</vt:lpstr>
      <vt:lpstr>Times New Roman</vt:lpstr>
      <vt:lpstr>Wingdings</vt:lpstr>
      <vt:lpstr>Office Theme</vt:lpstr>
      <vt:lpstr>1_20140311PresentationUWTSDTemplate</vt:lpstr>
      <vt:lpstr>20140311PresentationUWTSDTemplate</vt:lpstr>
      <vt:lpstr>2_20140311PresentationUWTSDTemplate</vt:lpstr>
      <vt:lpstr>PowerPoint Presentation</vt:lpstr>
      <vt:lpstr>Aims </vt:lpstr>
      <vt:lpstr>Discuss </vt:lpstr>
      <vt:lpstr>Critical Thinking </vt:lpstr>
      <vt:lpstr>PowerPoint Presentation</vt:lpstr>
      <vt:lpstr>Discuss</vt:lpstr>
      <vt:lpstr>Benefits of Critical Thinking </vt:lpstr>
      <vt:lpstr>Critical vs. Descriptive Writing</vt:lpstr>
      <vt:lpstr>Worksheet Activity 1 Answers</vt:lpstr>
      <vt:lpstr>Critical vs. Descriptive Writing</vt:lpstr>
      <vt:lpstr>Worksheet Activity 2 Answers</vt:lpstr>
      <vt:lpstr>Descriptive vs Critical writing </vt:lpstr>
      <vt:lpstr>Activity </vt:lpstr>
      <vt:lpstr>References 1</vt:lpstr>
      <vt:lpstr>References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4001</dc:title>
  <dc:subject/>
  <dc:creator>Lizeta Demetriou</dc:creator>
  <dc:description/>
  <cp:lastModifiedBy>lizeta demetriou</cp:lastModifiedBy>
  <cp:revision>41</cp:revision>
  <cp:lastPrinted>2022-03-26T13:52:40Z</cp:lastPrinted>
  <dcterms:created xsi:type="dcterms:W3CDTF">2020-03-25T19:49:57Z</dcterms:created>
  <dcterms:modified xsi:type="dcterms:W3CDTF">2024-07-24T22:21:03Z</dcterms:modified>
  <dc:language>en-GB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otes">
    <vt:i4>2</vt:i4>
  </property>
  <property fmtid="{D5CDD505-2E9C-101B-9397-08002B2CF9AE}" pid="3" name="PresentationFormat">
    <vt:lpwstr>On-screen Show (4:3)</vt:lpwstr>
  </property>
  <property fmtid="{D5CDD505-2E9C-101B-9397-08002B2CF9AE}" pid="4" name="Slides">
    <vt:i4>15</vt:i4>
  </property>
</Properties>
</file>