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0" r:id="rId1"/>
    <p:sldMasterId id="2147484032" r:id="rId2"/>
  </p:sldMasterIdLst>
  <p:notesMasterIdLst>
    <p:notesMasterId r:id="rId27"/>
  </p:notesMasterIdLst>
  <p:sldIdLst>
    <p:sldId id="277" r:id="rId3"/>
    <p:sldId id="760" r:id="rId4"/>
    <p:sldId id="759" r:id="rId5"/>
    <p:sldId id="633" r:id="rId6"/>
    <p:sldId id="786" r:id="rId7"/>
    <p:sldId id="787" r:id="rId8"/>
    <p:sldId id="788" r:id="rId9"/>
    <p:sldId id="789" r:id="rId10"/>
    <p:sldId id="790" r:id="rId11"/>
    <p:sldId id="791" r:id="rId12"/>
    <p:sldId id="793" r:id="rId13"/>
    <p:sldId id="794" r:id="rId14"/>
    <p:sldId id="792" r:id="rId15"/>
    <p:sldId id="795" r:id="rId16"/>
    <p:sldId id="641" r:id="rId17"/>
    <p:sldId id="796" r:id="rId18"/>
    <p:sldId id="797" r:id="rId19"/>
    <p:sldId id="798" r:id="rId20"/>
    <p:sldId id="799" r:id="rId21"/>
    <p:sldId id="771" r:id="rId22"/>
    <p:sldId id="801" r:id="rId23"/>
    <p:sldId id="803" r:id="rId24"/>
    <p:sldId id="804" r:id="rId25"/>
    <p:sldId id="291" r:id="rId26"/>
  </p:sldIdLst>
  <p:sldSz cx="9144000" cy="5143500" type="screen16x9"/>
  <p:notesSz cx="6858000" cy="9144000"/>
  <p:defaultTextStyle>
    <a:defPPr>
      <a:defRPr lang="en-US"/>
    </a:defPPr>
    <a:lvl1pPr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1pPr>
    <a:lvl2pPr marL="4572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2pPr>
    <a:lvl3pPr marL="9144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3pPr>
    <a:lvl4pPr marL="13716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4pPr>
    <a:lvl5pPr marL="18288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336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Barbara Reif" initials="BR" lastIdx="3" clrIdx="0"/>
  <p:cmAuthor id="1" name="Jane Gibbons -X (jagibbon - DEL ORO CONSULTING INC at Cisco)" initials="JG-(-DOCIaC" lastIdx="28" clrIdx="1"/>
  <p:cmAuthor id="2" name="Bob Vachon" initials="BV" lastIdx="24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000CC"/>
    <a:srgbClr val="000099"/>
    <a:srgbClr val="CC99FF"/>
    <a:srgbClr val="CC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431" autoAdjust="0"/>
    <p:restoredTop sz="81065" autoAdjust="0"/>
  </p:normalViewPr>
  <p:slideViewPr>
    <p:cSldViewPr snapToGrid="0" showGuides="1">
      <p:cViewPr varScale="1">
        <p:scale>
          <a:sx n="78" d="100"/>
          <a:sy n="78" d="100"/>
        </p:scale>
        <p:origin x="1416" y="78"/>
      </p:cViewPr>
      <p:guideLst>
        <p:guide orient="horz" pos="1620"/>
        <p:guide pos="336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11" d="100"/>
        <a:sy n="111" d="100"/>
      </p:scale>
      <p:origin x="0" y="-512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6337D9-3022-3D41-8D8A-BDF2F3B0DD8E}" type="datetimeFigureOut">
              <a:rPr lang="en-US" smtClean="0"/>
              <a:t>2/16/2023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41018C-6CAF-B84E-B92C-ECB119457FB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75648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1"/>
          <p:cNvSpPr txBox="1">
            <a:spLocks noGrp="1" noChangeArrowheads="1"/>
          </p:cNvSpPr>
          <p:nvPr/>
        </p:nvSpPr>
        <p:spPr bwMode="auto">
          <a:xfrm>
            <a:off x="5929313" y="8680450"/>
            <a:ext cx="812800" cy="287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8819" tIns="0" rIns="18819" bIns="0" anchor="b"/>
          <a:lstStyle>
            <a:lvl1pPr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/>
            <a:fld id="{7C839C26-801B-42B6-A101-60F37FE2B0A8}" type="slidenum">
              <a:rPr lang="en-US" sz="800" b="0"/>
              <a:pPr algn="r"/>
              <a:t>2</a:t>
            </a:fld>
            <a:endParaRPr lang="en-US" sz="800" b="0" dirty="0"/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b="0" dirty="0"/>
              <a:t>Cisco Networking Academy Program</a:t>
            </a:r>
          </a:p>
          <a:p>
            <a:pPr>
              <a:buFontTx/>
              <a:buNone/>
            </a:pPr>
            <a:r>
              <a:rPr lang="en-US" b="0" dirty="0"/>
              <a:t>Routing and Switching Essentials v6.0</a:t>
            </a:r>
          </a:p>
          <a:p>
            <a:pPr>
              <a:buFontTx/>
              <a:buNone/>
            </a:pPr>
            <a:r>
              <a:rPr lang="en-US" b="0" dirty="0"/>
              <a:t>Chapter 4: Switched Networks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47521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4 – Switched Networks</a:t>
            </a:r>
          </a:p>
          <a:p>
            <a:pPr>
              <a:buFontTx/>
              <a:buNone/>
            </a:pPr>
            <a:r>
              <a:rPr lang="en-US" sz="1200" b="0" dirty="0"/>
              <a:t>4.1 – LAN Design</a:t>
            </a:r>
            <a:endParaRPr lang="en-GB" b="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552962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4.1 – LAN Design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4.1.1 – Converged Networks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4.1.1.1 – Growing Complexity of Networks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158710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4.1 – LAN Design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4.1.1 – Converged Networks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4.1.1.2 – Elements of a Converged Network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336360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4.1 – LAN Design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4.1.1 – Converged Networks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4.1.1.3 – Cisco Borderless Networks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974017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4.1 – LAN Design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4.1.1 – Converged Networks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4.1.1.4 – Hierarchy in the Borderless Switched Network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048090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4.1 – LAN Design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4.1.1 – Converged Networks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4.1.1.5 – Access, Distribution, and Core Layers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903944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4.1 – LAN Design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4.1.2 – Switched Networks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4.1.2.1 – Role of Switched Networks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626719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4.1 – LAN Design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4.1.2 – Switched Networks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4.1.2.2 – Form Factors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295865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4 – Switched Networks</a:t>
            </a:r>
          </a:p>
          <a:p>
            <a:pPr>
              <a:buFontTx/>
              <a:buNone/>
            </a:pPr>
            <a:r>
              <a:rPr lang="en-US" sz="1200" b="0" dirty="0"/>
              <a:t>4.2 – The Switched Environment</a:t>
            </a:r>
            <a:endParaRPr lang="en-GB" b="0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710555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4.2 – The Switched Environment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4.2.1 – Frame Forwarding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4.2.1.1 – Switching as a General Concept in Networking and Telecommunications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427361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4.2 – The Switched Environment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4.2.1 – Frame Forwarding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4.2.1.2 – Video Demonstration - MAC Address Tables on Connected Switches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549614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4.2 – The Switched Environment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4.2.1 – Frame Forwarding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4.2.1.3 – Switch Forwarding Methods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786655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4.2 – The Switched Environment</a:t>
            </a:r>
          </a:p>
          <a:p>
            <a:r>
              <a:rPr lang="en-US" dirty="0"/>
              <a:t>4.2.1 – Frame Forwarding</a:t>
            </a:r>
          </a:p>
          <a:p>
            <a:r>
              <a:rPr lang="en-US" dirty="0"/>
              <a:t>4.2.1.4 – Store-and-Forward Switching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284723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4.2 – The Switched Environment</a:t>
            </a:r>
          </a:p>
          <a:p>
            <a:r>
              <a:rPr lang="en-US" dirty="0"/>
              <a:t>4.2.1 – Frame Forwarding</a:t>
            </a:r>
          </a:p>
          <a:p>
            <a:r>
              <a:rPr lang="en-US" dirty="0"/>
              <a:t>4.2.1.5 – Cut-Through Switching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011652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4.2 – The Switched Environment</a:t>
            </a:r>
          </a:p>
          <a:p>
            <a:r>
              <a:rPr lang="en-US" dirty="0"/>
              <a:t>4.2.2 – Switching Domains</a:t>
            </a:r>
          </a:p>
          <a:p>
            <a:r>
              <a:rPr lang="en-US" dirty="0"/>
              <a:t>4.2.2.1 – Collision Domains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62455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4.2 – The Switched Environment</a:t>
            </a:r>
          </a:p>
          <a:p>
            <a:r>
              <a:rPr lang="en-US" dirty="0"/>
              <a:t>4.2.2 – Switching Domains</a:t>
            </a:r>
          </a:p>
          <a:p>
            <a:r>
              <a:rPr lang="en-US" dirty="0"/>
              <a:t>4.2.2.2 – Broadcast Domains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692027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4.2 – The Switched Environment</a:t>
            </a:r>
          </a:p>
          <a:p>
            <a:r>
              <a:rPr lang="en-US" dirty="0"/>
              <a:t>4.2.2 – Switching Domains</a:t>
            </a:r>
          </a:p>
          <a:p>
            <a:r>
              <a:rPr lang="en-US" dirty="0"/>
              <a:t>4.2.2.3 – Alleviating Network Congestion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095730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4 – Switched Networks</a:t>
            </a:r>
          </a:p>
          <a:p>
            <a:r>
              <a:rPr lang="en-US" dirty="0"/>
              <a:t>4.3– Summary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41006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4.3 – Summary</a:t>
            </a:r>
          </a:p>
          <a:p>
            <a:r>
              <a:rPr lang="en-US" dirty="0"/>
              <a:t>4.3.1 – Conclusion</a:t>
            </a:r>
          </a:p>
          <a:p>
            <a:r>
              <a:rPr lang="en-US" dirty="0"/>
              <a:t>4.3.1.3 – Chapter 4: Switched Networks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4369935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New Terms and Commands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707638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New Terms and Commands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12924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Title Slide-animated gradi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4319105" cy="288131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>
              <a:buNone/>
              <a:defRPr sz="1200" b="0" i="0">
                <a:solidFill>
                  <a:schemeClr val="accent5"/>
                </a:solidFill>
                <a:latin typeface="+mn-lt"/>
                <a:cs typeface="CiscoSans"/>
              </a:defRPr>
            </a:lvl1pPr>
            <a:lvl2pPr marL="3428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2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7" name="Text Placeholder 38"/>
          <p:cNvSpPr>
            <a:spLocks noGrp="1"/>
          </p:cNvSpPr>
          <p:nvPr>
            <p:ph type="body" sz="quarter" idx="11"/>
          </p:nvPr>
        </p:nvSpPr>
        <p:spPr>
          <a:xfrm>
            <a:off x="469496" y="4049523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40"/>
          <p:cNvSpPr>
            <a:spLocks noGrp="1"/>
          </p:cNvSpPr>
          <p:nvPr>
            <p:ph type="body" sz="quarter" idx="12"/>
          </p:nvPr>
        </p:nvSpPr>
        <p:spPr>
          <a:xfrm>
            <a:off x="469496" y="4289520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63292" y="2872236"/>
            <a:ext cx="5925246" cy="29900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>
              <a:buFont typeface="Arial" panose="020B0604020202020204" pitchFamily="34" charset="0"/>
              <a:buNone/>
              <a:defRPr sz="2000" baseline="0">
                <a:solidFill>
                  <a:schemeClr val="bg2"/>
                </a:solidFill>
                <a:latin typeface="+mj-lt"/>
              </a:defRPr>
            </a:lvl1pPr>
            <a:lvl2pPr marL="304781" indent="0">
              <a:buNone/>
              <a:defRPr/>
            </a:lvl2pPr>
            <a:lvl3pPr marL="427401" indent="0">
              <a:buNone/>
              <a:defRPr/>
            </a:lvl3pPr>
            <a:lvl4pPr marL="516694" indent="0">
              <a:buNone/>
              <a:defRPr/>
            </a:lvl4pPr>
            <a:lvl5pPr marL="601221" indent="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Title 1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5955513" cy="644730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3600" b="0" i="0" spc="0" baseline="0">
                <a:solidFill>
                  <a:srgbClr val="38C6F4"/>
                </a:solidFill>
                <a:latin typeface="+mj-lt"/>
                <a:cs typeface="CiscoSans Thin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492125" y="395288"/>
            <a:ext cx="796924" cy="423863"/>
            <a:chOff x="310" y="249"/>
            <a:chExt cx="502" cy="267"/>
          </a:xfrm>
          <a:solidFill>
            <a:schemeClr val="accent5"/>
          </a:solidFill>
        </p:grpSpPr>
        <p:sp>
          <p:nvSpPr>
            <p:cNvPr id="9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086725553"/>
      </p:ext>
    </p:extLst>
  </p:cSld>
  <p:clrMapOvr>
    <a:masterClrMapping/>
  </p:clrMapOvr>
  <p:transition spd="slow">
    <p:wipe/>
  </p:transition>
  <p:extLst>
    <p:ext uri="{DCECCB84-F9BA-43D5-87BE-67443E8EF086}">
      <p15:sldGuideLst xmlns:p15="http://schemas.microsoft.com/office/powerpoint/2012/main">
        <p15:guide id="1" orient="horz" pos="228" userDrawn="1">
          <p15:clr>
            <a:srgbClr val="FBAE40"/>
          </p15:clr>
        </p15:guide>
        <p15:guide id="2" pos="360" userDrawn="1">
          <p15:clr>
            <a:srgbClr val="FBAE40"/>
          </p15:clr>
        </p15:guide>
        <p15:guide id="3" orient="horz" pos="518" userDrawn="1">
          <p15:clr>
            <a:srgbClr val="FBAE40"/>
          </p15:clr>
        </p15:guide>
        <p15:guide id="4" pos="812" userDrawn="1">
          <p15:clr>
            <a:srgbClr val="FBAE40"/>
          </p15:clr>
        </p15:guide>
        <p15:guide id="5" pos="311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5_Title Slide-animated gradi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4319105" cy="288131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>
              <a:buNone/>
              <a:defRPr sz="1200" b="0" i="0">
                <a:solidFill>
                  <a:schemeClr val="accent1"/>
                </a:solidFill>
                <a:latin typeface="+mn-lt"/>
                <a:cs typeface="CiscoSans"/>
              </a:defRPr>
            </a:lvl1pPr>
            <a:lvl2pPr marL="3428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2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7" name="Text Placeholder 38"/>
          <p:cNvSpPr>
            <a:spLocks noGrp="1"/>
          </p:cNvSpPr>
          <p:nvPr>
            <p:ph type="body" sz="quarter" idx="11"/>
          </p:nvPr>
        </p:nvSpPr>
        <p:spPr>
          <a:xfrm>
            <a:off x="469496" y="4049523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1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40"/>
          <p:cNvSpPr>
            <a:spLocks noGrp="1"/>
          </p:cNvSpPr>
          <p:nvPr>
            <p:ph type="body" sz="quarter" idx="12"/>
          </p:nvPr>
        </p:nvSpPr>
        <p:spPr>
          <a:xfrm>
            <a:off x="469496" y="4289520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1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492125" y="395288"/>
            <a:ext cx="796924" cy="423863"/>
            <a:chOff x="310" y="249"/>
            <a:chExt cx="502" cy="267"/>
          </a:xfrm>
          <a:solidFill>
            <a:srgbClr val="004C69"/>
          </a:solidFill>
        </p:grpSpPr>
        <p:sp>
          <p:nvSpPr>
            <p:cNvPr id="9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9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63292" y="2872236"/>
            <a:ext cx="5925246" cy="29900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>
              <a:buFont typeface="Arial" panose="020B0604020202020204" pitchFamily="34" charset="0"/>
              <a:buNone/>
              <a:defRPr sz="2000" baseline="0">
                <a:solidFill>
                  <a:schemeClr val="accent1"/>
                </a:solidFill>
                <a:latin typeface="+mj-lt"/>
              </a:defRPr>
            </a:lvl1pPr>
            <a:lvl2pPr marL="304781" indent="0">
              <a:buNone/>
              <a:defRPr/>
            </a:lvl2pPr>
            <a:lvl3pPr marL="427401" indent="0">
              <a:buNone/>
              <a:defRPr/>
            </a:lvl3pPr>
            <a:lvl4pPr marL="516694" indent="0">
              <a:buNone/>
              <a:defRPr/>
            </a:lvl4pPr>
            <a:lvl5pPr marL="601221" indent="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0" name="Title 1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5955513" cy="644730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3600" b="0" i="0" spc="0" baseline="0">
                <a:solidFill>
                  <a:schemeClr val="accent1"/>
                </a:solidFill>
                <a:latin typeface="+mj-lt"/>
                <a:cs typeface="CiscoSans Thin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653042546"/>
      </p:ext>
    </p:extLst>
  </p:cSld>
  <p:clrMapOvr>
    <a:masterClrMapping/>
  </p:clrMapOvr>
  <p:transition spd="slow">
    <p:wipe/>
  </p:transition>
  <p:extLst>
    <p:ext uri="{DCECCB84-F9BA-43D5-87BE-67443E8EF086}">
      <p15:sldGuideLst xmlns:p15="http://schemas.microsoft.com/office/powerpoint/2012/main">
        <p15:guide id="1" orient="horz" pos="228" userDrawn="1">
          <p15:clr>
            <a:srgbClr val="FBAE40"/>
          </p15:clr>
        </p15:guide>
        <p15:guide id="2" pos="360" userDrawn="1">
          <p15:clr>
            <a:srgbClr val="FBAE40"/>
          </p15:clr>
        </p15:guide>
        <p15:guide id="3" orient="horz" pos="518" userDrawn="1">
          <p15:clr>
            <a:srgbClr val="FBAE40"/>
          </p15:clr>
        </p15:guide>
        <p15:guide id="4" pos="812" userDrawn="1">
          <p15:clr>
            <a:srgbClr val="FBAE40"/>
          </p15:clr>
        </p15:guide>
        <p15:guide id="5" pos="311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6_Title Slide-animated gradi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4319105" cy="288131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>
              <a:buNone/>
              <a:defRPr sz="1200" b="0" i="0">
                <a:solidFill>
                  <a:schemeClr val="accent5"/>
                </a:solidFill>
                <a:latin typeface="+mn-lt"/>
                <a:cs typeface="CiscoSans"/>
              </a:defRPr>
            </a:lvl1pPr>
            <a:lvl2pPr marL="3428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2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7" name="Text Placeholder 38"/>
          <p:cNvSpPr>
            <a:spLocks noGrp="1"/>
          </p:cNvSpPr>
          <p:nvPr>
            <p:ph type="body" sz="quarter" idx="11"/>
          </p:nvPr>
        </p:nvSpPr>
        <p:spPr>
          <a:xfrm>
            <a:off x="469496" y="4049523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40"/>
          <p:cNvSpPr>
            <a:spLocks noGrp="1"/>
          </p:cNvSpPr>
          <p:nvPr>
            <p:ph type="body" sz="quarter" idx="12"/>
          </p:nvPr>
        </p:nvSpPr>
        <p:spPr>
          <a:xfrm>
            <a:off x="469496" y="4289520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492125" y="395288"/>
            <a:ext cx="796924" cy="423863"/>
            <a:chOff x="310" y="249"/>
            <a:chExt cx="502" cy="267"/>
          </a:xfrm>
          <a:solidFill>
            <a:schemeClr val="accent5"/>
          </a:solidFill>
        </p:grpSpPr>
        <p:sp>
          <p:nvSpPr>
            <p:cNvPr id="9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9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63292" y="2872236"/>
            <a:ext cx="5925246" cy="29900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>
              <a:buFont typeface="Arial" panose="020B0604020202020204" pitchFamily="34" charset="0"/>
              <a:buNone/>
              <a:defRPr sz="2000" baseline="0">
                <a:solidFill>
                  <a:schemeClr val="bg2"/>
                </a:solidFill>
                <a:latin typeface="+mj-lt"/>
              </a:defRPr>
            </a:lvl1pPr>
            <a:lvl2pPr marL="304781" indent="0">
              <a:buNone/>
              <a:defRPr/>
            </a:lvl2pPr>
            <a:lvl3pPr marL="427401" indent="0">
              <a:buNone/>
              <a:defRPr/>
            </a:lvl3pPr>
            <a:lvl4pPr marL="516694" indent="0">
              <a:buNone/>
              <a:defRPr/>
            </a:lvl4pPr>
            <a:lvl5pPr marL="601221" indent="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0" name="Title 1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5955513" cy="644730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3600" b="0" i="0" spc="0" baseline="0">
                <a:solidFill>
                  <a:srgbClr val="38C6F4"/>
                </a:solidFill>
                <a:latin typeface="+mj-lt"/>
                <a:cs typeface="CiscoSans Thin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974617842"/>
      </p:ext>
    </p:extLst>
  </p:cSld>
  <p:clrMapOvr>
    <a:masterClrMapping/>
  </p:clrMapOvr>
  <p:transition spd="slow">
    <p:wipe/>
  </p:transition>
  <p:extLst>
    <p:ext uri="{DCECCB84-F9BA-43D5-87BE-67443E8EF086}">
      <p15:sldGuideLst xmlns:p15="http://schemas.microsoft.com/office/powerpoint/2012/main">
        <p15:guide id="1" orient="horz" pos="228" userDrawn="1">
          <p15:clr>
            <a:srgbClr val="FBAE40"/>
          </p15:clr>
        </p15:guide>
        <p15:guide id="2" pos="360" userDrawn="1">
          <p15:clr>
            <a:srgbClr val="FBAE40"/>
          </p15:clr>
        </p15:guide>
        <p15:guide id="3" orient="horz" pos="518" userDrawn="1">
          <p15:clr>
            <a:srgbClr val="FBAE40"/>
          </p15:clr>
        </p15:guide>
        <p15:guide id="4" pos="812" userDrawn="1">
          <p15:clr>
            <a:srgbClr val="FBAE40"/>
          </p15:clr>
        </p15:guide>
        <p15:guide id="5" pos="311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Segu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9144000" cy="5143499"/>
          </a:xfrm>
          <a:prstGeom prst="rect">
            <a:avLst/>
          </a:prstGeom>
          <a:solidFill>
            <a:srgbClr val="00394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7598042" cy="2569946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4600" b="0" i="0" spc="0" baseline="0">
                <a:solidFill>
                  <a:schemeClr val="accent5"/>
                </a:solidFill>
                <a:latin typeface="+mj-lt"/>
                <a:cs typeface="CiscoSans Thin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Rectangle 7"/>
          <p:cNvSpPr>
            <a:spLocks noChangeArrowheads="1"/>
          </p:cNvSpPr>
          <p:nvPr userDrawn="1"/>
        </p:nvSpPr>
        <p:spPr bwMode="ltGray">
          <a:xfrm>
            <a:off x="8515707" y="4742907"/>
            <a:ext cx="218414" cy="15451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61586" tIns="30792" rIns="61586" bIns="30792" anchor="b">
            <a:spAutoFit/>
          </a:bodyPr>
          <a:lstStyle/>
          <a:p>
            <a:pPr algn="r" defTabSz="610744" fontAlgn="auto">
              <a:spcBef>
                <a:spcPts val="0"/>
              </a:spcBef>
              <a:spcAft>
                <a:spcPts val="0"/>
              </a:spcAft>
              <a:defRPr/>
            </a:pPr>
            <a:fld id="{6A1E46DC-7EF6-4EA2-B285-14272867D133}" type="slidenum">
              <a:rPr lang="en-US" sz="600">
                <a:solidFill>
                  <a:schemeClr val="accent5">
                    <a:lumMod val="50000"/>
                  </a:schemeClr>
                </a:solidFill>
                <a:latin typeface="+mn-lt"/>
                <a:ea typeface="+mn-ea"/>
                <a:cs typeface="CiscoSans Thin"/>
              </a:rPr>
              <a:pPr algn="r" defTabSz="610744" fontAlgn="auto">
                <a:spcBef>
                  <a:spcPts val="0"/>
                </a:spcBef>
                <a:spcAft>
                  <a:spcPts val="0"/>
                </a:spcAft>
                <a:defRPr/>
              </a:pPr>
              <a:t>‹#›</a:t>
            </a:fld>
            <a:endParaRPr lang="en-US" sz="600" dirty="0">
              <a:solidFill>
                <a:schemeClr val="accent5">
                  <a:lumMod val="50000"/>
                </a:schemeClr>
              </a:solidFill>
              <a:latin typeface="+mn-lt"/>
              <a:ea typeface="+mn-ea"/>
              <a:cs typeface="CiscoSans Thin"/>
            </a:endParaRPr>
          </a:p>
        </p:txBody>
      </p:sp>
      <p:sp>
        <p:nvSpPr>
          <p:cNvPr id="9" name="Rectangle 4"/>
          <p:cNvSpPr>
            <a:spLocks noChangeArrowheads="1"/>
          </p:cNvSpPr>
          <p:nvPr userDrawn="1"/>
        </p:nvSpPr>
        <p:spPr bwMode="ltGray">
          <a:xfrm>
            <a:off x="5867508" y="4741653"/>
            <a:ext cx="2658018" cy="1545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61586" tIns="30792" rIns="61586" bIns="30792" anchor="b">
            <a:spAutoFit/>
          </a:bodyPr>
          <a:lstStyle/>
          <a:p>
            <a:pPr defTabSz="610744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600" dirty="0">
                <a:solidFill>
                  <a:schemeClr val="accent5">
                    <a:lumMod val="50000"/>
                  </a:schemeClr>
                </a:solidFill>
                <a:latin typeface="+mn-lt"/>
                <a:ea typeface="+mn-ea"/>
                <a:cs typeface="CiscoSans Thin"/>
              </a:rPr>
              <a:t>© 2016  Cisco and/or its affiliates. All rights reserved.   Cisco Confidential</a:t>
            </a:r>
          </a:p>
        </p:txBody>
      </p:sp>
      <p:grpSp>
        <p:nvGrpSpPr>
          <p:cNvPr id="11" name="Group 4"/>
          <p:cNvGrpSpPr>
            <a:grpSpLocks noChangeAspect="1"/>
          </p:cNvGrpSpPr>
          <p:nvPr userDrawn="1"/>
        </p:nvGrpSpPr>
        <p:grpSpPr bwMode="auto">
          <a:xfrm>
            <a:off x="508039" y="4715197"/>
            <a:ext cx="340257" cy="180974"/>
            <a:chOff x="310" y="249"/>
            <a:chExt cx="502" cy="267"/>
          </a:xfrm>
          <a:solidFill>
            <a:srgbClr val="086D8E"/>
          </a:solidFill>
        </p:grpSpPr>
        <p:sp>
          <p:nvSpPr>
            <p:cNvPr id="12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890854121"/>
      </p:ext>
    </p:extLst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Multi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474662" y="1347788"/>
            <a:ext cx="8280057" cy="3073946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baseline="0">
                <a:solidFill>
                  <a:schemeClr val="bg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itle Placeholder 5"/>
          <p:cNvSpPr>
            <a:spLocks noGrp="1"/>
          </p:cNvSpPr>
          <p:nvPr>
            <p:ph type="title"/>
          </p:nvPr>
        </p:nvSpPr>
        <p:spPr bwMode="auto">
          <a:xfrm>
            <a:off x="437766" y="341313"/>
            <a:ext cx="8345488" cy="731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2967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29121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ircled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2" name="Oval 11"/>
          <p:cNvSpPr/>
          <p:nvPr/>
        </p:nvSpPr>
        <p:spPr>
          <a:xfrm>
            <a:off x="575610" y="2552550"/>
            <a:ext cx="698624" cy="698624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solidFill>
                <a:srgbClr val="FFFFFF"/>
              </a:solidFill>
              <a:cs typeface="Arial"/>
            </a:endParaRPr>
          </a:p>
        </p:txBody>
      </p:sp>
      <p:sp>
        <p:nvSpPr>
          <p:cNvPr id="15" name="Oval 14"/>
          <p:cNvSpPr/>
          <p:nvPr/>
        </p:nvSpPr>
        <p:spPr>
          <a:xfrm>
            <a:off x="575610" y="1426607"/>
            <a:ext cx="698624" cy="698624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bg1"/>
              </a:solidFill>
              <a:cs typeface="Arial"/>
            </a:endParaRPr>
          </a:p>
        </p:txBody>
      </p:sp>
      <p:sp>
        <p:nvSpPr>
          <p:cNvPr id="22" name="Oval 21"/>
          <p:cNvSpPr/>
          <p:nvPr/>
        </p:nvSpPr>
        <p:spPr>
          <a:xfrm>
            <a:off x="575610" y="3653093"/>
            <a:ext cx="698624" cy="698624"/>
          </a:xfrm>
          <a:prstGeom prst="ellipse">
            <a:avLst/>
          </a:prstGeom>
          <a:solidFill>
            <a:schemeClr val="accent5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solidFill>
                <a:srgbClr val="049FD9"/>
              </a:solidFill>
              <a:cs typeface="Arial"/>
            </a:endParaRPr>
          </a:p>
        </p:txBody>
      </p:sp>
      <p:sp>
        <p:nvSpPr>
          <p:cNvPr id="24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1365250" y="1432522"/>
            <a:ext cx="5473700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5" name="Text Placeholder 17"/>
          <p:cNvSpPr>
            <a:spLocks noGrp="1"/>
          </p:cNvSpPr>
          <p:nvPr>
            <p:ph type="body" sz="quarter" idx="14"/>
          </p:nvPr>
        </p:nvSpPr>
        <p:spPr>
          <a:xfrm>
            <a:off x="1365250" y="2557793"/>
            <a:ext cx="5473700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Text Placeholder 17"/>
          <p:cNvSpPr>
            <a:spLocks noGrp="1"/>
          </p:cNvSpPr>
          <p:nvPr>
            <p:ph type="body" sz="quarter" idx="15"/>
          </p:nvPr>
        </p:nvSpPr>
        <p:spPr>
          <a:xfrm>
            <a:off x="1365250" y="3653093"/>
            <a:ext cx="5473700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5610" y="2552550"/>
            <a:ext cx="698624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4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2</a:t>
            </a:r>
          </a:p>
        </p:txBody>
      </p:sp>
      <p:sp>
        <p:nvSpPr>
          <p:cNvPr id="29" name="Text Placeholder 17"/>
          <p:cNvSpPr>
            <a:spLocks noGrp="1"/>
          </p:cNvSpPr>
          <p:nvPr>
            <p:ph type="body" sz="quarter" idx="18" hasCustomPrompt="1"/>
          </p:nvPr>
        </p:nvSpPr>
        <p:spPr>
          <a:xfrm>
            <a:off x="575611" y="3651140"/>
            <a:ext cx="698624" cy="693381"/>
          </a:xfrm>
          <a:prstGeom prst="rect">
            <a:avLst/>
          </a:prstGeom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4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3</a:t>
            </a:r>
          </a:p>
        </p:txBody>
      </p:sp>
      <p:sp>
        <p:nvSpPr>
          <p:cNvPr id="13" name="Text Placeholder 17"/>
          <p:cNvSpPr>
            <a:spLocks noGrp="1"/>
          </p:cNvSpPr>
          <p:nvPr>
            <p:ph type="body" sz="quarter" idx="19" hasCustomPrompt="1"/>
          </p:nvPr>
        </p:nvSpPr>
        <p:spPr>
          <a:xfrm>
            <a:off x="575610" y="1427248"/>
            <a:ext cx="698624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4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3053872667"/>
      </p:ext>
    </p:extLst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ircled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2" name="Oval 11"/>
          <p:cNvSpPr/>
          <p:nvPr/>
        </p:nvSpPr>
        <p:spPr>
          <a:xfrm>
            <a:off x="575611" y="1979318"/>
            <a:ext cx="464815" cy="464815"/>
          </a:xfrm>
          <a:prstGeom prst="ellipse">
            <a:avLst/>
          </a:prstGeom>
          <a:solidFill>
            <a:srgbClr val="38C6F4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15" name="Oval 14"/>
          <p:cNvSpPr/>
          <p:nvPr/>
        </p:nvSpPr>
        <p:spPr>
          <a:xfrm>
            <a:off x="575610" y="1328927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22" name="Oval 21"/>
          <p:cNvSpPr/>
          <p:nvPr/>
        </p:nvSpPr>
        <p:spPr>
          <a:xfrm>
            <a:off x="575611" y="2627446"/>
            <a:ext cx="464815" cy="464815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24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1172384" y="1334842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5" name="Text Placeholder 17"/>
          <p:cNvSpPr>
            <a:spLocks noGrp="1"/>
          </p:cNvSpPr>
          <p:nvPr>
            <p:ph type="body" sz="quarter" idx="14"/>
          </p:nvPr>
        </p:nvSpPr>
        <p:spPr>
          <a:xfrm>
            <a:off x="1172385" y="1984561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Text Placeholder 17"/>
          <p:cNvSpPr>
            <a:spLocks noGrp="1"/>
          </p:cNvSpPr>
          <p:nvPr>
            <p:ph type="body" sz="quarter" idx="15"/>
          </p:nvPr>
        </p:nvSpPr>
        <p:spPr>
          <a:xfrm>
            <a:off x="1172385" y="2627446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7" name="Text Placeholder 17"/>
          <p:cNvSpPr>
            <a:spLocks noGrp="1"/>
          </p:cNvSpPr>
          <p:nvPr>
            <p:ph type="body" sz="quarter" idx="16" hasCustomPrompt="1"/>
          </p:nvPr>
        </p:nvSpPr>
        <p:spPr>
          <a:xfrm>
            <a:off x="575611" y="1327521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1</a:t>
            </a:r>
          </a:p>
        </p:txBody>
      </p:sp>
      <p:sp>
        <p:nvSpPr>
          <p:cNvPr id="28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5611" y="197931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2</a:t>
            </a:r>
          </a:p>
        </p:txBody>
      </p:sp>
      <p:sp>
        <p:nvSpPr>
          <p:cNvPr id="29" name="Text Placeholder 17"/>
          <p:cNvSpPr>
            <a:spLocks noGrp="1"/>
          </p:cNvSpPr>
          <p:nvPr>
            <p:ph type="body" sz="quarter" idx="18" hasCustomPrompt="1"/>
          </p:nvPr>
        </p:nvSpPr>
        <p:spPr>
          <a:xfrm>
            <a:off x="575612" y="2625493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3</a:t>
            </a:r>
          </a:p>
        </p:txBody>
      </p:sp>
      <p:sp>
        <p:nvSpPr>
          <p:cNvPr id="13" name="Oval 12"/>
          <p:cNvSpPr/>
          <p:nvPr/>
        </p:nvSpPr>
        <p:spPr>
          <a:xfrm>
            <a:off x="575612" y="3274581"/>
            <a:ext cx="464815" cy="464815"/>
          </a:xfrm>
          <a:prstGeom prst="ellipse">
            <a:avLst/>
          </a:prstGeom>
          <a:solidFill>
            <a:schemeClr val="accent6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14" name="Text Placeholder 17"/>
          <p:cNvSpPr>
            <a:spLocks noGrp="1"/>
          </p:cNvSpPr>
          <p:nvPr>
            <p:ph type="body" sz="quarter" idx="19"/>
          </p:nvPr>
        </p:nvSpPr>
        <p:spPr>
          <a:xfrm>
            <a:off x="1172386" y="3274581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17"/>
          <p:cNvSpPr>
            <a:spLocks noGrp="1"/>
          </p:cNvSpPr>
          <p:nvPr>
            <p:ph type="body" sz="quarter" idx="20" hasCustomPrompt="1"/>
          </p:nvPr>
        </p:nvSpPr>
        <p:spPr>
          <a:xfrm>
            <a:off x="575613" y="327262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4</a:t>
            </a:r>
          </a:p>
        </p:txBody>
      </p:sp>
      <p:sp>
        <p:nvSpPr>
          <p:cNvPr id="17" name="Oval 16"/>
          <p:cNvSpPr/>
          <p:nvPr/>
        </p:nvSpPr>
        <p:spPr>
          <a:xfrm>
            <a:off x="575613" y="3921716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21"/>
          </p:nvPr>
        </p:nvSpPr>
        <p:spPr>
          <a:xfrm>
            <a:off x="1172387" y="3921716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17"/>
          <p:cNvSpPr>
            <a:spLocks noGrp="1"/>
          </p:cNvSpPr>
          <p:nvPr>
            <p:ph type="body" sz="quarter" idx="22" hasCustomPrompt="1"/>
          </p:nvPr>
        </p:nvSpPr>
        <p:spPr>
          <a:xfrm>
            <a:off x="575614" y="3919763"/>
            <a:ext cx="464815" cy="461327"/>
          </a:xfrm>
          <a:prstGeom prst="rect">
            <a:avLst/>
          </a:prstGeom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2962125011"/>
      </p:ext>
    </p:extLst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ircled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2" name="Oval 41"/>
          <p:cNvSpPr/>
          <p:nvPr/>
        </p:nvSpPr>
        <p:spPr>
          <a:xfrm>
            <a:off x="575611" y="1979318"/>
            <a:ext cx="464815" cy="464815"/>
          </a:xfrm>
          <a:prstGeom prst="ellipse">
            <a:avLst/>
          </a:prstGeom>
          <a:solidFill>
            <a:srgbClr val="38C6F4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43" name="Oval 42"/>
          <p:cNvSpPr/>
          <p:nvPr/>
        </p:nvSpPr>
        <p:spPr>
          <a:xfrm>
            <a:off x="575610" y="1328927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rgbClr val="FFFFFF"/>
              </a:solidFill>
              <a:cs typeface="Arial"/>
            </a:endParaRPr>
          </a:p>
        </p:txBody>
      </p:sp>
      <p:sp>
        <p:nvSpPr>
          <p:cNvPr id="44" name="Oval 43"/>
          <p:cNvSpPr/>
          <p:nvPr/>
        </p:nvSpPr>
        <p:spPr>
          <a:xfrm>
            <a:off x="575611" y="2627446"/>
            <a:ext cx="464815" cy="464815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45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1172384" y="1334842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6" name="Text Placeholder 17"/>
          <p:cNvSpPr>
            <a:spLocks noGrp="1"/>
          </p:cNvSpPr>
          <p:nvPr>
            <p:ph type="body" sz="quarter" idx="14"/>
          </p:nvPr>
        </p:nvSpPr>
        <p:spPr>
          <a:xfrm>
            <a:off x="1172385" y="1984561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7" name="Text Placeholder 17"/>
          <p:cNvSpPr>
            <a:spLocks noGrp="1"/>
          </p:cNvSpPr>
          <p:nvPr>
            <p:ph type="body" sz="quarter" idx="15"/>
          </p:nvPr>
        </p:nvSpPr>
        <p:spPr>
          <a:xfrm>
            <a:off x="1172385" y="2627446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8" name="Text Placeholder 17"/>
          <p:cNvSpPr>
            <a:spLocks noGrp="1"/>
          </p:cNvSpPr>
          <p:nvPr>
            <p:ph type="body" sz="quarter" idx="16" hasCustomPrompt="1"/>
          </p:nvPr>
        </p:nvSpPr>
        <p:spPr>
          <a:xfrm>
            <a:off x="575611" y="1327521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1</a:t>
            </a:r>
          </a:p>
        </p:txBody>
      </p:sp>
      <p:sp>
        <p:nvSpPr>
          <p:cNvPr id="49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5611" y="197931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2</a:t>
            </a:r>
          </a:p>
        </p:txBody>
      </p:sp>
      <p:sp>
        <p:nvSpPr>
          <p:cNvPr id="50" name="Text Placeholder 17"/>
          <p:cNvSpPr>
            <a:spLocks noGrp="1"/>
          </p:cNvSpPr>
          <p:nvPr>
            <p:ph type="body" sz="quarter" idx="18" hasCustomPrompt="1"/>
          </p:nvPr>
        </p:nvSpPr>
        <p:spPr>
          <a:xfrm>
            <a:off x="575612" y="2625493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3</a:t>
            </a:r>
          </a:p>
        </p:txBody>
      </p:sp>
      <p:sp>
        <p:nvSpPr>
          <p:cNvPr id="51" name="Oval 50"/>
          <p:cNvSpPr/>
          <p:nvPr/>
        </p:nvSpPr>
        <p:spPr>
          <a:xfrm>
            <a:off x="575612" y="3274581"/>
            <a:ext cx="464815" cy="464815"/>
          </a:xfrm>
          <a:prstGeom prst="ellipse">
            <a:avLst/>
          </a:prstGeom>
          <a:solidFill>
            <a:schemeClr val="accent6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2" name="Text Placeholder 17"/>
          <p:cNvSpPr>
            <a:spLocks noGrp="1"/>
          </p:cNvSpPr>
          <p:nvPr>
            <p:ph type="body" sz="quarter" idx="19"/>
          </p:nvPr>
        </p:nvSpPr>
        <p:spPr>
          <a:xfrm>
            <a:off x="1172386" y="3274581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3" name="Text Placeholder 17"/>
          <p:cNvSpPr>
            <a:spLocks noGrp="1"/>
          </p:cNvSpPr>
          <p:nvPr>
            <p:ph type="body" sz="quarter" idx="20" hasCustomPrompt="1"/>
          </p:nvPr>
        </p:nvSpPr>
        <p:spPr>
          <a:xfrm>
            <a:off x="575613" y="327262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4</a:t>
            </a:r>
          </a:p>
        </p:txBody>
      </p:sp>
      <p:sp>
        <p:nvSpPr>
          <p:cNvPr id="54" name="Oval 53"/>
          <p:cNvSpPr/>
          <p:nvPr/>
        </p:nvSpPr>
        <p:spPr>
          <a:xfrm>
            <a:off x="575613" y="3921716"/>
            <a:ext cx="464815" cy="464815"/>
          </a:xfrm>
          <a:prstGeom prst="ellipse">
            <a:avLst/>
          </a:prstGeom>
          <a:solidFill>
            <a:schemeClr val="accent1">
              <a:lumMod val="75000"/>
            </a:schemeClr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5" name="Text Placeholder 17"/>
          <p:cNvSpPr>
            <a:spLocks noGrp="1"/>
          </p:cNvSpPr>
          <p:nvPr>
            <p:ph type="body" sz="quarter" idx="21"/>
          </p:nvPr>
        </p:nvSpPr>
        <p:spPr>
          <a:xfrm>
            <a:off x="1172387" y="3921716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6" name="Text Placeholder 17"/>
          <p:cNvSpPr>
            <a:spLocks noGrp="1"/>
          </p:cNvSpPr>
          <p:nvPr>
            <p:ph type="body" sz="quarter" idx="22" hasCustomPrompt="1"/>
          </p:nvPr>
        </p:nvSpPr>
        <p:spPr>
          <a:xfrm>
            <a:off x="575614" y="3919763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5</a:t>
            </a:r>
          </a:p>
        </p:txBody>
      </p:sp>
      <p:sp>
        <p:nvSpPr>
          <p:cNvPr id="57" name="Oval 56"/>
          <p:cNvSpPr/>
          <p:nvPr/>
        </p:nvSpPr>
        <p:spPr>
          <a:xfrm>
            <a:off x="4414576" y="1983084"/>
            <a:ext cx="464815" cy="464815"/>
          </a:xfrm>
          <a:prstGeom prst="ellipse">
            <a:avLst/>
          </a:prstGeom>
          <a:solidFill>
            <a:schemeClr val="accent6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8" name="Oval 57"/>
          <p:cNvSpPr/>
          <p:nvPr/>
        </p:nvSpPr>
        <p:spPr>
          <a:xfrm>
            <a:off x="4414575" y="1332693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9" name="Oval 58"/>
          <p:cNvSpPr/>
          <p:nvPr/>
        </p:nvSpPr>
        <p:spPr>
          <a:xfrm>
            <a:off x="4414576" y="2631212"/>
            <a:ext cx="464815" cy="464815"/>
          </a:xfrm>
          <a:prstGeom prst="ellipse">
            <a:avLst/>
          </a:prstGeom>
          <a:solidFill>
            <a:schemeClr val="accent5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60" name="Text Placeholder 17"/>
          <p:cNvSpPr>
            <a:spLocks noGrp="1"/>
          </p:cNvSpPr>
          <p:nvPr>
            <p:ph type="body" sz="quarter" idx="23"/>
          </p:nvPr>
        </p:nvSpPr>
        <p:spPr>
          <a:xfrm>
            <a:off x="5011349" y="1338608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1" name="Text Placeholder 17"/>
          <p:cNvSpPr>
            <a:spLocks noGrp="1"/>
          </p:cNvSpPr>
          <p:nvPr>
            <p:ph type="body" sz="quarter" idx="24"/>
          </p:nvPr>
        </p:nvSpPr>
        <p:spPr>
          <a:xfrm>
            <a:off x="5011350" y="1988327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2" name="Text Placeholder 17"/>
          <p:cNvSpPr>
            <a:spLocks noGrp="1"/>
          </p:cNvSpPr>
          <p:nvPr>
            <p:ph type="body" sz="quarter" idx="25"/>
          </p:nvPr>
        </p:nvSpPr>
        <p:spPr>
          <a:xfrm>
            <a:off x="5011350" y="2631212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3" name="Text Placeholder 17"/>
          <p:cNvSpPr>
            <a:spLocks noGrp="1"/>
          </p:cNvSpPr>
          <p:nvPr>
            <p:ph type="body" sz="quarter" idx="26" hasCustomPrompt="1"/>
          </p:nvPr>
        </p:nvSpPr>
        <p:spPr>
          <a:xfrm>
            <a:off x="4414576" y="1331287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6</a:t>
            </a:r>
          </a:p>
        </p:txBody>
      </p:sp>
      <p:sp>
        <p:nvSpPr>
          <p:cNvPr id="64" name="Text Placeholder 17"/>
          <p:cNvSpPr>
            <a:spLocks noGrp="1"/>
          </p:cNvSpPr>
          <p:nvPr>
            <p:ph type="body" sz="quarter" idx="27" hasCustomPrompt="1"/>
          </p:nvPr>
        </p:nvSpPr>
        <p:spPr>
          <a:xfrm>
            <a:off x="4414576" y="1983084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7</a:t>
            </a:r>
          </a:p>
        </p:txBody>
      </p:sp>
      <p:sp>
        <p:nvSpPr>
          <p:cNvPr id="65" name="Text Placeholder 17"/>
          <p:cNvSpPr>
            <a:spLocks noGrp="1"/>
          </p:cNvSpPr>
          <p:nvPr>
            <p:ph type="body" sz="quarter" idx="28" hasCustomPrompt="1"/>
          </p:nvPr>
        </p:nvSpPr>
        <p:spPr>
          <a:xfrm>
            <a:off x="4414577" y="2629259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8</a:t>
            </a:r>
          </a:p>
        </p:txBody>
      </p:sp>
      <p:sp>
        <p:nvSpPr>
          <p:cNvPr id="66" name="Oval 65"/>
          <p:cNvSpPr/>
          <p:nvPr/>
        </p:nvSpPr>
        <p:spPr>
          <a:xfrm>
            <a:off x="4414577" y="3278347"/>
            <a:ext cx="464815" cy="464815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67" name="Text Placeholder 17"/>
          <p:cNvSpPr>
            <a:spLocks noGrp="1"/>
          </p:cNvSpPr>
          <p:nvPr>
            <p:ph type="body" sz="quarter" idx="29"/>
          </p:nvPr>
        </p:nvSpPr>
        <p:spPr>
          <a:xfrm>
            <a:off x="5011351" y="3278347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8" name="Text Placeholder 17"/>
          <p:cNvSpPr>
            <a:spLocks noGrp="1"/>
          </p:cNvSpPr>
          <p:nvPr>
            <p:ph type="body" sz="quarter" idx="30" hasCustomPrompt="1"/>
          </p:nvPr>
        </p:nvSpPr>
        <p:spPr>
          <a:xfrm>
            <a:off x="4414578" y="3276394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9</a:t>
            </a:r>
          </a:p>
        </p:txBody>
      </p:sp>
      <p:sp>
        <p:nvSpPr>
          <p:cNvPr id="69" name="Oval 68"/>
          <p:cNvSpPr/>
          <p:nvPr/>
        </p:nvSpPr>
        <p:spPr>
          <a:xfrm>
            <a:off x="4414578" y="3925482"/>
            <a:ext cx="464815" cy="464815"/>
          </a:xfrm>
          <a:prstGeom prst="ellipse">
            <a:avLst/>
          </a:prstGeom>
          <a:solidFill>
            <a:schemeClr val="accent1">
              <a:lumMod val="75000"/>
            </a:schemeClr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70" name="Text Placeholder 17"/>
          <p:cNvSpPr>
            <a:spLocks noGrp="1"/>
          </p:cNvSpPr>
          <p:nvPr>
            <p:ph type="body" sz="quarter" idx="31"/>
          </p:nvPr>
        </p:nvSpPr>
        <p:spPr>
          <a:xfrm>
            <a:off x="5011352" y="3925482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1" name="Text Placeholder 17"/>
          <p:cNvSpPr>
            <a:spLocks noGrp="1"/>
          </p:cNvSpPr>
          <p:nvPr>
            <p:ph type="body" sz="quarter" idx="32" hasCustomPrompt="1"/>
          </p:nvPr>
        </p:nvSpPr>
        <p:spPr>
          <a:xfrm>
            <a:off x="4414579" y="3923529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10</a:t>
            </a:r>
          </a:p>
        </p:txBody>
      </p:sp>
    </p:spTree>
    <p:extLst>
      <p:ext uri="{BB962C8B-B14F-4D97-AF65-F5344CB8AC3E}">
        <p14:creationId xmlns:p14="http://schemas.microsoft.com/office/powerpoint/2010/main" val="3643099958"/>
      </p:ext>
    </p:extLst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losing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1"/>
            <a:ext cx="9143999" cy="5165874"/>
          </a:xfrm>
          <a:prstGeom prst="rect">
            <a:avLst/>
          </a:prstGeom>
        </p:spPr>
      </p:pic>
      <p:grpSp>
        <p:nvGrpSpPr>
          <p:cNvPr id="4" name="Group 4"/>
          <p:cNvGrpSpPr>
            <a:grpSpLocks noChangeAspect="1"/>
          </p:cNvGrpSpPr>
          <p:nvPr userDrawn="1"/>
        </p:nvGrpSpPr>
        <p:grpSpPr bwMode="auto">
          <a:xfrm>
            <a:off x="3746294" y="2129856"/>
            <a:ext cx="1617944" cy="860542"/>
            <a:chOff x="310" y="249"/>
            <a:chExt cx="502" cy="267"/>
          </a:xfrm>
          <a:solidFill>
            <a:schemeClr val="accent5"/>
          </a:solidFill>
        </p:grpSpPr>
        <p:sp>
          <p:nvSpPr>
            <p:cNvPr id="5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6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7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198843304"/>
      </p:ext>
    </p:extLst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00394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4" name="Group 4"/>
          <p:cNvGrpSpPr>
            <a:grpSpLocks noChangeAspect="1"/>
          </p:cNvGrpSpPr>
          <p:nvPr userDrawn="1"/>
        </p:nvGrpSpPr>
        <p:grpSpPr bwMode="auto">
          <a:xfrm>
            <a:off x="3746294" y="2129856"/>
            <a:ext cx="1617944" cy="860542"/>
            <a:chOff x="310" y="249"/>
            <a:chExt cx="502" cy="267"/>
          </a:xfrm>
          <a:solidFill>
            <a:schemeClr val="accent5"/>
          </a:solidFill>
        </p:grpSpPr>
        <p:sp>
          <p:nvSpPr>
            <p:cNvPr id="5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6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7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47974899"/>
      </p:ext>
    </p:extLst>
  </p:cSld>
  <p:clrMapOvr>
    <a:masterClrMapping/>
  </p:clrMapOvr>
  <p:transition spd="slow">
    <p:wip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Closing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"/>
          <p:cNvGrpSpPr>
            <a:grpSpLocks noChangeAspect="1"/>
          </p:cNvGrpSpPr>
          <p:nvPr userDrawn="1"/>
        </p:nvGrpSpPr>
        <p:grpSpPr bwMode="auto">
          <a:xfrm>
            <a:off x="3746294" y="2129856"/>
            <a:ext cx="1617944" cy="860542"/>
            <a:chOff x="310" y="249"/>
            <a:chExt cx="502" cy="267"/>
          </a:xfrm>
          <a:solidFill>
            <a:schemeClr val="accent1">
              <a:lumMod val="75000"/>
            </a:schemeClr>
          </a:solidFill>
        </p:grpSpPr>
        <p:sp>
          <p:nvSpPr>
            <p:cNvPr id="5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6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7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851544963"/>
      </p:ext>
    </p:extLst>
  </p:cSld>
  <p:clrMapOvr>
    <a:masterClrMapping/>
  </p:clrMapOvr>
  <p:transition spd="slow">
    <p:wip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8473441" y="4954263"/>
            <a:ext cx="676910" cy="1892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525">
                <a:solidFill>
                  <a:schemeClr val="tx2"/>
                </a:solidFill>
              </a:defRPr>
            </a:lvl1pPr>
          </a:lstStyle>
          <a:p>
            <a:pPr defTabSz="385763">
              <a:defRPr/>
            </a:pPr>
            <a:fld id="{2F5CCB13-0A32-4557-88E9-079F0C330695}" type="slidenum">
              <a:rPr lang="en-US" kern="0" smtClean="0">
                <a:solidFill>
                  <a:srgbClr val="595959"/>
                </a:solidFill>
              </a:rPr>
              <a:pPr defTabSz="385763">
                <a:defRPr/>
              </a:pPr>
              <a:t>‹#›</a:t>
            </a:fld>
            <a:endParaRPr lang="en-US" kern="0" dirty="0">
              <a:solidFill>
                <a:srgbClr val="595959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idx="1"/>
          </p:nvPr>
        </p:nvSpPr>
        <p:spPr bwMode="auto">
          <a:xfrm>
            <a:off x="144065" y="798944"/>
            <a:ext cx="8853286" cy="41553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  <a:defRPr>
                <a:solidFill>
                  <a:srgbClr val="000000"/>
                </a:solidFill>
              </a:defRPr>
            </a:lvl1pPr>
            <a:lvl2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defRPr>
                <a:solidFill>
                  <a:srgbClr val="000000"/>
                </a:solidFill>
              </a:defRPr>
            </a:lvl2pPr>
            <a:lvl3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defRPr>
                <a:solidFill>
                  <a:srgbClr val="000000"/>
                </a:solidFill>
              </a:defRPr>
            </a:lvl3pPr>
            <a:lvl4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defRPr>
                <a:solidFill>
                  <a:srgbClr val="000000"/>
                </a:solidFill>
              </a:defRPr>
            </a:lvl4pPr>
          </a:lstStyle>
          <a:p>
            <a:pPr lvl="0"/>
            <a:r>
              <a:rPr lang="en-US" dirty="0">
                <a:sym typeface="Arial" pitchFamily="34" charset="0"/>
              </a:rPr>
              <a:t>Click to edit Master text styles</a:t>
            </a:r>
          </a:p>
          <a:p>
            <a:pPr lvl="1"/>
            <a:r>
              <a:rPr lang="en-US" dirty="0">
                <a:sym typeface="Arial" pitchFamily="34" charset="0"/>
              </a:rPr>
              <a:t>Second level</a:t>
            </a:r>
          </a:p>
          <a:p>
            <a:pPr lvl="2"/>
            <a:r>
              <a:rPr lang="en-US" dirty="0">
                <a:sym typeface="Arial" pitchFamily="34" charset="0"/>
              </a:rPr>
              <a:t>Third level</a:t>
            </a:r>
          </a:p>
          <a:p>
            <a:pPr lvl="3"/>
            <a:r>
              <a:rPr lang="en-US" dirty="0">
                <a:sym typeface="Arial" pitchFamily="34" charset="0"/>
              </a:rPr>
              <a:t>Fourth level</a:t>
            </a:r>
          </a:p>
        </p:txBody>
      </p:sp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" y="41393"/>
            <a:ext cx="9144000" cy="7575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defRPr sz="2400"/>
            </a:lvl1pPr>
          </a:lstStyle>
          <a:p>
            <a:pPr lvl="0"/>
            <a:r>
              <a:rPr lang="en-US" dirty="0">
                <a:sym typeface="Arial" pitchFamily="34" charset="0"/>
              </a:rPr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257996623"/>
      </p:ext>
    </p:extLst>
  </p:cSld>
  <p:clrMapOvr>
    <a:masterClrMapping/>
  </p:clrMapOvr>
  <p:transition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6992501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491630"/>
            <a:ext cx="7772400" cy="11025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2808461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4893469"/>
            <a:ext cx="971550" cy="164306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4786313"/>
            <a:ext cx="2895600" cy="273844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069642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00151"/>
            <a:ext cx="8229600" cy="293777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4845844"/>
            <a:ext cx="2895600" cy="273844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4395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2994813"/>
            <a:ext cx="7772400" cy="1021556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1869673"/>
            <a:ext cx="7772400" cy="1125140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8089331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299178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299178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3882496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1631157"/>
            <a:ext cx="4040188" cy="2560774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1631157"/>
            <a:ext cx="4041775" cy="2560774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3928554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07830772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539230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3879130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02241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1483356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3381840"/>
            <a:ext cx="5486400" cy="425054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459582"/>
            <a:ext cx="5486400" cy="2868253"/>
          </a:xfrm>
        </p:spPr>
        <p:txBody>
          <a:bodyPr rtlCol="0">
            <a:normAutofit/>
          </a:bodyPr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3867894"/>
            <a:ext cx="5486400" cy="324036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6140785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5759648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393194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3931946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058039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17.xml"/><Relationship Id="rId7" Type="http://schemas.openxmlformats.org/officeDocument/2006/relationships/slideLayout" Target="../slideLayouts/slideLayout21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5.xml"/><Relationship Id="rId5" Type="http://schemas.openxmlformats.org/officeDocument/2006/relationships/slideLayout" Target="../slideLayouts/slideLayout19.xml"/><Relationship Id="rId10" Type="http://schemas.openxmlformats.org/officeDocument/2006/relationships/slideLayout" Target="../slideLayouts/slideLayout24.xml"/><Relationship Id="rId4" Type="http://schemas.openxmlformats.org/officeDocument/2006/relationships/slideLayout" Target="../slideLayouts/slideLayout18.xml"/><Relationship Id="rId9" Type="http://schemas.openxmlformats.org/officeDocument/2006/relationships/slideLayout" Target="../slideLayouts/slideLayout2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5"/>
          <p:cNvSpPr>
            <a:spLocks noGrp="1"/>
          </p:cNvSpPr>
          <p:nvPr>
            <p:ph type="title"/>
          </p:nvPr>
        </p:nvSpPr>
        <p:spPr bwMode="auto">
          <a:xfrm>
            <a:off x="438150" y="341313"/>
            <a:ext cx="8345488" cy="731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24" tIns="45712" rIns="91424" bIns="45712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dirty="0"/>
              <a:t>Title Goes Here</a:t>
            </a:r>
          </a:p>
        </p:txBody>
      </p:sp>
      <p:sp>
        <p:nvSpPr>
          <p:cNvPr id="12" name="Rectangle 7"/>
          <p:cNvSpPr>
            <a:spLocks noChangeArrowheads="1"/>
          </p:cNvSpPr>
          <p:nvPr/>
        </p:nvSpPr>
        <p:spPr bwMode="ltGray">
          <a:xfrm>
            <a:off x="8515707" y="4742907"/>
            <a:ext cx="218414" cy="15451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61586" tIns="30792" rIns="61586" bIns="30792" anchor="b">
            <a:spAutoFit/>
          </a:bodyPr>
          <a:lstStyle/>
          <a:p>
            <a:pPr algn="r" defTabSz="610744" fontAlgn="auto">
              <a:spcBef>
                <a:spcPts val="0"/>
              </a:spcBef>
              <a:spcAft>
                <a:spcPts val="0"/>
              </a:spcAft>
              <a:defRPr/>
            </a:pPr>
            <a:fld id="{6A1E46DC-7EF6-4EA2-B285-14272867D133}" type="slidenum">
              <a:rPr lang="en-US" sz="600">
                <a:solidFill>
                  <a:schemeClr val="accent3">
                    <a:lumMod val="85000"/>
                  </a:schemeClr>
                </a:solidFill>
                <a:latin typeface="+mn-lt"/>
                <a:ea typeface="+mn-ea"/>
                <a:cs typeface="CiscoSans Thin"/>
              </a:rPr>
              <a:pPr algn="r" defTabSz="610744" fontAlgn="auto">
                <a:spcBef>
                  <a:spcPts val="0"/>
                </a:spcBef>
                <a:spcAft>
                  <a:spcPts val="0"/>
                </a:spcAft>
                <a:defRPr/>
              </a:pPr>
              <a:t>‹#›</a:t>
            </a:fld>
            <a:endParaRPr lang="en-US" sz="600" dirty="0">
              <a:solidFill>
                <a:schemeClr val="accent3">
                  <a:lumMod val="85000"/>
                </a:schemeClr>
              </a:solidFill>
              <a:latin typeface="+mn-lt"/>
              <a:ea typeface="+mn-ea"/>
              <a:cs typeface="CiscoSans Thin"/>
            </a:endParaRPr>
          </a:p>
        </p:txBody>
      </p:sp>
      <p:sp>
        <p:nvSpPr>
          <p:cNvPr id="13" name="Rectangle 4"/>
          <p:cNvSpPr>
            <a:spLocks noChangeArrowheads="1"/>
          </p:cNvSpPr>
          <p:nvPr/>
        </p:nvSpPr>
        <p:spPr bwMode="ltGray">
          <a:xfrm>
            <a:off x="5867508" y="4741653"/>
            <a:ext cx="2658018" cy="1545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61586" tIns="30792" rIns="61586" bIns="30792" anchor="b">
            <a:spAutoFit/>
          </a:bodyPr>
          <a:lstStyle/>
          <a:p>
            <a:pPr defTabSz="610744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600" dirty="0">
                <a:solidFill>
                  <a:schemeClr val="accent3">
                    <a:lumMod val="85000"/>
                  </a:schemeClr>
                </a:solidFill>
                <a:latin typeface="+mn-lt"/>
                <a:ea typeface="+mn-ea"/>
                <a:cs typeface="CiscoSans Thin"/>
              </a:rPr>
              <a:t>© 2016  Cisco and/or its affiliates. All rights reserved.   Cisco Confidential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508039" y="4715197"/>
            <a:ext cx="340257" cy="180974"/>
            <a:chOff x="310" y="249"/>
            <a:chExt cx="502" cy="267"/>
          </a:xfrm>
          <a:solidFill>
            <a:schemeClr val="accent5"/>
          </a:solidFill>
        </p:grpSpPr>
        <p:sp>
          <p:nvSpPr>
            <p:cNvPr id="7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62" r:id="rId1"/>
    <p:sldLayoutId id="2147484013" r:id="rId2"/>
    <p:sldLayoutId id="2147484014" r:id="rId3"/>
    <p:sldLayoutId id="2147483965" r:id="rId4"/>
    <p:sldLayoutId id="2147483967" r:id="rId5"/>
    <p:sldLayoutId id="2147483995" r:id="rId6"/>
    <p:sldLayoutId id="2147484007" r:id="rId7"/>
    <p:sldLayoutId id="2147484010" r:id="rId8"/>
    <p:sldLayoutId id="2147484011" r:id="rId9"/>
    <p:sldLayoutId id="2147484015" r:id="rId10"/>
    <p:sldLayoutId id="2147483998" r:id="rId11"/>
    <p:sldLayoutId id="2147484027" r:id="rId12"/>
    <p:sldLayoutId id="2147484029" r:id="rId13"/>
    <p:sldLayoutId id="2147484031" r:id="rId14"/>
  </p:sldLayoutIdLst>
  <p:transition spd="slow">
    <p:wipe/>
  </p:transition>
  <p:txStyles>
    <p:titleStyle>
      <a:lvl1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lang="en-US" sz="3200" kern="1200" dirty="0">
          <a:solidFill>
            <a:schemeClr val="accent4"/>
          </a:solidFill>
          <a:latin typeface="+mj-lt"/>
          <a:ea typeface="ＭＳ Ｐゴシック" charset="0"/>
          <a:cs typeface="CiscoSans"/>
        </a:defRPr>
      </a:lvl1pPr>
      <a:lvl2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2pPr>
      <a:lvl3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3pPr>
      <a:lvl4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4pPr>
      <a:lvl5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5pPr>
      <a:lvl6pPr marL="4572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6pPr>
      <a:lvl7pPr marL="9144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7pPr>
      <a:lvl8pPr marL="13716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8pPr>
      <a:lvl9pPr marL="18288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9pPr>
    </p:titleStyle>
    <p:bodyStyle>
      <a:lvl1pPr marL="169863" indent="-169863" algn="l" defTabSz="684213" rtl="0" eaLnBrk="1" fontAlgn="base" hangingPunct="1">
        <a:lnSpc>
          <a:spcPct val="95000"/>
        </a:lnSpc>
        <a:spcBef>
          <a:spcPts val="1075"/>
        </a:spcBef>
        <a:spcAft>
          <a:spcPct val="0"/>
        </a:spcAft>
        <a:buClr>
          <a:schemeClr val="tx2"/>
        </a:buClr>
        <a:buSzPct val="90000"/>
        <a:buFont typeface="Arial" charset="0"/>
        <a:buChar char="•"/>
        <a:defRPr lang="en-US" sz="15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1pPr>
      <a:lvl2pPr marL="358775" indent="-215900" algn="l" defTabSz="684213" rtl="0" eaLnBrk="1" fontAlgn="base" hangingPunct="1">
        <a:lnSpc>
          <a:spcPct val="95000"/>
        </a:lnSpc>
        <a:spcBef>
          <a:spcPts val="600"/>
        </a:spcBef>
        <a:spcAft>
          <a:spcPct val="0"/>
        </a:spcAft>
        <a:buClr>
          <a:schemeClr val="tx2"/>
        </a:buClr>
        <a:buFont typeface="Arial" charset="0"/>
        <a:buChar char="•"/>
        <a:defRPr lang="en-US" sz="14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2pPr>
      <a:lvl3pPr marL="431800" indent="-169863" algn="l" defTabSz="684213" rtl="0" eaLnBrk="1" fontAlgn="base" hangingPunct="1">
        <a:lnSpc>
          <a:spcPct val="95000"/>
        </a:lnSpc>
        <a:spcBef>
          <a:spcPts val="625"/>
        </a:spcBef>
        <a:spcAft>
          <a:spcPct val="0"/>
        </a:spcAft>
        <a:buFont typeface="Arial" charset="0"/>
        <a:buChar char="•"/>
        <a:defRPr lang="en-US" sz="12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3pPr>
      <a:lvl4pPr marL="503238" indent="-169863" algn="l" defTabSz="684213" rtl="0" eaLnBrk="1" fontAlgn="base" hangingPunct="1">
        <a:lnSpc>
          <a:spcPct val="95000"/>
        </a:lnSpc>
        <a:spcBef>
          <a:spcPts val="625"/>
        </a:spcBef>
        <a:spcAft>
          <a:spcPct val="0"/>
        </a:spcAft>
        <a:buFont typeface="Arial" charset="0"/>
        <a:buChar char="•"/>
        <a:defRPr lang="en-US" sz="11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4pPr>
      <a:lvl5pPr marL="574675" indent="-169863" algn="l" defTabSz="684213" rtl="0" eaLnBrk="1" fontAlgn="base" hangingPunct="1">
        <a:lnSpc>
          <a:spcPct val="95000"/>
        </a:lnSpc>
        <a:spcBef>
          <a:spcPts val="625"/>
        </a:spcBef>
        <a:spcAft>
          <a:spcPct val="0"/>
        </a:spcAft>
        <a:buFont typeface="Arial" charset="0"/>
        <a:buChar char="•"/>
        <a:defRPr lang="en-US" sz="11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5pPr>
      <a:lvl6pPr marL="863856" indent="-171445" algn="l" defTabSz="685777" rtl="0" eaLnBrk="1" latinLnBrk="0" hangingPunct="1">
        <a:spcBef>
          <a:spcPts val="600"/>
        </a:spcBef>
        <a:buFont typeface="Arial" pitchFamily="34" charset="0"/>
        <a:buChar char="•"/>
        <a:defRPr sz="9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935844" indent="-171422" algn="l" defTabSz="685777" rtl="0" eaLnBrk="1" latinLnBrk="0" hangingPunct="1">
        <a:spcBef>
          <a:spcPts val="600"/>
        </a:spcBef>
        <a:buFont typeface="Arial" pitchFamily="34" charset="0"/>
        <a:buChar char="•"/>
        <a:defRPr sz="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400220" indent="0" algn="l" defTabSz="685777" rtl="0" eaLnBrk="1" latinLnBrk="0" hangingPunct="1">
        <a:spcBef>
          <a:spcPct val="20000"/>
        </a:spcBef>
        <a:buFont typeface="Arial" pitchFamily="34" charset="0"/>
        <a:buNone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553" indent="-171445" algn="l" defTabSz="685777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342886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777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28665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555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714441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057332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400220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743110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620" userDrawn="1">
          <p15:clr>
            <a:srgbClr val="F26B43"/>
          </p15:clr>
        </p15:guide>
        <p15:guide id="2" pos="336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05979"/>
            <a:ext cx="822960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200151"/>
            <a:ext cx="8229600" cy="29372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4893469"/>
            <a:ext cx="971550" cy="16430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788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16/02/2023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4786313"/>
            <a:ext cx="730250" cy="254794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9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238285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33" r:id="rId1"/>
    <p:sldLayoutId id="2147484034" r:id="rId2"/>
    <p:sldLayoutId id="2147484035" r:id="rId3"/>
    <p:sldLayoutId id="2147484036" r:id="rId4"/>
    <p:sldLayoutId id="2147484037" r:id="rId5"/>
    <p:sldLayoutId id="2147484038" r:id="rId6"/>
    <p:sldLayoutId id="2147484039" r:id="rId7"/>
    <p:sldLayoutId id="2147484040" r:id="rId8"/>
    <p:sldLayoutId id="2147484041" r:id="rId9"/>
    <p:sldLayoutId id="2147484042" r:id="rId10"/>
    <p:sldLayoutId id="2147484043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5pPr>
      <a:lvl6pPr marL="3429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6pPr>
      <a:lvl7pPr marL="6858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7pPr>
      <a:lvl8pPr marL="10287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8pPr>
      <a:lvl9pPr marL="1371600" algn="ctr" rtl="0" eaLnBrk="1" fontAlgn="base" hangingPunct="1"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Myriad Pro"/>
        </a:defRPr>
      </a:lvl9pPr>
    </p:titleStyle>
    <p:bodyStyle>
      <a:lvl1pPr marL="257175" indent="-257175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1656160" y="681038"/>
            <a:ext cx="5829300" cy="1134666"/>
          </a:xfrm>
        </p:spPr>
        <p:txBody>
          <a:bodyPr/>
          <a:lstStyle/>
          <a:p>
            <a:pPr eaLnBrk="1" hangingPunct="1"/>
            <a:r>
              <a:rPr lang="en-GB" altLang="en-US" dirty="0"/>
              <a:t>Module Code:</a:t>
            </a:r>
            <a:r>
              <a:rPr lang="de-DE" b="1" dirty="0"/>
              <a:t>ACCA6022 </a:t>
            </a:r>
            <a:br>
              <a:rPr lang="de-DE" dirty="0"/>
            </a:br>
            <a:endParaRPr lang="en-GB" altLang="en-US" dirty="0"/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385646" y="1600200"/>
            <a:ext cx="6426714" cy="2862262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Module </a:t>
            </a:r>
            <a:r>
              <a:rPr lang="en-GB" altLang="en-US" dirty="0" err="1">
                <a:solidFill>
                  <a:schemeClr val="tx1"/>
                </a:solidFill>
              </a:rPr>
              <a:t>Name:Switching</a:t>
            </a:r>
            <a:r>
              <a:rPr lang="en-GB" altLang="en-US" dirty="0">
                <a:solidFill>
                  <a:schemeClr val="tx1"/>
                </a:solidFill>
              </a:rPr>
              <a:t>, Routing and Wireless</a:t>
            </a: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Lesson 6</a:t>
            </a: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algn="l">
              <a:spcBef>
                <a:spcPts val="225"/>
              </a:spcBef>
              <a:spcAft>
                <a:spcPts val="0"/>
              </a:spcAft>
              <a:tabLst>
                <a:tab pos="1977866" algn="ctr"/>
                <a:tab pos="3955733" algn="r"/>
              </a:tabLst>
            </a:pPr>
            <a:r>
              <a:rPr lang="en-GB" altLang="en-US" dirty="0">
                <a:solidFill>
                  <a:schemeClr val="tx1"/>
                </a:solidFill>
              </a:rPr>
              <a:t>Title: Switched Networks (Routing and Switching)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7326306" y="4840002"/>
            <a:ext cx="547688" cy="254794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defTabSz="685800">
              <a:spcBef>
                <a:spcPct val="0"/>
              </a:spcBef>
              <a:buNone/>
            </a:pPr>
            <a:fld id="{B6282CF4-F11D-4118-ADBB-5F84001E3BD5}" type="slidenum">
              <a:rPr lang="en-GB" altLang="en-US" sz="900">
                <a:solidFill>
                  <a:srgbClr val="898989"/>
                </a:solidFill>
                <a:ea typeface="+mn-ea"/>
                <a:cs typeface="Arial" panose="020B0604020202020204" pitchFamily="34" charset="0"/>
              </a:rPr>
              <a:pPr defTabSz="685800">
                <a:spcBef>
                  <a:spcPct val="0"/>
                </a:spcBef>
                <a:buNone/>
              </a:pPr>
              <a:t>1</a:t>
            </a:fld>
            <a:endParaRPr lang="en-GB" altLang="en-US" sz="900" dirty="0">
              <a:solidFill>
                <a:srgbClr val="898989"/>
              </a:solidFill>
              <a:ea typeface="+mn-ea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34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CA" dirty="0"/>
              <a:t>4.1 LAN Design</a:t>
            </a:r>
          </a:p>
          <a:p>
            <a:pPr marL="469106" lvl="1" indent="-214313">
              <a:buFont typeface="Arial" panose="020B0604020202020204" pitchFamily="34" charset="0"/>
              <a:buChar char="•"/>
            </a:pPr>
            <a:r>
              <a:rPr lang="en-US" sz="1600" dirty="0"/>
              <a:t>Explain how switched networks support small to medium-sized businesses.</a:t>
            </a:r>
          </a:p>
          <a:p>
            <a:pPr marL="542131" lvl="2" indent="-214313">
              <a:buFont typeface="Arial" panose="020B0604020202020204" pitchFamily="34" charset="0"/>
              <a:buChar char="•"/>
            </a:pPr>
            <a:r>
              <a:rPr lang="en-US" sz="1400" dirty="0"/>
              <a:t>Explain how data, voice, and video are converged in a switched network.</a:t>
            </a:r>
          </a:p>
          <a:p>
            <a:pPr marL="542131" lvl="2" indent="-214313">
              <a:buFont typeface="Arial" panose="020B0604020202020204" pitchFamily="34" charset="0"/>
              <a:buChar char="•"/>
            </a:pPr>
            <a:r>
              <a:rPr lang="en-US" sz="1400" dirty="0"/>
              <a:t>Describe a switched network in a small to medium-sized business.</a:t>
            </a:r>
          </a:p>
          <a:p>
            <a:pPr marL="286941" indent="-285750"/>
            <a:r>
              <a:rPr lang="en-CA" dirty="0"/>
              <a:t>4.2 The Switched Environment</a:t>
            </a:r>
          </a:p>
          <a:p>
            <a:pPr marL="469106" lvl="1" indent="-214313">
              <a:buFont typeface="Arial" panose="020B0604020202020204" pitchFamily="34" charset="0"/>
              <a:buChar char="•"/>
            </a:pPr>
            <a:r>
              <a:rPr lang="en-US" sz="1600" dirty="0"/>
              <a:t>Explain how Layer 2 switches forward data in a small to medium-sized LAN.</a:t>
            </a:r>
          </a:p>
          <a:p>
            <a:pPr marL="542131" lvl="2" indent="-214313">
              <a:buFont typeface="Arial" panose="020B0604020202020204" pitchFamily="34" charset="0"/>
              <a:buChar char="•"/>
            </a:pPr>
            <a:r>
              <a:rPr lang="en-US" sz="1400" dirty="0"/>
              <a:t>Explain how frames are forwarded in a switched network. </a:t>
            </a:r>
          </a:p>
          <a:p>
            <a:pPr marL="542131" lvl="2" indent="-214313">
              <a:buFont typeface="Arial" panose="020B0604020202020204" pitchFamily="34" charset="0"/>
              <a:buChar char="•"/>
            </a:pPr>
            <a:r>
              <a:rPr lang="en-US" sz="1400" dirty="0"/>
              <a:t>Compare a collision domain to a broadcast domain.</a:t>
            </a:r>
          </a:p>
          <a:p>
            <a:pPr marL="542131" lvl="2" indent="-214313">
              <a:buFont typeface="Arial" panose="020B0604020202020204" pitchFamily="34" charset="0"/>
              <a:buChar char="•"/>
            </a:pPr>
            <a:endParaRPr lang="en-US" sz="1150" dirty="0"/>
          </a:p>
        </p:txBody>
      </p:sp>
      <p:sp>
        <p:nvSpPr>
          <p:cNvPr id="4098" name="Rectangle 3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dirty="0"/>
              <a:t>Lesson 4 - Sections &amp; Objectives</a:t>
            </a:r>
          </a:p>
        </p:txBody>
      </p:sp>
    </p:spTree>
    <p:extLst>
      <p:ext uri="{BB962C8B-B14F-4D97-AF65-F5344CB8AC3E}">
        <p14:creationId xmlns:p14="http://schemas.microsoft.com/office/powerpoint/2010/main" val="1758868671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7598042" cy="1802391"/>
          </a:xfrm>
        </p:spPr>
        <p:txBody>
          <a:bodyPr/>
          <a:lstStyle/>
          <a:p>
            <a:r>
              <a:rPr lang="en-US" dirty="0"/>
              <a:t>4.1 LAN Design</a:t>
            </a:r>
          </a:p>
        </p:txBody>
      </p:sp>
    </p:spTree>
    <p:extLst>
      <p:ext uri="{BB962C8B-B14F-4D97-AF65-F5344CB8AC3E}">
        <p14:creationId xmlns:p14="http://schemas.microsoft.com/office/powerpoint/2010/main" val="673099643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US" altLang="en-US" sz="1600" dirty="0"/>
            </a:br>
            <a:r>
              <a:rPr lang="en-US" altLang="en-US" sz="2800" dirty="0"/>
              <a:t>4.1 LAN Design</a:t>
            </a:r>
            <a:br>
              <a:rPr lang="en-US" altLang="en-US" sz="2800" dirty="0"/>
            </a:br>
            <a:r>
              <a:rPr lang="en-US" altLang="en-US" sz="2800" dirty="0"/>
              <a:t>Converged Networks</a:t>
            </a:r>
            <a:br>
              <a:rPr lang="en-US" altLang="en-US" dirty="0"/>
            </a:br>
            <a:r>
              <a:rPr lang="en-US" altLang="en-US" dirty="0"/>
              <a:t>Growing Complexity of Networks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144064" y="1704513"/>
            <a:ext cx="4119767" cy="3249750"/>
          </a:xfrm>
        </p:spPr>
        <p:txBody>
          <a:bodyPr/>
          <a:lstStyle/>
          <a:p>
            <a:r>
              <a:rPr lang="en-US" altLang="en-US" sz="1800" dirty="0"/>
              <a:t>Next-generation networks need to be secure, reliable, and highly available.</a:t>
            </a:r>
          </a:p>
          <a:p>
            <a:r>
              <a:rPr lang="en-US" altLang="en-US" sz="1800" dirty="0"/>
              <a:t>They must support a globalized workforce.</a:t>
            </a:r>
          </a:p>
          <a:p>
            <a:r>
              <a:rPr lang="en-US" altLang="en-US" sz="1800" dirty="0"/>
              <a:t>They must be able to integrate legacy devices.</a:t>
            </a:r>
          </a:p>
          <a:p>
            <a:pPr lvl="1"/>
            <a:endParaRPr lang="en-US" altLang="en-US" b="1" dirty="0"/>
          </a:p>
          <a:p>
            <a:pPr marL="142875" lvl="1" indent="0">
              <a:buNone/>
            </a:pPr>
            <a:endParaRPr lang="en-CA" altLang="en-US" dirty="0"/>
          </a:p>
          <a:p>
            <a:pPr lvl="1"/>
            <a:endParaRPr lang="en-CA" altLang="en-US" dirty="0"/>
          </a:p>
          <a:p>
            <a:pPr marL="142875" lvl="1" indent="0">
              <a:buNone/>
            </a:pPr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marL="142875" lvl="1" indent="0">
              <a:buNone/>
            </a:pPr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</p:txBody>
      </p:sp>
      <p:pic>
        <p:nvPicPr>
          <p:cNvPr id="3" name="Picture 2" descr="Routing and Switching Essentials - Mozilla Firefox">
            <a:extLst>
              <a:ext uri="{FF2B5EF4-FFF2-40B4-BE49-F238E27FC236}">
                <a16:creationId xmlns:a16="http://schemas.microsoft.com/office/drawing/2014/main" id="{C6C3E821-114C-40CA-9DE2-FDACDDEA0C1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304247" y="1071011"/>
            <a:ext cx="4650312" cy="33696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837481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Converged Networks</a:t>
            </a:r>
            <a:br>
              <a:rPr lang="en-US" altLang="en-US" dirty="0"/>
            </a:br>
            <a:r>
              <a:rPr lang="en-US" altLang="en-US" dirty="0"/>
              <a:t>Elements of a Converged Network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4630181" y="900720"/>
            <a:ext cx="4119767" cy="4155319"/>
          </a:xfrm>
        </p:spPr>
        <p:txBody>
          <a:bodyPr/>
          <a:lstStyle/>
          <a:p>
            <a:r>
              <a:rPr lang="en-US" altLang="en-US" sz="1800" dirty="0"/>
              <a:t>Converged network solutions integrate voice systems, IP phones, voice gateways, video support, and video conferencing.</a:t>
            </a:r>
          </a:p>
          <a:p>
            <a:r>
              <a:rPr lang="en-US" altLang="en-US" sz="1800" dirty="0"/>
              <a:t>Primary benefit of the converged network - just one physical network to install and manage.</a:t>
            </a:r>
          </a:p>
          <a:p>
            <a:pPr lvl="1"/>
            <a:endParaRPr lang="en-US" altLang="en-US" dirty="0"/>
          </a:p>
          <a:p>
            <a:pPr marL="142875" lvl="1" indent="0">
              <a:buNone/>
            </a:pPr>
            <a:endParaRPr lang="en-CA" altLang="en-US" dirty="0"/>
          </a:p>
          <a:p>
            <a:pPr marL="142875" lvl="1" indent="0">
              <a:buNone/>
            </a:pPr>
            <a:endParaRPr lang="en-CA" altLang="en-US" dirty="0"/>
          </a:p>
          <a:p>
            <a:pPr marL="142875" lvl="1" indent="0">
              <a:buNone/>
            </a:pPr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marL="142875" lvl="1" indent="0">
              <a:buNone/>
            </a:pPr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</p:txBody>
      </p:sp>
      <p:pic>
        <p:nvPicPr>
          <p:cNvPr id="4" name="Picture 3" descr="Routing and Switching Essentials - Mozilla Firefox">
            <a:extLst>
              <a:ext uri="{FF2B5EF4-FFF2-40B4-BE49-F238E27FC236}">
                <a16:creationId xmlns:a16="http://schemas.microsoft.com/office/drawing/2014/main" id="{0143EF0E-B94A-4854-A106-45B0F01606E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54675" y="841463"/>
            <a:ext cx="3945560" cy="38265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7608307"/>
      </p:ext>
    </p:extLst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Converged Networks</a:t>
            </a:r>
            <a:br>
              <a:rPr lang="en-US" altLang="en-US" dirty="0"/>
            </a:br>
            <a:r>
              <a:rPr lang="en-US" altLang="en-US" dirty="0"/>
              <a:t>Cisco Borderless Networks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118804" y="880512"/>
            <a:ext cx="4119767" cy="4155319"/>
          </a:xfrm>
        </p:spPr>
        <p:txBody>
          <a:bodyPr/>
          <a:lstStyle/>
          <a:p>
            <a:r>
              <a:rPr lang="en-US" altLang="en-US" sz="1600" dirty="0"/>
              <a:t>The Cisco Borderless Network has the following features:</a:t>
            </a:r>
          </a:p>
          <a:p>
            <a:pPr lvl="1"/>
            <a:r>
              <a:rPr lang="en-US" altLang="en-US" sz="1500" dirty="0"/>
              <a:t>Allows organizations to connect anyone, anywhere, anytime, on any device; securely, reliably, and seamlessly. </a:t>
            </a:r>
          </a:p>
          <a:p>
            <a:pPr lvl="1"/>
            <a:r>
              <a:rPr lang="en-US" altLang="en-US" sz="1500" dirty="0"/>
              <a:t>Provides the framework to unify wired and wireless access, including policy, access control, and performance management across many different device types.</a:t>
            </a:r>
          </a:p>
          <a:p>
            <a:pPr lvl="1"/>
            <a:r>
              <a:rPr lang="en-US" altLang="en-US" sz="1500" dirty="0"/>
              <a:t>Provides network services, and user and endpoint services that are all managed by an integrated management solution.</a:t>
            </a:r>
          </a:p>
          <a:p>
            <a:pPr marL="142875" lvl="1" indent="0">
              <a:buNone/>
            </a:pPr>
            <a:endParaRPr lang="en-CA" altLang="en-US" dirty="0"/>
          </a:p>
          <a:p>
            <a:pPr marL="142875" lvl="1" indent="0">
              <a:buNone/>
            </a:pPr>
            <a:endParaRPr lang="en-CA" altLang="en-US" dirty="0"/>
          </a:p>
          <a:p>
            <a:pPr marL="142875" lvl="1" indent="0">
              <a:buNone/>
            </a:pPr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marL="142875" lvl="1" indent="0">
              <a:buNone/>
            </a:pPr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</p:txBody>
      </p:sp>
      <p:pic>
        <p:nvPicPr>
          <p:cNvPr id="3" name="Picture 2" descr="Routing and Switching Essentials - Mozilla Firefox">
            <a:extLst>
              <a:ext uri="{FF2B5EF4-FFF2-40B4-BE49-F238E27FC236}">
                <a16:creationId xmlns:a16="http://schemas.microsoft.com/office/drawing/2014/main" id="{F9572284-D337-4632-B2F8-DBF077AFC9F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238571" y="880512"/>
            <a:ext cx="4783702" cy="35146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9132917"/>
      </p:ext>
    </p:extLst>
  </p:cSld>
  <p:clrMapOvr>
    <a:masterClrMapping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Converged Networks</a:t>
            </a:r>
            <a:br>
              <a:rPr lang="en-US" altLang="en-US" dirty="0"/>
            </a:br>
            <a:r>
              <a:rPr lang="en-US" altLang="en-US" dirty="0"/>
              <a:t>Hierarchy in the Borderless Switched Network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4705960" y="798944"/>
            <a:ext cx="4119767" cy="4155319"/>
          </a:xfrm>
        </p:spPr>
        <p:txBody>
          <a:bodyPr/>
          <a:lstStyle/>
          <a:p>
            <a:r>
              <a:rPr lang="en-US" altLang="en-US" sz="1700" dirty="0"/>
              <a:t>Borderless switched network design guidelines are based on the following principles:</a:t>
            </a:r>
          </a:p>
          <a:p>
            <a:pPr lvl="1"/>
            <a:r>
              <a:rPr lang="en-US" altLang="en-US" sz="1500" dirty="0"/>
              <a:t>Hierarchical -  Facilitates understanding the role of each device at every tier.</a:t>
            </a:r>
          </a:p>
          <a:p>
            <a:pPr lvl="1"/>
            <a:r>
              <a:rPr lang="en-US" altLang="en-US" sz="1500" dirty="0"/>
              <a:t>Modularity  - Allows seamless network expansion and integrated services.</a:t>
            </a:r>
          </a:p>
          <a:p>
            <a:pPr lvl="1"/>
            <a:r>
              <a:rPr lang="en-US" altLang="en-US" sz="1500" dirty="0"/>
              <a:t>Resiliency – Provides an always available network.</a:t>
            </a:r>
          </a:p>
          <a:p>
            <a:pPr lvl="1"/>
            <a:r>
              <a:rPr lang="en-US" altLang="en-US" sz="1500" dirty="0"/>
              <a:t>Flexibility - Allows intelligent traffic load sharing.</a:t>
            </a:r>
          </a:p>
          <a:p>
            <a:r>
              <a:rPr lang="en-US" altLang="en-US" sz="1600" dirty="0"/>
              <a:t>The three tiers of the hierarchical model are Access, Distribution and Core layers.</a:t>
            </a:r>
          </a:p>
          <a:p>
            <a:pPr lvl="1"/>
            <a:endParaRPr lang="en-US" altLang="en-US" dirty="0"/>
          </a:p>
          <a:p>
            <a:pPr lvl="1"/>
            <a:endParaRPr lang="en-CA" altLang="en-US" dirty="0"/>
          </a:p>
          <a:p>
            <a:pPr marL="142875" lvl="1" indent="0">
              <a:buNone/>
            </a:pPr>
            <a:endParaRPr lang="en-CA" altLang="en-US" dirty="0"/>
          </a:p>
          <a:p>
            <a:pPr marL="142875" lvl="1" indent="0">
              <a:buNone/>
            </a:pPr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marL="142875" lvl="1" indent="0">
              <a:buNone/>
            </a:pPr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</p:txBody>
      </p:sp>
      <p:pic>
        <p:nvPicPr>
          <p:cNvPr id="4" name="Picture 3" descr="Routing and Switching Essentials - Mozilla Firefox">
            <a:extLst>
              <a:ext uri="{FF2B5EF4-FFF2-40B4-BE49-F238E27FC236}">
                <a16:creationId xmlns:a16="http://schemas.microsoft.com/office/drawing/2014/main" id="{85B434BD-1C3B-4AC0-854E-A865079CD85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05560" y="886930"/>
            <a:ext cx="4359819" cy="3369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1288572"/>
      </p:ext>
    </p:extLst>
  </p:cSld>
  <p:clrMapOvr>
    <a:masterClrMapping/>
  </p:clrMapOvr>
  <p:transition spd="slow"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Converged Networks</a:t>
            </a:r>
            <a:br>
              <a:rPr lang="en-US" altLang="en-US" dirty="0"/>
            </a:br>
            <a:r>
              <a:rPr lang="en-US" altLang="en-US" dirty="0"/>
              <a:t>Access, Distribution, and Core Layers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186924" y="798944"/>
            <a:ext cx="4119767" cy="4155319"/>
          </a:xfrm>
        </p:spPr>
        <p:txBody>
          <a:bodyPr/>
          <a:lstStyle/>
          <a:p>
            <a:r>
              <a:rPr lang="en-US" altLang="en-US" sz="1600" dirty="0"/>
              <a:t>Access Layer – provides network access to the user.</a:t>
            </a:r>
          </a:p>
          <a:p>
            <a:r>
              <a:rPr lang="en-US" altLang="en-US" sz="1600" dirty="0"/>
              <a:t>Distribution Layer - interfaces between the access layer and the core layer. Provides functions such as:</a:t>
            </a:r>
          </a:p>
          <a:p>
            <a:pPr lvl="1"/>
            <a:r>
              <a:rPr lang="en-US" altLang="en-US" dirty="0"/>
              <a:t>aggregating Layer 2 broadcast domains and Layer 3 routing boundaries.</a:t>
            </a:r>
          </a:p>
          <a:p>
            <a:pPr lvl="1"/>
            <a:r>
              <a:rPr lang="en-US" altLang="en-US" dirty="0"/>
              <a:t>providing intelligent switching, routing, and network access policy functions to access the rest of the network.</a:t>
            </a:r>
            <a:endParaRPr lang="en-CA" altLang="en-US" dirty="0"/>
          </a:p>
          <a:p>
            <a:r>
              <a:rPr lang="en-US" altLang="en-US" dirty="0"/>
              <a:t>Core Layer  - is the network backbone. It provides fault isolation and high-speed backbone connectivity.</a:t>
            </a:r>
            <a:endParaRPr lang="en-CA" altLang="en-US" dirty="0"/>
          </a:p>
          <a:p>
            <a:pPr marL="142875" lvl="1" indent="0">
              <a:buNone/>
            </a:pPr>
            <a:endParaRPr lang="en-CA" altLang="en-US" dirty="0"/>
          </a:p>
          <a:p>
            <a:pPr marL="142875" lvl="1" indent="0">
              <a:buNone/>
            </a:pPr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marL="142875" lvl="1" indent="0">
              <a:buNone/>
            </a:pPr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</p:txBody>
      </p:sp>
      <p:pic>
        <p:nvPicPr>
          <p:cNvPr id="6" name="Picture 5" descr="Routing and Switching Essentials - Mozilla Firefox">
            <a:extLst>
              <a:ext uri="{FF2B5EF4-FFF2-40B4-BE49-F238E27FC236}">
                <a16:creationId xmlns:a16="http://schemas.microsoft.com/office/drawing/2014/main" id="{37395C27-B1A6-4B91-8833-49A544CFDCB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440650" y="894193"/>
            <a:ext cx="4061754" cy="308532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AEAD746-E64A-41EE-A1DE-986CD7899BBF}"/>
              </a:ext>
            </a:extLst>
          </p:cNvPr>
          <p:cNvSpPr txBox="1"/>
          <p:nvPr/>
        </p:nvSpPr>
        <p:spPr>
          <a:xfrm>
            <a:off x="4405286" y="3979517"/>
            <a:ext cx="4637675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rgbClr val="000000"/>
                </a:solidFill>
                <a:latin typeface="+mn-lt"/>
              </a:rPr>
              <a:t>Smaller networks that do not need a separate distribution and core layer often use a two-tier campus or collapsed core network design.</a:t>
            </a:r>
          </a:p>
        </p:txBody>
      </p:sp>
    </p:spTree>
    <p:extLst>
      <p:ext uri="{BB962C8B-B14F-4D97-AF65-F5344CB8AC3E}">
        <p14:creationId xmlns:p14="http://schemas.microsoft.com/office/powerpoint/2010/main" val="3646346317"/>
      </p:ext>
    </p:extLst>
  </p:cSld>
  <p:clrMapOvr>
    <a:masterClrMapping/>
  </p:clrMapOvr>
  <p:transition spd="slow">
    <p:wip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Switched Networks</a:t>
            </a:r>
            <a:br>
              <a:rPr lang="en-US" altLang="en-US" dirty="0"/>
            </a:br>
            <a:r>
              <a:rPr lang="en-US" altLang="en-US" dirty="0"/>
              <a:t>Role of Switched Networks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4915531" y="798944"/>
            <a:ext cx="4119767" cy="4155319"/>
          </a:xfrm>
        </p:spPr>
        <p:txBody>
          <a:bodyPr/>
          <a:lstStyle/>
          <a:p>
            <a:r>
              <a:rPr lang="en-US" altLang="en-US" sz="1600" dirty="0"/>
              <a:t>A hierarchical switched LAN allows more flexibility, traffic management, and additional features: </a:t>
            </a:r>
          </a:p>
          <a:p>
            <a:pPr lvl="1"/>
            <a:r>
              <a:rPr lang="en-US" altLang="en-US" dirty="0"/>
              <a:t>Quality of service</a:t>
            </a:r>
          </a:p>
          <a:p>
            <a:pPr lvl="1"/>
            <a:r>
              <a:rPr lang="en-US" altLang="en-US" dirty="0"/>
              <a:t>Additional security</a:t>
            </a:r>
          </a:p>
          <a:p>
            <a:pPr lvl="1"/>
            <a:r>
              <a:rPr lang="en-US" altLang="en-US" dirty="0"/>
              <a:t>Support for wireless networking and connectivity</a:t>
            </a:r>
          </a:p>
          <a:p>
            <a:pPr lvl="1"/>
            <a:r>
              <a:rPr lang="en-US" altLang="en-US" dirty="0"/>
              <a:t>Support for new technologies.</a:t>
            </a:r>
          </a:p>
          <a:p>
            <a:pPr lvl="1"/>
            <a:endParaRPr lang="en-US" altLang="en-US" dirty="0"/>
          </a:p>
          <a:p>
            <a:pPr lvl="1"/>
            <a:endParaRPr lang="en-US" altLang="en-US" dirty="0"/>
          </a:p>
          <a:p>
            <a:pPr marL="142875" lvl="1" indent="0">
              <a:buNone/>
            </a:pPr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marL="142875" lvl="1" indent="0">
              <a:buNone/>
            </a:pPr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</p:txBody>
      </p:sp>
      <p:pic>
        <p:nvPicPr>
          <p:cNvPr id="4" name="Picture 3" descr="Routing and Switching Essentials - Mozilla Firefox">
            <a:extLst>
              <a:ext uri="{FF2B5EF4-FFF2-40B4-BE49-F238E27FC236}">
                <a16:creationId xmlns:a16="http://schemas.microsoft.com/office/drawing/2014/main" id="{B2EFCE76-48CE-4C47-A750-D39C0625076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51558" y="925003"/>
            <a:ext cx="4688194" cy="3197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0891870"/>
      </p:ext>
    </p:extLst>
  </p:cSld>
  <p:clrMapOvr>
    <a:masterClrMapping/>
  </p:clrMapOvr>
  <p:transition spd="slow">
    <p:wip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Switched Networks</a:t>
            </a:r>
            <a:br>
              <a:rPr lang="en-US" altLang="en-US" dirty="0"/>
            </a:br>
            <a:r>
              <a:rPr lang="en-US" altLang="en-US" dirty="0"/>
              <a:t>Form Factors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4449725" y="2280954"/>
            <a:ext cx="4119767" cy="1008910"/>
          </a:xfrm>
        </p:spPr>
        <p:txBody>
          <a:bodyPr/>
          <a:lstStyle/>
          <a:p>
            <a:r>
              <a:rPr lang="en-US" altLang="en-US" sz="1600" dirty="0"/>
              <a:t>Considerations when selecting switches: </a:t>
            </a:r>
          </a:p>
          <a:p>
            <a:pPr lvl="1"/>
            <a:r>
              <a:rPr lang="en-US" altLang="en-US" dirty="0"/>
              <a:t>Cost </a:t>
            </a:r>
          </a:p>
          <a:p>
            <a:pPr lvl="1"/>
            <a:r>
              <a:rPr lang="en-US" altLang="en-US" dirty="0"/>
              <a:t>Port Density </a:t>
            </a:r>
          </a:p>
          <a:p>
            <a:pPr lvl="1"/>
            <a:r>
              <a:rPr lang="en-US" altLang="en-US" dirty="0"/>
              <a:t>Power</a:t>
            </a:r>
          </a:p>
          <a:p>
            <a:pPr lvl="1"/>
            <a:r>
              <a:rPr lang="en-US" altLang="en-US" dirty="0"/>
              <a:t>Reliability</a:t>
            </a:r>
          </a:p>
          <a:p>
            <a:pPr lvl="1"/>
            <a:r>
              <a:rPr lang="en-US" altLang="en-US" dirty="0"/>
              <a:t>Port Speed</a:t>
            </a:r>
          </a:p>
          <a:p>
            <a:pPr lvl="1"/>
            <a:r>
              <a:rPr lang="en-US" altLang="en-US" dirty="0"/>
              <a:t>Frame buffers</a:t>
            </a:r>
          </a:p>
          <a:p>
            <a:pPr lvl="1"/>
            <a:r>
              <a:rPr lang="en-US" altLang="en-US" dirty="0"/>
              <a:t>Scalability</a:t>
            </a:r>
          </a:p>
          <a:p>
            <a:pPr marL="142875" lvl="1" indent="0">
              <a:buNone/>
            </a:pPr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marL="142875" lvl="1" indent="0">
              <a:buNone/>
            </a:pPr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</p:txBody>
      </p:sp>
      <p:pic>
        <p:nvPicPr>
          <p:cNvPr id="6" name="Picture 5" descr="Routing and Switching Essentials - Mozilla Firefox">
            <a:extLst>
              <a:ext uri="{FF2B5EF4-FFF2-40B4-BE49-F238E27FC236}">
                <a16:creationId xmlns:a16="http://schemas.microsoft.com/office/drawing/2014/main" id="{6C468F8E-E956-4E7B-8FCE-4BC01D62BB9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86641" y="798944"/>
            <a:ext cx="2591642" cy="1328122"/>
          </a:xfrm>
          <a:prstGeom prst="rect">
            <a:avLst/>
          </a:prstGeom>
        </p:spPr>
      </p:pic>
      <p:pic>
        <p:nvPicPr>
          <p:cNvPr id="8" name="Picture 7" descr="Routing and Switching Essentials - Mozilla Firefox">
            <a:extLst>
              <a:ext uri="{FF2B5EF4-FFF2-40B4-BE49-F238E27FC236}">
                <a16:creationId xmlns:a16="http://schemas.microsoft.com/office/drawing/2014/main" id="{8491ACD3-8CFA-49FE-B686-11C9239569E2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88686" y="2377225"/>
            <a:ext cx="2922104" cy="195768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B9CBD3E-BD00-4139-99C4-8E5B7687B141}"/>
              </a:ext>
            </a:extLst>
          </p:cNvPr>
          <p:cNvSpPr txBox="1"/>
          <p:nvPr/>
        </p:nvSpPr>
        <p:spPr>
          <a:xfrm>
            <a:off x="861292" y="2127066"/>
            <a:ext cx="214777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rgbClr val="000000"/>
                </a:solidFill>
                <a:latin typeface="+mn-lt"/>
              </a:rPr>
              <a:t>Fixed Configuration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FD670E1-21EB-444E-A3E5-6A0B490433AD}"/>
              </a:ext>
            </a:extLst>
          </p:cNvPr>
          <p:cNvSpPr/>
          <p:nvPr/>
        </p:nvSpPr>
        <p:spPr>
          <a:xfrm>
            <a:off x="1192697" y="4344556"/>
            <a:ext cx="1944763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400" dirty="0">
                <a:solidFill>
                  <a:srgbClr val="000000"/>
                </a:solidFill>
                <a:latin typeface="+mn-lt"/>
              </a:rPr>
              <a:t>Modular Configuration</a:t>
            </a:r>
          </a:p>
        </p:txBody>
      </p:sp>
      <p:pic>
        <p:nvPicPr>
          <p:cNvPr id="13" name="Picture 12" descr="Routing and Switching Essentials - Mozilla Firefox">
            <a:extLst>
              <a:ext uri="{FF2B5EF4-FFF2-40B4-BE49-F238E27FC236}">
                <a16:creationId xmlns:a16="http://schemas.microsoft.com/office/drawing/2014/main" id="{4EDFA83F-08EB-4A24-87F0-3AB687ACDB01}"/>
              </a:ext>
            </a:extLst>
          </p:cNvPr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710223" y="281029"/>
            <a:ext cx="3014330" cy="1605519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E5BBD026-D409-43DD-8E36-F6949269E0CC}"/>
              </a:ext>
            </a:extLst>
          </p:cNvPr>
          <p:cNvSpPr/>
          <p:nvPr/>
        </p:nvSpPr>
        <p:spPr>
          <a:xfrm>
            <a:off x="5193895" y="1874184"/>
            <a:ext cx="2085827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1400" dirty="0">
                <a:solidFill>
                  <a:srgbClr val="000000"/>
                </a:solidFill>
                <a:latin typeface="+mn-lt"/>
              </a:rPr>
              <a:t>Stackable Configuration</a:t>
            </a:r>
          </a:p>
        </p:txBody>
      </p:sp>
    </p:spTree>
    <p:extLst>
      <p:ext uri="{BB962C8B-B14F-4D97-AF65-F5344CB8AC3E}">
        <p14:creationId xmlns:p14="http://schemas.microsoft.com/office/powerpoint/2010/main" val="2973633661"/>
      </p:ext>
    </p:extLst>
  </p:cSld>
  <p:clrMapOvr>
    <a:masterClrMapping/>
  </p:clrMapOvr>
  <p:transition spd="slow">
    <p:wip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7598042" cy="1802391"/>
          </a:xfrm>
        </p:spPr>
        <p:txBody>
          <a:bodyPr/>
          <a:lstStyle/>
          <a:p>
            <a:r>
              <a:rPr lang="en-US" dirty="0"/>
              <a:t>4.2 The Switched Environment</a:t>
            </a:r>
          </a:p>
        </p:txBody>
      </p:sp>
    </p:spTree>
    <p:extLst>
      <p:ext uri="{BB962C8B-B14F-4D97-AF65-F5344CB8AC3E}">
        <p14:creationId xmlns:p14="http://schemas.microsoft.com/office/powerpoint/2010/main" val="3754613262"/>
      </p:ext>
    </p:extLst>
  </p:cSld>
  <p:clrMapOvr>
    <a:masterClrMapping/>
  </p:clrMapOvr>
  <p:transition spd="slow">
    <p:wip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70727" y="167962"/>
            <a:ext cx="9144000" cy="757551"/>
          </a:xfrm>
        </p:spPr>
        <p:txBody>
          <a:bodyPr/>
          <a:lstStyle/>
          <a:p>
            <a:r>
              <a:rPr lang="en-US" altLang="en-US" sz="1600" dirty="0"/>
              <a:t>Frame Forwarding</a:t>
            </a:r>
            <a:br>
              <a:rPr lang="en-US" altLang="en-US" dirty="0"/>
            </a:br>
            <a:r>
              <a:rPr lang="en-US" altLang="en-US" dirty="0"/>
              <a:t>Switching as a General Concept in Networking and Telecommunications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4572000" y="925513"/>
            <a:ext cx="4455806" cy="3646487"/>
          </a:xfrm>
        </p:spPr>
        <p:txBody>
          <a:bodyPr/>
          <a:lstStyle/>
          <a:p>
            <a:r>
              <a:rPr lang="en-US" altLang="en-US" sz="1600" dirty="0"/>
              <a:t>A LAN switch makes decisions based on two criteria:</a:t>
            </a:r>
          </a:p>
          <a:p>
            <a:pPr lvl="1"/>
            <a:r>
              <a:rPr lang="en-US" altLang="en-US" sz="1500" dirty="0"/>
              <a:t>Ingress port - where a frame enters the device</a:t>
            </a:r>
          </a:p>
          <a:p>
            <a:pPr lvl="1"/>
            <a:r>
              <a:rPr lang="en-US" altLang="en-US" sz="1500" dirty="0"/>
              <a:t>Destination address</a:t>
            </a:r>
          </a:p>
          <a:p>
            <a:r>
              <a:rPr lang="en-US" altLang="en-US" sz="1600" dirty="0"/>
              <a:t>A LAN switch maintains a table that it uses to determine how to forward traffic.</a:t>
            </a:r>
          </a:p>
          <a:p>
            <a:r>
              <a:rPr lang="en-US" altLang="en-US" sz="1600" dirty="0"/>
              <a:t>In the diagram, If a message enters switch port 1 with a destination address of EA, then the switch forwards the traffic out port 4. </a:t>
            </a:r>
          </a:p>
          <a:p>
            <a:r>
              <a:rPr lang="en-US" altLang="en-US" sz="1600" dirty="0"/>
              <a:t>Layer 2 Ethernet switches forward frames based on the destination MAC address. </a:t>
            </a:r>
          </a:p>
          <a:p>
            <a:pPr lvl="1"/>
            <a:endParaRPr lang="en-US" altLang="en-US" sz="1500" dirty="0"/>
          </a:p>
          <a:p>
            <a:pPr marL="142875" lvl="1" indent="0">
              <a:buNone/>
            </a:pPr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marL="142875" lvl="1" indent="0">
              <a:buNone/>
            </a:pPr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</p:txBody>
      </p:sp>
      <p:pic>
        <p:nvPicPr>
          <p:cNvPr id="5" name="Picture 4" descr="Routing and Switching Essentials - Mozilla Firefox">
            <a:extLst>
              <a:ext uri="{FF2B5EF4-FFF2-40B4-BE49-F238E27FC236}">
                <a16:creationId xmlns:a16="http://schemas.microsoft.com/office/drawing/2014/main" id="{83874A55-F1EF-43DB-BFF1-CD8AAF2347C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81736" y="1177099"/>
            <a:ext cx="4316925" cy="29957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4016027"/>
      </p:ext>
    </p:extLst>
  </p:cSld>
  <p:clrMapOvr>
    <a:masterClrMapping/>
  </p:clrMapOvr>
  <p:transition spd="slow">
    <p:wip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70727" y="167962"/>
            <a:ext cx="9144000" cy="757551"/>
          </a:xfrm>
        </p:spPr>
        <p:txBody>
          <a:bodyPr/>
          <a:lstStyle/>
          <a:p>
            <a:r>
              <a:rPr lang="en-US" altLang="en-US" sz="1600" dirty="0"/>
              <a:t>Frame Forwarding</a:t>
            </a:r>
            <a:br>
              <a:rPr lang="en-US" altLang="en-US" dirty="0"/>
            </a:br>
            <a:r>
              <a:rPr lang="en-US" altLang="en-US" dirty="0"/>
              <a:t>Video Demonstration - MAC Address Tables on Connected Switches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116194" y="1158892"/>
            <a:ext cx="4219932" cy="3516720"/>
          </a:xfrm>
        </p:spPr>
        <p:txBody>
          <a:bodyPr/>
          <a:lstStyle/>
          <a:p>
            <a:pPr lvl="1"/>
            <a:endParaRPr lang="en-US" altLang="en-US" sz="1500" dirty="0"/>
          </a:p>
          <a:p>
            <a:pPr lvl="1">
              <a:buFont typeface="Wingdings" panose="05000000000000000000" pitchFamily="2" charset="2"/>
              <a:buChar char="§"/>
            </a:pPr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marL="142875" lvl="1" indent="0">
              <a:buNone/>
            </a:pPr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</p:txBody>
      </p:sp>
      <p:pic>
        <p:nvPicPr>
          <p:cNvPr id="15" name="Picture 14" descr="Routing and Switching Essentials - Mozilla Firefox">
            <a:extLst>
              <a:ext uri="{FF2B5EF4-FFF2-40B4-BE49-F238E27FC236}">
                <a16:creationId xmlns:a16="http://schemas.microsoft.com/office/drawing/2014/main" id="{87E277EA-1EA0-42D0-8D46-031A78B0AC9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336049" y="1122032"/>
            <a:ext cx="4691757" cy="2486857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8AC43971-6725-4677-909E-561795DB7EC5}"/>
              </a:ext>
            </a:extLst>
          </p:cNvPr>
          <p:cNvSpPr/>
          <p:nvPr/>
        </p:nvSpPr>
        <p:spPr>
          <a:xfrm>
            <a:off x="70727" y="1104731"/>
            <a:ext cx="4128187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§"/>
            </a:pPr>
            <a:r>
              <a:rPr lang="en-US" sz="1600" dirty="0">
                <a:solidFill>
                  <a:srgbClr val="000000"/>
                </a:solidFill>
                <a:latin typeface="+mn-lt"/>
              </a:rPr>
              <a:t>The video explains how a switch builds its MAC address table by recording the MAC address of each device connected to each of its ports.</a:t>
            </a:r>
          </a:p>
        </p:txBody>
      </p:sp>
    </p:spTree>
    <p:extLst>
      <p:ext uri="{BB962C8B-B14F-4D97-AF65-F5344CB8AC3E}">
        <p14:creationId xmlns:p14="http://schemas.microsoft.com/office/powerpoint/2010/main" val="228537751"/>
      </p:ext>
    </p:extLst>
  </p:cSld>
  <p:clrMapOvr>
    <a:masterClrMapping/>
  </p:clrMapOvr>
  <p:transition spd="slow">
    <p:wip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757551"/>
          </a:xfrm>
        </p:spPr>
        <p:txBody>
          <a:bodyPr/>
          <a:lstStyle/>
          <a:p>
            <a:r>
              <a:rPr lang="en-US" altLang="en-US" sz="1600" dirty="0"/>
              <a:t>Frame Forwarding</a:t>
            </a:r>
            <a:br>
              <a:rPr lang="en-US" altLang="en-US" dirty="0"/>
            </a:br>
            <a:r>
              <a:rPr lang="en-US" altLang="en-US" dirty="0"/>
              <a:t>Switch Forwarding Methods</a:t>
            </a:r>
            <a:endParaRPr lang="en-CA" altLang="en-US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171144" y="3275893"/>
            <a:ext cx="3917924" cy="1372711"/>
          </a:xfrm>
        </p:spPr>
        <p:txBody>
          <a:bodyPr/>
          <a:lstStyle/>
          <a:p>
            <a:endParaRPr lang="en-US" altLang="en-US" sz="1500" dirty="0"/>
          </a:p>
          <a:p>
            <a:pPr marL="142875" lvl="1" indent="0">
              <a:buNone/>
            </a:pPr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  <a:p>
            <a:pPr marL="142875" lvl="1" indent="0">
              <a:buNone/>
            </a:pPr>
            <a:endParaRPr lang="en-CA" altLang="en-US" dirty="0"/>
          </a:p>
          <a:p>
            <a:pPr lvl="1"/>
            <a:endParaRPr lang="en-CA" altLang="en-US" dirty="0"/>
          </a:p>
          <a:p>
            <a:pPr lvl="1"/>
            <a:endParaRPr lang="en-CA" altLang="en-US" dirty="0"/>
          </a:p>
        </p:txBody>
      </p:sp>
      <p:pic>
        <p:nvPicPr>
          <p:cNvPr id="3" name="Picture 2" descr="Routing and Switching Essentials - Mozilla Firefox">
            <a:extLst>
              <a:ext uri="{FF2B5EF4-FFF2-40B4-BE49-F238E27FC236}">
                <a16:creationId xmlns:a16="http://schemas.microsoft.com/office/drawing/2014/main" id="{D2901EF4-B9CE-43A0-ACFC-648F27D5B62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6193" y="925513"/>
            <a:ext cx="4057203" cy="2350380"/>
          </a:xfrm>
          <a:prstGeom prst="rect">
            <a:avLst/>
          </a:prstGeom>
        </p:spPr>
      </p:pic>
      <p:pic>
        <p:nvPicPr>
          <p:cNvPr id="6" name="Picture 5" descr="Routing and Switching Essentials - Mozilla Firefox">
            <a:extLst>
              <a:ext uri="{FF2B5EF4-FFF2-40B4-BE49-F238E27FC236}">
                <a16:creationId xmlns:a16="http://schemas.microsoft.com/office/drawing/2014/main" id="{687A0D74-01C0-42F5-B487-2119E64FD78C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493763" y="925513"/>
            <a:ext cx="4597479" cy="23503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518008"/>
      </p:ext>
    </p:extLst>
  </p:cSld>
  <p:clrMapOvr>
    <a:masterClrMapping/>
  </p:clrMapOvr>
  <p:transition spd="slow">
    <p:wip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Frame Forwarding</a:t>
            </a:r>
            <a:br>
              <a:rPr lang="en-US" altLang="en-US" sz="1600" dirty="0"/>
            </a:br>
            <a:r>
              <a:rPr lang="en-US" altLang="en-US" dirty="0"/>
              <a:t>Store-and-Forward Switching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905379" y="855722"/>
            <a:ext cx="3907818" cy="3545251"/>
          </a:xfrm>
        </p:spPr>
        <p:txBody>
          <a:bodyPr/>
          <a:lstStyle/>
          <a:p>
            <a:pPr eaLnBrk="1" hangingPunct="1"/>
            <a:r>
              <a:rPr lang="en-US" altLang="en-US" sz="1700" dirty="0"/>
              <a:t>Features of Store-and-Forward Switching:</a:t>
            </a:r>
          </a:p>
          <a:p>
            <a:pPr lvl="1"/>
            <a:r>
              <a:rPr lang="en-US" altLang="en-US" sz="1500" b="1" dirty="0"/>
              <a:t>Error Checking– </a:t>
            </a:r>
            <a:r>
              <a:rPr lang="en-US" altLang="en-US" sz="1500" dirty="0"/>
              <a:t>After receiving the entire frame, the switch compares the frame-check-sequence (FCS) value in the last field against its own FCS calculations. Only error-free frames are forwarded</a:t>
            </a:r>
          </a:p>
          <a:p>
            <a:pPr lvl="1"/>
            <a:r>
              <a:rPr lang="en-US" altLang="en-US" sz="1500" b="1" dirty="0"/>
              <a:t>Automatic Buffering– </a:t>
            </a:r>
            <a:r>
              <a:rPr lang="en-US" altLang="en-US" sz="1500" dirty="0"/>
              <a:t>ingress port buffering provides the flexibility to support any mix of Ethernet speeds.</a:t>
            </a:r>
          </a:p>
          <a:p>
            <a:r>
              <a:rPr lang="en-US" altLang="en-US" sz="1700" dirty="0"/>
              <a:t>Store-and-Forward is Cisco’s primary LAN switching method.</a:t>
            </a:r>
          </a:p>
          <a:p>
            <a:pPr marL="0" indent="0" eaLnBrk="1" hangingPunct="1">
              <a:buNone/>
            </a:pPr>
            <a:endParaRPr lang="en-CA" altLang="en-US" sz="1650" b="1" dirty="0"/>
          </a:p>
        </p:txBody>
      </p:sp>
      <p:pic>
        <p:nvPicPr>
          <p:cNvPr id="3" name="Picture 2" descr="Routing and Switching Essentials - Mozilla Firefox">
            <a:extLst>
              <a:ext uri="{FF2B5EF4-FFF2-40B4-BE49-F238E27FC236}">
                <a16:creationId xmlns:a16="http://schemas.microsoft.com/office/drawing/2014/main" id="{7C55347D-1661-4E93-8E31-AE0F91C1706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37785" y="855722"/>
            <a:ext cx="4809246" cy="29583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6946885"/>
      </p:ext>
    </p:extLst>
  </p:cSld>
  <p:clrMapOvr>
    <a:masterClrMapping/>
  </p:clrMapOvr>
  <p:transition spd="slow">
    <p:wip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Frame Forwarding</a:t>
            </a:r>
            <a:br>
              <a:rPr lang="en-US" altLang="en-US" sz="1600" dirty="0"/>
            </a:br>
            <a:r>
              <a:rPr lang="en-US" altLang="en-US" dirty="0"/>
              <a:t>Cut-Through Switching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871150" y="894722"/>
            <a:ext cx="3907818" cy="3545251"/>
          </a:xfrm>
        </p:spPr>
        <p:txBody>
          <a:bodyPr/>
          <a:lstStyle/>
          <a:p>
            <a:pPr>
              <a:buClr>
                <a:srgbClr val="58585B"/>
              </a:buClr>
            </a:pPr>
            <a:r>
              <a:rPr lang="en-US" altLang="en-US" sz="1600" dirty="0"/>
              <a:t>Rapid Frame Forwarding -  The switch can make a forwarding decision as soon as it has looked up the destination MAC address.</a:t>
            </a:r>
          </a:p>
          <a:p>
            <a:pPr lvl="1">
              <a:buClr>
                <a:srgbClr val="58585B"/>
              </a:buClr>
            </a:pPr>
            <a:r>
              <a:rPr lang="en-US" altLang="en-US" sz="1500" dirty="0"/>
              <a:t>Frames with errors are forwarded.</a:t>
            </a:r>
          </a:p>
          <a:p>
            <a:pPr>
              <a:buClr>
                <a:srgbClr val="58585B"/>
              </a:buClr>
            </a:pPr>
            <a:r>
              <a:rPr lang="en-US" altLang="en-US" sz="1600" dirty="0"/>
              <a:t>Fragment Free </a:t>
            </a:r>
            <a:r>
              <a:rPr lang="en-US" altLang="en-US" sz="1600" b="1" dirty="0"/>
              <a:t>- </a:t>
            </a:r>
            <a:r>
              <a:rPr lang="en-US" altLang="en-US" sz="1600" dirty="0"/>
              <a:t>modified form of cut-through switching. The switch waits for the collision window (64 bytes) to pass before forwarding the frame.</a:t>
            </a:r>
          </a:p>
          <a:p>
            <a:pPr lvl="1">
              <a:buClr>
                <a:srgbClr val="58585B"/>
              </a:buClr>
            </a:pPr>
            <a:r>
              <a:rPr lang="en-US" altLang="en-US" sz="1500" dirty="0"/>
              <a:t>Provides better error checking than cut-through, with practically no increase in latency. </a:t>
            </a:r>
          </a:p>
          <a:p>
            <a:pPr marL="142875" lvl="1" indent="0">
              <a:buClr>
                <a:srgbClr val="58585B"/>
              </a:buClr>
              <a:buNone/>
            </a:pPr>
            <a:endParaRPr lang="en-US" altLang="en-US" sz="1500" dirty="0"/>
          </a:p>
          <a:p>
            <a:pPr marL="142875" lvl="1" indent="0">
              <a:buClr>
                <a:srgbClr val="58585B"/>
              </a:buClr>
              <a:buNone/>
            </a:pPr>
            <a:endParaRPr lang="en-US" altLang="en-US" sz="1500" dirty="0"/>
          </a:p>
        </p:txBody>
      </p:sp>
      <p:pic>
        <p:nvPicPr>
          <p:cNvPr id="4" name="Picture 3" descr="Routing and Switching Essentials - Mozilla Firefox">
            <a:extLst>
              <a:ext uri="{FF2B5EF4-FFF2-40B4-BE49-F238E27FC236}">
                <a16:creationId xmlns:a16="http://schemas.microsoft.com/office/drawing/2014/main" id="{207B6996-F8A0-44FB-99FF-93C3F0F17AD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2906" y="948509"/>
            <a:ext cx="4709785" cy="26861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3955883"/>
      </p:ext>
    </p:extLst>
  </p:cSld>
  <p:clrMapOvr>
    <a:masterClrMapping/>
  </p:clrMapOvr>
  <p:transition spd="slow">
    <p:wip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Switching Domains</a:t>
            </a:r>
            <a:br>
              <a:rPr lang="en-US" altLang="en-US" sz="1600" dirty="0"/>
            </a:br>
            <a:r>
              <a:rPr lang="en-US" altLang="en-US" dirty="0"/>
              <a:t>Collision Domains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836044"/>
            <a:ext cx="3907818" cy="4083197"/>
          </a:xfrm>
        </p:spPr>
        <p:txBody>
          <a:bodyPr/>
          <a:lstStyle/>
          <a:p>
            <a:pPr>
              <a:buClr>
                <a:srgbClr val="58585B"/>
              </a:buClr>
            </a:pPr>
            <a:r>
              <a:rPr lang="en-US" altLang="en-US" sz="1600" dirty="0"/>
              <a:t>In hub-based Ethernet segments, network devices compete for the medium, therefore collisions will occur.</a:t>
            </a:r>
          </a:p>
          <a:p>
            <a:pPr>
              <a:buClr>
                <a:srgbClr val="58585B"/>
              </a:buClr>
            </a:pPr>
            <a:r>
              <a:rPr lang="en-US" altLang="en-US" sz="1600" dirty="0"/>
              <a:t>Ethernet switch ports operating in full duplex eliminate collisions.</a:t>
            </a:r>
          </a:p>
          <a:p>
            <a:pPr>
              <a:buClr>
                <a:srgbClr val="58585B"/>
              </a:buClr>
            </a:pPr>
            <a:r>
              <a:rPr lang="en-US" altLang="en-US" sz="1600" dirty="0"/>
              <a:t>Ethernet switch ports will autonegotiate full-duplex if connected to full-duplex device.</a:t>
            </a:r>
          </a:p>
          <a:p>
            <a:pPr>
              <a:buClr>
                <a:srgbClr val="58585B"/>
              </a:buClr>
            </a:pPr>
            <a:r>
              <a:rPr lang="en-US" altLang="en-US" sz="1600" dirty="0"/>
              <a:t>If connected to a half-duplex device then the switch port will operate in half duplex and be part of a collision domain.</a:t>
            </a:r>
          </a:p>
          <a:p>
            <a:pPr>
              <a:buClr>
                <a:srgbClr val="58585B"/>
              </a:buClr>
            </a:pPr>
            <a:endParaRPr lang="en-US" altLang="en-US" sz="1600" dirty="0"/>
          </a:p>
          <a:p>
            <a:pPr marL="142875" lvl="1" indent="0">
              <a:buClr>
                <a:srgbClr val="58585B"/>
              </a:buClr>
              <a:buNone/>
            </a:pPr>
            <a:endParaRPr lang="en-US" altLang="en-US" sz="1500" dirty="0"/>
          </a:p>
          <a:p>
            <a:pPr marL="142875" lvl="1" indent="0">
              <a:buClr>
                <a:srgbClr val="58585B"/>
              </a:buClr>
              <a:buNone/>
            </a:pPr>
            <a:endParaRPr lang="en-US" altLang="en-US" sz="1500" dirty="0"/>
          </a:p>
        </p:txBody>
      </p:sp>
      <p:pic>
        <p:nvPicPr>
          <p:cNvPr id="3" name="Picture 2" descr="Routing and Switching Essentials - Mozilla Firefox">
            <a:extLst>
              <a:ext uri="{FF2B5EF4-FFF2-40B4-BE49-F238E27FC236}">
                <a16:creationId xmlns:a16="http://schemas.microsoft.com/office/drawing/2014/main" id="{FBCBF14B-4E8C-497D-84D5-BB57349413E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043896" y="836044"/>
            <a:ext cx="4934391" cy="32518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8298579"/>
      </p:ext>
    </p:extLst>
  </p:cSld>
  <p:clrMapOvr>
    <a:masterClrMapping/>
  </p:clrMapOvr>
  <p:transition spd="slow">
    <p:wipe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Switching Domains</a:t>
            </a:r>
            <a:br>
              <a:rPr lang="en-US" altLang="en-US" sz="1600" dirty="0"/>
            </a:br>
            <a:r>
              <a:rPr lang="en-US" altLang="en-US" dirty="0"/>
              <a:t>Broadcast Domains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89411" y="530151"/>
            <a:ext cx="3976353" cy="4083197"/>
          </a:xfrm>
        </p:spPr>
        <p:txBody>
          <a:bodyPr/>
          <a:lstStyle/>
          <a:p>
            <a:pPr>
              <a:buClr>
                <a:srgbClr val="58585B"/>
              </a:buClr>
            </a:pPr>
            <a:r>
              <a:rPr lang="en-US" altLang="en-US" sz="1600" dirty="0"/>
              <a:t>One switch or multiple interconnected switches form a single broadcast domain.</a:t>
            </a:r>
          </a:p>
          <a:p>
            <a:pPr>
              <a:buClr>
                <a:srgbClr val="58585B"/>
              </a:buClr>
            </a:pPr>
            <a:r>
              <a:rPr lang="en-US" altLang="en-US" sz="1600" dirty="0"/>
              <a:t>When a switch receives a broadcast frame, it forwards the frame out each of its ports, except the ingress port where the broadcast frame was received.</a:t>
            </a:r>
          </a:p>
          <a:p>
            <a:pPr>
              <a:buClr>
                <a:srgbClr val="58585B"/>
              </a:buClr>
            </a:pPr>
            <a:r>
              <a:rPr lang="en-US" altLang="en-US" sz="1600" dirty="0"/>
              <a:t>When two switches or more switches are connected together, the broadcast domain is increased because the broadcast is propagated from switch to switch.</a:t>
            </a:r>
          </a:p>
          <a:p>
            <a:pPr>
              <a:buClr>
                <a:srgbClr val="58585B"/>
              </a:buClr>
            </a:pPr>
            <a:r>
              <a:rPr lang="en-US" altLang="en-US" sz="1600" dirty="0"/>
              <a:t>Too many broadcasts can cause network congestion.</a:t>
            </a:r>
          </a:p>
          <a:p>
            <a:pPr marL="142875" lvl="1" indent="0">
              <a:buClr>
                <a:srgbClr val="58585B"/>
              </a:buClr>
              <a:buNone/>
            </a:pPr>
            <a:endParaRPr lang="en-US" altLang="en-US" sz="1500" dirty="0"/>
          </a:p>
          <a:p>
            <a:pPr marL="142875" lvl="1" indent="0">
              <a:buClr>
                <a:srgbClr val="58585B"/>
              </a:buClr>
              <a:buNone/>
            </a:pPr>
            <a:endParaRPr lang="en-US" altLang="en-US" sz="1500" dirty="0"/>
          </a:p>
        </p:txBody>
      </p:sp>
      <p:pic>
        <p:nvPicPr>
          <p:cNvPr id="8" name="Picture 7" descr="Routing and Switching Essentials - Mozilla Firefox">
            <a:extLst>
              <a:ext uri="{FF2B5EF4-FFF2-40B4-BE49-F238E27FC236}">
                <a16:creationId xmlns:a16="http://schemas.microsoft.com/office/drawing/2014/main" id="{FA5E543A-8B43-46FC-9808-1CD3D2AA24F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84143" y="924179"/>
            <a:ext cx="4905268" cy="35109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4528232"/>
      </p:ext>
    </p:extLst>
  </p:cSld>
  <p:clrMapOvr>
    <a:masterClrMapping/>
  </p:clrMapOvr>
  <p:transition spd="slow">
    <p:wipe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Switching Domains</a:t>
            </a:r>
            <a:br>
              <a:rPr lang="en-US" altLang="en-US" sz="1600" dirty="0"/>
            </a:br>
            <a:r>
              <a:rPr lang="en-US" altLang="en-US" dirty="0"/>
              <a:t>Alleviating Network Congestion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7325" y="857770"/>
            <a:ext cx="3976353" cy="4083197"/>
          </a:xfrm>
        </p:spPr>
        <p:txBody>
          <a:bodyPr/>
          <a:lstStyle/>
          <a:p>
            <a:pPr>
              <a:buClr>
                <a:srgbClr val="58585B"/>
              </a:buClr>
            </a:pPr>
            <a:r>
              <a:rPr lang="en-US" altLang="en-US" sz="1700" dirty="0"/>
              <a:t>The following characteristics of switches help alleviate congestion:</a:t>
            </a:r>
          </a:p>
          <a:p>
            <a:pPr lvl="1">
              <a:buClr>
                <a:srgbClr val="58585B"/>
              </a:buClr>
            </a:pPr>
            <a:r>
              <a:rPr lang="en-US" altLang="en-US" sz="1500" dirty="0"/>
              <a:t>Establishing full-duplex links, therefore eliminating collisions.</a:t>
            </a:r>
          </a:p>
          <a:p>
            <a:pPr lvl="1">
              <a:buClr>
                <a:srgbClr val="58585B"/>
              </a:buClr>
            </a:pPr>
            <a:r>
              <a:rPr lang="en-US" altLang="en-US" sz="1500" dirty="0"/>
              <a:t>High port density</a:t>
            </a:r>
          </a:p>
          <a:p>
            <a:pPr lvl="1">
              <a:buClr>
                <a:srgbClr val="58585B"/>
              </a:buClr>
            </a:pPr>
            <a:r>
              <a:rPr lang="en-US" altLang="en-US" sz="1500" dirty="0"/>
              <a:t>Large frame buffers</a:t>
            </a:r>
          </a:p>
          <a:p>
            <a:pPr lvl="1">
              <a:buClr>
                <a:srgbClr val="58585B"/>
              </a:buClr>
            </a:pPr>
            <a:r>
              <a:rPr lang="en-US" altLang="en-US" sz="1500" dirty="0"/>
              <a:t>Port speed</a:t>
            </a:r>
          </a:p>
          <a:p>
            <a:pPr lvl="1">
              <a:buClr>
                <a:srgbClr val="58585B"/>
              </a:buClr>
            </a:pPr>
            <a:r>
              <a:rPr lang="en-US" altLang="en-US" sz="1500" dirty="0"/>
              <a:t>Fast internal switching</a:t>
            </a:r>
          </a:p>
          <a:p>
            <a:pPr lvl="1">
              <a:buClr>
                <a:srgbClr val="58585B"/>
              </a:buClr>
            </a:pPr>
            <a:r>
              <a:rPr lang="en-US" altLang="en-US" sz="1500" dirty="0"/>
              <a:t>Low per-port cost</a:t>
            </a:r>
          </a:p>
          <a:p>
            <a:pPr lvl="1">
              <a:buClr>
                <a:srgbClr val="58585B"/>
              </a:buClr>
            </a:pPr>
            <a:endParaRPr lang="en-US" altLang="en-US" sz="1500" dirty="0"/>
          </a:p>
          <a:p>
            <a:pPr lvl="1">
              <a:buClr>
                <a:srgbClr val="58585B"/>
              </a:buClr>
            </a:pPr>
            <a:endParaRPr lang="en-US" altLang="en-US" sz="1500" dirty="0"/>
          </a:p>
          <a:p>
            <a:pPr marL="142875" lvl="1" indent="0">
              <a:buClr>
                <a:srgbClr val="58585B"/>
              </a:buClr>
              <a:buNone/>
            </a:pPr>
            <a:endParaRPr lang="en-US" altLang="en-US" sz="1500" dirty="0"/>
          </a:p>
          <a:p>
            <a:pPr marL="142875" lvl="1" indent="0">
              <a:buClr>
                <a:srgbClr val="58585B"/>
              </a:buClr>
              <a:buNone/>
            </a:pPr>
            <a:endParaRPr lang="en-US" altLang="en-US" sz="1500" dirty="0"/>
          </a:p>
        </p:txBody>
      </p:sp>
      <p:pic>
        <p:nvPicPr>
          <p:cNvPr id="3" name="Picture 2" descr="Routing and Switching Essentials - Mozilla Firefox">
            <a:extLst>
              <a:ext uri="{FF2B5EF4-FFF2-40B4-BE49-F238E27FC236}">
                <a16:creationId xmlns:a16="http://schemas.microsoft.com/office/drawing/2014/main" id="{FED79A6B-1766-4419-815C-467B36EF1C2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185704" y="937429"/>
            <a:ext cx="4586670" cy="32686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1232044"/>
      </p:ext>
    </p:extLst>
  </p:cSld>
  <p:clrMapOvr>
    <a:masterClrMapping/>
  </p:clrMapOvr>
  <p:transition spd="slow">
    <p:wipe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7598042" cy="1802391"/>
          </a:xfrm>
        </p:spPr>
        <p:txBody>
          <a:bodyPr/>
          <a:lstStyle/>
          <a:p>
            <a:r>
              <a:rPr lang="en-US" dirty="0"/>
              <a:t>4.3 Chapter Summary</a:t>
            </a:r>
          </a:p>
        </p:txBody>
      </p:sp>
    </p:spTree>
    <p:extLst>
      <p:ext uri="{BB962C8B-B14F-4D97-AF65-F5344CB8AC3E}">
        <p14:creationId xmlns:p14="http://schemas.microsoft.com/office/powerpoint/2010/main" val="3886944279"/>
      </p:ext>
    </p:extLst>
  </p:cSld>
  <p:clrMapOvr>
    <a:masterClrMapping/>
  </p:clrMapOvr>
  <p:transition spd="slow">
    <p:wipe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Conclusion</a:t>
            </a:r>
            <a:br>
              <a:rPr lang="en-US" altLang="en-US" sz="1600" dirty="0"/>
            </a:br>
            <a:r>
              <a:rPr lang="en-US" altLang="en-US" dirty="0"/>
              <a:t>Chapter 4: Switched Networks</a:t>
            </a:r>
          </a:p>
        </p:txBody>
      </p:sp>
      <p:sp>
        <p:nvSpPr>
          <p:cNvPr id="552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7325" y="857770"/>
            <a:ext cx="8861192" cy="4083197"/>
          </a:xfrm>
        </p:spPr>
        <p:txBody>
          <a:bodyPr/>
          <a:lstStyle/>
          <a:p>
            <a:pPr>
              <a:buClr>
                <a:srgbClr val="58585B"/>
              </a:buClr>
            </a:pPr>
            <a:r>
              <a:rPr lang="en-US" altLang="en-US" sz="1800" dirty="0"/>
              <a:t>Explain how switched networks support small to medium-sized businesses.</a:t>
            </a:r>
          </a:p>
          <a:p>
            <a:pPr>
              <a:buClr>
                <a:srgbClr val="58585B"/>
              </a:buClr>
            </a:pPr>
            <a:r>
              <a:rPr lang="en-US" altLang="en-US" sz="1800" dirty="0"/>
              <a:t>Explain how Layer 2 switches forward data in a small to medium-sized LAN.</a:t>
            </a:r>
          </a:p>
          <a:p>
            <a:pPr>
              <a:buClr>
                <a:srgbClr val="58585B"/>
              </a:buClr>
            </a:pPr>
            <a:endParaRPr lang="en-US" altLang="en-US" sz="1800" dirty="0"/>
          </a:p>
          <a:p>
            <a:pPr>
              <a:buClr>
                <a:srgbClr val="58585B"/>
              </a:buClr>
            </a:pPr>
            <a:endParaRPr lang="en-US" altLang="en-US" sz="1800" dirty="0"/>
          </a:p>
          <a:p>
            <a:pPr>
              <a:buClr>
                <a:srgbClr val="58585B"/>
              </a:buClr>
            </a:pPr>
            <a:endParaRPr lang="en-US" altLang="en-US" sz="1600" dirty="0"/>
          </a:p>
          <a:p>
            <a:pPr lvl="1">
              <a:buClr>
                <a:srgbClr val="58585B"/>
              </a:buClr>
            </a:pPr>
            <a:endParaRPr lang="en-US" altLang="en-US" sz="1500" dirty="0"/>
          </a:p>
          <a:p>
            <a:pPr marL="142875" lvl="1" indent="0">
              <a:buClr>
                <a:srgbClr val="58585B"/>
              </a:buClr>
              <a:buNone/>
            </a:pPr>
            <a:endParaRPr lang="en-US" altLang="en-US" sz="1500" dirty="0"/>
          </a:p>
          <a:p>
            <a:pPr marL="142875" lvl="1" indent="0">
              <a:buClr>
                <a:srgbClr val="58585B"/>
              </a:buClr>
              <a:buNone/>
            </a:pPr>
            <a:endParaRPr lang="en-US" altLang="en-US" sz="1500" dirty="0"/>
          </a:p>
        </p:txBody>
      </p:sp>
    </p:spTree>
    <p:extLst>
      <p:ext uri="{BB962C8B-B14F-4D97-AF65-F5344CB8AC3E}">
        <p14:creationId xmlns:p14="http://schemas.microsoft.com/office/powerpoint/2010/main" val="1070476345"/>
      </p:ext>
    </p:extLst>
  </p:cSld>
  <p:clrMapOvr>
    <a:masterClrMapping/>
  </p:clrMapOvr>
  <p:transition spd="slow">
    <p:wipe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Switched Networks</a:t>
            </a:r>
            <a:br>
              <a:rPr lang="en-US" altLang="en-US" sz="1600" dirty="0"/>
            </a:br>
            <a:r>
              <a:rPr lang="en-US" altLang="en-US" dirty="0"/>
              <a:t>New Terms and Commands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A02CA22-5DC5-431C-9575-05F5EECFDF65}"/>
              </a:ext>
            </a:extLst>
          </p:cNvPr>
          <p:cNvSpPr/>
          <p:nvPr/>
        </p:nvSpPr>
        <p:spPr>
          <a:xfrm>
            <a:off x="227377" y="851652"/>
            <a:ext cx="8416482" cy="4067780"/>
          </a:xfrm>
          <a:prstGeom prst="rect">
            <a:avLst/>
          </a:prstGeom>
        </p:spPr>
        <p:txBody>
          <a:bodyPr wrap="square" numCol="3">
            <a:spAutoFit/>
          </a:bodyPr>
          <a:lstStyle/>
          <a:p>
            <a:pPr marL="173038" lvl="0" indent="-173038" defTabSz="685777" fontAlgn="auto">
              <a:spcBef>
                <a:spcPts val="200"/>
              </a:spcBef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58585B"/>
                </a:solidFill>
                <a:latin typeface="Arial"/>
                <a:ea typeface="+mn-ea"/>
              </a:rPr>
              <a:t>network </a:t>
            </a:r>
          </a:p>
          <a:p>
            <a:pPr marL="173038" lvl="0" indent="-173038" defTabSz="685777" fontAlgn="auto">
              <a:spcBef>
                <a:spcPts val="200"/>
              </a:spcBef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58585B"/>
                </a:solidFill>
                <a:latin typeface="Arial"/>
                <a:ea typeface="+mn-ea"/>
              </a:rPr>
              <a:t>Call control  </a:t>
            </a:r>
          </a:p>
          <a:p>
            <a:pPr marL="173038" lvl="0" indent="-173038" defTabSz="685777" fontAlgn="auto">
              <a:spcBef>
                <a:spcPts val="200"/>
              </a:spcBef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58585B"/>
                </a:solidFill>
                <a:latin typeface="Arial"/>
                <a:ea typeface="+mn-ea"/>
              </a:rPr>
              <a:t>Automated attendant  </a:t>
            </a:r>
          </a:p>
          <a:p>
            <a:pPr marL="173038" lvl="0" indent="-173038" defTabSz="685777" fontAlgn="auto">
              <a:spcBef>
                <a:spcPts val="200"/>
              </a:spcBef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58585B"/>
                </a:solidFill>
                <a:latin typeface="Arial"/>
                <a:ea typeface="+mn-ea"/>
              </a:rPr>
              <a:t>PC softphone  </a:t>
            </a:r>
          </a:p>
          <a:p>
            <a:pPr marL="173038" lvl="0" indent="-173038" defTabSz="685777" fontAlgn="auto">
              <a:spcBef>
                <a:spcPts val="200"/>
              </a:spcBef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58585B"/>
                </a:solidFill>
                <a:latin typeface="Arial"/>
                <a:ea typeface="+mn-ea"/>
              </a:rPr>
              <a:t>Cisco Borderless Network </a:t>
            </a:r>
          </a:p>
          <a:p>
            <a:pPr marL="173038" lvl="0" indent="-173038" defTabSz="685777" fontAlgn="auto">
              <a:spcBef>
                <a:spcPts val="200"/>
              </a:spcBef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58585B"/>
                </a:solidFill>
                <a:latin typeface="Arial"/>
                <a:ea typeface="+mn-ea"/>
              </a:rPr>
              <a:t>collapsed core layer model  </a:t>
            </a:r>
          </a:p>
          <a:p>
            <a:pPr marL="173038" lvl="0" indent="-173038" defTabSz="685777" fontAlgn="auto">
              <a:spcBef>
                <a:spcPts val="200"/>
              </a:spcBef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58585B"/>
                </a:solidFill>
                <a:latin typeface="Arial"/>
                <a:ea typeface="+mn-ea"/>
              </a:rPr>
              <a:t>three layer hierarchical model</a:t>
            </a:r>
          </a:p>
          <a:p>
            <a:pPr marL="173038" lvl="0" indent="-173038" defTabSz="685777" fontAlgn="auto">
              <a:spcBef>
                <a:spcPts val="200"/>
              </a:spcBef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58585B"/>
                </a:solidFill>
                <a:latin typeface="Arial"/>
                <a:ea typeface="+mn-ea"/>
              </a:rPr>
              <a:t> access layer  </a:t>
            </a:r>
          </a:p>
          <a:p>
            <a:pPr marL="173038" lvl="0" indent="-173038" defTabSz="685777" fontAlgn="auto">
              <a:spcBef>
                <a:spcPts val="200"/>
              </a:spcBef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58585B"/>
                </a:solidFill>
                <a:latin typeface="Arial"/>
                <a:ea typeface="+mn-ea"/>
              </a:rPr>
              <a:t>distribution layer  </a:t>
            </a:r>
          </a:p>
          <a:p>
            <a:pPr marL="173038" lvl="0" indent="-173038" defTabSz="685777" fontAlgn="auto">
              <a:spcBef>
                <a:spcPts val="200"/>
              </a:spcBef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58585B"/>
                </a:solidFill>
                <a:latin typeface="Arial"/>
                <a:ea typeface="+mn-ea"/>
              </a:rPr>
              <a:t>core layer  </a:t>
            </a:r>
          </a:p>
          <a:p>
            <a:pPr marL="173038" lvl="0" indent="-173038" defTabSz="685777" fontAlgn="auto">
              <a:spcBef>
                <a:spcPts val="200"/>
              </a:spcBef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58585B"/>
                </a:solidFill>
                <a:latin typeface="Arial"/>
                <a:ea typeface="+mn-ea"/>
              </a:rPr>
              <a:t>Port Density </a:t>
            </a:r>
          </a:p>
          <a:p>
            <a:pPr marL="173038" lvl="0" indent="-173038" defTabSz="685777" fontAlgn="auto">
              <a:spcBef>
                <a:spcPts val="200"/>
              </a:spcBef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58585B"/>
                </a:solidFill>
                <a:latin typeface="Arial"/>
                <a:ea typeface="+mn-ea"/>
              </a:rPr>
              <a:t>Frame Buffers  </a:t>
            </a:r>
          </a:p>
          <a:p>
            <a:pPr marL="173038" lvl="0" indent="-173038" defTabSz="685777" fontAlgn="auto">
              <a:spcBef>
                <a:spcPts val="200"/>
              </a:spcBef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58585B"/>
                </a:solidFill>
                <a:latin typeface="Arial"/>
                <a:ea typeface="+mn-ea"/>
              </a:rPr>
              <a:t>Scalability </a:t>
            </a:r>
          </a:p>
          <a:p>
            <a:pPr marL="173038" lvl="0" indent="-173038" defTabSz="685777" fontAlgn="auto">
              <a:spcBef>
                <a:spcPts val="200"/>
              </a:spcBef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58585B"/>
                </a:solidFill>
                <a:latin typeface="Arial"/>
                <a:ea typeface="+mn-ea"/>
              </a:rPr>
              <a:t>rack units </a:t>
            </a:r>
          </a:p>
          <a:p>
            <a:pPr marL="173038" lvl="0" indent="-173038" defTabSz="685777" fontAlgn="auto">
              <a:spcBef>
                <a:spcPts val="200"/>
              </a:spcBef>
              <a:spcAft>
                <a:spcPts val="200"/>
              </a:spcAft>
              <a:buFont typeface="Arial" panose="020B0604020202020204" pitchFamily="34" charset="0"/>
              <a:buChar char="•"/>
            </a:pPr>
            <a:endParaRPr lang="en-US" sz="1400" dirty="0">
              <a:solidFill>
                <a:srgbClr val="58585B"/>
              </a:solidFill>
              <a:latin typeface="Arial"/>
              <a:ea typeface="+mn-ea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CE6EEC0-8B9B-42B4-B5B1-69E4C0B2B1DC}"/>
              </a:ext>
            </a:extLst>
          </p:cNvPr>
          <p:cNvSpPr/>
          <p:nvPr/>
        </p:nvSpPr>
        <p:spPr>
          <a:xfrm>
            <a:off x="4352241" y="798944"/>
            <a:ext cx="4079437" cy="46012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3038" lvl="0" indent="-173038" defTabSz="685777" fontAlgn="auto">
              <a:spcBef>
                <a:spcPts val="200"/>
              </a:spcBef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58585B"/>
                </a:solidFill>
                <a:latin typeface="Arial"/>
              </a:rPr>
              <a:t>form factors </a:t>
            </a:r>
          </a:p>
          <a:p>
            <a:pPr marL="173038" lvl="0" indent="-173038" defTabSz="685777" fontAlgn="auto">
              <a:spcBef>
                <a:spcPts val="200"/>
              </a:spcBef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58585B"/>
                </a:solidFill>
                <a:latin typeface="Arial"/>
              </a:rPr>
              <a:t>Fixed configuration switches  </a:t>
            </a:r>
          </a:p>
          <a:p>
            <a:pPr marL="173038" lvl="0" indent="-173038" defTabSz="685777" fontAlgn="auto">
              <a:spcBef>
                <a:spcPts val="200"/>
              </a:spcBef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58585B"/>
                </a:solidFill>
                <a:latin typeface="Arial"/>
              </a:rPr>
              <a:t>Modular configuration switches</a:t>
            </a:r>
          </a:p>
          <a:p>
            <a:pPr marL="173038" lvl="0" indent="-173038" defTabSz="685777" fontAlgn="auto">
              <a:spcBef>
                <a:spcPts val="200"/>
              </a:spcBef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latin typeface="+mn-lt"/>
              </a:rPr>
              <a:t>line cards  </a:t>
            </a:r>
          </a:p>
          <a:p>
            <a:pPr marL="173038" lvl="0" indent="-173038" defTabSz="685777" fontAlgn="auto">
              <a:spcBef>
                <a:spcPts val="200"/>
              </a:spcBef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Stackable configuration switches  </a:t>
            </a:r>
          </a:p>
          <a:p>
            <a:pPr marL="173038" lvl="0" indent="-173038" defTabSz="685777" fontAlgn="auto">
              <a:spcBef>
                <a:spcPts val="200"/>
              </a:spcBef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ingress </a:t>
            </a:r>
          </a:p>
          <a:p>
            <a:pPr marL="173038" lvl="0" indent="-173038" defTabSz="685777" fontAlgn="auto">
              <a:spcBef>
                <a:spcPts val="200"/>
              </a:spcBef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egress </a:t>
            </a:r>
          </a:p>
          <a:p>
            <a:pPr marL="173038" lvl="0" indent="-173038" defTabSz="685777" fontAlgn="auto">
              <a:spcBef>
                <a:spcPts val="200"/>
              </a:spcBef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MAC address table  </a:t>
            </a:r>
          </a:p>
          <a:p>
            <a:pPr marL="173038" lvl="0" indent="-173038" defTabSz="685777" fontAlgn="auto">
              <a:spcBef>
                <a:spcPts val="200"/>
              </a:spcBef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content addressable memory (CAM) table </a:t>
            </a:r>
          </a:p>
          <a:p>
            <a:pPr marL="173038" lvl="0" indent="-173038" defTabSz="685777" fontAlgn="auto">
              <a:spcBef>
                <a:spcPts val="200"/>
              </a:spcBef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Ethernet bridges </a:t>
            </a:r>
          </a:p>
          <a:p>
            <a:pPr marL="173038" lvl="0" indent="-173038" defTabSz="685777" fontAlgn="auto">
              <a:spcBef>
                <a:spcPts val="200"/>
              </a:spcBef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application-specific-integrated circuits (ASICs) </a:t>
            </a:r>
          </a:p>
          <a:p>
            <a:pPr marL="173038" lvl="0" indent="-173038" defTabSz="685777" fontAlgn="auto">
              <a:spcBef>
                <a:spcPts val="200"/>
              </a:spcBef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store-and-forward switching </a:t>
            </a:r>
          </a:p>
          <a:p>
            <a:pPr marL="173038" lvl="0" indent="-173038" defTabSz="685777" fontAlgn="auto">
              <a:spcBef>
                <a:spcPts val="200"/>
              </a:spcBef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cut-through switching </a:t>
            </a:r>
          </a:p>
          <a:p>
            <a:pPr marL="173038" lvl="0" indent="-173038" defTabSz="685777" fontAlgn="auto">
              <a:spcBef>
                <a:spcPts val="200"/>
              </a:spcBef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cyclic redundancy check (CRC) </a:t>
            </a:r>
          </a:p>
          <a:p>
            <a:pPr marL="173038" lvl="0" indent="-173038" defTabSz="685777" fontAlgn="auto">
              <a:spcBef>
                <a:spcPts val="200"/>
              </a:spcBef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1400" dirty="0"/>
              <a:t>egress port </a:t>
            </a:r>
          </a:p>
          <a:p>
            <a:pPr marL="0" marR="0" indent="164465">
              <a:lnSpc>
                <a:spcPts val="1200"/>
              </a:lnSpc>
              <a:spcBef>
                <a:spcPts val="600"/>
              </a:spcBef>
              <a:spcAft>
                <a:spcPts val="0"/>
              </a:spcAft>
            </a:pPr>
            <a:r>
              <a:rPr lang="en-US" sz="1400" dirty="0"/>
              <a:t> </a:t>
            </a:r>
          </a:p>
          <a:p>
            <a:pPr marL="173038" lvl="0" indent="-173038" defTabSz="685777" fontAlgn="auto">
              <a:spcBef>
                <a:spcPts val="200"/>
              </a:spcBef>
              <a:spcAft>
                <a:spcPts val="200"/>
              </a:spcAft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8434471"/>
      </p:ext>
    </p:extLst>
  </p:cSld>
  <p:clrMapOvr>
    <a:masterClrMapping/>
  </p:clrMapOvr>
  <p:transition spd="slow">
    <p:wipe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Switched Networks</a:t>
            </a:r>
            <a:br>
              <a:rPr lang="en-US" altLang="en-US" sz="1600" dirty="0"/>
            </a:br>
            <a:r>
              <a:rPr lang="en-US" altLang="en-US" dirty="0"/>
              <a:t>New Terms and Commands (Cont.)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A02CA22-5DC5-431C-9575-05F5EECFDF65}"/>
              </a:ext>
            </a:extLst>
          </p:cNvPr>
          <p:cNvSpPr/>
          <p:nvPr/>
        </p:nvSpPr>
        <p:spPr>
          <a:xfrm>
            <a:off x="227377" y="851652"/>
            <a:ext cx="8416482" cy="3267561"/>
          </a:xfrm>
          <a:prstGeom prst="rect">
            <a:avLst/>
          </a:prstGeom>
        </p:spPr>
        <p:txBody>
          <a:bodyPr wrap="square" numCol="3">
            <a:spAutoFit/>
          </a:bodyPr>
          <a:lstStyle/>
          <a:p>
            <a:pPr marL="173038" lvl="0" indent="-173038" defTabSz="685777" fontAlgn="auto">
              <a:spcBef>
                <a:spcPts val="200"/>
              </a:spcBef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58585B"/>
                </a:solidFill>
                <a:latin typeface="Arial"/>
                <a:ea typeface="+mn-ea"/>
              </a:rPr>
              <a:t>frame-check-sequence (FCS) </a:t>
            </a:r>
          </a:p>
          <a:p>
            <a:pPr marL="173038" lvl="0" indent="-173038" defTabSz="685777" fontAlgn="auto">
              <a:spcBef>
                <a:spcPts val="200"/>
              </a:spcBef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58585B"/>
                </a:solidFill>
                <a:latin typeface="Arial"/>
                <a:ea typeface="+mn-ea"/>
              </a:rPr>
              <a:t>buffer </a:t>
            </a:r>
          </a:p>
          <a:p>
            <a:pPr marL="173038" lvl="0" indent="-173038" defTabSz="685777" fontAlgn="auto">
              <a:spcBef>
                <a:spcPts val="200"/>
              </a:spcBef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58585B"/>
                </a:solidFill>
                <a:latin typeface="Arial"/>
                <a:ea typeface="+mn-ea"/>
              </a:rPr>
              <a:t>rapid frame forwarding </a:t>
            </a:r>
          </a:p>
          <a:p>
            <a:pPr marL="173038" lvl="0" indent="-173038" defTabSz="685777" fontAlgn="auto">
              <a:spcBef>
                <a:spcPts val="200"/>
              </a:spcBef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58585B"/>
                </a:solidFill>
                <a:latin typeface="Arial"/>
                <a:ea typeface="+mn-ea"/>
              </a:rPr>
              <a:t>fragment free </a:t>
            </a:r>
          </a:p>
          <a:p>
            <a:pPr marL="173038" lvl="0" indent="-173038" defTabSz="685777" fontAlgn="auto">
              <a:spcBef>
                <a:spcPts val="200"/>
              </a:spcBef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58585B"/>
                </a:solidFill>
                <a:latin typeface="Arial"/>
                <a:ea typeface="+mn-ea"/>
              </a:rPr>
              <a:t>Fragment free switching  </a:t>
            </a:r>
          </a:p>
          <a:p>
            <a:pPr marL="173038" lvl="0" indent="-173038" defTabSz="685777" fontAlgn="auto">
              <a:spcBef>
                <a:spcPts val="200"/>
              </a:spcBef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58585B"/>
                </a:solidFill>
                <a:latin typeface="Arial"/>
                <a:ea typeface="+mn-ea"/>
              </a:rPr>
              <a:t>collision domains </a:t>
            </a:r>
          </a:p>
          <a:p>
            <a:pPr marL="173038" lvl="0" indent="-173038" defTabSz="685777" fontAlgn="auto">
              <a:spcBef>
                <a:spcPts val="200"/>
              </a:spcBef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58585B"/>
                </a:solidFill>
                <a:latin typeface="Arial"/>
                <a:ea typeface="+mn-ea"/>
              </a:rPr>
              <a:t>broadcast domains </a:t>
            </a:r>
          </a:p>
          <a:p>
            <a:pPr marL="173038" lvl="0" indent="-173038" defTabSz="685777" fontAlgn="auto">
              <a:spcBef>
                <a:spcPts val="200"/>
              </a:spcBef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58585B"/>
                </a:solidFill>
                <a:latin typeface="Arial"/>
                <a:ea typeface="+mn-ea"/>
              </a:rPr>
              <a:t>full duplex </a:t>
            </a:r>
          </a:p>
          <a:p>
            <a:pPr marL="173038" lvl="0" indent="-173038" defTabSz="685777" fontAlgn="auto">
              <a:spcBef>
                <a:spcPts val="200"/>
              </a:spcBef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58585B"/>
                </a:solidFill>
                <a:latin typeface="Arial"/>
                <a:ea typeface="+mn-ea"/>
              </a:rPr>
              <a:t>autonegotiate </a:t>
            </a:r>
          </a:p>
          <a:p>
            <a:pPr marL="173038" lvl="0" indent="-173038" defTabSz="685777" fontAlgn="auto">
              <a:spcBef>
                <a:spcPts val="200"/>
              </a:spcBef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58585B"/>
                </a:solidFill>
                <a:latin typeface="Arial"/>
                <a:ea typeface="+mn-ea"/>
              </a:rPr>
              <a:t>half duplex </a:t>
            </a:r>
          </a:p>
          <a:p>
            <a:pPr marL="173038" lvl="0" indent="-173038" defTabSz="685777" fontAlgn="auto">
              <a:spcBef>
                <a:spcPts val="200"/>
              </a:spcBef>
              <a:spcAft>
                <a:spcPts val="200"/>
              </a:spcAft>
              <a:buFont typeface="Arial" panose="020B0604020202020204" pitchFamily="34" charset="0"/>
              <a:buChar char="•"/>
            </a:pPr>
            <a:r>
              <a:rPr lang="en-US" sz="1400" dirty="0">
                <a:solidFill>
                  <a:srgbClr val="58585B"/>
                </a:solidFill>
                <a:latin typeface="Arial"/>
                <a:ea typeface="+mn-ea"/>
              </a:rPr>
              <a:t>High port density </a:t>
            </a:r>
          </a:p>
          <a:p>
            <a:pPr marL="173038" lvl="0" indent="-173038" defTabSz="685777" fontAlgn="auto">
              <a:spcBef>
                <a:spcPts val="200"/>
              </a:spcBef>
              <a:spcAft>
                <a:spcPts val="200"/>
              </a:spcAft>
              <a:buFont typeface="Arial" panose="020B0604020202020204" pitchFamily="34" charset="0"/>
              <a:buChar char="•"/>
            </a:pPr>
            <a:endParaRPr lang="en-US" sz="1400" dirty="0">
              <a:solidFill>
                <a:srgbClr val="58585B"/>
              </a:solidFill>
              <a:latin typeface="Arial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4799127"/>
      </p:ext>
    </p:extLst>
  </p:cSld>
  <p:clrMapOvr>
    <a:masterClrMapping/>
  </p:clrMapOvr>
  <p:transition spd="slow">
    <p:wipe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90828277"/>
      </p:ext>
    </p:extLst>
  </p:cSld>
  <p:clrMapOvr>
    <a:masterClrMapping/>
  </p:clrMapOvr>
  <p:transition spd="slow">
    <p:wipe/>
  </p:transition>
</p:sld>
</file>

<file path=ppt/theme/theme1.xml><?xml version="1.0" encoding="utf-8"?>
<a:theme xmlns:a="http://schemas.openxmlformats.org/drawingml/2006/main" name="Default Theme">
  <a:themeElements>
    <a:clrScheme name="Custom 6">
      <a:dk1>
        <a:srgbClr val="58585B"/>
      </a:dk1>
      <a:lt1>
        <a:srgbClr val="FFFFFF"/>
      </a:lt1>
      <a:dk2>
        <a:srgbClr val="58585B"/>
      </a:dk2>
      <a:lt2>
        <a:srgbClr val="81C569"/>
      </a:lt2>
      <a:accent1>
        <a:srgbClr val="004C69"/>
      </a:accent1>
      <a:accent2>
        <a:srgbClr val="9E0B0F"/>
      </a:accent2>
      <a:accent3>
        <a:srgbClr val="FFFFFF"/>
      </a:accent3>
      <a:accent4>
        <a:srgbClr val="367187"/>
      </a:accent4>
      <a:accent5>
        <a:srgbClr val="38C6F4"/>
      </a:accent5>
      <a:accent6>
        <a:srgbClr val="FBAB18"/>
      </a:accent6>
      <a:hlink>
        <a:srgbClr val="38C6F4"/>
      </a:hlink>
      <a:folHlink>
        <a:srgbClr val="81C569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36A4D7"/>
        </a:solidFill>
        <a:ln>
          <a:noFill/>
        </a:ln>
        <a:effectLst/>
      </a:spPr>
      <a:bodyPr rtlCol="0" anchor="ctr"/>
      <a:lstStyle>
        <a:defPPr algn="ctr">
          <a:defRPr dirty="0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Default Theme" id="{A3178FD6-045E-43BB-9FF9-79BDC55288A1}" vid="{B3635A64-254C-4D4D-B1C2-6197525273FD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6275</TotalTime>
  <Words>1442</Words>
  <Application>Microsoft Office PowerPoint</Application>
  <PresentationFormat>On-screen Show (16:9)</PresentationFormat>
  <Paragraphs>307</Paragraphs>
  <Slides>24</Slides>
  <Notes>22</Notes>
  <HiddenSlides>2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24</vt:i4>
      </vt:variant>
    </vt:vector>
  </HeadingPairs>
  <TitlesOfParts>
    <vt:vector size="31" baseType="lpstr">
      <vt:lpstr>Arial</vt:lpstr>
      <vt:lpstr>Calibri</vt:lpstr>
      <vt:lpstr>CiscoSans ExtraLight</vt:lpstr>
      <vt:lpstr>Myriad Pro</vt:lpstr>
      <vt:lpstr>Wingdings</vt:lpstr>
      <vt:lpstr>Default Theme</vt:lpstr>
      <vt:lpstr>20140311PresentationUWTSDTemplate</vt:lpstr>
      <vt:lpstr>Module Code:ACCA6022  </vt:lpstr>
      <vt:lpstr>Lesson 4 - Sections &amp; Objectives</vt:lpstr>
      <vt:lpstr>4.1 LAN Design</vt:lpstr>
      <vt:lpstr> 4.1 LAN Design Converged Networks Growing Complexity of Networks</vt:lpstr>
      <vt:lpstr>Converged Networks Elements of a Converged Network</vt:lpstr>
      <vt:lpstr>Converged Networks Cisco Borderless Networks</vt:lpstr>
      <vt:lpstr>Converged Networks Hierarchy in the Borderless Switched Network</vt:lpstr>
      <vt:lpstr>Converged Networks Access, Distribution, and Core Layers</vt:lpstr>
      <vt:lpstr>Switched Networks Role of Switched Networks</vt:lpstr>
      <vt:lpstr>Switched Networks Form Factors</vt:lpstr>
      <vt:lpstr>4.2 The Switched Environment</vt:lpstr>
      <vt:lpstr>Frame Forwarding Switching as a General Concept in Networking and Telecommunications</vt:lpstr>
      <vt:lpstr>Frame Forwarding Video Demonstration - MAC Address Tables on Connected Switches</vt:lpstr>
      <vt:lpstr>Frame Forwarding Switch Forwarding Methods</vt:lpstr>
      <vt:lpstr>Frame Forwarding Store-and-Forward Switching</vt:lpstr>
      <vt:lpstr>Frame Forwarding Cut-Through Switching</vt:lpstr>
      <vt:lpstr>Switching Domains Collision Domains</vt:lpstr>
      <vt:lpstr>Switching Domains Broadcast Domains</vt:lpstr>
      <vt:lpstr>Switching Domains Alleviating Network Congestion</vt:lpstr>
      <vt:lpstr>4.3 Chapter Summary</vt:lpstr>
      <vt:lpstr>Conclusion Chapter 4: Switched Networks</vt:lpstr>
      <vt:lpstr>Switched Networks New Terms and Commands</vt:lpstr>
      <vt:lpstr>Switched Networks New Terms and Commands (Cont.)</vt:lpstr>
      <vt:lpstr>PowerPoint Presentation</vt:lpstr>
    </vt:vector>
  </TitlesOfParts>
  <Company>Cisco Systems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bvachon@cisco.com</dc:creator>
  <cp:lastModifiedBy>AMIT NAIK</cp:lastModifiedBy>
  <cp:revision>347</cp:revision>
  <dcterms:created xsi:type="dcterms:W3CDTF">2016-08-22T22:27:36Z</dcterms:created>
  <dcterms:modified xsi:type="dcterms:W3CDTF">2023-02-16T17:26:04Z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Offisync_ProviderInitializationData">
    <vt:lpwstr>https://cisco.jiveon.com</vt:lpwstr>
  </property>
  <property fmtid="{D5CDD505-2E9C-101B-9397-08002B2CF9AE}" pid="3" name="Offisync_UpdateToken">
    <vt:lpwstr>1</vt:lpwstr>
  </property>
  <property fmtid="{D5CDD505-2E9C-101B-9397-08002B2CF9AE}" pid="4" name="Offisync_ServerID">
    <vt:lpwstr>07841bbc-cd3c-4a76-827f-75a2226890f4</vt:lpwstr>
  </property>
  <property fmtid="{D5CDD505-2E9C-101B-9397-08002B2CF9AE}" pid="5" name="Offisync_UniqueId">
    <vt:lpwstr>1702406</vt:lpwstr>
  </property>
  <property fmtid="{D5CDD505-2E9C-101B-9397-08002B2CF9AE}" pid="6" name="Jive_VersionGuid">
    <vt:lpwstr>fd96a0b3-f68d-4727-8e4f-2128d37ed30a</vt:lpwstr>
  </property>
  <property fmtid="{D5CDD505-2E9C-101B-9397-08002B2CF9AE}" pid="7" name="Jive_LatestUserAccountName">
    <vt:lpwstr>alljohns</vt:lpwstr>
  </property>
</Properties>
</file>