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832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76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113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3713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4555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469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497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842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006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73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690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8066C-D977-461E-8A0E-4BFD774D91DB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B4503D8-DA11-4D3A-8E3F-B4585CDC240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676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36/bmj.m850" TargetMode="External"/><Relationship Id="rId2" Type="http://schemas.openxmlformats.org/officeDocument/2006/relationships/hyperlink" Target="https://doi.org/10.12968/bjhc.2019.002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590/1982-019420170007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4A987-D78F-4EEA-9F26-7C52984FC8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Reducing Long-term absenteeism</a:t>
            </a:r>
            <a:br>
              <a:rPr lang="en-US" sz="4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4ECD92-512B-4393-8C15-78531166F6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Name: Sergiu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mihail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Ungureanu</a:t>
            </a:r>
          </a:p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2108198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681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1A1C50-C1C1-4A45-86DE-1BEE79E47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32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74B4FF0-425B-4DE3-B548-2C54BA1ECE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18653" y="1690688"/>
            <a:ext cx="8271165" cy="4351338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Mid Cheshire Hospitals NHS Foundation Trust (MCHT)- Case of absenteeism and its impacts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Content of the presentation: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Nature of absenteeism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Impacts on organizations and employees 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Macroeconomic factors influencing absenteeism (applying the PESTEL framework)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Existing literature on the cause-and-effect relationship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Solutions to Absenteeism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recommended solution for MCHT</a:t>
            </a:r>
          </a:p>
          <a:p>
            <a:endParaRPr lang="en-US" sz="1600" dirty="0"/>
          </a:p>
        </p:txBody>
      </p:sp>
      <p:pic>
        <p:nvPicPr>
          <p:cNvPr id="1026" name="Picture 2" descr="Mid Cheshire Hospitals Charity Website - Fundraising &amp; Support">
            <a:extLst>
              <a:ext uri="{FF2B5EF4-FFF2-40B4-BE49-F238E27FC236}">
                <a16:creationId xmlns:a16="http://schemas.microsoft.com/office/drawing/2014/main" id="{BB85CD79-1127-4495-AB41-748106C11F0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70743" y="2474119"/>
            <a:ext cx="3724275" cy="190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380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53943-CA14-4E5D-B08C-94E8AE67B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Nature of Absenteeism </a:t>
            </a:r>
            <a:endParaRPr lang="en-US" sz="3200" dirty="0"/>
          </a:p>
        </p:txBody>
      </p:sp>
      <p:pic>
        <p:nvPicPr>
          <p:cNvPr id="2050" name="Picture 2" descr="Attendance Tracking Solutions for Employee Absenteeism in the Workplace">
            <a:extLst>
              <a:ext uri="{FF2B5EF4-FFF2-40B4-BE49-F238E27FC236}">
                <a16:creationId xmlns:a16="http://schemas.microsoft.com/office/drawing/2014/main" id="{7134D0F3-E66F-4DD0-BAE3-FAEEB10B10A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76" y="2196775"/>
            <a:ext cx="3290168" cy="246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37112F-EF1A-4677-B913-575E2304CF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16582" y="1825625"/>
            <a:ext cx="6837218" cy="4351338"/>
          </a:xfrm>
        </p:spPr>
        <p:txBody>
          <a:bodyPr/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MCHT’s case illustrates a widespread problem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MCHT- Rolling average increased from 4.5% to above 25% between 2007 and 2012.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some employees are absent, the remaining ones share their responsibilities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extreme cases, firms hire new employees for short-term contracts 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(Silva &amp; Merino, 2017).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24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131B80-4AAD-445A-838C-FD48290DC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Impacts on Organizations  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600380-FA19-4ADF-8BB4-ACE515E5AF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756564" cy="4351338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in costs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Absenteeism cost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MCHT £1 million annually in percentage points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Reduced quality of output (Silva &amp; Merino, 2017).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quality of services offered by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MCHT reduced significantly </a:t>
            </a:r>
          </a:p>
          <a:p>
            <a:endParaRPr lang="en-US" sz="1800" dirty="0"/>
          </a:p>
        </p:txBody>
      </p:sp>
      <p:pic>
        <p:nvPicPr>
          <p:cNvPr id="3074" name="Picture 2" descr="Part 1: The journey towards standardised impact measurement | Responsible  Investor">
            <a:extLst>
              <a:ext uri="{FF2B5EF4-FFF2-40B4-BE49-F238E27FC236}">
                <a16:creationId xmlns:a16="http://schemas.microsoft.com/office/drawing/2014/main" id="{5A69F0D1-DF93-4CDA-A5AD-A50C9D989BB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730" y="2472099"/>
            <a:ext cx="3602615" cy="221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21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D566F-943D-4A17-9E22-CC986B0A5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Impacts on Employees</a:t>
            </a:r>
            <a:endParaRPr lang="en-US" sz="3200" dirty="0"/>
          </a:p>
        </p:txBody>
      </p:sp>
      <p:pic>
        <p:nvPicPr>
          <p:cNvPr id="4098" name="Picture 2" descr="Employee trust is changing during the COVID crisis—how communications can  help - Agility PR Solutions">
            <a:extLst>
              <a:ext uri="{FF2B5EF4-FFF2-40B4-BE49-F238E27FC236}">
                <a16:creationId xmlns:a16="http://schemas.microsoft.com/office/drawing/2014/main" id="{DA6BBCF4-AF46-484D-BB17-683D4010309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3" y="2126673"/>
            <a:ext cx="5181600" cy="2604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110ED7-9427-45D2-AD7B-F202BF9BE90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Reduced productivity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Reduction in the quality of output at the individual level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Loss of morale among the employees 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(Silva &amp; Merino, 2017).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8484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9F067-22CD-4A8C-BCFD-37D5E1493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PESTLE analysis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15D21-4E2E-4421-A829-087DEFEC99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7950" y="2081195"/>
            <a:ext cx="4959406" cy="3448595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Political aspects- include government policies and spending on healthcare, taxation, political stability, political leadership, and change and regulation trends</a:t>
            </a:r>
            <a:endParaRPr lang="en-US" sz="16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Political aspects influencing absenteeism- Relaxation of healthcare standards by the </a:t>
            </a: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 Quality Commission (CQC) (</a:t>
            </a:r>
            <a:r>
              <a:rPr lang="en-US" sz="1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Majeed &amp; </a:t>
            </a:r>
            <a:r>
              <a:rPr lang="en-US" sz="16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Asanati</a:t>
            </a:r>
            <a:r>
              <a:rPr lang="en-US" sz="16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2020). </a:t>
            </a:r>
            <a:r>
              <a:rPr lang="en-US" sz="16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1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DC9B95-75C0-411E-87C9-B5FBE50721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30982" y="2017343"/>
            <a:ext cx="5627941" cy="3441520"/>
          </a:xfrm>
        </p:spPr>
        <p:txBody>
          <a:bodyPr>
            <a:normAutofit fontScale="85000" lnSpcReduction="2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Factors</a:t>
            </a:r>
            <a:r>
              <a:rPr lang="en-US" sz="18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Include demographic and health-related aspects, preferences, feelings, tastes, attitudes, beliefs, and norms(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Majeed &amp; </a:t>
            </a:r>
            <a:r>
              <a:rPr lang="en-US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Asanati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2020).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factors influencing absenteeism- feelings of entitlement, poor job attendance culture, family stability, work-life-balance, health problems such as illnesses, increased percentages of the aging population, and women at the workplace (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Majeed &amp; </a:t>
            </a:r>
            <a:r>
              <a:rPr lang="en-US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Asanati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2020).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231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2F8F-2186-4C35-B084-FD2DD6CB7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PESTLE analysis (Cont.)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904F51-51BE-4E88-9030-C6DC2D126E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4691" y="2010878"/>
            <a:ext cx="5967792" cy="3448595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 Factors – include the cost of living, unemployment rates, minimum wage, wage, economic growth, currency exchange and interest rates, and credit availability.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economic factors that influence absenteeism include the minimum wage and cost of living 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(Jones, 2020).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157856-8E7A-42D9-BAAA-16B1D41B5D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5653538" cy="344152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Technological Factors- Include technological development and innovation and research.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Technological factors influencing absenteeism -Include digital technologies that influence work culture and access to information 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(Jones, 2020).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947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C1096-6005-4B47-A43B-F25226CB8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PESTLE analysis (Cont.)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4CA94-3B6F-466D-8BAD-F1870C11EC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2509" y="2010878"/>
            <a:ext cx="5759974" cy="3448595"/>
          </a:xfrm>
        </p:spPr>
        <p:txBody>
          <a:bodyPr/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Legal aspects- Various Laws and regulations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Legal factors influencing absenteeism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working time directive, implementation of Health Act 2009, and The Health and Social Care Act 2012 (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Sizmur&amp; Raleigh, 2018).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E1AB6B-F348-4E14-81FC-A1D403B78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5556556" cy="3441520"/>
          </a:xfrm>
        </p:spPr>
        <p:txBody>
          <a:bodyPr/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Environmental Factors-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Aspects related to the natural environment</a:t>
            </a:r>
            <a:r>
              <a:rPr lang="en-US" sz="1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environmental factors influencing absenteeism- Include illnesses triggered by pollutants and other related causes (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Sizmur&amp; Raleigh, 2018).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6450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C9D8E-E995-4E58-BB92-BE5355D7E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Cause-and-Effect Analysis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496683-8262-4D45-8EB4-AC0722DCB9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864927" cy="4351338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Based on empirical findings, the majority of the cases of absenteeism 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caused by illness (Jones, 2020).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causes are family issues, stress, personal needs, and entitlement mentality (Jones, 2020).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Effects- include a decline in output quality and quantity, loss of motivation, commitment, and engagement (Silva &amp; Merino, 2017).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7170" name="Picture 2" descr="Cause and Effect | English Composition 1">
            <a:extLst>
              <a:ext uri="{FF2B5EF4-FFF2-40B4-BE49-F238E27FC236}">
                <a16:creationId xmlns:a16="http://schemas.microsoft.com/office/drawing/2014/main" id="{DACFB348-2DB8-405A-9989-0ED8C81FCC3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687" y="2358665"/>
            <a:ext cx="285750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019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F1884-1537-400A-86F0-F79C4AE5F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Alternative Solutions</a:t>
            </a:r>
            <a:endParaRPr lang="en-US" sz="3200" dirty="0"/>
          </a:p>
        </p:txBody>
      </p:sp>
      <p:pic>
        <p:nvPicPr>
          <p:cNvPr id="5122" name="Picture 2" descr="Solutions and Services - DataINFOMOBILITY">
            <a:extLst>
              <a:ext uri="{FF2B5EF4-FFF2-40B4-BE49-F238E27FC236}">
                <a16:creationId xmlns:a16="http://schemas.microsoft.com/office/drawing/2014/main" id="{7CFBBAAC-2B3B-4974-8A2A-B1D94F74EF6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93819"/>
            <a:ext cx="3159269" cy="219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28CA27-DA85-489C-B299-679D71612F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5127" y="1825625"/>
            <a:ext cx="6698673" cy="4351338"/>
          </a:xfrm>
        </p:spPr>
        <p:txBody>
          <a:bodyPr>
            <a:normAutofit lnSpcReduction="10000"/>
          </a:bodyPr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Allowing work-life balance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Offering incentives such as rewards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Implementing attendance system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Establishing disciplinary policies for absenteeism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Improving the work environment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Implementation of health improvement assessment system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Improving occupational health and case management (Silva &amp; Merino, 2017).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511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0E60C-1B09-4309-8648-2D199A533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Recommended Solution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D9DFC-5A82-412E-8217-1E95AAB9438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Improving occupational health and case management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Augment with the implementation of health improvement assessment system and motivational interviews 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6146" name="Picture 2" descr="Challenges in implementing recommender systems at scale | by Akhilesh  Narapareddy | Towards Data Science">
            <a:extLst>
              <a:ext uri="{FF2B5EF4-FFF2-40B4-BE49-F238E27FC236}">
                <a16:creationId xmlns:a16="http://schemas.microsoft.com/office/drawing/2014/main" id="{13985983-3783-4343-A732-4DE84299021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2" y="2058269"/>
            <a:ext cx="3259715" cy="2943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614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32FD71C-CEDE-4435-8668-F0E43BEBD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1800" b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b="1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70188D-CC82-4393-B67F-6F5823E30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Jones, R. P. (2020). NHS sickness absence in England: hidden patterns.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British Journal of Healthcare Management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(4), 1-11. </a:t>
            </a:r>
            <a:r>
              <a:rPr lang="en-US" sz="1800" u="sng" kern="100" dirty="0">
                <a:solidFill>
                  <a:srgbClr val="2D2F7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https://doi.org/10.12968/bjhc.2019.0026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Majeed, A., &amp; Asanati, K. (2020). Improving workplace health in the NHS.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bmj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368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800" kern="10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doi: </a:t>
            </a:r>
            <a:r>
              <a:rPr lang="en-US" sz="1800" u="none" strike="noStrike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https://doi.org/10.1136/bmj.m850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Silva, F. F. D., &amp; Merino, E. A. D. (2017). Proposal for management of absenteeism among hospital nurses: a systematic review.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Acta Paulista de Enfermagem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546-553. </a:t>
            </a:r>
            <a:r>
              <a:rPr lang="en-US" sz="18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1800" u="none" strike="noStrike" kern="1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https://doi.org/10.1590/1982-0194201700079</a:t>
            </a:r>
            <a:endParaRPr lang="en-US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Sizmur</a:t>
            </a: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S., &amp; Raleigh, V. (2018). The risks to care quality and staff wellbeing of an NHS system under pressure. </a:t>
            </a:r>
            <a:r>
              <a:rPr lang="en-US" sz="1800" i="1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King’s Fund: Oxford</a:t>
            </a: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24, 1-23. 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53052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392</TotalTime>
  <Words>752</Words>
  <Application>Microsoft Office PowerPoint</Application>
  <PresentationFormat>Widescreen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Courier New</vt:lpstr>
      <vt:lpstr>Gill Sans MT</vt:lpstr>
      <vt:lpstr>Helvetica</vt:lpstr>
      <vt:lpstr>Symbol</vt:lpstr>
      <vt:lpstr>Times New Roman</vt:lpstr>
      <vt:lpstr>Gallery</vt:lpstr>
      <vt:lpstr>Reducing Long-term absenteeism </vt:lpstr>
      <vt:lpstr>Introduction </vt:lpstr>
      <vt:lpstr>Nature of Absenteeism </vt:lpstr>
      <vt:lpstr>Impacts on Organizations  </vt:lpstr>
      <vt:lpstr>Impacts on Employees</vt:lpstr>
      <vt:lpstr>PESTLE analysis</vt:lpstr>
      <vt:lpstr>PESTLE analysis (Cont.)</vt:lpstr>
      <vt:lpstr>PESTLE analysis (Cont.)</vt:lpstr>
      <vt:lpstr>Cause-and-Effect Analysis</vt:lpstr>
      <vt:lpstr>Alternative Solutions</vt:lpstr>
      <vt:lpstr>Recommended Solution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Reducing Long-term absenteeism</dc:title>
  <dc:creator>MY PC</dc:creator>
  <cp:lastModifiedBy>ungur</cp:lastModifiedBy>
  <cp:revision>13</cp:revision>
  <dcterms:created xsi:type="dcterms:W3CDTF">2022-03-11T11:51:17Z</dcterms:created>
  <dcterms:modified xsi:type="dcterms:W3CDTF">2022-03-13T10:08:57Z</dcterms:modified>
</cp:coreProperties>
</file>