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5"/>
  </p:handoutMasterIdLst>
  <p:sldIdLst>
    <p:sldId id="280" r:id="rId2"/>
    <p:sldId id="281" r:id="rId3"/>
    <p:sldId id="279" r:id="rId4"/>
    <p:sldId id="257" r:id="rId5"/>
    <p:sldId id="258" r:id="rId6"/>
    <p:sldId id="267" r:id="rId7"/>
    <p:sldId id="273" r:id="rId8"/>
    <p:sldId id="275" r:id="rId9"/>
    <p:sldId id="276" r:id="rId10"/>
    <p:sldId id="265" r:id="rId11"/>
    <p:sldId id="272" r:id="rId12"/>
    <p:sldId id="260" r:id="rId13"/>
    <p:sldId id="266" r:id="rId14"/>
    <p:sldId id="259" r:id="rId15"/>
    <p:sldId id="274" r:id="rId16"/>
    <p:sldId id="263" r:id="rId17"/>
    <p:sldId id="264" r:id="rId18"/>
    <p:sldId id="270" r:id="rId19"/>
    <p:sldId id="261" r:id="rId20"/>
    <p:sldId id="262" r:id="rId21"/>
    <p:sldId id="271" r:id="rId22"/>
    <p:sldId id="284" r:id="rId23"/>
    <p:sldId id="283" r:id="rId24"/>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003600"/>
    <a:srgbClr val="006600"/>
    <a:srgbClr val="500000"/>
    <a:srgbClr val="800000"/>
    <a:srgbClr val="640000"/>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237" autoAdjust="0"/>
    <p:restoredTop sz="94681" autoAdjust="0"/>
  </p:normalViewPr>
  <p:slideViewPr>
    <p:cSldViewPr>
      <p:cViewPr varScale="1">
        <p:scale>
          <a:sx n="80" d="100"/>
          <a:sy n="80" d="100"/>
        </p:scale>
        <p:origin x="66" y="1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3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1" y="0"/>
            <a:ext cx="2890349" cy="487522"/>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smtClean="0"/>
            </a:lvl1pPr>
          </a:lstStyle>
          <a:p>
            <a:pPr>
              <a:defRPr/>
            </a:pPr>
            <a:endParaRPr lang="en-GB"/>
          </a:p>
        </p:txBody>
      </p:sp>
      <p:sp>
        <p:nvSpPr>
          <p:cNvPr id="21507" name="Rectangle 3"/>
          <p:cNvSpPr>
            <a:spLocks noGrp="1" noChangeArrowheads="1"/>
          </p:cNvSpPr>
          <p:nvPr>
            <p:ph type="dt" sz="quarter" idx="1"/>
          </p:nvPr>
        </p:nvSpPr>
        <p:spPr bwMode="auto">
          <a:xfrm>
            <a:off x="3777197" y="0"/>
            <a:ext cx="2890349" cy="487522"/>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smtClean="0"/>
            </a:lvl1pPr>
          </a:lstStyle>
          <a:p>
            <a:pPr>
              <a:defRPr/>
            </a:pPr>
            <a:endParaRPr lang="en-GB"/>
          </a:p>
        </p:txBody>
      </p:sp>
      <p:sp>
        <p:nvSpPr>
          <p:cNvPr id="21508" name="Rectangle 4"/>
          <p:cNvSpPr>
            <a:spLocks noGrp="1" noChangeArrowheads="1"/>
          </p:cNvSpPr>
          <p:nvPr>
            <p:ph type="ftr" sz="quarter" idx="2"/>
          </p:nvPr>
        </p:nvSpPr>
        <p:spPr bwMode="auto">
          <a:xfrm>
            <a:off x="1" y="9264491"/>
            <a:ext cx="2890349" cy="487522"/>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smtClean="0"/>
            </a:lvl1pPr>
          </a:lstStyle>
          <a:p>
            <a:pPr>
              <a:defRPr/>
            </a:pPr>
            <a:endParaRPr lang="en-GB"/>
          </a:p>
        </p:txBody>
      </p:sp>
      <p:sp>
        <p:nvSpPr>
          <p:cNvPr id="21509" name="Rectangle 5"/>
          <p:cNvSpPr>
            <a:spLocks noGrp="1" noChangeArrowheads="1"/>
          </p:cNvSpPr>
          <p:nvPr>
            <p:ph type="sldNum" sz="quarter" idx="3"/>
          </p:nvPr>
        </p:nvSpPr>
        <p:spPr bwMode="auto">
          <a:xfrm>
            <a:off x="3777197" y="9264491"/>
            <a:ext cx="2890349" cy="487522"/>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smtClean="0"/>
            </a:lvl1pPr>
          </a:lstStyle>
          <a:p>
            <a:pPr>
              <a:defRPr/>
            </a:pPr>
            <a:fld id="{8C13ABA9-7EA3-45AB-AF3D-0B2158C0F03B}" type="slidenum">
              <a:rPr lang="en-GB"/>
              <a:pPr>
                <a:defRPr/>
              </a:pPr>
              <a:t>‹#›</a:t>
            </a:fld>
            <a:endParaRPr lang="en-GB"/>
          </a:p>
        </p:txBody>
      </p:sp>
    </p:spTree>
    <p:extLst>
      <p:ext uri="{BB962C8B-B14F-4D97-AF65-F5344CB8AC3E}">
        <p14:creationId xmlns:p14="http://schemas.microsoft.com/office/powerpoint/2010/main" val="312155176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031D93F-CF0D-4753-A2E0-16028EFBE700}" type="slidenum">
              <a:rPr lang="en-GB"/>
              <a:pPr>
                <a:defRPr/>
              </a:pPr>
              <a:t>‹#›</a:t>
            </a:fld>
            <a:endParaRPr lang="en-GB"/>
          </a:p>
        </p:txBody>
      </p:sp>
    </p:spTree>
    <p:extLst>
      <p:ext uri="{BB962C8B-B14F-4D97-AF65-F5344CB8AC3E}">
        <p14:creationId xmlns:p14="http://schemas.microsoft.com/office/powerpoint/2010/main" val="2870482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00000"/>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en.wikipedia.org/wiki/File:Duchamp_-_Nude_Descending_a_Staircase.jpg" TargetMode="Externa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txBox="1">
            <a:spLocks noChangeArrowheads="1"/>
          </p:cNvSpPr>
          <p:nvPr/>
        </p:nvSpPr>
        <p:spPr>
          <a:xfrm>
            <a:off x="971600" y="836712"/>
            <a:ext cx="7128792" cy="4968552"/>
          </a:xfrm>
          <a:prstGeom prst="rect">
            <a:avLst/>
          </a:prstGeom>
          <a:noFill/>
          <a:ln>
            <a:solidFill>
              <a:srgbClr val="FFC000"/>
            </a:solidFill>
          </a:ln>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altLang="en-US" sz="4800" dirty="0">
                <a:solidFill>
                  <a:srgbClr val="FFFF00"/>
                </a:solidFill>
                <a:effectLst/>
                <a:latin typeface="Modern No. 20" pitchFamily="18" charset="0"/>
              </a:rPr>
              <a:t>CSEN7021</a:t>
            </a:r>
          </a:p>
          <a:p>
            <a:pPr algn="ctr" fontAlgn="auto">
              <a:spcAft>
                <a:spcPts val="0"/>
              </a:spcAft>
            </a:pPr>
            <a:r>
              <a:rPr lang="en-GB" altLang="en-US" sz="4800" dirty="0">
                <a:solidFill>
                  <a:srgbClr val="FFFF99"/>
                </a:solidFill>
                <a:effectLst/>
                <a:latin typeface="Modern No. 20" pitchFamily="18" charset="0"/>
              </a:rPr>
              <a:t>The Shock of the New: From Modernism to </a:t>
            </a:r>
          </a:p>
          <a:p>
            <a:pPr algn="ctr" fontAlgn="auto">
              <a:spcAft>
                <a:spcPts val="0"/>
              </a:spcAft>
            </a:pPr>
            <a:r>
              <a:rPr lang="en-GB" altLang="en-US" sz="4800" dirty="0">
                <a:solidFill>
                  <a:srgbClr val="FFFF99"/>
                </a:solidFill>
                <a:effectLst/>
                <a:latin typeface="Modern No. 20" pitchFamily="18" charset="0"/>
              </a:rPr>
              <a:t>Post-Modernism</a:t>
            </a:r>
          </a:p>
          <a:p>
            <a:pPr algn="ctr" fontAlgn="auto">
              <a:spcAft>
                <a:spcPts val="0"/>
              </a:spcAft>
            </a:pPr>
            <a:endParaRPr lang="en-GB" altLang="en-US" sz="4000" dirty="0">
              <a:solidFill>
                <a:srgbClr val="FF33CC"/>
              </a:solidFill>
              <a:effectLst/>
              <a:latin typeface="Modern No. 20" pitchFamily="18" charset="0"/>
            </a:endParaRPr>
          </a:p>
          <a:p>
            <a:pPr algn="ctr" fontAlgn="auto">
              <a:spcAft>
                <a:spcPts val="0"/>
              </a:spcAft>
            </a:pPr>
            <a:endParaRPr lang="en-GB" altLang="en-US" sz="4000" dirty="0">
              <a:solidFill>
                <a:srgbClr val="FF33CC"/>
              </a:solidFill>
              <a:effectLst/>
            </a:endParaRPr>
          </a:p>
        </p:txBody>
      </p:sp>
    </p:spTree>
    <p:extLst>
      <p:ext uri="{BB962C8B-B14F-4D97-AF65-F5344CB8AC3E}">
        <p14:creationId xmlns:p14="http://schemas.microsoft.com/office/powerpoint/2010/main" val="2464666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8568952" cy="4039343"/>
          </a:xfrm>
        </p:spPr>
        <p:txBody>
          <a:bodyPr>
            <a:normAutofit/>
          </a:bodyPr>
          <a:lstStyle/>
          <a:p>
            <a:pPr>
              <a:buFont typeface="Wingdings" panose="05000000000000000000" pitchFamily="2" charset="2"/>
              <a:buChar char="§"/>
            </a:pPr>
            <a:r>
              <a:rPr lang="en-GB" sz="2400" dirty="0">
                <a:solidFill>
                  <a:schemeClr val="accent1">
                    <a:lumMod val="20000"/>
                    <a:lumOff val="80000"/>
                  </a:schemeClr>
                </a:solidFill>
                <a:effectLst/>
                <a:latin typeface="Century Gothic" panose="020B0502020202020204" pitchFamily="34" charset="0"/>
              </a:rPr>
              <a:t>To critically explore a wide range of literature written from the 1890s to the present day.</a:t>
            </a:r>
          </a:p>
          <a:p>
            <a:pPr>
              <a:buFont typeface="Wingdings" panose="05000000000000000000" pitchFamily="2" charset="2"/>
              <a:buChar char="§"/>
            </a:pPr>
            <a:endParaRPr lang="en-GB" sz="2400" dirty="0">
              <a:solidFill>
                <a:schemeClr val="accent1">
                  <a:lumMod val="20000"/>
                  <a:lumOff val="80000"/>
                </a:schemeClr>
              </a:solidFill>
              <a:effectLst/>
              <a:latin typeface="Century Gothic" panose="020B0502020202020204" pitchFamily="34" charset="0"/>
            </a:endParaRPr>
          </a:p>
          <a:p>
            <a:pPr>
              <a:buFont typeface="Wingdings" panose="05000000000000000000" pitchFamily="2" charset="2"/>
              <a:buChar char="§"/>
            </a:pPr>
            <a:r>
              <a:rPr lang="en-GB" sz="2400" dirty="0">
                <a:solidFill>
                  <a:schemeClr val="accent1">
                    <a:lumMod val="20000"/>
                    <a:lumOff val="80000"/>
                  </a:schemeClr>
                </a:solidFill>
                <a:effectLst/>
                <a:latin typeface="Century Gothic" panose="020B0502020202020204" pitchFamily="34" charset="0"/>
              </a:rPr>
              <a:t>To examine, in a theoretically informed way, literary production of this period in relation to the terms ‘Modernism’ and ‘Post-modernism’, exploring the </a:t>
            </a:r>
            <a:r>
              <a:rPr lang="en-GB" sz="2400" dirty="0">
                <a:solidFill>
                  <a:srgbClr val="FFFF00"/>
                </a:solidFill>
                <a:effectLst/>
                <a:latin typeface="Century Gothic" panose="020B0502020202020204" pitchFamily="34" charset="0"/>
              </a:rPr>
              <a:t>connections and tensions between ideas and aesthetic techniques </a:t>
            </a:r>
            <a:r>
              <a:rPr lang="en-GB" sz="2400" dirty="0">
                <a:solidFill>
                  <a:schemeClr val="accent1">
                    <a:lumMod val="20000"/>
                    <a:lumOff val="80000"/>
                  </a:schemeClr>
                </a:solidFill>
                <a:effectLst/>
                <a:latin typeface="Century Gothic" panose="020B0502020202020204" pitchFamily="34" charset="0"/>
              </a:rPr>
              <a:t>traditionally </a:t>
            </a:r>
            <a:r>
              <a:rPr lang="en-GB" sz="2400" dirty="0">
                <a:solidFill>
                  <a:schemeClr val="accent1">
                    <a:lumMod val="20000"/>
                    <a:lumOff val="80000"/>
                  </a:schemeClr>
                </a:solidFill>
                <a:effectLst/>
                <a:latin typeface="Century Gothic" panose="020B0502020202020204" pitchFamily="34" charset="0"/>
              </a:rPr>
              <a:t>as</a:t>
            </a:r>
            <a:r>
              <a:rPr lang="en-GB" sz="2400" dirty="0">
                <a:solidFill>
                  <a:schemeClr val="accent1">
                    <a:lumMod val="20000"/>
                    <a:lumOff val="80000"/>
                  </a:schemeClr>
                </a:solidFill>
                <a:effectLst/>
                <a:latin typeface="Century Gothic" panose="020B0502020202020204" pitchFamily="34" charset="0"/>
              </a:rPr>
              <a:t>sociated with those movements.</a:t>
            </a:r>
          </a:p>
          <a:p>
            <a:pPr marL="18288" indent="0">
              <a:buNone/>
            </a:pPr>
            <a:endParaRPr lang="en-GB" sz="2400" dirty="0">
              <a:effectLst/>
              <a:latin typeface="Century Gothic" panose="020B0502020202020204" pitchFamily="34" charset="0"/>
            </a:endParaRPr>
          </a:p>
          <a:p>
            <a:endParaRPr lang="en-GB" dirty="0"/>
          </a:p>
        </p:txBody>
      </p:sp>
      <p:sp>
        <p:nvSpPr>
          <p:cNvPr id="3" name="Title 2"/>
          <p:cNvSpPr>
            <a:spLocks noGrp="1"/>
          </p:cNvSpPr>
          <p:nvPr>
            <p:ph type="title"/>
          </p:nvPr>
        </p:nvSpPr>
        <p:spPr>
          <a:xfrm>
            <a:off x="467544" y="476672"/>
            <a:ext cx="7543800" cy="914400"/>
          </a:xfrm>
        </p:spPr>
        <p:txBody>
          <a:bodyPr/>
          <a:lstStyle/>
          <a:p>
            <a:pPr algn="ctr"/>
            <a:r>
              <a:rPr lang="en-GB" sz="4000" dirty="0">
                <a:solidFill>
                  <a:srgbClr val="FFFF00"/>
                </a:solidFill>
                <a:effectLst/>
                <a:latin typeface="Perpetua Titling MT" panose="02020502060505020804" pitchFamily="18" charset="0"/>
              </a:rPr>
              <a:t>AIM(S)</a:t>
            </a:r>
            <a:endParaRPr lang="en-GB" sz="4000" dirty="0">
              <a:solidFill>
                <a:srgbClr val="FFFF00"/>
              </a:solidFill>
              <a:latin typeface="Perpetua Titling MT" panose="02020502060505020804" pitchFamily="18" charset="0"/>
            </a:endParaRPr>
          </a:p>
        </p:txBody>
      </p:sp>
    </p:spTree>
    <p:extLst>
      <p:ext uri="{BB962C8B-B14F-4D97-AF65-F5344CB8AC3E}">
        <p14:creationId xmlns:p14="http://schemas.microsoft.com/office/powerpoint/2010/main" val="21034613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182762"/>
            <a:ext cx="8496944" cy="5270574"/>
          </a:xfrm>
        </p:spPr>
        <p:txBody>
          <a:bodyPr>
            <a:normAutofit fontScale="92500" lnSpcReduction="10000"/>
          </a:bodyPr>
          <a:lstStyle/>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the ability to exhibit a detailed knowledge and understanding of the </a:t>
            </a:r>
            <a:r>
              <a:rPr lang="en-GB" sz="2400" dirty="0">
                <a:solidFill>
                  <a:srgbClr val="FFFF00"/>
                </a:solidFill>
                <a:latin typeface="Century Gothic" panose="020B0502020202020204" pitchFamily="34" charset="0"/>
              </a:rPr>
              <a:t>key concepts and philosophical assumptions underpinning literary Modernism and Post-Modernism, </a:t>
            </a:r>
            <a:r>
              <a:rPr lang="en-GB" sz="2400" dirty="0">
                <a:solidFill>
                  <a:schemeClr val="accent1">
                    <a:lumMod val="20000"/>
                    <a:lumOff val="80000"/>
                  </a:schemeClr>
                </a:solidFill>
                <a:latin typeface="Century Gothic" panose="020B0502020202020204" pitchFamily="34" charset="0"/>
              </a:rPr>
              <a:t>and the interconnection between these concepts;</a:t>
            </a:r>
          </a:p>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a sophisticated and </a:t>
            </a:r>
            <a:r>
              <a:rPr lang="en-GB" sz="2400" dirty="0">
                <a:solidFill>
                  <a:srgbClr val="FFFF00"/>
                </a:solidFill>
                <a:latin typeface="Century Gothic" panose="020B0502020202020204" pitchFamily="34" charset="0"/>
              </a:rPr>
              <a:t>theoretically informed knowledge </a:t>
            </a:r>
            <a:r>
              <a:rPr lang="en-GB" sz="2400" dirty="0">
                <a:solidFill>
                  <a:schemeClr val="accent1">
                    <a:lumMod val="20000"/>
                    <a:lumOff val="80000"/>
                  </a:schemeClr>
                </a:solidFill>
                <a:latin typeface="Century Gothic" panose="020B0502020202020204" pitchFamily="34" charset="0"/>
              </a:rPr>
              <a:t>of a wide range of Modernist and post-Modernist texts;</a:t>
            </a:r>
          </a:p>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a detailed knowledge and understanding of the </a:t>
            </a:r>
            <a:r>
              <a:rPr lang="en-GB" sz="2400" dirty="0">
                <a:solidFill>
                  <a:srgbClr val="FFFF00"/>
                </a:solidFill>
                <a:latin typeface="Century Gothic" panose="020B0502020202020204" pitchFamily="34" charset="0"/>
              </a:rPr>
              <a:t>characteristic formal and thematic features </a:t>
            </a:r>
            <a:r>
              <a:rPr lang="en-GB" sz="2400" dirty="0">
                <a:solidFill>
                  <a:schemeClr val="accent1">
                    <a:lumMod val="20000"/>
                    <a:lumOff val="80000"/>
                  </a:schemeClr>
                </a:solidFill>
                <a:latin typeface="Century Gothic" panose="020B0502020202020204" pitchFamily="34" charset="0"/>
              </a:rPr>
              <a:t>associated with modernism and Post-Modernism;</a:t>
            </a:r>
          </a:p>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a critically informed familiarity with the </a:t>
            </a:r>
            <a:r>
              <a:rPr lang="en-GB" sz="2400" dirty="0">
                <a:solidFill>
                  <a:srgbClr val="FFFF00"/>
                </a:solidFill>
                <a:latin typeface="Century Gothic" panose="020B0502020202020204" pitchFamily="34" charset="0"/>
              </a:rPr>
              <a:t>historical and socio-cultural contexts</a:t>
            </a:r>
            <a:r>
              <a:rPr lang="en-GB" sz="2400" dirty="0">
                <a:solidFill>
                  <a:schemeClr val="accent1">
                    <a:lumMod val="20000"/>
                    <a:lumOff val="80000"/>
                  </a:schemeClr>
                </a:solidFill>
                <a:latin typeface="Century Gothic" panose="020B0502020202020204" pitchFamily="34" charset="0"/>
              </a:rPr>
              <a:t> of modernism and Post-Modernism generally and in individual texts in particular;</a:t>
            </a:r>
          </a:p>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a sophisticated awareness of the </a:t>
            </a:r>
            <a:r>
              <a:rPr lang="en-GB" sz="2400" dirty="0">
                <a:solidFill>
                  <a:srgbClr val="FFFF00"/>
                </a:solidFill>
                <a:latin typeface="Century Gothic" panose="020B0502020202020204" pitchFamily="34" charset="0"/>
              </a:rPr>
              <a:t>ongoing critical and theoretical understandings</a:t>
            </a:r>
            <a:r>
              <a:rPr lang="en-GB" sz="2400" dirty="0">
                <a:solidFill>
                  <a:schemeClr val="accent1">
                    <a:lumMod val="20000"/>
                    <a:lumOff val="80000"/>
                  </a:schemeClr>
                </a:solidFill>
                <a:latin typeface="Century Gothic" panose="020B0502020202020204" pitchFamily="34" charset="0"/>
              </a:rPr>
              <a:t> of ‘Modernism/s’ and ‘Post-Modernism/s  and historical importance.</a:t>
            </a:r>
          </a:p>
          <a:p>
            <a:pPr marL="0" indent="0">
              <a:buNone/>
            </a:pPr>
            <a:endParaRPr lang="en-GB" sz="2400" dirty="0">
              <a:latin typeface="Century Gothic" panose="020B0502020202020204" pitchFamily="34" charset="0"/>
            </a:endParaRPr>
          </a:p>
        </p:txBody>
      </p:sp>
      <p:sp>
        <p:nvSpPr>
          <p:cNvPr id="2" name="Title 1"/>
          <p:cNvSpPr>
            <a:spLocks noGrp="1"/>
          </p:cNvSpPr>
          <p:nvPr>
            <p:ph type="title"/>
          </p:nvPr>
        </p:nvSpPr>
        <p:spPr>
          <a:xfrm>
            <a:off x="402585" y="30998"/>
            <a:ext cx="8229600" cy="850106"/>
          </a:xfrm>
        </p:spPr>
        <p:txBody>
          <a:bodyPr/>
          <a:lstStyle/>
          <a:p>
            <a:pPr algn="ctr"/>
            <a:r>
              <a:rPr lang="en-GB" sz="4000" dirty="0">
                <a:solidFill>
                  <a:srgbClr val="FFFF00"/>
                </a:solidFill>
                <a:effectLst/>
                <a:latin typeface="Perpetua Titling MT" panose="02020502060505020804" pitchFamily="18" charset="0"/>
              </a:rPr>
              <a:t>LEARNING OUTCOMES</a:t>
            </a:r>
          </a:p>
        </p:txBody>
      </p:sp>
    </p:spTree>
    <p:extLst>
      <p:ext uri="{BB962C8B-B14F-4D97-AF65-F5344CB8AC3E}">
        <p14:creationId xmlns:p14="http://schemas.microsoft.com/office/powerpoint/2010/main" val="3622759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ChangeArrowheads="1"/>
          </p:cNvSpPr>
          <p:nvPr/>
        </p:nvSpPr>
        <p:spPr bwMode="auto">
          <a:xfrm>
            <a:off x="323529" y="116632"/>
            <a:ext cx="8569646"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err="1">
                <a:solidFill>
                  <a:srgbClr val="FFFF00"/>
                </a:solidFill>
                <a:latin typeface="Perpetua Titling MT" panose="02020502060505020804" pitchFamily="18" charset="0"/>
              </a:rPr>
              <a:t>PARt</a:t>
            </a:r>
            <a:r>
              <a:rPr lang="en-GB" altLang="en-US" sz="3600" dirty="0">
                <a:solidFill>
                  <a:srgbClr val="FFFF00"/>
                </a:solidFill>
                <a:latin typeface="Perpetua Titling MT" panose="02020502060505020804" pitchFamily="18" charset="0"/>
              </a:rPr>
              <a:t> one: Modernism </a:t>
            </a:r>
          </a:p>
          <a:p>
            <a:pPr algn="ctr" eaLnBrk="1" hangingPunct="1"/>
            <a:r>
              <a:rPr lang="en-GB" altLang="en-US" sz="3200" dirty="0">
                <a:latin typeface="Perpetua" panose="02020502060401020303" pitchFamily="18" charset="0"/>
              </a:rPr>
              <a:t> PROBLEMS OF DEFINITION</a:t>
            </a:r>
            <a:endParaRPr lang="en-GB" altLang="en-US" sz="4000" dirty="0">
              <a:latin typeface="Perpetua" panose="02020502060401020303" pitchFamily="18" charset="0"/>
            </a:endParaRPr>
          </a:p>
        </p:txBody>
      </p:sp>
      <p:sp>
        <p:nvSpPr>
          <p:cNvPr id="3075" name="Rectangle 5"/>
          <p:cNvSpPr>
            <a:spLocks noChangeArrowheads="1"/>
          </p:cNvSpPr>
          <p:nvPr/>
        </p:nvSpPr>
        <p:spPr bwMode="auto">
          <a:xfrm>
            <a:off x="395288" y="1170767"/>
            <a:ext cx="8497887" cy="524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latin typeface="Perpetua" panose="02020502060401020303" pitchFamily="18" charset="0"/>
              </a:rPr>
              <a:t>it is the </a:t>
            </a:r>
            <a:r>
              <a:rPr lang="en-GB" altLang="en-US" sz="2800" dirty="0">
                <a:solidFill>
                  <a:srgbClr val="FFFF00"/>
                </a:solidFill>
                <a:latin typeface="Perpetua" panose="02020502060401020303" pitchFamily="18" charset="0"/>
              </a:rPr>
              <a:t>protean variety of relations to capitalist modernity that is most striking in the broad groupings of movements typically assembled under the common rubric “modernism”. </a:t>
            </a:r>
            <a:r>
              <a:rPr lang="en-GB" altLang="en-US" sz="2800" dirty="0">
                <a:latin typeface="Perpetua" panose="02020502060401020303" pitchFamily="18" charset="0"/>
              </a:rPr>
              <a:t>[…] </a:t>
            </a:r>
            <a:endParaRPr lang="en-GB" altLang="en-US" sz="2800" dirty="0" smtClean="0">
              <a:latin typeface="Perpetua" panose="02020502060401020303" pitchFamily="18" charset="0"/>
            </a:endParaRPr>
          </a:p>
          <a:p>
            <a:pPr eaLnBrk="1" hangingPunct="1"/>
            <a:endParaRPr lang="en-GB" altLang="en-US" sz="1100" dirty="0" smtClean="0">
              <a:latin typeface="Perpetua" panose="02020502060401020303" pitchFamily="18" charset="0"/>
            </a:endParaRPr>
          </a:p>
          <a:p>
            <a:pPr eaLnBrk="1" hangingPunct="1"/>
            <a:r>
              <a:rPr lang="en-GB" altLang="en-US" sz="2800" dirty="0" smtClean="0">
                <a:solidFill>
                  <a:schemeClr val="accent1">
                    <a:lumMod val="40000"/>
                    <a:lumOff val="60000"/>
                  </a:schemeClr>
                </a:solidFill>
                <a:latin typeface="Perpetua" panose="02020502060401020303" pitchFamily="18" charset="0"/>
              </a:rPr>
              <a:t>As </a:t>
            </a:r>
            <a:r>
              <a:rPr lang="en-GB" altLang="en-US" sz="2800" dirty="0">
                <a:solidFill>
                  <a:schemeClr val="accent1">
                    <a:lumMod val="40000"/>
                    <a:lumOff val="60000"/>
                  </a:schemeClr>
                </a:solidFill>
                <a:latin typeface="Perpetua" panose="02020502060401020303" pitchFamily="18" charset="0"/>
              </a:rPr>
              <a:t>we have seen, what is concealed beneath the label “modernism” is a wide variety of very diverse – indeed, incompatible – aesthetic practices: symbolism, constructivism, expressionism, surrealism. </a:t>
            </a:r>
            <a:r>
              <a:rPr lang="en-GB" altLang="en-US" sz="2800" dirty="0">
                <a:solidFill>
                  <a:srgbClr val="92D050"/>
                </a:solidFill>
                <a:latin typeface="Perpetua" panose="02020502060401020303" pitchFamily="18" charset="0"/>
              </a:rPr>
              <a:t>These –isms, which spell out specific programs, were unified </a:t>
            </a:r>
            <a:r>
              <a:rPr lang="en-GB" altLang="en-US" sz="2800" i="1" dirty="0">
                <a:solidFill>
                  <a:srgbClr val="92D050"/>
                </a:solidFill>
                <a:latin typeface="Perpetua" panose="02020502060401020303" pitchFamily="18" charset="0"/>
              </a:rPr>
              <a:t>post hoc </a:t>
            </a:r>
            <a:r>
              <a:rPr lang="en-GB" altLang="en-US" sz="2800" dirty="0">
                <a:solidFill>
                  <a:srgbClr val="92D050"/>
                </a:solidFill>
                <a:latin typeface="Perpetua" panose="02020502060401020303" pitchFamily="18" charset="0"/>
              </a:rPr>
              <a:t>in a portmanteau concept </a:t>
            </a:r>
            <a:r>
              <a:rPr lang="en-GB" altLang="en-US" sz="2800" dirty="0">
                <a:solidFill>
                  <a:schemeClr val="accent1">
                    <a:lumMod val="40000"/>
                    <a:lumOff val="60000"/>
                  </a:schemeClr>
                </a:solidFill>
                <a:latin typeface="Perpetua" panose="02020502060401020303" pitchFamily="18" charset="0"/>
              </a:rPr>
              <a:t>whose only referent is the blank passage of time itself. </a:t>
            </a:r>
          </a:p>
          <a:p>
            <a:pPr eaLnBrk="1" hangingPunct="1"/>
            <a:r>
              <a:rPr lang="en-GB" altLang="en-US" dirty="0">
                <a:latin typeface="Perpetua" panose="02020502060401020303" pitchFamily="18" charset="0"/>
              </a:rPr>
              <a:t>	</a:t>
            </a:r>
          </a:p>
          <a:p>
            <a:pPr lvl="1" eaLnBrk="1" hangingPunct="1"/>
            <a:r>
              <a:rPr lang="en-GB" altLang="en-US" dirty="0">
                <a:latin typeface="Century Gothic" pitchFamily="34" charset="0"/>
              </a:rPr>
              <a:t>Perry Anderson, ‘Modernity and Revolution,’ Cary Nelson and </a:t>
            </a:r>
          </a:p>
          <a:p>
            <a:pPr lvl="1" eaLnBrk="1" hangingPunct="1"/>
            <a:r>
              <a:rPr lang="en-GB" altLang="en-US" dirty="0">
                <a:latin typeface="Century Gothic" pitchFamily="34" charset="0"/>
              </a:rPr>
              <a:t>Lawrence Grossberg, eds., </a:t>
            </a:r>
            <a:r>
              <a:rPr lang="en-GB" altLang="en-US" i="1" dirty="0">
                <a:latin typeface="Century Gothic" pitchFamily="34" charset="0"/>
              </a:rPr>
              <a:t>Marxism and  the Interpretation of  Culture</a:t>
            </a:r>
          </a:p>
          <a:p>
            <a:pPr lvl="1" eaLnBrk="1" hangingPunct="1"/>
            <a:r>
              <a:rPr lang="en-GB" altLang="en-US" dirty="0">
                <a:latin typeface="Century Gothic" pitchFamily="34" charset="0"/>
              </a:rPr>
              <a:t>(Urbana; </a:t>
            </a:r>
            <a:r>
              <a:rPr lang="en-GB" altLang="en-US" dirty="0" err="1">
                <a:latin typeface="Century Gothic" pitchFamily="34" charset="0"/>
              </a:rPr>
              <a:t>Chacago</a:t>
            </a:r>
            <a:r>
              <a:rPr lang="en-GB" altLang="en-US" dirty="0">
                <a:latin typeface="Century Gothic" pitchFamily="34" charset="0"/>
              </a:rPr>
              <a:t>:  University of Illinois Press, 1988),  pp. 323, 332.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467544" y="1643028"/>
            <a:ext cx="8424863" cy="464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chemeClr val="accent1">
                    <a:lumMod val="20000"/>
                    <a:lumOff val="80000"/>
                  </a:schemeClr>
                </a:solidFill>
                <a:latin typeface="Perpetua" panose="02020502060401020303" pitchFamily="18" charset="0"/>
              </a:rPr>
              <a:t>It is the art consequent on the dis-establishing of communal reality and conventional notions of causality, on the destruction of traditional notions of the wholeness of individual character, on the linguistic chaos that ensues when public notions of language have been discredited and when all realities have become subjective fictions. </a:t>
            </a:r>
          </a:p>
          <a:p>
            <a:pPr eaLnBrk="1" hangingPunct="1"/>
            <a:endParaRPr lang="en-GB" altLang="en-US" sz="2800" dirty="0">
              <a:latin typeface="Perpetua" panose="02020502060401020303" pitchFamily="18" charset="0"/>
            </a:endParaRPr>
          </a:p>
          <a:p>
            <a:pPr eaLnBrk="1" hangingPunct="1"/>
            <a:r>
              <a:rPr lang="en-GB" altLang="en-US" sz="2800" dirty="0">
                <a:solidFill>
                  <a:srgbClr val="FFFF00"/>
                </a:solidFill>
                <a:latin typeface="Perpetua" panose="02020502060401020303" pitchFamily="18" charset="0"/>
              </a:rPr>
              <a:t>Modernism is then the art of modernization</a:t>
            </a:r>
          </a:p>
          <a:p>
            <a:pPr eaLnBrk="1" hangingPunct="1"/>
            <a:r>
              <a:rPr lang="en-GB" altLang="en-US" dirty="0">
                <a:latin typeface="Century Gothic" pitchFamily="34" charset="0"/>
              </a:rPr>
              <a:t>	</a:t>
            </a:r>
          </a:p>
          <a:p>
            <a:pPr eaLnBrk="1" hangingPunct="1"/>
            <a:r>
              <a:rPr lang="en-GB" altLang="en-US" dirty="0">
                <a:latin typeface="Century Gothic" pitchFamily="34" charset="0"/>
              </a:rPr>
              <a:t>	Malcolm Bradbury </a:t>
            </a:r>
            <a:r>
              <a:rPr lang="en-GB" altLang="en-US" i="1" dirty="0">
                <a:latin typeface="Garamond" panose="02020404030301010803" pitchFamily="18" charset="0"/>
              </a:rPr>
              <a:t>&amp; </a:t>
            </a:r>
            <a:r>
              <a:rPr lang="en-GB" altLang="en-US" dirty="0">
                <a:latin typeface="Century Gothic" pitchFamily="34" charset="0"/>
              </a:rPr>
              <a:t>James McFarlane, ‘The Name and Nature of 	Modernism,’ in Bradbury </a:t>
            </a:r>
            <a:r>
              <a:rPr lang="en-GB" altLang="en-US" i="1" dirty="0">
                <a:latin typeface="Garamond" panose="02020404030301010803" pitchFamily="18" charset="0"/>
              </a:rPr>
              <a:t>&amp;</a:t>
            </a:r>
            <a:r>
              <a:rPr lang="en-GB" altLang="en-US" dirty="0">
                <a:latin typeface="Century Gothic" pitchFamily="34" charset="0"/>
              </a:rPr>
              <a:t> McFarlane, eds., </a:t>
            </a:r>
            <a:r>
              <a:rPr lang="en-GB" altLang="en-US" i="1" dirty="0">
                <a:latin typeface="Century Gothic" pitchFamily="34" charset="0"/>
              </a:rPr>
              <a:t>Modernism 1890-1930</a:t>
            </a:r>
            <a:r>
              <a:rPr lang="en-GB" altLang="en-US" dirty="0">
                <a:latin typeface="Century Gothic" pitchFamily="34" charset="0"/>
              </a:rPr>
              <a:t> 	(</a:t>
            </a:r>
            <a:r>
              <a:rPr lang="en-GB" altLang="en-US" dirty="0" err="1">
                <a:latin typeface="Century Gothic" pitchFamily="34" charset="0"/>
              </a:rPr>
              <a:t>Harmondsworth</a:t>
            </a:r>
            <a:r>
              <a:rPr lang="en-GB" altLang="en-US" dirty="0">
                <a:latin typeface="Century Gothic" pitchFamily="34" charset="0"/>
              </a:rPr>
              <a:t>: Penguin, 1990), p. 27.</a:t>
            </a:r>
          </a:p>
        </p:txBody>
      </p:sp>
      <p:sp>
        <p:nvSpPr>
          <p:cNvPr id="9219" name="Rectangle 3"/>
          <p:cNvSpPr>
            <a:spLocks noChangeArrowheads="1"/>
          </p:cNvSpPr>
          <p:nvPr/>
        </p:nvSpPr>
        <p:spPr bwMode="auto">
          <a:xfrm>
            <a:off x="250825" y="260350"/>
            <a:ext cx="849763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MODERNISM &amp; MODERNISATION</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ChangeArrowheads="1"/>
          </p:cNvSpPr>
          <p:nvPr/>
        </p:nvSpPr>
        <p:spPr bwMode="auto">
          <a:xfrm>
            <a:off x="179388" y="115888"/>
            <a:ext cx="8964612" cy="6494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KEY FEATURES OF MODERNISM (</a:t>
            </a:r>
            <a:r>
              <a:rPr lang="en-GB" altLang="en-US" sz="3600" dirty="0" err="1">
                <a:solidFill>
                  <a:srgbClr val="FFFF00"/>
                </a:solidFill>
                <a:latin typeface="Perpetua Titling MT" panose="02020502060505020804" pitchFamily="18" charset="0"/>
              </a:rPr>
              <a:t>i</a:t>
            </a:r>
            <a:r>
              <a:rPr lang="en-GB" altLang="en-US" sz="3600" dirty="0">
                <a:solidFill>
                  <a:srgbClr val="FFFF00"/>
                </a:solidFill>
                <a:latin typeface="Perpetua Titling MT" panose="02020502060505020804" pitchFamily="18" charset="0"/>
              </a:rPr>
              <a:t>)</a:t>
            </a:r>
          </a:p>
          <a:p>
            <a:pPr eaLnBrk="1" hangingPunct="1"/>
            <a:endParaRPr lang="en-GB" altLang="en-US" sz="2000" dirty="0">
              <a:latin typeface="Century Gothic" pitchFamily="34" charset="0"/>
            </a:endParaRPr>
          </a:p>
          <a:p>
            <a:pPr eaLnBrk="1" hangingPunct="1">
              <a:buFontTx/>
              <a:buAutoNum type="arabicPeriod"/>
            </a:pPr>
            <a:r>
              <a:rPr lang="en-GB" altLang="en-US" sz="2800" dirty="0">
                <a:latin typeface="Perpetua" panose="02020502060401020303" pitchFamily="18" charset="0"/>
              </a:rPr>
              <a:t>the alignment with Freud’s discoveries of the primacy of the </a:t>
            </a:r>
            <a:r>
              <a:rPr lang="en-GB" altLang="en-US" sz="2300" dirty="0">
                <a:solidFill>
                  <a:srgbClr val="FFFF00"/>
                </a:solidFill>
                <a:latin typeface="Century Gothic" pitchFamily="34" charset="0"/>
              </a:rPr>
              <a:t>unconscious</a:t>
            </a:r>
          </a:p>
          <a:p>
            <a:pPr eaLnBrk="1" hangingPunct="1">
              <a:buFontTx/>
              <a:buAutoNum type="arabicPeriod"/>
            </a:pPr>
            <a:r>
              <a:rPr lang="en-GB" altLang="en-US" sz="2800" dirty="0">
                <a:latin typeface="Perpetua" panose="02020502060401020303" pitchFamily="18" charset="0"/>
              </a:rPr>
              <a:t>a radical questioning of the </a:t>
            </a:r>
            <a:r>
              <a:rPr lang="en-GB" altLang="en-US" sz="2300" dirty="0">
                <a:solidFill>
                  <a:srgbClr val="FFFF00"/>
                </a:solidFill>
                <a:latin typeface="Century Gothic" pitchFamily="34" charset="0"/>
              </a:rPr>
              <a:t>process of representation</a:t>
            </a:r>
          </a:p>
          <a:p>
            <a:pPr eaLnBrk="1" hangingPunct="1">
              <a:buFontTx/>
              <a:buAutoNum type="arabicPeriod"/>
            </a:pPr>
            <a:r>
              <a:rPr lang="en-GB" altLang="en-US" sz="2800" dirty="0">
                <a:latin typeface="Perpetua" panose="02020502060401020303" pitchFamily="18" charset="0"/>
              </a:rPr>
              <a:t>the problematic status of the </a:t>
            </a:r>
            <a:r>
              <a:rPr lang="en-GB" altLang="en-US" sz="2300" dirty="0">
                <a:solidFill>
                  <a:srgbClr val="FFFF00"/>
                </a:solidFill>
                <a:latin typeface="Century Gothic" pitchFamily="34" charset="0"/>
              </a:rPr>
              <a:t>author and his authority</a:t>
            </a:r>
            <a:r>
              <a:rPr lang="en-GB" altLang="en-US" sz="2300" dirty="0">
                <a:latin typeface="Century Gothic" pitchFamily="34" charset="0"/>
              </a:rPr>
              <a:t>—</a:t>
            </a:r>
            <a:r>
              <a:rPr lang="en-GB" altLang="en-US" sz="2800" dirty="0">
                <a:latin typeface="Perpetua" panose="02020502060401020303" pitchFamily="18" charset="0"/>
              </a:rPr>
              <a:t>the author appears in the text</a:t>
            </a:r>
          </a:p>
          <a:p>
            <a:pPr eaLnBrk="1" hangingPunct="1">
              <a:buFontTx/>
              <a:buAutoNum type="arabicPeriod"/>
            </a:pPr>
            <a:r>
              <a:rPr lang="en-GB" altLang="en-US" sz="2800" dirty="0">
                <a:latin typeface="Perpetua" panose="02020502060401020303" pitchFamily="18" charset="0"/>
              </a:rPr>
              <a:t>the artist as dandy or </a:t>
            </a:r>
            <a:r>
              <a:rPr lang="en-GB" altLang="en-US" sz="2300" dirty="0">
                <a:solidFill>
                  <a:srgbClr val="FFFF00"/>
                </a:solidFill>
                <a:latin typeface="Century Gothic" pitchFamily="34" charset="0"/>
              </a:rPr>
              <a:t>anti-commercial radical</a:t>
            </a:r>
          </a:p>
          <a:p>
            <a:pPr eaLnBrk="1" hangingPunct="1">
              <a:buFontTx/>
              <a:buAutoNum type="arabicPeriod"/>
            </a:pPr>
            <a:r>
              <a:rPr lang="en-GB" altLang="en-US" sz="2800" dirty="0">
                <a:latin typeface="Perpetua" panose="02020502060401020303" pitchFamily="18" charset="0"/>
              </a:rPr>
              <a:t>the “new metropolitan cities”, “transnational capitals”, the </a:t>
            </a:r>
            <a:r>
              <a:rPr lang="en-GB" altLang="en-US" sz="2300" dirty="0">
                <a:solidFill>
                  <a:srgbClr val="FFFF00"/>
                </a:solidFill>
                <a:latin typeface="Century Gothic" pitchFamily="34" charset="0"/>
              </a:rPr>
              <a:t>“City of Strangers”</a:t>
            </a:r>
          </a:p>
          <a:p>
            <a:pPr eaLnBrk="1" hangingPunct="1">
              <a:buFontTx/>
              <a:buAutoNum type="arabicPeriod"/>
            </a:pPr>
            <a:r>
              <a:rPr lang="en-GB" altLang="en-US" sz="2800" dirty="0">
                <a:latin typeface="Perpetua" panose="02020502060401020303" pitchFamily="18" charset="0"/>
              </a:rPr>
              <a:t>art made by the restlessly </a:t>
            </a:r>
            <a:r>
              <a:rPr lang="en-GB" altLang="en-US" sz="2300" dirty="0">
                <a:solidFill>
                  <a:srgbClr val="FFFF00"/>
                </a:solidFill>
                <a:latin typeface="Century Gothic" pitchFamily="34" charset="0"/>
              </a:rPr>
              <a:t>mobile </a:t>
            </a:r>
            <a:r>
              <a:rPr lang="en-GB" altLang="en-US" sz="2300" i="1" dirty="0" err="1">
                <a:solidFill>
                  <a:srgbClr val="FFFF00"/>
                </a:solidFill>
                <a:latin typeface="Century Gothic" pitchFamily="34" charset="0"/>
              </a:rPr>
              <a:t>emigré</a:t>
            </a:r>
            <a:r>
              <a:rPr lang="en-GB" altLang="en-US" sz="2300" dirty="0">
                <a:solidFill>
                  <a:srgbClr val="FFFF00"/>
                </a:solidFill>
                <a:latin typeface="Century Gothic" pitchFamily="34" charset="0"/>
              </a:rPr>
              <a:t> or exile</a:t>
            </a:r>
          </a:p>
          <a:p>
            <a:pPr eaLnBrk="1" hangingPunct="1">
              <a:buFontTx/>
              <a:buAutoNum type="arabicPeriod"/>
            </a:pPr>
            <a:r>
              <a:rPr lang="en-GB" altLang="en-US" sz="2800" dirty="0">
                <a:latin typeface="Perpetua" panose="02020502060401020303" pitchFamily="18" charset="0"/>
              </a:rPr>
              <a:t>the </a:t>
            </a:r>
            <a:r>
              <a:rPr lang="en-GB" altLang="en-US" sz="2300" dirty="0">
                <a:solidFill>
                  <a:srgbClr val="FFFF00"/>
                </a:solidFill>
                <a:latin typeface="Century Gothic" pitchFamily="34" charset="0"/>
              </a:rPr>
              <a:t>non-natural status of language </a:t>
            </a:r>
          </a:p>
          <a:p>
            <a:pPr eaLnBrk="1" hangingPunct="1">
              <a:buFontTx/>
              <a:buAutoNum type="arabicPeriod"/>
            </a:pPr>
            <a:endParaRPr lang="en-GB" altLang="en-US" sz="800" dirty="0">
              <a:latin typeface="Century Gothic" pitchFamily="34" charset="0"/>
            </a:endParaRPr>
          </a:p>
          <a:p>
            <a:pPr eaLnBrk="1" hangingPunct="1"/>
            <a:r>
              <a:rPr lang="en-GB" altLang="en-US" sz="2000" dirty="0">
                <a:latin typeface="Century Gothic" pitchFamily="34" charset="0"/>
              </a:rPr>
              <a:t>		Raymond Williams, “When was Modernism?,” </a:t>
            </a:r>
            <a:r>
              <a:rPr lang="en-GB" altLang="en-US" sz="2000" i="1" dirty="0">
                <a:latin typeface="Century Gothic" pitchFamily="34" charset="0"/>
              </a:rPr>
              <a:t>The Politics of 	Modernism</a:t>
            </a:r>
            <a:r>
              <a:rPr lang="en-GB" altLang="en-US" sz="2000" dirty="0">
                <a:latin typeface="Century Gothic" pitchFamily="34" charset="0"/>
              </a:rPr>
              <a:t>: </a:t>
            </a:r>
            <a:r>
              <a:rPr lang="en-GB" altLang="en-US" sz="2000" i="1" dirty="0">
                <a:latin typeface="Century Gothic" pitchFamily="34" charset="0"/>
              </a:rPr>
              <a:t>Against the New Conformists </a:t>
            </a:r>
            <a:r>
              <a:rPr lang="en-GB" altLang="en-US" sz="2000" dirty="0">
                <a:latin typeface="Century Gothic" pitchFamily="34" charset="0"/>
              </a:rPr>
              <a:t>(London: Verso, 	1989), pp.31-35.</a:t>
            </a:r>
          </a:p>
          <a:p>
            <a:pPr eaLnBrk="1" hangingPunct="1"/>
            <a:endParaRPr lang="en-GB" altLang="en-US" dirty="0">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6146" name="Rectangle 2"/>
          <p:cNvSpPr>
            <a:spLocks noChangeArrowheads="1"/>
          </p:cNvSpPr>
          <p:nvPr/>
        </p:nvSpPr>
        <p:spPr bwMode="auto">
          <a:xfrm>
            <a:off x="4479925" y="3108325"/>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endParaRPr lang="en-GB" altLang="en-US"/>
          </a:p>
          <a:p>
            <a:pPr algn="ctr"/>
            <a:endParaRPr lang="en-GB" altLang="en-US"/>
          </a:p>
        </p:txBody>
      </p:sp>
      <p:sp>
        <p:nvSpPr>
          <p:cNvPr id="6147" name="Rectangle 3"/>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48" name="Text Box 4"/>
          <p:cNvSpPr txBox="1">
            <a:spLocks noChangeArrowheads="1"/>
          </p:cNvSpPr>
          <p:nvPr/>
        </p:nvSpPr>
        <p:spPr bwMode="auto">
          <a:xfrm>
            <a:off x="1692275" y="836613"/>
            <a:ext cx="489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49" name="Rectangle 5"/>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50" name="Text Box 6"/>
          <p:cNvSpPr txBox="1">
            <a:spLocks noChangeArrowheads="1"/>
          </p:cNvSpPr>
          <p:nvPr/>
        </p:nvSpPr>
        <p:spPr bwMode="auto">
          <a:xfrm>
            <a:off x="1547813" y="1341438"/>
            <a:ext cx="3311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51" name="Rectangle 7"/>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52" name="Rectangle 8"/>
          <p:cNvSpPr>
            <a:spLocks noChangeArrowheads="1"/>
          </p:cNvSpPr>
          <p:nvPr/>
        </p:nvSpPr>
        <p:spPr bwMode="auto">
          <a:xfrm>
            <a:off x="4251325" y="2697163"/>
            <a:ext cx="641350" cy="146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
            </a:r>
            <a:br>
              <a:rPr lang="en-GB" altLang="en-US"/>
            </a:br>
            <a:r>
              <a:rPr lang="en-GB" altLang="en-US"/>
              <a:t/>
            </a:r>
            <a:br>
              <a:rPr lang="en-GB" altLang="en-US"/>
            </a:br>
            <a:r>
              <a:rPr lang="en-GB" altLang="en-US"/>
              <a:t/>
            </a:r>
            <a:br>
              <a:rPr lang="en-GB" altLang="en-US"/>
            </a:br>
            <a:endParaRPr lang="en-GB" altLang="en-US"/>
          </a:p>
          <a:p>
            <a:endParaRPr lang="en-GB" altLang="en-US"/>
          </a:p>
        </p:txBody>
      </p:sp>
      <p:sp>
        <p:nvSpPr>
          <p:cNvPr id="6153" name="Text Box 9"/>
          <p:cNvSpPr txBox="1">
            <a:spLocks noChangeArrowheads="1"/>
          </p:cNvSpPr>
          <p:nvPr/>
        </p:nvSpPr>
        <p:spPr bwMode="auto">
          <a:xfrm>
            <a:off x="143842" y="277738"/>
            <a:ext cx="8856315"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7625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1700" i="1" u="sng" dirty="0">
              <a:latin typeface="Century Gothic" pitchFamily="34" charset="0"/>
            </a:endParaRPr>
          </a:p>
          <a:p>
            <a:pPr eaLnBrk="1" hangingPunct="1"/>
            <a:r>
              <a:rPr lang="en-GB" altLang="en-US" sz="3600" dirty="0">
                <a:solidFill>
                  <a:srgbClr val="FFFF00"/>
                </a:solidFill>
                <a:latin typeface="Perpetua Titling MT" panose="02020502060505020804" pitchFamily="18" charset="0"/>
              </a:rPr>
              <a:t>THE JEWEL STAIR'S GRIEVANCE</a:t>
            </a:r>
            <a:r>
              <a:rPr lang="en-GB" altLang="en-US" sz="2400" dirty="0">
                <a:latin typeface="Perpetua Titling MT" panose="02020502060505020804" pitchFamily="18" charset="0"/>
              </a:rPr>
              <a:t/>
            </a:r>
            <a:br>
              <a:rPr lang="en-GB" altLang="en-US" sz="2400" dirty="0">
                <a:latin typeface="Perpetua Titling MT" panose="02020502060505020804" pitchFamily="18" charset="0"/>
              </a:rPr>
            </a:br>
            <a:endParaRPr lang="en-GB" altLang="en-US" sz="1700" i="1" u="sng" dirty="0">
              <a:latin typeface="Perpetua Titling MT" panose="02020502060505020804" pitchFamily="18" charset="0"/>
            </a:endParaRPr>
          </a:p>
          <a:p>
            <a:pPr eaLnBrk="1" hangingPunct="1"/>
            <a:r>
              <a:rPr lang="en-GB" altLang="en-US" sz="2400" dirty="0">
                <a:solidFill>
                  <a:schemeClr val="accent1">
                    <a:lumMod val="20000"/>
                    <a:lumOff val="80000"/>
                  </a:schemeClr>
                </a:solidFill>
                <a:latin typeface="Century Gothic" pitchFamily="34" charset="0"/>
              </a:rPr>
              <a:t>The jewelled steps are already quite white with dew,</a:t>
            </a:r>
            <a:br>
              <a:rPr lang="en-GB" altLang="en-US" sz="2400" dirty="0">
                <a:solidFill>
                  <a:schemeClr val="accent1">
                    <a:lumMod val="20000"/>
                    <a:lumOff val="80000"/>
                  </a:schemeClr>
                </a:solidFill>
                <a:latin typeface="Century Gothic" pitchFamily="34" charset="0"/>
              </a:rPr>
            </a:br>
            <a:r>
              <a:rPr lang="en-GB" altLang="en-US" sz="2400" dirty="0">
                <a:solidFill>
                  <a:schemeClr val="accent1">
                    <a:lumMod val="20000"/>
                    <a:lumOff val="80000"/>
                  </a:schemeClr>
                </a:solidFill>
                <a:latin typeface="Century Gothic" pitchFamily="34" charset="0"/>
              </a:rPr>
              <a:t>It is so late the dew soaks my gauze stockings,</a:t>
            </a:r>
            <a:br>
              <a:rPr lang="en-GB" altLang="en-US" sz="2400" dirty="0">
                <a:solidFill>
                  <a:schemeClr val="accent1">
                    <a:lumMod val="20000"/>
                    <a:lumOff val="80000"/>
                  </a:schemeClr>
                </a:solidFill>
                <a:latin typeface="Century Gothic" pitchFamily="34" charset="0"/>
              </a:rPr>
            </a:br>
            <a:r>
              <a:rPr lang="en-GB" altLang="en-US" sz="2400" dirty="0">
                <a:solidFill>
                  <a:schemeClr val="accent1">
                    <a:lumMod val="20000"/>
                    <a:lumOff val="80000"/>
                  </a:schemeClr>
                </a:solidFill>
                <a:latin typeface="Century Gothic" pitchFamily="34" charset="0"/>
              </a:rPr>
              <a:t>And I let down the crystal curtain</a:t>
            </a:r>
            <a:br>
              <a:rPr lang="en-GB" altLang="en-US" sz="2400" dirty="0">
                <a:solidFill>
                  <a:schemeClr val="accent1">
                    <a:lumMod val="20000"/>
                    <a:lumOff val="80000"/>
                  </a:schemeClr>
                </a:solidFill>
                <a:latin typeface="Century Gothic" pitchFamily="34" charset="0"/>
              </a:rPr>
            </a:br>
            <a:r>
              <a:rPr lang="en-GB" altLang="en-US" sz="2400" dirty="0">
                <a:solidFill>
                  <a:schemeClr val="accent1">
                    <a:lumMod val="20000"/>
                    <a:lumOff val="80000"/>
                  </a:schemeClr>
                </a:solidFill>
                <a:latin typeface="Century Gothic" pitchFamily="34" charset="0"/>
              </a:rPr>
              <a:t>And watch the moon through the clear autumn</a:t>
            </a:r>
          </a:p>
          <a:p>
            <a:pPr eaLnBrk="1" hangingPunct="1"/>
            <a:endParaRPr lang="en-GB" altLang="en-US" dirty="0">
              <a:solidFill>
                <a:schemeClr val="accent1">
                  <a:lumMod val="20000"/>
                  <a:lumOff val="80000"/>
                </a:schemeClr>
              </a:solidFill>
              <a:latin typeface="Century Gothic" pitchFamily="34" charset="0"/>
            </a:endParaRPr>
          </a:p>
          <a:p>
            <a:pPr lvl="8" eaLnBrk="1" hangingPunct="1"/>
            <a:r>
              <a:rPr lang="en-GB" altLang="en-US" sz="2000" dirty="0">
                <a:latin typeface="Century Gothic" pitchFamily="34" charset="0"/>
              </a:rPr>
              <a:t>		                   </a:t>
            </a:r>
            <a:r>
              <a:rPr lang="en-GB" altLang="en-US" dirty="0" err="1">
                <a:latin typeface="Century Gothic" pitchFamily="34" charset="0"/>
              </a:rPr>
              <a:t>Rihaku</a:t>
            </a:r>
            <a:r>
              <a:rPr lang="en-GB" altLang="en-US" dirty="0">
                <a:latin typeface="Century Gothic" pitchFamily="34" charset="0"/>
              </a:rPr>
              <a:t>, 8th Century</a:t>
            </a:r>
          </a:p>
          <a:p>
            <a:pPr eaLnBrk="1" hangingPunct="1"/>
            <a:endParaRPr lang="en-GB" altLang="en-US" sz="2000" i="1" u="sng" dirty="0">
              <a:latin typeface="Century Gothic" pitchFamily="34" charset="0"/>
            </a:endParaRPr>
          </a:p>
          <a:p>
            <a:pPr eaLnBrk="1" hangingPunct="1"/>
            <a:endParaRPr lang="en-GB" altLang="en-US" sz="2000" i="1" u="sng" dirty="0">
              <a:latin typeface="Century Gothic" pitchFamily="34" charset="0"/>
            </a:endParaRPr>
          </a:p>
          <a:p>
            <a:pPr eaLnBrk="1" hangingPunct="1"/>
            <a:endParaRPr lang="en-GB" altLang="en-US" sz="2000" i="1" u="sng" dirty="0">
              <a:latin typeface="Century Gothic" pitchFamily="34" charset="0"/>
            </a:endParaRPr>
          </a:p>
          <a:p>
            <a:pPr eaLnBrk="1" hangingPunct="1"/>
            <a:r>
              <a:rPr lang="en-GB" altLang="en-US" sz="2400" i="1" u="sng" dirty="0">
                <a:latin typeface="+mn-lt"/>
              </a:rPr>
              <a:t>Note</a:t>
            </a:r>
            <a:r>
              <a:rPr lang="en-GB" altLang="en-US" sz="2400" i="1" dirty="0">
                <a:latin typeface="+mn-lt"/>
              </a:rPr>
              <a:t>—Jewel stairs, therefore a palace. Grievance, therefore there is something to complain of. Gauze stockings, therefore a court lady, not a servant who complains. Clear autumn, there fore he has no excuse on account of the weather. Also she has come early, for the dew has not merely whitened the stairs, but soaks her stockings. The poem is especially prized because she utters no direct reproach.</a:t>
            </a:r>
          </a:p>
        </p:txBody>
      </p:sp>
      <p:sp>
        <p:nvSpPr>
          <p:cNvPr id="6154" name="Text Box 10"/>
          <p:cNvSpPr txBox="1">
            <a:spLocks noChangeArrowheads="1"/>
          </p:cNvSpPr>
          <p:nvPr/>
        </p:nvSpPr>
        <p:spPr bwMode="auto">
          <a:xfrm>
            <a:off x="6877050" y="6308725"/>
            <a:ext cx="16557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dirty="0">
                <a:latin typeface="Century Gothic" pitchFamily="34" charset="0"/>
              </a:rPr>
              <a:t>Pound, 1916</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07504" y="765175"/>
            <a:ext cx="8820150" cy="6092825"/>
          </a:xfrm>
        </p:spPr>
        <p:txBody>
          <a:bodyPr>
            <a:normAutofit fontScale="92500" lnSpcReduction="10000"/>
          </a:bodyPr>
          <a:lstStyle/>
          <a:p>
            <a:pPr eaLnBrk="1" hangingPunct="1">
              <a:lnSpc>
                <a:spcPct val="80000"/>
              </a:lnSpc>
              <a:buFontTx/>
              <a:buNone/>
            </a:pPr>
            <a:r>
              <a:rPr lang="en-GB" altLang="en-US" sz="2200" dirty="0">
                <a:latin typeface="Century Gothic" pitchFamily="34" charset="0"/>
              </a:rPr>
              <a:t>  1.   </a:t>
            </a:r>
            <a:r>
              <a:rPr lang="en-GB" altLang="en-US" sz="2200" i="1" dirty="0">
                <a:solidFill>
                  <a:srgbClr val="FFFF00"/>
                </a:solidFill>
                <a:effectLst/>
                <a:latin typeface="Century Gothic" pitchFamily="34" charset="0"/>
              </a:rPr>
              <a:t>Aesthetic Self-Consciousness or Self-</a:t>
            </a:r>
            <a:r>
              <a:rPr lang="en-GB" altLang="en-US" sz="2200" i="1" dirty="0" err="1">
                <a:solidFill>
                  <a:srgbClr val="FFFF00"/>
                </a:solidFill>
                <a:effectLst/>
                <a:latin typeface="Century Gothic" pitchFamily="34" charset="0"/>
              </a:rPr>
              <a:t>Reflexiveness</a:t>
            </a:r>
            <a:r>
              <a:rPr lang="en-GB" altLang="en-US" sz="2200" dirty="0">
                <a:effectLst/>
                <a:latin typeface="Century Gothic" pitchFamily="34" charset="0"/>
              </a:rPr>
              <a:t>. </a:t>
            </a:r>
          </a:p>
          <a:p>
            <a:pPr eaLnBrk="1" hangingPunct="1">
              <a:lnSpc>
                <a:spcPct val="80000"/>
              </a:lnSpc>
              <a:spcBef>
                <a:spcPts val="600"/>
              </a:spcBef>
              <a:spcAft>
                <a:spcPts val="1200"/>
              </a:spcAft>
              <a:buFontTx/>
              <a:buNone/>
            </a:pPr>
            <a:r>
              <a:rPr lang="en-GB" altLang="en-US" sz="2000" dirty="0">
                <a:effectLst/>
                <a:latin typeface="Century Gothic" pitchFamily="34" charset="0"/>
              </a:rPr>
              <a:t>	</a:t>
            </a:r>
            <a:r>
              <a:rPr lang="en-GB" altLang="en-US" sz="2800" dirty="0">
                <a:effectLst/>
                <a:latin typeface="Perpetua" panose="02020502060401020303" pitchFamily="18" charset="0"/>
              </a:rPr>
              <a:t>The process of producing the art work becomes the work’s focus.</a:t>
            </a:r>
          </a:p>
          <a:p>
            <a:pPr eaLnBrk="1" hangingPunct="1">
              <a:lnSpc>
                <a:spcPct val="80000"/>
              </a:lnSpc>
              <a:buFontTx/>
              <a:buNone/>
            </a:pPr>
            <a:r>
              <a:rPr lang="en-GB" altLang="en-US" sz="2200" dirty="0">
                <a:effectLst/>
                <a:latin typeface="Century Gothic" pitchFamily="34" charset="0"/>
              </a:rPr>
              <a:t>  2.   </a:t>
            </a:r>
            <a:r>
              <a:rPr lang="en-GB" altLang="en-US" sz="2200" i="1" dirty="0">
                <a:solidFill>
                  <a:srgbClr val="FFFF00"/>
                </a:solidFill>
                <a:effectLst/>
                <a:latin typeface="Century Gothic" pitchFamily="34" charset="0"/>
              </a:rPr>
              <a:t>Simultaneity, Juxtaposition, or “Montage”</a:t>
            </a:r>
            <a:r>
              <a:rPr lang="en-GB" altLang="en-US" sz="2200" dirty="0">
                <a:solidFill>
                  <a:srgbClr val="FFFF00"/>
                </a:solidFill>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a:t>
            </a:r>
            <a:r>
              <a:rPr lang="en-GB" altLang="en-US" sz="2800" dirty="0">
                <a:effectLst/>
                <a:latin typeface="Perpetua" panose="02020502060401020303" pitchFamily="18" charset="0"/>
              </a:rPr>
              <a:t>The work loses its organic form and becomes an assemblage of fragments, often drawn from different discourses or cultural media.</a:t>
            </a:r>
          </a:p>
          <a:p>
            <a:pPr eaLnBrk="1" hangingPunct="1">
              <a:lnSpc>
                <a:spcPct val="80000"/>
              </a:lnSpc>
              <a:buFontTx/>
              <a:buNone/>
            </a:pPr>
            <a:r>
              <a:rPr lang="en-GB" altLang="en-US" sz="2000" dirty="0">
                <a:effectLst/>
                <a:latin typeface="Century Gothic" pitchFamily="34" charset="0"/>
              </a:rPr>
              <a:t>  </a:t>
            </a:r>
            <a:r>
              <a:rPr lang="en-GB" altLang="en-US" sz="2200" dirty="0">
                <a:effectLst/>
                <a:latin typeface="Century Gothic" pitchFamily="34" charset="0"/>
              </a:rPr>
              <a:t>3.   </a:t>
            </a:r>
            <a:r>
              <a:rPr lang="en-GB" altLang="en-US" sz="2200" i="1" dirty="0">
                <a:solidFill>
                  <a:srgbClr val="FFFF00"/>
                </a:solidFill>
                <a:effectLst/>
                <a:latin typeface="Century Gothic" pitchFamily="34" charset="0"/>
              </a:rPr>
              <a:t>Paradox, Ambiguity, and Uncertainty</a:t>
            </a:r>
            <a:r>
              <a:rPr lang="en-GB" altLang="en-US" sz="2200" dirty="0">
                <a:effectLst/>
                <a:latin typeface="Century Gothic" pitchFamily="34" charset="0"/>
              </a:rPr>
              <a:t>. </a:t>
            </a:r>
          </a:p>
          <a:p>
            <a:pPr>
              <a:lnSpc>
                <a:spcPct val="90000"/>
              </a:lnSpc>
              <a:spcBef>
                <a:spcPts val="600"/>
              </a:spcBef>
              <a:spcAft>
                <a:spcPts val="1200"/>
              </a:spcAft>
              <a:buNone/>
            </a:pPr>
            <a:r>
              <a:rPr lang="en-GB" altLang="en-US" sz="2000" dirty="0">
                <a:effectLst/>
                <a:latin typeface="Century Gothic" pitchFamily="34" charset="0"/>
              </a:rPr>
              <a:t>	</a:t>
            </a:r>
            <a:r>
              <a:rPr lang="en-GB" altLang="en-US" sz="2800" dirty="0">
                <a:effectLst/>
                <a:latin typeface="Perpetua" panose="02020502060401020303" pitchFamily="18" charset="0"/>
              </a:rPr>
              <a:t>The world itself ceases to have a coherent, rationally ascertainable structure, and becomes, as </a:t>
            </a:r>
            <a:r>
              <a:rPr lang="en-GB" altLang="en-US" sz="2800" dirty="0" err="1">
                <a:effectLst/>
                <a:latin typeface="Perpetua" panose="02020502060401020303" pitchFamily="18" charset="0"/>
              </a:rPr>
              <a:t>Hofmannstal</a:t>
            </a:r>
            <a:r>
              <a:rPr lang="en-GB" altLang="en-US" sz="2800" dirty="0">
                <a:effectLst/>
                <a:latin typeface="Perpetua" panose="02020502060401020303" pitchFamily="18" charset="0"/>
              </a:rPr>
              <a:t> says, multiple and indeterminate.</a:t>
            </a:r>
          </a:p>
          <a:p>
            <a:pPr eaLnBrk="1" hangingPunct="1">
              <a:lnSpc>
                <a:spcPct val="80000"/>
              </a:lnSpc>
              <a:buFontTx/>
              <a:buNone/>
            </a:pPr>
            <a:r>
              <a:rPr lang="en-GB" altLang="en-US" sz="2000" dirty="0">
                <a:effectLst/>
                <a:latin typeface="Century Gothic" pitchFamily="34" charset="0"/>
              </a:rPr>
              <a:t>  </a:t>
            </a:r>
            <a:r>
              <a:rPr lang="en-GB" altLang="en-US" sz="2200" dirty="0">
                <a:effectLst/>
                <a:latin typeface="Century Gothic" pitchFamily="34" charset="0"/>
              </a:rPr>
              <a:t>4.   </a:t>
            </a:r>
            <a:r>
              <a:rPr lang="en-GB" altLang="en-US" sz="2200" i="1" dirty="0">
                <a:solidFill>
                  <a:srgbClr val="FFFF00"/>
                </a:solidFill>
                <a:effectLst/>
                <a:latin typeface="Century Gothic" pitchFamily="34" charset="0"/>
              </a:rPr>
              <a:t>“Dehumanization” and the Demise of the Integrated Individual Subject or Personality</a:t>
            </a:r>
            <a:r>
              <a:rPr lang="en-GB" altLang="en-US" sz="2200" u="sng" dirty="0">
                <a:effectLst/>
                <a:latin typeface="Century Gothic" pitchFamily="34" charset="0"/>
              </a:rPr>
              <a:t>.</a:t>
            </a:r>
            <a:r>
              <a:rPr lang="en-GB" altLang="en-US" sz="2200" dirty="0">
                <a:effectLst/>
                <a:latin typeface="Century Gothic" pitchFamily="34" charset="0"/>
              </a:rPr>
              <a:t> </a:t>
            </a:r>
          </a:p>
          <a:p>
            <a:pPr>
              <a:lnSpc>
                <a:spcPct val="90000"/>
              </a:lnSpc>
              <a:spcBef>
                <a:spcPts val="600"/>
              </a:spcBef>
              <a:spcAft>
                <a:spcPts val="1200"/>
              </a:spcAft>
              <a:buNone/>
            </a:pPr>
            <a:r>
              <a:rPr lang="en-GB" altLang="en-US" sz="2000" dirty="0">
                <a:effectLst/>
                <a:latin typeface="Century Gothic" pitchFamily="34" charset="0"/>
              </a:rPr>
              <a:t>	</a:t>
            </a:r>
            <a:r>
              <a:rPr lang="en-GB" altLang="en-US" sz="2800" dirty="0">
                <a:effectLst/>
                <a:latin typeface="Perpetua" panose="02020502060401020303" pitchFamily="18" charset="0"/>
              </a:rPr>
              <a:t>Rimbaud’s famous declaration ‘JE </a:t>
            </a:r>
            <a:r>
              <a:rPr lang="en-GB" altLang="en-US" sz="2800" dirty="0" err="1">
                <a:effectLst/>
                <a:latin typeface="Perpetua" panose="02020502060401020303" pitchFamily="18" charset="0"/>
              </a:rPr>
              <a:t>est</a:t>
            </a:r>
            <a:r>
              <a:rPr lang="en-GB" altLang="en-US" sz="2800" dirty="0">
                <a:effectLst/>
                <a:latin typeface="Perpetua" panose="02020502060401020303" pitchFamily="18" charset="0"/>
              </a:rPr>
              <a:t> un </a:t>
            </a:r>
            <a:r>
              <a:rPr lang="en-GB" altLang="en-US" sz="2800" dirty="0" err="1">
                <a:effectLst/>
                <a:latin typeface="Perpetua" panose="02020502060401020303" pitchFamily="18" charset="0"/>
              </a:rPr>
              <a:t>autre</a:t>
            </a:r>
            <a:r>
              <a:rPr lang="en-GB" altLang="en-US" sz="2800" dirty="0">
                <a:effectLst/>
                <a:latin typeface="Perpetua" panose="02020502060401020303" pitchFamily="18" charset="0"/>
              </a:rPr>
              <a:t>’ (‘I am an other’) finds its echoes in the literary explorations of the unconscious inaugurated by Joyce and pursued by the Surrealists.</a:t>
            </a:r>
          </a:p>
          <a:p>
            <a:pPr>
              <a:lnSpc>
                <a:spcPct val="80000"/>
              </a:lnSpc>
              <a:buNone/>
            </a:pPr>
            <a:r>
              <a:rPr lang="en-GB" altLang="en-US" sz="1000" dirty="0">
                <a:effectLst/>
                <a:latin typeface="Century Gothic" pitchFamily="34" charset="0"/>
              </a:rPr>
              <a:t>		</a:t>
            </a:r>
          </a:p>
          <a:p>
            <a:pPr eaLnBrk="1" hangingPunct="1">
              <a:lnSpc>
                <a:spcPct val="110000"/>
              </a:lnSpc>
              <a:spcBef>
                <a:spcPts val="0"/>
              </a:spcBef>
              <a:buFontTx/>
              <a:buNone/>
            </a:pPr>
            <a:r>
              <a:rPr lang="en-GB" altLang="en-US" sz="1800" dirty="0">
                <a:effectLst/>
                <a:latin typeface="Century Gothic" pitchFamily="34" charset="0"/>
              </a:rPr>
              <a:t>		Eugene </a:t>
            </a:r>
            <a:r>
              <a:rPr lang="en-GB" altLang="en-US" sz="1800" dirty="0" err="1">
                <a:effectLst/>
                <a:latin typeface="Century Gothic" pitchFamily="34" charset="0"/>
              </a:rPr>
              <a:t>Lunn</a:t>
            </a:r>
            <a:r>
              <a:rPr lang="en-GB" altLang="en-US" sz="1800" dirty="0">
                <a:effectLst/>
                <a:latin typeface="Century Gothic" pitchFamily="34" charset="0"/>
              </a:rPr>
              <a:t>, cited in Alex </a:t>
            </a:r>
            <a:r>
              <a:rPr lang="en-GB" altLang="en-US" sz="1800" dirty="0" err="1">
                <a:effectLst/>
                <a:latin typeface="Century Gothic" pitchFamily="34" charset="0"/>
              </a:rPr>
              <a:t>Callinicos</a:t>
            </a:r>
            <a:r>
              <a:rPr lang="en-GB" altLang="en-US" sz="1800" dirty="0">
                <a:effectLst/>
                <a:latin typeface="Century Gothic" pitchFamily="34" charset="0"/>
              </a:rPr>
              <a:t>, </a:t>
            </a:r>
            <a:r>
              <a:rPr lang="en-GB" altLang="en-US" sz="1800" i="1" dirty="0">
                <a:effectLst/>
                <a:latin typeface="Century Gothic" pitchFamily="34" charset="0"/>
              </a:rPr>
              <a:t>Against Postmodernism: A 	Marxist 	Critique</a:t>
            </a:r>
            <a:r>
              <a:rPr lang="en-GB" altLang="en-US" sz="1800" dirty="0">
                <a:effectLst/>
                <a:latin typeface="Century Gothic" pitchFamily="34" charset="0"/>
              </a:rPr>
              <a:t> (Cambridge: Polity Press, 1989), p. 12-3.</a:t>
            </a:r>
          </a:p>
        </p:txBody>
      </p:sp>
      <p:sp>
        <p:nvSpPr>
          <p:cNvPr id="7170" name="Rectangle 2"/>
          <p:cNvSpPr>
            <a:spLocks noGrp="1" noChangeArrowheads="1"/>
          </p:cNvSpPr>
          <p:nvPr>
            <p:ph type="title"/>
          </p:nvPr>
        </p:nvSpPr>
        <p:spPr>
          <a:xfrm>
            <a:off x="250825" y="0"/>
            <a:ext cx="8713788" cy="865188"/>
          </a:xfrm>
        </p:spPr>
        <p:txBody>
          <a:bodyPr/>
          <a:lstStyle/>
          <a:p>
            <a:pPr eaLnBrk="1" hangingPunct="1"/>
            <a:r>
              <a:rPr lang="en-GB" altLang="en-US" sz="3600" dirty="0">
                <a:solidFill>
                  <a:srgbClr val="FFFF00"/>
                </a:solidFill>
                <a:effectLst/>
                <a:latin typeface="Perpetua Titling MT" panose="02020502060505020804" pitchFamily="18" charset="0"/>
                <a:ea typeface="+mn-ea"/>
                <a:cs typeface="+mn-cs"/>
              </a:rPr>
              <a:t>KEY FEATURES OF MODERNISM (ii)</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171">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8" descr="magnify-clip">
            <a:hlinkClick r:id="rId2" tooltip="Enlarge"/>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08250" y="5043488"/>
            <a:ext cx="142875" cy="10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Rectangle 9"/>
          <p:cNvSpPr>
            <a:spLocks noChangeArrowheads="1"/>
          </p:cNvSpPr>
          <p:nvPr/>
        </p:nvSpPr>
        <p:spPr bwMode="auto">
          <a:xfrm>
            <a:off x="4355976" y="5733256"/>
            <a:ext cx="4392488"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000" dirty="0">
                <a:latin typeface="Century Gothic" pitchFamily="34" charset="0"/>
              </a:rPr>
              <a:t>Marcel Duchamp,</a:t>
            </a:r>
          </a:p>
          <a:p>
            <a:pPr algn="r" eaLnBrk="1" hangingPunct="1"/>
            <a:r>
              <a:rPr lang="en-GB" altLang="en-US" sz="2000" i="1" dirty="0">
                <a:latin typeface="Century Gothic" pitchFamily="34" charset="0"/>
              </a:rPr>
              <a:t>Nude Descending a Staircase, No. 2 </a:t>
            </a:r>
            <a:r>
              <a:rPr lang="en-GB" altLang="en-US" sz="2000" dirty="0">
                <a:latin typeface="Century Gothic" pitchFamily="34" charset="0"/>
              </a:rPr>
              <a:t>1912</a:t>
            </a:r>
          </a:p>
        </p:txBody>
      </p:sp>
      <p:sp>
        <p:nvSpPr>
          <p:cNvPr id="2" name="Rectangle 1"/>
          <p:cNvSpPr/>
          <p:nvPr/>
        </p:nvSpPr>
        <p:spPr>
          <a:xfrm>
            <a:off x="4535488" y="149841"/>
            <a:ext cx="4392488" cy="5262979"/>
          </a:xfrm>
          <a:prstGeom prst="rect">
            <a:avLst/>
          </a:prstGeom>
        </p:spPr>
        <p:txBody>
          <a:bodyPr wrap="square">
            <a:spAutoFit/>
          </a:bodyPr>
          <a:lstStyle/>
          <a:p>
            <a:pPr algn="r" eaLnBrk="1" hangingPunct="1"/>
            <a:r>
              <a:rPr lang="en-GB" altLang="en-US" sz="2800" dirty="0">
                <a:solidFill>
                  <a:schemeClr val="accent1">
                    <a:lumMod val="20000"/>
                    <a:lumOff val="80000"/>
                  </a:schemeClr>
                </a:solidFill>
                <a:latin typeface="Perpetua" panose="02020502060401020303" pitchFamily="18" charset="0"/>
              </a:rPr>
              <a:t>[Modernism] is the art consequent on Heisenberg’s ‘Uncertainty principle’, of the destruction of civilization and reason in the First World War, of the world changed and reinterpreted by Marx, Freud and Darwin, of capitalism and constant acceleration, of existential exposure to meaninglessness or absurdity. It is the literature of technolog</a:t>
            </a:r>
            <a:r>
              <a:rPr lang="en-GB" altLang="en-US" sz="2600" dirty="0">
                <a:solidFill>
                  <a:schemeClr val="accent1">
                    <a:lumMod val="20000"/>
                    <a:lumOff val="80000"/>
                  </a:schemeClr>
                </a:solidFill>
                <a:latin typeface="Perpetua" panose="02020502060401020303" pitchFamily="18" charset="0"/>
              </a:rPr>
              <a:t>y</a:t>
            </a:r>
            <a:r>
              <a:rPr lang="en-GB" altLang="en-US" sz="2400" dirty="0">
                <a:solidFill>
                  <a:schemeClr val="accent1">
                    <a:lumMod val="20000"/>
                    <a:lumOff val="80000"/>
                  </a:schemeClr>
                </a:solidFill>
                <a:latin typeface="Century Gothic" pitchFamily="34" charset="0"/>
              </a:rPr>
              <a:t>. </a:t>
            </a:r>
          </a:p>
        </p:txBody>
      </p:sp>
      <p:pic>
        <p:nvPicPr>
          <p:cNvPr id="8198" name="Picture 6" descr="http://upload.wikimedia.org/wikipedia/en/thumb/c/c0/Duchamp_-_Nude_Descending_a_Staircase.jpg/640px-Duchamp_-_Nude_Descending_a_Staircase.jpg"/>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79512" y="216226"/>
            <a:ext cx="3754125" cy="6264696"/>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323528" y="1196752"/>
            <a:ext cx="8064500" cy="4847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ts val="600"/>
              </a:spcBef>
              <a:spcAft>
                <a:spcPts val="1200"/>
              </a:spcAft>
            </a:pPr>
            <a:r>
              <a:rPr lang="en-GB" altLang="en-US" sz="2800" dirty="0">
                <a:latin typeface="Perpetua" panose="02020502060401020303" pitchFamily="18" charset="0"/>
              </a:rPr>
              <a:t>The metropolis housed the great </a:t>
            </a:r>
            <a:r>
              <a:rPr lang="en-GB" altLang="en-US" sz="2800" dirty="0">
                <a:solidFill>
                  <a:srgbClr val="FFFF00"/>
                </a:solidFill>
                <a:latin typeface="Perpetua" panose="02020502060401020303" pitchFamily="18" charset="0"/>
              </a:rPr>
              <a:t>traditional academies and museums and their orthodoxies</a:t>
            </a:r>
            <a:r>
              <a:rPr lang="en-GB" altLang="en-US" sz="2800" dirty="0">
                <a:latin typeface="Perpetua" panose="02020502060401020303" pitchFamily="18" charset="0"/>
              </a:rPr>
              <a:t>; </a:t>
            </a:r>
            <a:r>
              <a:rPr lang="en-GB" altLang="en-US" sz="2800" dirty="0">
                <a:solidFill>
                  <a:srgbClr val="FFFF99"/>
                </a:solidFill>
                <a:latin typeface="Perpetua" panose="02020502060401020303" pitchFamily="18" charset="0"/>
              </a:rPr>
              <a:t>their very proximity and powers of control were both a standard and a challenge</a:t>
            </a:r>
            <a:r>
              <a:rPr lang="en-GB" altLang="en-US" sz="2800" dirty="0">
                <a:latin typeface="Perpetua" panose="02020502060401020303" pitchFamily="18" charset="0"/>
              </a:rPr>
              <a:t>. </a:t>
            </a:r>
            <a:endParaRPr lang="en-GB" altLang="en-US" sz="2800" dirty="0" smtClean="0">
              <a:latin typeface="Perpetua" panose="02020502060401020303" pitchFamily="18" charset="0"/>
            </a:endParaRPr>
          </a:p>
          <a:p>
            <a:pPr eaLnBrk="1" hangingPunct="1">
              <a:spcBef>
                <a:spcPts val="600"/>
              </a:spcBef>
              <a:spcAft>
                <a:spcPts val="1200"/>
              </a:spcAft>
            </a:pPr>
            <a:r>
              <a:rPr lang="en-GB" altLang="en-US" sz="2800" dirty="0" smtClean="0">
                <a:solidFill>
                  <a:schemeClr val="accent1">
                    <a:lumMod val="20000"/>
                    <a:lumOff val="80000"/>
                  </a:schemeClr>
                </a:solidFill>
                <a:latin typeface="Perpetua" panose="02020502060401020303" pitchFamily="18" charset="0"/>
              </a:rPr>
              <a:t>But </a:t>
            </a:r>
            <a:r>
              <a:rPr lang="en-GB" altLang="en-US" sz="2800" dirty="0">
                <a:solidFill>
                  <a:schemeClr val="accent1">
                    <a:lumMod val="20000"/>
                    <a:lumOff val="80000"/>
                  </a:schemeClr>
                </a:solidFill>
                <a:latin typeface="Perpetua" panose="02020502060401020303" pitchFamily="18" charset="0"/>
              </a:rPr>
              <a:t>also, within the new kind of </a:t>
            </a:r>
            <a:r>
              <a:rPr lang="en-GB" altLang="en-US" sz="2800" dirty="0">
                <a:solidFill>
                  <a:srgbClr val="92D050"/>
                </a:solidFill>
                <a:latin typeface="Perpetua" panose="02020502060401020303" pitchFamily="18" charset="0"/>
              </a:rPr>
              <a:t>open, complex and mobile society</a:t>
            </a:r>
            <a:r>
              <a:rPr lang="en-GB" altLang="en-US" sz="2800" dirty="0">
                <a:solidFill>
                  <a:schemeClr val="accent1">
                    <a:lumMod val="20000"/>
                    <a:lumOff val="80000"/>
                  </a:schemeClr>
                </a:solidFill>
                <a:latin typeface="Perpetua" panose="02020502060401020303" pitchFamily="18" charset="0"/>
              </a:rPr>
              <a:t>, small groups in any form of divergence or dissent could find some kind of foothold, in ways that would not have been possible if the artists and thinkers composing them had been scattered in more traditional, closed societies</a:t>
            </a:r>
            <a:r>
              <a:rPr lang="en-GB" altLang="en-US" sz="2800" dirty="0">
                <a:latin typeface="Perpetua" panose="02020502060401020303" pitchFamily="18" charset="0"/>
              </a:rPr>
              <a:t>.</a:t>
            </a:r>
          </a:p>
          <a:p>
            <a:pPr eaLnBrk="1" hangingPunct="1"/>
            <a:r>
              <a:rPr lang="en-GB" altLang="en-US" dirty="0">
                <a:latin typeface="Century Gothic" pitchFamily="34" charset="0"/>
              </a:rPr>
              <a:t>	</a:t>
            </a:r>
            <a:r>
              <a:rPr lang="en-GB" altLang="en-US" sz="2000" dirty="0">
                <a:latin typeface="Century Gothic" pitchFamily="34" charset="0"/>
              </a:rPr>
              <a:t>Raymond Williams, ‘The Metropolis and the Emergence 	of Modernism,’ Peter </a:t>
            </a:r>
            <a:r>
              <a:rPr lang="en-GB" altLang="en-US" sz="2000" dirty="0" err="1">
                <a:latin typeface="Century Gothic" pitchFamily="34" charset="0"/>
              </a:rPr>
              <a:t>Brooker</a:t>
            </a:r>
            <a:r>
              <a:rPr lang="en-GB" altLang="en-US" sz="2000" dirty="0">
                <a:latin typeface="Century Gothic" pitchFamily="34" charset="0"/>
              </a:rPr>
              <a:t>, ed., </a:t>
            </a:r>
            <a:r>
              <a:rPr lang="en-GB" altLang="en-US" sz="2000" i="1" dirty="0">
                <a:latin typeface="Century Gothic" pitchFamily="34" charset="0"/>
              </a:rPr>
              <a:t>Modernism/ </a:t>
            </a:r>
            <a:r>
              <a:rPr lang="en-GB" altLang="en-US" sz="2000" dirty="0">
                <a:latin typeface="Century Gothic" pitchFamily="34" charset="0"/>
              </a:rPr>
              <a:t>	</a:t>
            </a:r>
            <a:r>
              <a:rPr lang="en-GB" altLang="en-US" sz="2000" i="1" dirty="0">
                <a:latin typeface="Century Gothic" pitchFamily="34" charset="0"/>
              </a:rPr>
              <a:t>Postmodernism</a:t>
            </a:r>
            <a:r>
              <a:rPr lang="en-GB" altLang="en-US" sz="2000" dirty="0">
                <a:latin typeface="Century Gothic" pitchFamily="34" charset="0"/>
              </a:rPr>
              <a:t> (London; NY: Longman, 1992), p. 91.</a:t>
            </a:r>
            <a:endParaRPr lang="en-GB" altLang="en-US" dirty="0">
              <a:latin typeface="Century Gothic" pitchFamily="34" charset="0"/>
            </a:endParaRPr>
          </a:p>
        </p:txBody>
      </p:sp>
      <p:sp>
        <p:nvSpPr>
          <p:cNvPr id="4099" name="Rectangle 3"/>
          <p:cNvSpPr>
            <a:spLocks noChangeArrowheads="1"/>
          </p:cNvSpPr>
          <p:nvPr/>
        </p:nvSpPr>
        <p:spPr bwMode="auto">
          <a:xfrm>
            <a:off x="476212" y="333375"/>
            <a:ext cx="755181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600" dirty="0">
                <a:solidFill>
                  <a:srgbClr val="FFFF00"/>
                </a:solidFill>
                <a:latin typeface="Perpetua Titling MT" panose="02020502060505020804" pitchFamily="18" charset="0"/>
              </a:rPr>
              <a:t>MODERNISM &amp; THE METROPOLIS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6"/>
          <p:cNvSpPr>
            <a:spLocks noChangeArrowheads="1"/>
          </p:cNvSpPr>
          <p:nvPr/>
        </p:nvSpPr>
        <p:spPr bwMode="auto">
          <a:xfrm>
            <a:off x="5364088" y="5085184"/>
            <a:ext cx="36004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000" dirty="0">
                <a:latin typeface="Century Gothic" pitchFamily="34" charset="0"/>
              </a:rPr>
              <a:t>Gino </a:t>
            </a:r>
            <a:r>
              <a:rPr lang="en-GB" altLang="en-US" sz="2000" dirty="0" err="1">
                <a:latin typeface="Century Gothic" pitchFamily="34" charset="0"/>
              </a:rPr>
              <a:t>Severini</a:t>
            </a:r>
            <a:r>
              <a:rPr lang="en-GB" altLang="en-US" sz="2000" dirty="0">
                <a:latin typeface="Century Gothic" pitchFamily="34" charset="0"/>
              </a:rPr>
              <a:t> </a:t>
            </a:r>
            <a:r>
              <a:rPr lang="en-GB" altLang="en-US" sz="2000" i="1" dirty="0">
                <a:latin typeface="Century Gothic" pitchFamily="34" charset="0"/>
              </a:rPr>
              <a:t>Blue Dancer </a:t>
            </a:r>
            <a:r>
              <a:rPr lang="en-GB" sz="2000" i="1" dirty="0">
                <a:latin typeface="Century Gothic" pitchFamily="34" charset="0"/>
              </a:rPr>
              <a:t>(Ballerina </a:t>
            </a:r>
            <a:r>
              <a:rPr lang="en-GB" sz="2000" i="1" dirty="0" err="1">
                <a:latin typeface="Century Gothic" pitchFamily="34" charset="0"/>
              </a:rPr>
              <a:t>blu</a:t>
            </a:r>
            <a:r>
              <a:rPr lang="en-GB" sz="2000" i="1" dirty="0">
                <a:latin typeface="Century Gothic" pitchFamily="34" charset="0"/>
              </a:rPr>
              <a:t>),</a:t>
            </a:r>
            <a:r>
              <a:rPr lang="en-GB" altLang="en-US" sz="2000" i="1" dirty="0">
                <a:latin typeface="Century Gothic" pitchFamily="34" charset="0"/>
              </a:rPr>
              <a:t> </a:t>
            </a:r>
            <a:r>
              <a:rPr lang="en-GB" altLang="en-US" sz="2000" dirty="0">
                <a:latin typeface="Century Gothic" pitchFamily="34" charset="0"/>
              </a:rPr>
              <a:t>1912 </a:t>
            </a:r>
            <a:r>
              <a:rPr lang="en-GB" sz="2000" dirty="0"/>
              <a:t> </a:t>
            </a:r>
            <a:r>
              <a:rPr lang="en-GB" sz="2000" i="1" dirty="0">
                <a:latin typeface="Century Gothic" pitchFamily="34" charset="0"/>
              </a:rPr>
              <a:t>Oil on canvas </a:t>
            </a:r>
          </a:p>
          <a:p>
            <a:pPr algn="r" eaLnBrk="1" hangingPunct="1"/>
            <a:r>
              <a:rPr lang="en-GB" sz="2000" i="1" dirty="0">
                <a:latin typeface="Century Gothic" pitchFamily="34" charset="0"/>
              </a:rPr>
              <a:t>with sequins</a:t>
            </a:r>
            <a:endParaRPr lang="en-GB" altLang="en-US" sz="2000" i="1" dirty="0">
              <a:latin typeface="Century Gothic" pitchFamily="34" charset="0"/>
            </a:endParaRPr>
          </a:p>
        </p:txBody>
      </p:sp>
      <p:pic>
        <p:nvPicPr>
          <p:cNvPr id="11269" name="Picture 5" descr="http://annex.guggenheim.org/collections/media/490/GM22_web.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59064" y="548680"/>
            <a:ext cx="4400968" cy="5812601"/>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5332963" y="332656"/>
            <a:ext cx="3600400" cy="3477875"/>
          </a:xfrm>
          <a:prstGeom prst="rect">
            <a:avLst/>
          </a:prstGeom>
        </p:spPr>
        <p:txBody>
          <a:bodyPr wrap="square">
            <a:spAutoFit/>
          </a:bodyPr>
          <a:lstStyle/>
          <a:p>
            <a:pPr algn="r" eaLnBrk="1" hangingPunct="1"/>
            <a:r>
              <a:rPr lang="en-GB" altLang="en-US" sz="3200" dirty="0">
                <a:solidFill>
                  <a:srgbClr val="FFFF00"/>
                </a:solidFill>
                <a:latin typeface="Perpetua" panose="02020502060401020303" pitchFamily="18" charset="0"/>
              </a:rPr>
              <a:t>Time and Space </a:t>
            </a:r>
            <a:r>
              <a:rPr lang="en-GB" altLang="en-US" sz="3200" dirty="0">
                <a:solidFill>
                  <a:srgbClr val="FFFF99"/>
                </a:solidFill>
                <a:latin typeface="Perpetua" panose="02020502060401020303" pitchFamily="18" charset="0"/>
              </a:rPr>
              <a:t>died yesterday. We already live in the absolute, because we have created eternal, omnipresent speed</a:t>
            </a:r>
            <a:r>
              <a:rPr lang="en-GB" altLang="en-US" sz="2800" dirty="0">
                <a:solidFill>
                  <a:srgbClr val="FFFF99"/>
                </a:solidFill>
                <a:latin typeface="Perpetua" panose="02020502060401020303" pitchFamily="18" charset="0"/>
              </a:rPr>
              <a:t>. </a:t>
            </a:r>
          </a:p>
          <a:p>
            <a:pPr algn="r" eaLnBrk="1" hangingPunct="1"/>
            <a:r>
              <a:rPr lang="en-GB" altLang="en-US" sz="2800" dirty="0">
                <a:solidFill>
                  <a:srgbClr val="FFFF99"/>
                </a:solidFill>
                <a:latin typeface="Perpetua" panose="02020502060401020303" pitchFamily="18" charset="0"/>
              </a:rPr>
              <a:t>       F.T. Marinetti  </a:t>
            </a:r>
            <a:endParaRPr lang="en-GB" sz="2800" dirty="0">
              <a:solidFill>
                <a:srgbClr val="FFFF99"/>
              </a:solidFill>
              <a:latin typeface="Perpetua" panose="02020502060401020303"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467544" y="908492"/>
            <a:ext cx="8352928"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rgbClr val="FFFF99"/>
                </a:solidFill>
                <a:latin typeface="Perpetua" panose="02020502060401020303" pitchFamily="18" charset="0"/>
              </a:rPr>
              <a:t>We stand on the last promontory of the centuries! … </a:t>
            </a:r>
            <a:r>
              <a:rPr lang="en-GB" altLang="en-US" sz="2800" dirty="0">
                <a:solidFill>
                  <a:srgbClr val="FFFF00"/>
                </a:solidFill>
                <a:latin typeface="Perpetua" panose="02020502060401020303" pitchFamily="18" charset="0"/>
              </a:rPr>
              <a:t>Why should we look back, </a:t>
            </a:r>
            <a:r>
              <a:rPr lang="en-GB" altLang="en-US" sz="2800" dirty="0">
                <a:solidFill>
                  <a:srgbClr val="FFFF99"/>
                </a:solidFill>
                <a:latin typeface="Perpetua" panose="02020502060401020303" pitchFamily="18" charset="0"/>
              </a:rPr>
              <a:t>when what we want is to break down the mysterious door of the Impossible?. </a:t>
            </a:r>
          </a:p>
          <a:p>
            <a:pPr eaLnBrk="1" hangingPunct="1"/>
            <a:r>
              <a:rPr lang="en-GB" altLang="en-US" dirty="0">
                <a:latin typeface="Century Gothic" pitchFamily="34" charset="0"/>
              </a:rPr>
              <a:t>       	</a:t>
            </a:r>
            <a:r>
              <a:rPr lang="en-GB" altLang="en-US" sz="2000" dirty="0">
                <a:latin typeface="Century Gothic" pitchFamily="34" charset="0"/>
              </a:rPr>
              <a:t>F.T. Marinetti, ‘The Founding and Manifesto of Futurism</a:t>
            </a:r>
          </a:p>
          <a:p>
            <a:pPr eaLnBrk="1" hangingPunct="1"/>
            <a:r>
              <a:rPr lang="en-GB" altLang="en-US" sz="2000" dirty="0">
                <a:latin typeface="Century Gothic" pitchFamily="34" charset="0"/>
              </a:rPr>
              <a:t>	1909,’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a:t>
            </a:r>
            <a:r>
              <a:rPr lang="en-GB" altLang="en-US" sz="2000" i="1" dirty="0">
                <a:latin typeface="Century Gothic" pitchFamily="34" charset="0"/>
              </a:rPr>
              <a:t>op cit</a:t>
            </a:r>
            <a:r>
              <a:rPr lang="en-GB" altLang="en-US" sz="2000" dirty="0">
                <a:latin typeface="Century Gothic" pitchFamily="34" charset="0"/>
              </a:rPr>
              <a:t> p. 251.</a:t>
            </a:r>
          </a:p>
          <a:p>
            <a:pPr eaLnBrk="1" hangingPunct="1"/>
            <a:endParaRPr lang="en-GB" altLang="en-US" sz="3600" dirty="0">
              <a:latin typeface="Century Gothic" pitchFamily="34" charset="0"/>
            </a:endParaRPr>
          </a:p>
          <a:p>
            <a:pPr eaLnBrk="1" hangingPunct="1"/>
            <a:r>
              <a:rPr lang="en-GB" altLang="en-US" sz="2800" dirty="0">
                <a:solidFill>
                  <a:schemeClr val="tx2">
                    <a:lumMod val="90000"/>
                  </a:schemeClr>
                </a:solidFill>
                <a:latin typeface="Perpetua" panose="02020502060401020303" pitchFamily="18" charset="0"/>
              </a:rPr>
              <a:t>Methods wear out, stimuli fail. New problems loom up and demand new techniques. </a:t>
            </a:r>
            <a:r>
              <a:rPr lang="en-GB" altLang="en-US" sz="2800" dirty="0">
                <a:solidFill>
                  <a:srgbClr val="92D050"/>
                </a:solidFill>
                <a:latin typeface="Perpetua" panose="02020502060401020303" pitchFamily="18" charset="0"/>
              </a:rPr>
              <a:t>Reality alters; to represent it the means of representation must alter too</a:t>
            </a:r>
            <a:r>
              <a:rPr lang="en-GB" altLang="en-US" sz="2800" dirty="0">
                <a:solidFill>
                  <a:schemeClr val="tx2">
                    <a:lumMod val="90000"/>
                  </a:schemeClr>
                </a:solidFill>
                <a:latin typeface="Perpetua" panose="02020502060401020303" pitchFamily="18" charset="0"/>
              </a:rPr>
              <a:t>. Nothing arises from nothing; the new springs from the old, but this is just what makes it new.’ </a:t>
            </a:r>
          </a:p>
          <a:p>
            <a:pPr eaLnBrk="1" hangingPunct="1"/>
            <a:endParaRPr lang="en-GB" altLang="en-US" sz="1000" dirty="0">
              <a:latin typeface="Perpetua" panose="02020502060401020303" pitchFamily="18" charset="0"/>
            </a:endParaRPr>
          </a:p>
          <a:p>
            <a:pPr eaLnBrk="1" hangingPunct="1"/>
            <a:r>
              <a:rPr lang="en-GB" altLang="en-US" sz="2000" dirty="0">
                <a:latin typeface="Century Gothic" pitchFamily="34" charset="0"/>
              </a:rPr>
              <a:t>	Bertolt Brecht, ‘From ‘The Popular and the Realistic’,’ Peter</a:t>
            </a:r>
          </a:p>
          <a:p>
            <a:pPr eaLnBrk="1" hangingPunct="1"/>
            <a:r>
              <a:rPr lang="en-GB" altLang="en-US" sz="2000" dirty="0">
                <a:latin typeface="Century Gothic" pitchFamily="34" charset="0"/>
              </a:rPr>
              <a:t>  	Brooker, ed., </a:t>
            </a:r>
            <a:r>
              <a:rPr lang="en-GB" altLang="en-US" sz="2000" i="1" dirty="0">
                <a:latin typeface="Century Gothic" pitchFamily="34" charset="0"/>
              </a:rPr>
              <a:t>Modernism/ Postmodernism</a:t>
            </a:r>
            <a:r>
              <a:rPr lang="en-GB" altLang="en-US" sz="2000" dirty="0">
                <a:latin typeface="Century Gothic" pitchFamily="34" charset="0"/>
              </a:rPr>
              <a:t> (London; NY: 	Longman, 1992), p. 43.</a:t>
            </a:r>
            <a:endParaRPr lang="en-GB" altLang="en-US" dirty="0">
              <a:latin typeface="Century Gothic" pitchFamily="34" charset="0"/>
            </a:endParaRPr>
          </a:p>
        </p:txBody>
      </p:sp>
      <p:sp>
        <p:nvSpPr>
          <p:cNvPr id="12291" name="Rectangle 5"/>
          <p:cNvSpPr>
            <a:spLocks noChangeArrowheads="1"/>
          </p:cNvSpPr>
          <p:nvPr/>
        </p:nvSpPr>
        <p:spPr bwMode="auto">
          <a:xfrm>
            <a:off x="1619672" y="116632"/>
            <a:ext cx="532779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OBSOLESCENCE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331640" y="116632"/>
            <a:ext cx="597666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200" dirty="0">
                <a:solidFill>
                  <a:srgbClr val="FFFF00"/>
                </a:solidFill>
                <a:latin typeface="Perpetua Titling MT" panose="02020502060505020804" pitchFamily="18" charset="0"/>
              </a:rPr>
              <a:t>MODERNISM &amp; </a:t>
            </a:r>
            <a:endParaRPr lang="en-GB" altLang="en-US" sz="3200" dirty="0" smtClean="0">
              <a:solidFill>
                <a:srgbClr val="FFFF00"/>
              </a:solidFill>
              <a:latin typeface="Perpetua Titling MT" panose="02020502060505020804" pitchFamily="18" charset="0"/>
            </a:endParaRPr>
          </a:p>
          <a:p>
            <a:pPr eaLnBrk="1" hangingPunct="1"/>
            <a:r>
              <a:rPr lang="en-GB" altLang="en-US" sz="4000" dirty="0" smtClean="0">
                <a:solidFill>
                  <a:schemeClr val="tx2">
                    <a:lumMod val="90000"/>
                  </a:schemeClr>
                </a:solidFill>
                <a:latin typeface="Papyrus" panose="03070502060502030205" pitchFamily="66" charset="0"/>
              </a:rPr>
              <a:t>                               STYLE</a:t>
            </a:r>
            <a:endParaRPr lang="en-GB" altLang="en-US" sz="4000" dirty="0">
              <a:solidFill>
                <a:schemeClr val="tx2">
                  <a:lumMod val="90000"/>
                </a:schemeClr>
              </a:solidFill>
              <a:latin typeface="Papyrus" panose="03070502060502030205" pitchFamily="66" charset="0"/>
            </a:endParaRPr>
          </a:p>
        </p:txBody>
      </p:sp>
      <p:sp>
        <p:nvSpPr>
          <p:cNvPr id="10243" name="Rectangle 3"/>
          <p:cNvSpPr>
            <a:spLocks noChangeArrowheads="1"/>
          </p:cNvSpPr>
          <p:nvPr/>
        </p:nvSpPr>
        <p:spPr bwMode="auto">
          <a:xfrm>
            <a:off x="251116" y="1494900"/>
            <a:ext cx="8497347" cy="5096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marL="342900" indent="-342900" eaLnBrk="0" hangingPunct="0">
              <a:defRPr>
                <a:solidFill>
                  <a:schemeClr val="tx1"/>
                </a:solidFill>
                <a:latin typeface="Arial" charset="0"/>
              </a:defRPr>
            </a:lvl1pPr>
            <a:lvl2pPr marL="800100" indent="-342900" eaLnBrk="0" hangingPunct="0">
              <a:defRPr>
                <a:solidFill>
                  <a:schemeClr val="tx1"/>
                </a:solidFill>
                <a:latin typeface="Arial" charset="0"/>
              </a:defRPr>
            </a:lvl2pPr>
            <a:lvl3pPr marL="1257300" indent="-3429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latin typeface="Perpetua" panose="02020502060401020303" pitchFamily="18" charset="0"/>
              </a:rPr>
              <a:t>	</a:t>
            </a:r>
            <a:r>
              <a:rPr lang="en-GB" altLang="en-US" sz="2800" dirty="0">
                <a:solidFill>
                  <a:srgbClr val="FFFF99"/>
                </a:solidFill>
                <a:latin typeface="Perpetua" panose="02020502060401020303" pitchFamily="18" charset="0"/>
              </a:rPr>
              <a:t>Used new expressive and representational techniques to convey or promote heightened forms of consciousness, subjectivity and identity including: </a:t>
            </a:r>
          </a:p>
          <a:p>
            <a:pPr eaLnBrk="1" hangingPunct="1"/>
            <a:endParaRPr lang="en-GB" altLang="en-US" sz="2000" dirty="0">
              <a:latin typeface="Century Gothic" pitchFamily="34" charset="0"/>
            </a:endParaRP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Estrangement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Montage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Collage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Demotic or everyday speech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Stream of consciousness,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interior monologue and automatism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Parody and pastiche. </a:t>
            </a:r>
            <a:endParaRPr lang="en-GB" altLang="en-US" sz="2000" dirty="0">
              <a:latin typeface="Century Gothic"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750221" y="1700808"/>
            <a:ext cx="7416824" cy="3816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rgbClr val="FFFF99"/>
                </a:solidFill>
                <a:latin typeface="Perpetua" panose="02020502060401020303" pitchFamily="18" charset="0"/>
              </a:rPr>
              <a:t>the vast majority of attempts to offer </a:t>
            </a:r>
            <a:r>
              <a:rPr lang="en-GB" altLang="en-US" sz="2800" dirty="0">
                <a:solidFill>
                  <a:srgbClr val="FFFF00"/>
                </a:solidFill>
                <a:latin typeface="Perpetua" panose="02020502060401020303" pitchFamily="18" charset="0"/>
              </a:rPr>
              <a:t>alternative modes of representation from the middle of the 19th century to the middle of the 20th century </a:t>
            </a:r>
            <a:r>
              <a:rPr lang="en-GB" altLang="en-US" sz="2800" dirty="0">
                <a:solidFill>
                  <a:srgbClr val="FFFF99"/>
                </a:solidFill>
                <a:latin typeface="Perpetua" panose="02020502060401020303" pitchFamily="18" charset="0"/>
              </a:rPr>
              <a:t>have at one time or another been termed Modernist, and this applies to literature, music, painting, film and architecture. </a:t>
            </a:r>
          </a:p>
          <a:p>
            <a:pPr eaLnBrk="1" hangingPunct="1"/>
            <a:r>
              <a:rPr lang="en-GB" altLang="en-US" sz="1200" dirty="0">
                <a:latin typeface="Century Gothic" pitchFamily="34" charset="0"/>
              </a:rPr>
              <a:t>	</a:t>
            </a:r>
          </a:p>
          <a:p>
            <a:pPr eaLnBrk="1" hangingPunct="1"/>
            <a:endParaRPr lang="en-GB" altLang="en-US" dirty="0">
              <a:latin typeface="Century Gothic" pitchFamily="34" charset="0"/>
            </a:endParaRPr>
          </a:p>
          <a:p>
            <a:pPr eaLnBrk="1" hangingPunct="1"/>
            <a:r>
              <a:rPr lang="en-GB" altLang="en-US" dirty="0">
                <a:latin typeface="Century Gothic" pitchFamily="34" charset="0"/>
              </a:rPr>
              <a:t>     Peter Childs, </a:t>
            </a:r>
            <a:r>
              <a:rPr lang="en-GB" altLang="en-US" i="1" dirty="0">
                <a:latin typeface="Century Gothic" pitchFamily="34" charset="0"/>
              </a:rPr>
              <a:t>Modernism</a:t>
            </a:r>
            <a:r>
              <a:rPr lang="en-GB" altLang="en-US" dirty="0">
                <a:latin typeface="Century Gothic" pitchFamily="34" charset="0"/>
              </a:rPr>
              <a:t> (London; NY: Routledge, 2000), p. 3. </a:t>
            </a:r>
          </a:p>
          <a:p>
            <a:pPr eaLnBrk="1" hangingPunct="1"/>
            <a:endParaRPr lang="en-GB" altLang="en-US" dirty="0">
              <a:latin typeface="Century Gothic" pitchFamily="34" charset="0"/>
            </a:endParaRPr>
          </a:p>
          <a:p>
            <a:pPr eaLnBrk="1" hangingPunct="1"/>
            <a:endParaRPr lang="en-GB" altLang="en-US" dirty="0">
              <a:latin typeface="Century Gothic" pitchFamily="34" charset="0"/>
            </a:endParaRPr>
          </a:p>
          <a:p>
            <a:pPr eaLnBrk="1" hangingPunct="1"/>
            <a:endParaRPr lang="en-GB" altLang="en-US" dirty="0">
              <a:latin typeface="Century Gothic" pitchFamily="34" charset="0"/>
            </a:endParaRPr>
          </a:p>
        </p:txBody>
      </p:sp>
      <p:sp>
        <p:nvSpPr>
          <p:cNvPr id="13315" name="Rectangle 4"/>
          <p:cNvSpPr>
            <a:spLocks noChangeArrowheads="1"/>
          </p:cNvSpPr>
          <p:nvPr/>
        </p:nvSpPr>
        <p:spPr bwMode="auto">
          <a:xfrm>
            <a:off x="251520" y="128826"/>
            <a:ext cx="791552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MODERNISM &amp; REPRESENTATION</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1187450" y="28992"/>
            <a:ext cx="6542088" cy="670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eaLnBrk="0" hangingPunct="0">
              <a:defRPr>
                <a:solidFill>
                  <a:schemeClr val="tx1"/>
                </a:solidFill>
                <a:latin typeface="Arial" charset="0"/>
              </a:defRPr>
            </a:lvl5pPr>
            <a:lvl6pPr eaLnBrk="0" fontAlgn="base" hangingPunct="0">
              <a:spcBef>
                <a:spcPct val="0"/>
              </a:spcBef>
              <a:spcAft>
                <a:spcPct val="0"/>
              </a:spcAft>
              <a:defRPr>
                <a:solidFill>
                  <a:schemeClr val="tx1"/>
                </a:solidFill>
                <a:latin typeface="Arial" charset="0"/>
              </a:defRPr>
            </a:lvl6pPr>
            <a:lvl7pPr eaLnBrk="0" fontAlgn="base" hangingPunct="0">
              <a:spcBef>
                <a:spcPct val="0"/>
              </a:spcBef>
              <a:spcAft>
                <a:spcPct val="0"/>
              </a:spcAft>
              <a:defRPr>
                <a:solidFill>
                  <a:schemeClr val="tx1"/>
                </a:solidFill>
                <a:latin typeface="Arial" charset="0"/>
              </a:defRPr>
            </a:lvl7pPr>
            <a:lvl8pPr eaLnBrk="0" fontAlgn="base" hangingPunct="0">
              <a:spcBef>
                <a:spcPct val="0"/>
              </a:spcBef>
              <a:spcAft>
                <a:spcPct val="0"/>
              </a:spcAft>
              <a:defRPr>
                <a:solidFill>
                  <a:schemeClr val="tx1"/>
                </a:solidFill>
                <a:latin typeface="Arial" charset="0"/>
              </a:defRPr>
            </a:lvl8pPr>
            <a:lvl9pPr eaLnBrk="0" fontAlgn="base" hangingPunct="0">
              <a:spcBef>
                <a:spcPct val="0"/>
              </a:spcBef>
              <a:spcAft>
                <a:spcPct val="0"/>
              </a:spcAft>
              <a:defRPr>
                <a:solidFill>
                  <a:schemeClr val="tx1"/>
                </a:solidFill>
                <a:latin typeface="Arial" charset="0"/>
              </a:defRPr>
            </a:lvl9pPr>
          </a:lstStyle>
          <a:p>
            <a:pPr algn="ctr" eaLnBrk="1" hangingPunct="1"/>
            <a:r>
              <a:rPr lang="en-GB" altLang="en-US" sz="2600" dirty="0" err="1">
                <a:solidFill>
                  <a:srgbClr val="FFFF00"/>
                </a:solidFill>
                <a:latin typeface="Century Gothic" pitchFamily="34" charset="0"/>
              </a:rPr>
              <a:t>Oread</a:t>
            </a:r>
            <a:endParaRPr lang="en-GB" altLang="en-US" sz="2600" dirty="0">
              <a:solidFill>
                <a:srgbClr val="FFFF00"/>
              </a:solidFill>
              <a:latin typeface="Century Gothic" pitchFamily="34" charset="0"/>
            </a:endParaRP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Whirl up, sea – </a:t>
            </a:r>
          </a:p>
          <a:p>
            <a:pPr algn="ctr" eaLnBrk="1" hangingPunct="1"/>
            <a:r>
              <a:rPr lang="en-GB" altLang="en-US" sz="2400" dirty="0">
                <a:latin typeface="Century Gothic" pitchFamily="34" charset="0"/>
              </a:rPr>
              <a:t>Whirl your pointed pines,</a:t>
            </a:r>
          </a:p>
          <a:p>
            <a:pPr algn="ctr" eaLnBrk="1" hangingPunct="1"/>
            <a:r>
              <a:rPr lang="en-GB" altLang="en-US" sz="2400" dirty="0">
                <a:latin typeface="Century Gothic" pitchFamily="34" charset="0"/>
              </a:rPr>
              <a:t>Slash your great pines</a:t>
            </a:r>
          </a:p>
          <a:p>
            <a:pPr algn="ctr" eaLnBrk="1" hangingPunct="1"/>
            <a:r>
              <a:rPr lang="en-GB" altLang="en-US" sz="2400" dirty="0">
                <a:latin typeface="Century Gothic" pitchFamily="34" charset="0"/>
              </a:rPr>
              <a:t>On our rocks,</a:t>
            </a:r>
          </a:p>
          <a:p>
            <a:pPr algn="ctr" eaLnBrk="1" hangingPunct="1"/>
            <a:r>
              <a:rPr lang="en-GB" altLang="en-US" sz="2400" dirty="0">
                <a:latin typeface="Century Gothic" pitchFamily="34" charset="0"/>
              </a:rPr>
              <a:t>Hurl your green over us,</a:t>
            </a:r>
          </a:p>
          <a:p>
            <a:pPr algn="ctr" eaLnBrk="1" hangingPunct="1"/>
            <a:r>
              <a:rPr lang="en-GB" altLang="en-US" sz="2400" dirty="0">
                <a:latin typeface="Century Gothic" pitchFamily="34" charset="0"/>
              </a:rPr>
              <a:t>Cover us with your pools of fir.</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H.D. (Hilda Doolittle)</a:t>
            </a:r>
          </a:p>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2000" dirty="0">
              <a:latin typeface="Century Gothic" pitchFamily="34" charset="0"/>
            </a:endParaRPr>
          </a:p>
          <a:p>
            <a:pPr algn="ctr" eaLnBrk="1" hangingPunct="1"/>
            <a:r>
              <a:rPr lang="en-GB" altLang="en-US" sz="2600" dirty="0">
                <a:solidFill>
                  <a:srgbClr val="FFFF00"/>
                </a:solidFill>
                <a:latin typeface="Century Gothic" pitchFamily="34" charset="0"/>
              </a:rPr>
              <a:t>In a Station of the Metro</a:t>
            </a: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The apparition of these faces in the crowd;</a:t>
            </a:r>
          </a:p>
          <a:p>
            <a:pPr algn="ctr" eaLnBrk="1" hangingPunct="1"/>
            <a:r>
              <a:rPr lang="en-GB" altLang="en-US" sz="2400" dirty="0">
                <a:latin typeface="Century Gothic" pitchFamily="34" charset="0"/>
              </a:rPr>
              <a:t>Petals on a wet, black bough.</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Ezra Pound</a:t>
            </a:r>
          </a:p>
          <a:p>
            <a:pPr algn="ctr"/>
            <a:endParaRPr lang="en-GB" altLang="en-US" dirty="0">
              <a:latin typeface="Century Gothic"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403350" y="836613"/>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15363" name="Text Box 3"/>
          <p:cNvSpPr txBox="1">
            <a:spLocks noChangeArrowheads="1"/>
          </p:cNvSpPr>
          <p:nvPr/>
        </p:nvSpPr>
        <p:spPr bwMode="auto">
          <a:xfrm>
            <a:off x="179388" y="992188"/>
            <a:ext cx="8964612"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AutoNum type="arabicPeriod"/>
            </a:pPr>
            <a:r>
              <a:rPr lang="en-GB" altLang="en-US" sz="2800" dirty="0">
                <a:latin typeface="Perpetua" panose="02020502060401020303" pitchFamily="18" charset="0"/>
              </a:rPr>
              <a:t>Examine for a moment an ordinary mind on an ordinary day. The mind receives a myriad impressions – trivial, fantastic, evanescent, or engraved with the sharpness of steel. From all sides they come, an incessant shower of innumerable atoms; and as they fall, as they shape themselves into Monday or Tuesday, the accent falls differently from of old […]. Life is not a series of gig lamps symmetrically arranged; life is a luminous halo, a semi-transparent envelope surrounding us from the beginning of consciousness to the end. </a:t>
            </a:r>
          </a:p>
          <a:p>
            <a:pPr eaLnBrk="1" hangingPunct="1"/>
            <a:r>
              <a:rPr lang="en-GB" altLang="en-US" dirty="0">
                <a:latin typeface="Century Gothic" pitchFamily="34" charset="0"/>
              </a:rPr>
              <a:t>		</a:t>
            </a:r>
            <a:r>
              <a:rPr lang="en-GB" altLang="en-US" sz="2000" dirty="0">
                <a:latin typeface="Century Gothic" pitchFamily="34" charset="0"/>
              </a:rPr>
              <a:t>Virginia Woolf (1919), ‘Modern Fiction,’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et al. 	eds., </a:t>
            </a:r>
            <a:r>
              <a:rPr lang="en-GB" altLang="en-US" sz="2000" i="1" dirty="0">
                <a:latin typeface="Century Gothic" pitchFamily="34" charset="0"/>
              </a:rPr>
              <a:t>Modernism: An Anthology of Sources and Documents, </a:t>
            </a:r>
            <a:r>
              <a:rPr lang="en-GB" altLang="en-US" sz="2000" dirty="0">
                <a:latin typeface="Century Gothic" pitchFamily="34" charset="0"/>
              </a:rPr>
              <a:t>	(Edinburgh: EU Press, 1998), p. 397.</a:t>
            </a:r>
          </a:p>
        </p:txBody>
      </p:sp>
      <p:sp>
        <p:nvSpPr>
          <p:cNvPr id="15364" name="Rectangle 4"/>
          <p:cNvSpPr>
            <a:spLocks noChangeArrowheads="1"/>
          </p:cNvSpPr>
          <p:nvPr/>
        </p:nvSpPr>
        <p:spPr bwMode="auto">
          <a:xfrm>
            <a:off x="781859" y="128727"/>
            <a:ext cx="761458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MODERNISM &amp; </a:t>
            </a:r>
            <a:r>
              <a:rPr lang="en-GB" altLang="en-US" sz="3600" dirty="0" smtClean="0">
                <a:solidFill>
                  <a:srgbClr val="FFFF00"/>
                </a:solidFill>
                <a:latin typeface="Perpetua Titling MT" panose="02020502060505020804" pitchFamily="18" charset="0"/>
              </a:rPr>
              <a:t>CONSCIOUSNESS</a:t>
            </a:r>
            <a:endParaRPr lang="en-GB" altLang="en-US" sz="3600" dirty="0">
              <a:solidFill>
                <a:srgbClr val="FFFF00"/>
              </a:solidFill>
              <a:latin typeface="Perpetua Titling MT" panose="02020502060505020804" pitchFamily="18"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20723" y="404664"/>
            <a:ext cx="8893175" cy="6309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AutoNum type="arabicPeriod"/>
            </a:pPr>
            <a:r>
              <a:rPr lang="en-GB" altLang="en-US" sz="2300" dirty="0">
                <a:solidFill>
                  <a:schemeClr val="accent2">
                    <a:lumMod val="20000"/>
                    <a:lumOff val="80000"/>
                  </a:schemeClr>
                </a:solidFill>
                <a:latin typeface="Perpetua" panose="02020502060401020303" pitchFamily="18" charset="0"/>
              </a:rPr>
              <a:t>So warm. His right hand once more slowly went over his brow and hair. Then he put on his hat again, relieved: and read again: choice blend, made of the finest Ceylon brands The far east. Lovely spot it must be: the garden of the world, big lazy leaves to float about on, cactuses, flowery meads, snaky lianas they call them. Wonder is it like that. Those </a:t>
            </a:r>
            <a:r>
              <a:rPr lang="en-GB" altLang="en-US" sz="2300" dirty="0" err="1">
                <a:solidFill>
                  <a:schemeClr val="accent2">
                    <a:lumMod val="20000"/>
                    <a:lumOff val="80000"/>
                  </a:schemeClr>
                </a:solidFill>
                <a:latin typeface="Perpetua" panose="02020502060401020303" pitchFamily="18" charset="0"/>
              </a:rPr>
              <a:t>Cinghalese</a:t>
            </a:r>
            <a:r>
              <a:rPr lang="en-GB" altLang="en-US" sz="2300" dirty="0">
                <a:solidFill>
                  <a:schemeClr val="accent2">
                    <a:lumMod val="20000"/>
                    <a:lumOff val="80000"/>
                  </a:schemeClr>
                </a:solidFill>
                <a:latin typeface="Perpetua" panose="02020502060401020303" pitchFamily="18" charset="0"/>
              </a:rPr>
              <a:t> lobbing about in the sun in dolce far </a:t>
            </a:r>
            <a:r>
              <a:rPr lang="en-GB" altLang="en-US" sz="2300" dirty="0" err="1">
                <a:solidFill>
                  <a:schemeClr val="accent2">
                    <a:lumMod val="20000"/>
                    <a:lumOff val="80000"/>
                  </a:schemeClr>
                </a:solidFill>
                <a:latin typeface="Perpetua" panose="02020502060401020303" pitchFamily="18" charset="0"/>
              </a:rPr>
              <a:t>niente</a:t>
            </a:r>
            <a:r>
              <a:rPr lang="en-GB" altLang="en-US" sz="2300" dirty="0">
                <a:solidFill>
                  <a:schemeClr val="accent2">
                    <a:lumMod val="20000"/>
                    <a:lumOff val="80000"/>
                  </a:schemeClr>
                </a:solidFill>
                <a:latin typeface="Perpetua" panose="02020502060401020303" pitchFamily="18" charset="0"/>
              </a:rPr>
              <a:t>, not doing a hand’s turn all day. Sleep six months out of twelve. Too hot to quarrel. Influence of the climate. Lethargy. Flowers of idleness. The air feeds most. </a:t>
            </a:r>
            <a:r>
              <a:rPr lang="en-GB" altLang="en-US" sz="2300" dirty="0" err="1">
                <a:solidFill>
                  <a:schemeClr val="accent2">
                    <a:lumMod val="20000"/>
                    <a:lumOff val="80000"/>
                  </a:schemeClr>
                </a:solidFill>
                <a:latin typeface="Perpetua" panose="02020502060401020303" pitchFamily="18" charset="0"/>
              </a:rPr>
              <a:t>Azotes</a:t>
            </a:r>
            <a:r>
              <a:rPr lang="en-GB" altLang="en-US" sz="2300" dirty="0">
                <a:solidFill>
                  <a:schemeClr val="accent2">
                    <a:lumMod val="20000"/>
                    <a:lumOff val="80000"/>
                  </a:schemeClr>
                </a:solidFill>
                <a:latin typeface="Perpetua" panose="02020502060401020303" pitchFamily="18" charset="0"/>
              </a:rPr>
              <a:t>. Hothouse in Botanic gardens. Sensitive plants. </a:t>
            </a:r>
            <a:r>
              <a:rPr lang="en-GB" altLang="en-US" sz="2300" dirty="0" err="1">
                <a:solidFill>
                  <a:schemeClr val="accent2">
                    <a:lumMod val="20000"/>
                    <a:lumOff val="80000"/>
                  </a:schemeClr>
                </a:solidFill>
                <a:latin typeface="Perpetua" panose="02020502060401020303" pitchFamily="18" charset="0"/>
              </a:rPr>
              <a:t>Waterlilies</a:t>
            </a:r>
            <a:r>
              <a:rPr lang="en-GB" altLang="en-US" sz="2300" dirty="0">
                <a:solidFill>
                  <a:schemeClr val="accent2">
                    <a:lumMod val="20000"/>
                    <a:lumOff val="80000"/>
                  </a:schemeClr>
                </a:solidFill>
                <a:latin typeface="Perpetua" panose="02020502060401020303" pitchFamily="18" charset="0"/>
              </a:rPr>
              <a:t>. Petals too tired to. Sleeping sickness in the air. Walk on roseleaves. Imagine trying to eat tripe and cowheel. Where was the chap I saw in a picture somewhere? Ah yes, in the dead sea floating on his back, reading a book with a parasol open. Couldn’t sink if you tried: so thick with salt. Because the weight of the water, no the weight of the body in the water is equal to the weight of the what? Or is it the volume is equal to the weight? It’s a law something like that. Vance in High school cracking his </a:t>
            </a:r>
            <a:r>
              <a:rPr lang="en-GB" altLang="en-US" sz="2300" dirty="0" err="1">
                <a:solidFill>
                  <a:schemeClr val="accent2">
                    <a:lumMod val="20000"/>
                    <a:lumOff val="80000"/>
                  </a:schemeClr>
                </a:solidFill>
                <a:latin typeface="Perpetua" panose="02020502060401020303" pitchFamily="18" charset="0"/>
              </a:rPr>
              <a:t>fingerjoints</a:t>
            </a:r>
            <a:r>
              <a:rPr lang="en-GB" altLang="en-US" sz="2300" dirty="0">
                <a:solidFill>
                  <a:schemeClr val="accent2">
                    <a:lumMod val="20000"/>
                    <a:lumOff val="80000"/>
                  </a:schemeClr>
                </a:solidFill>
                <a:latin typeface="Perpetua" panose="02020502060401020303" pitchFamily="18" charset="0"/>
              </a:rPr>
              <a:t>, teaching. The college curriculum. Cracking curriculum.’ </a:t>
            </a:r>
          </a:p>
          <a:p>
            <a:pPr eaLnBrk="1" hangingPunct="1"/>
            <a:r>
              <a:rPr lang="en-GB" altLang="en-US" dirty="0">
                <a:latin typeface="Century Gothic" pitchFamily="34" charset="0"/>
              </a:rPr>
              <a:t>		James Joyce [1922], </a:t>
            </a:r>
            <a:r>
              <a:rPr lang="en-GB" altLang="en-US" i="1" dirty="0">
                <a:latin typeface="Century Gothic" pitchFamily="34" charset="0"/>
              </a:rPr>
              <a:t>Ulysses</a:t>
            </a:r>
            <a:r>
              <a:rPr lang="en-GB" altLang="en-US" dirty="0">
                <a:latin typeface="Century Gothic" pitchFamily="34" charset="0"/>
              </a:rPr>
              <a:t> ed., Hans Walter </a:t>
            </a:r>
            <a:r>
              <a:rPr lang="en-GB" altLang="en-US" dirty="0" err="1">
                <a:latin typeface="Century Gothic" pitchFamily="34" charset="0"/>
              </a:rPr>
              <a:t>Gabler</a:t>
            </a:r>
            <a:r>
              <a:rPr lang="en-GB" altLang="en-US" dirty="0">
                <a:latin typeface="Century Gothic" pitchFamily="34" charset="0"/>
              </a:rPr>
              <a:t> (London: </a:t>
            </a:r>
            <a:r>
              <a:rPr lang="en-GB" altLang="en-US" dirty="0" err="1">
                <a:latin typeface="Century Gothic" pitchFamily="34" charset="0"/>
              </a:rPr>
              <a:t>Bodley</a:t>
            </a:r>
            <a:r>
              <a:rPr lang="en-GB" altLang="en-US" dirty="0">
                <a:latin typeface="Century Gothic" pitchFamily="34" charset="0"/>
              </a:rPr>
              <a:t> 	Head, 1986), p. 59.</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ChangeArrowheads="1"/>
          </p:cNvSpPr>
          <p:nvPr/>
        </p:nvSpPr>
        <p:spPr bwMode="auto">
          <a:xfrm>
            <a:off x="2700338" y="6165850"/>
            <a:ext cx="377699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Matisse </a:t>
            </a:r>
            <a:r>
              <a:rPr lang="en-GB" altLang="en-US" sz="2000" i="1" dirty="0">
                <a:latin typeface="Century Gothic" pitchFamily="34" charset="0"/>
              </a:rPr>
              <a:t>The Joy of Life</a:t>
            </a:r>
            <a:r>
              <a:rPr lang="en-GB" altLang="en-US" sz="2000" dirty="0">
                <a:latin typeface="Century Gothic" pitchFamily="34" charset="0"/>
              </a:rPr>
              <a:t> 1905-6</a:t>
            </a:r>
          </a:p>
        </p:txBody>
      </p:sp>
      <p:pic>
        <p:nvPicPr>
          <p:cNvPr id="17413" name="Picture 5" descr="Joy of Life, 1905, by Henri Matisse"/>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67544" y="292040"/>
            <a:ext cx="7776864" cy="5603917"/>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457655" y="1340768"/>
            <a:ext cx="8218801"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rgbClr val="FFFF99"/>
                </a:solidFill>
                <a:latin typeface="Perpetua" panose="02020502060401020303" pitchFamily="18" charset="0"/>
              </a:rPr>
              <a:t>The idea of </a:t>
            </a:r>
            <a:r>
              <a:rPr lang="en-GB" altLang="en-US" sz="2800" dirty="0">
                <a:solidFill>
                  <a:srgbClr val="FFFF00"/>
                </a:solidFill>
                <a:latin typeface="Perpetua" panose="02020502060401020303" pitchFamily="18" charset="0"/>
              </a:rPr>
              <a:t>endless war </a:t>
            </a:r>
            <a:r>
              <a:rPr lang="en-GB" altLang="en-US" sz="2800" dirty="0">
                <a:solidFill>
                  <a:srgbClr val="FFFF99"/>
                </a:solidFill>
                <a:latin typeface="Perpetua" panose="02020502060401020303" pitchFamily="18" charset="0"/>
              </a:rPr>
              <a:t>as an inevitable condition of modern life would seem to have become seriously available to the imagination around 1916. Events, never far behindhand in fleshing out the nightmares of imagination, obliged with the Spanish War, the Second World War, the Greek War, the Korean War, the Arab-Israeli War, and the Vietnam War. […] Thus the drift of </a:t>
            </a:r>
            <a:r>
              <a:rPr lang="en-GB" altLang="en-US" sz="2800" dirty="0">
                <a:solidFill>
                  <a:srgbClr val="FFFF00"/>
                </a:solidFill>
                <a:latin typeface="Perpetua" panose="02020502060401020303" pitchFamily="18" charset="0"/>
              </a:rPr>
              <a:t>modern history domesticates the fantastic and normalizes the unspeakable. And the catastrophe that begins it is the Great War. </a:t>
            </a:r>
          </a:p>
          <a:p>
            <a:pPr eaLnBrk="1" hangingPunct="1"/>
            <a:r>
              <a:rPr lang="en-GB" altLang="en-US" sz="1200" dirty="0">
                <a:latin typeface="Century Gothic" pitchFamily="34" charset="0"/>
              </a:rPr>
              <a:t>	</a:t>
            </a:r>
          </a:p>
          <a:p>
            <a:pPr eaLnBrk="1" hangingPunct="1"/>
            <a:r>
              <a:rPr lang="en-GB" altLang="en-US" dirty="0">
                <a:latin typeface="Century Gothic" pitchFamily="34" charset="0"/>
              </a:rPr>
              <a:t>	Paul </a:t>
            </a:r>
            <a:r>
              <a:rPr lang="en-GB" altLang="en-US" dirty="0" err="1">
                <a:latin typeface="Century Gothic" pitchFamily="34" charset="0"/>
              </a:rPr>
              <a:t>Fussell</a:t>
            </a:r>
            <a:r>
              <a:rPr lang="en-GB" altLang="en-US" dirty="0">
                <a:latin typeface="Century Gothic" pitchFamily="34" charset="0"/>
              </a:rPr>
              <a:t>, </a:t>
            </a:r>
            <a:r>
              <a:rPr lang="en-GB" altLang="en-US" i="1" dirty="0">
                <a:latin typeface="Century Gothic" pitchFamily="34" charset="0"/>
              </a:rPr>
              <a:t>The Great War and Modern Memory</a:t>
            </a:r>
            <a:r>
              <a:rPr lang="en-GB" altLang="en-US" dirty="0">
                <a:latin typeface="Century Gothic" pitchFamily="34" charset="0"/>
              </a:rPr>
              <a:t> 	(Oxford: 	Oxford University Press, 2000), p. 74</a:t>
            </a:r>
          </a:p>
        </p:txBody>
      </p:sp>
      <p:sp>
        <p:nvSpPr>
          <p:cNvPr id="18435" name="Rectangle 3"/>
          <p:cNvSpPr>
            <a:spLocks noChangeArrowheads="1"/>
          </p:cNvSpPr>
          <p:nvPr/>
        </p:nvSpPr>
        <p:spPr bwMode="auto">
          <a:xfrm>
            <a:off x="635709" y="260648"/>
            <a:ext cx="70640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MODERNISM &amp; </a:t>
            </a:r>
            <a:r>
              <a:rPr lang="en-GB" altLang="en-US" sz="3600" dirty="0" smtClean="0">
                <a:solidFill>
                  <a:srgbClr val="FFFF00"/>
                </a:solidFill>
                <a:latin typeface="Perpetua Titling MT" panose="02020502060505020804" pitchFamily="18" charset="0"/>
              </a:rPr>
              <a:t>CATASTROPHE</a:t>
            </a:r>
            <a:endParaRPr lang="en-GB" altLang="en-US" sz="3600" dirty="0">
              <a:solidFill>
                <a:srgbClr val="FFFF00"/>
              </a:solidFill>
              <a:latin typeface="Perpetua Titling MT" panose="02020502060505020804" pitchFamily="18"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250825" y="1341438"/>
            <a:ext cx="8569325"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rgbClr val="FFFF99"/>
                </a:solidFill>
                <a:latin typeface="Perpetua" panose="02020502060401020303" pitchFamily="18" charset="0"/>
              </a:rPr>
              <a:t>This is how one pictures </a:t>
            </a:r>
            <a:r>
              <a:rPr lang="en-GB" altLang="en-US" sz="2800" dirty="0">
                <a:solidFill>
                  <a:srgbClr val="FFFF00"/>
                </a:solidFill>
                <a:latin typeface="Perpetua" panose="02020502060401020303" pitchFamily="18" charset="0"/>
              </a:rPr>
              <a:t>the angel of </a:t>
            </a:r>
            <a:r>
              <a:rPr lang="en-GB" altLang="en-US" sz="2800" dirty="0">
                <a:solidFill>
                  <a:srgbClr val="FFFF00"/>
                </a:solidFill>
                <a:latin typeface="Perpetua" panose="02020502060401020303" pitchFamily="18" charset="0"/>
              </a:rPr>
              <a:t>history. </a:t>
            </a:r>
            <a:r>
              <a:rPr lang="en-GB" altLang="en-US" sz="2800" dirty="0">
                <a:solidFill>
                  <a:srgbClr val="FFFF99"/>
                </a:solidFill>
                <a:latin typeface="Perpetua" panose="02020502060401020303" pitchFamily="18" charset="0"/>
              </a:rPr>
              <a:t>His face is turned toward the past. Where we perceive a chain of events, he sees one single catastrophe which keeps piling wreckage upon wreckage and hurls it in front of his feet. The angel would like to stay, awaken the dead, and make whole what has been smashed. But a storm is blowing from Paradise; it has got caught in his wings with such violence that the angel can no longer close them. The storm irresistibly propels him into the future to which his back is turned, while the pile of debris before him grows skyward</a:t>
            </a:r>
            <a:r>
              <a:rPr lang="en-GB" altLang="en-US" sz="2800" dirty="0">
                <a:latin typeface="Perpetua" panose="02020502060401020303" pitchFamily="18" charset="0"/>
              </a:rPr>
              <a:t>. </a:t>
            </a:r>
            <a:r>
              <a:rPr lang="en-GB" altLang="en-US" sz="2800" dirty="0">
                <a:solidFill>
                  <a:srgbClr val="FFFF00"/>
                </a:solidFill>
                <a:latin typeface="Perpetua" panose="02020502060401020303" pitchFamily="18" charset="0"/>
              </a:rPr>
              <a:t>This storm is what we call progress. </a:t>
            </a:r>
          </a:p>
          <a:p>
            <a:pPr eaLnBrk="1" hangingPunct="1"/>
            <a:r>
              <a:rPr lang="en-GB" altLang="en-US" dirty="0">
                <a:latin typeface="Century Gothic" pitchFamily="34" charset="0"/>
              </a:rPr>
              <a:t>	</a:t>
            </a:r>
          </a:p>
          <a:p>
            <a:pPr eaLnBrk="1" hangingPunct="1"/>
            <a:r>
              <a:rPr lang="en-GB" altLang="en-US" dirty="0">
                <a:latin typeface="Century Gothic" pitchFamily="34" charset="0"/>
              </a:rPr>
              <a:t>Walter Benjamin, ‘Theses on the Philosophy of History,’ in </a:t>
            </a:r>
            <a:r>
              <a:rPr lang="en-GB" altLang="en-US" i="1" dirty="0">
                <a:latin typeface="Century Gothic" pitchFamily="34" charset="0"/>
              </a:rPr>
              <a:t>Illuminations</a:t>
            </a:r>
            <a:r>
              <a:rPr lang="en-GB" altLang="en-US" dirty="0">
                <a:latin typeface="Century Gothic" pitchFamily="34" charset="0"/>
              </a:rPr>
              <a:t> ed., Hannah Arendt, trans., Harry Zorn (London: Pimlico, 1999), p. 249.</a:t>
            </a:r>
          </a:p>
        </p:txBody>
      </p:sp>
      <p:sp>
        <p:nvSpPr>
          <p:cNvPr id="19459" name="Rectangle 3"/>
          <p:cNvSpPr>
            <a:spLocks noChangeArrowheads="1"/>
          </p:cNvSpPr>
          <p:nvPr/>
        </p:nvSpPr>
        <p:spPr bwMode="auto">
          <a:xfrm>
            <a:off x="1053091" y="157528"/>
            <a:ext cx="62869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HISTORY AS CATASTROPHE</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5"/>
          <p:cNvSpPr>
            <a:spLocks noChangeArrowheads="1"/>
          </p:cNvSpPr>
          <p:nvPr/>
        </p:nvSpPr>
        <p:spPr bwMode="auto">
          <a:xfrm>
            <a:off x="2484438" y="6308725"/>
            <a:ext cx="437010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Max Beckmann</a:t>
            </a:r>
            <a:r>
              <a:rPr lang="en-GB" altLang="en-US" sz="2000" i="1" dirty="0">
                <a:latin typeface="Century Gothic" pitchFamily="34" charset="0"/>
              </a:rPr>
              <a:t> The Night</a:t>
            </a:r>
            <a:r>
              <a:rPr lang="en-GB" altLang="en-US" sz="2000" dirty="0">
                <a:latin typeface="Century Gothic" pitchFamily="34" charset="0"/>
              </a:rPr>
              <a:t> 1918-19</a:t>
            </a:r>
          </a:p>
        </p:txBody>
      </p:sp>
      <p:pic>
        <p:nvPicPr>
          <p:cNvPr id="20485" name="Picture 5" descr="http://upload.wikimedia.org/wikipedia/en/thumb/1/19/Max_Beckmann%2C_1918-19%2C_The_Night_%28Die_Nacht%29%2C_oil_on_canvas%2C_133_x_154_cm%2C_Kunstsammlung_Nordrhein-Westfalen%2C_D%C3%BCsseldorf.jpg/1024px-Max_Beckmann%2C_1918-19%2C_The_Night_%28Die_Nacht%29%2C_oil_on_canvas%2C_133_x_154_cm%2C_Kunstsammlung_Nordrhein-Westfalen%2C_D%C3%BCsseldorf.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214663"/>
            <a:ext cx="7113255" cy="6022649"/>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21506" name="Text Box 3"/>
          <p:cNvSpPr txBox="1">
            <a:spLocks noChangeArrowheads="1"/>
          </p:cNvSpPr>
          <p:nvPr/>
        </p:nvSpPr>
        <p:spPr bwMode="auto">
          <a:xfrm>
            <a:off x="35496" y="44624"/>
            <a:ext cx="5257800" cy="6093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chemeClr val="tx2">
                    <a:lumMod val="90000"/>
                  </a:schemeClr>
                </a:solidFill>
                <a:latin typeface="Century Gothic" pitchFamily="34" charset="0"/>
              </a:rPr>
              <a:t>IV</a:t>
            </a:r>
            <a:endParaRPr lang="en-GB" altLang="en-US" sz="1000" dirty="0">
              <a:solidFill>
                <a:schemeClr val="tx2">
                  <a:lumMod val="90000"/>
                </a:schemeClr>
              </a:solidFill>
              <a:latin typeface="Century Gothic" pitchFamily="34" charset="0"/>
            </a:endParaRPr>
          </a:p>
          <a:p>
            <a:pPr eaLnBrk="1" hangingPunct="1"/>
            <a:r>
              <a:rPr lang="en-GB" altLang="en-US" dirty="0">
                <a:solidFill>
                  <a:schemeClr val="accent1">
                    <a:lumMod val="20000"/>
                    <a:lumOff val="80000"/>
                  </a:schemeClr>
                </a:solidFill>
                <a:latin typeface="Century Gothic" pitchFamily="34" charset="0"/>
              </a:rPr>
              <a:t>These fought in any case, </a:t>
            </a:r>
          </a:p>
          <a:p>
            <a:pPr eaLnBrk="1" hangingPunct="1"/>
            <a:r>
              <a:rPr lang="en-GB" altLang="en-US" dirty="0">
                <a:solidFill>
                  <a:schemeClr val="accent1">
                    <a:lumMod val="20000"/>
                    <a:lumOff val="80000"/>
                  </a:schemeClr>
                </a:solidFill>
                <a:latin typeface="Century Gothic" pitchFamily="34" charset="0"/>
              </a:rPr>
              <a:t>and some believing, </a:t>
            </a:r>
            <a:r>
              <a:rPr lang="en-GB" altLang="en-US" i="1" dirty="0">
                <a:solidFill>
                  <a:schemeClr val="accent1">
                    <a:lumMod val="20000"/>
                    <a:lumOff val="80000"/>
                  </a:schemeClr>
                </a:solidFill>
                <a:latin typeface="Century Gothic" pitchFamily="34" charset="0"/>
              </a:rPr>
              <a:t>pro domo</a:t>
            </a:r>
            <a:r>
              <a:rPr lang="en-GB" altLang="en-US" dirty="0">
                <a:solidFill>
                  <a:schemeClr val="accent1">
                    <a:lumMod val="20000"/>
                    <a:lumOff val="80000"/>
                  </a:schemeClr>
                </a:solidFill>
                <a:latin typeface="Century Gothic" pitchFamily="34" charset="0"/>
              </a:rPr>
              <a:t>, in any case </a:t>
            </a:r>
            <a:r>
              <a:rPr lang="en-GB" altLang="en-US" sz="1400" dirty="0">
                <a:solidFill>
                  <a:schemeClr val="accent1">
                    <a:lumMod val="20000"/>
                    <a:lumOff val="80000"/>
                  </a:schemeClr>
                </a:solidFill>
                <a:latin typeface="Century Gothic" pitchFamily="34" charset="0"/>
              </a:rPr>
              <a:t>..... </a:t>
            </a:r>
          </a:p>
          <a:p>
            <a:pPr eaLnBrk="1" hangingPunct="1"/>
            <a:r>
              <a:rPr lang="en-GB" altLang="en-US" dirty="0">
                <a:solidFill>
                  <a:schemeClr val="accent1">
                    <a:lumMod val="20000"/>
                    <a:lumOff val="80000"/>
                  </a:schemeClr>
                </a:solidFill>
                <a:latin typeface="Century Gothic" pitchFamily="34" charset="0"/>
              </a:rPr>
              <a:t>Some quick to arm,</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for adventure,</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from fear of weakness,</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from fear of censure,</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for love of slaughter, in imagination,</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learning later ...</a:t>
            </a:r>
            <a:r>
              <a:rPr lang="en-GB" altLang="en-US" sz="1600" dirty="0">
                <a:solidFill>
                  <a:schemeClr val="accent1">
                    <a:lumMod val="20000"/>
                    <a:lumOff val="80000"/>
                  </a:schemeClr>
                </a:solidFill>
                <a:latin typeface="Century Gothic" pitchFamily="34" charset="0"/>
              </a:rPr>
              <a:t/>
            </a:r>
            <a:br>
              <a:rPr lang="en-GB" altLang="en-US" sz="1600" dirty="0">
                <a:solidFill>
                  <a:schemeClr val="accent1">
                    <a:lumMod val="20000"/>
                    <a:lumOff val="80000"/>
                  </a:schemeClr>
                </a:solidFill>
                <a:latin typeface="Century Gothic" pitchFamily="34" charset="0"/>
              </a:rPr>
            </a:br>
            <a:r>
              <a:rPr lang="en-GB" altLang="en-US" sz="800" dirty="0">
                <a:solidFill>
                  <a:schemeClr val="accent1">
                    <a:lumMod val="20000"/>
                    <a:lumOff val="80000"/>
                  </a:schemeClr>
                </a:solidFill>
                <a:latin typeface="Century Gothic" pitchFamily="34" charset="0"/>
              </a:rPr>
              <a:t/>
            </a:r>
            <a:br>
              <a:rPr lang="en-GB" altLang="en-US" sz="800"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in </a:t>
            </a:r>
            <a:r>
              <a:rPr lang="en-GB" altLang="en-US" sz="2800" dirty="0">
                <a:solidFill>
                  <a:schemeClr val="accent1">
                    <a:lumMod val="20000"/>
                    <a:lumOff val="80000"/>
                  </a:schemeClr>
                </a:solidFill>
                <a:latin typeface="Perpetua" panose="02020502060401020303" pitchFamily="18" charset="0"/>
              </a:rPr>
              <a:t>fear</a:t>
            </a:r>
            <a:r>
              <a:rPr lang="en-GB" altLang="en-US" dirty="0">
                <a:solidFill>
                  <a:schemeClr val="accent1">
                    <a:lumMod val="20000"/>
                    <a:lumOff val="80000"/>
                  </a:schemeClr>
                </a:solidFill>
                <a:latin typeface="Century Gothic" pitchFamily="34" charset="0"/>
              </a:rPr>
              <a:t>, learning love of slaughter;</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Died some </a:t>
            </a:r>
            <a:r>
              <a:rPr lang="en-GB" altLang="en-US" i="1" dirty="0">
                <a:solidFill>
                  <a:schemeClr val="accent1">
                    <a:lumMod val="20000"/>
                    <a:lumOff val="80000"/>
                  </a:schemeClr>
                </a:solidFill>
                <a:latin typeface="Century Gothic" pitchFamily="34" charset="0"/>
              </a:rPr>
              <a:t>pro patria</a:t>
            </a:r>
            <a:r>
              <a:rPr lang="en-GB" altLang="en-US" dirty="0">
                <a:solidFill>
                  <a:schemeClr val="accent1">
                    <a:lumMod val="20000"/>
                    <a:lumOff val="80000"/>
                  </a:schemeClr>
                </a:solidFill>
                <a:latin typeface="Century Gothic" pitchFamily="34" charset="0"/>
              </a:rPr>
              <a:t>, </a:t>
            </a:r>
            <a:r>
              <a:rPr lang="en-GB" altLang="en-US" i="1" dirty="0">
                <a:solidFill>
                  <a:schemeClr val="accent1">
                    <a:lumMod val="20000"/>
                    <a:lumOff val="80000"/>
                  </a:schemeClr>
                </a:solidFill>
                <a:latin typeface="Century Gothic" pitchFamily="34" charset="0"/>
              </a:rPr>
              <a:t>non </a:t>
            </a:r>
            <a:r>
              <a:rPr lang="en-GB" altLang="en-US" i="1" dirty="0" err="1">
                <a:solidFill>
                  <a:schemeClr val="accent1">
                    <a:lumMod val="20000"/>
                    <a:lumOff val="80000"/>
                  </a:schemeClr>
                </a:solidFill>
                <a:latin typeface="Century Gothic" pitchFamily="34" charset="0"/>
              </a:rPr>
              <a:t>dulce</a:t>
            </a:r>
            <a:r>
              <a:rPr lang="en-GB" altLang="en-US" i="1" dirty="0">
                <a:solidFill>
                  <a:schemeClr val="accent1">
                    <a:lumMod val="20000"/>
                    <a:lumOff val="80000"/>
                  </a:schemeClr>
                </a:solidFill>
                <a:latin typeface="Century Gothic" pitchFamily="34" charset="0"/>
              </a:rPr>
              <a:t> </a:t>
            </a:r>
          </a:p>
          <a:p>
            <a:pPr eaLnBrk="1" hangingPunct="1"/>
            <a:r>
              <a:rPr lang="en-GB" altLang="en-US" i="1" dirty="0">
                <a:solidFill>
                  <a:schemeClr val="accent1">
                    <a:lumMod val="20000"/>
                    <a:lumOff val="80000"/>
                  </a:schemeClr>
                </a:solidFill>
                <a:latin typeface="Century Gothic" pitchFamily="34" charset="0"/>
              </a:rPr>
              <a:t>	non et decor</a:t>
            </a:r>
            <a:r>
              <a:rPr lang="en-GB" altLang="en-US" dirty="0">
                <a:solidFill>
                  <a:schemeClr val="accent1">
                    <a:lumMod val="20000"/>
                    <a:lumOff val="80000"/>
                  </a:schemeClr>
                </a:solidFill>
                <a:latin typeface="Century Gothic" pitchFamily="34" charset="0"/>
              </a:rPr>
              <a:t> ..</a:t>
            </a:r>
            <a:br>
              <a:rPr lang="en-GB" altLang="en-US" dirty="0">
                <a:solidFill>
                  <a:schemeClr val="accent1">
                    <a:lumMod val="20000"/>
                    <a:lumOff val="80000"/>
                  </a:schemeClr>
                </a:solidFill>
                <a:latin typeface="Century Gothic" pitchFamily="34" charset="0"/>
              </a:rPr>
            </a:br>
            <a:r>
              <a:rPr lang="en-GB" altLang="en-US" sz="800" dirty="0">
                <a:solidFill>
                  <a:schemeClr val="accent1">
                    <a:lumMod val="20000"/>
                    <a:lumOff val="80000"/>
                  </a:schemeClr>
                </a:solidFill>
                <a:latin typeface="Century Gothic" pitchFamily="34" charset="0"/>
              </a:rPr>
              <a:t/>
            </a:r>
            <a:br>
              <a:rPr lang="en-GB" altLang="en-US" sz="800"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walked eye-deep in hell </a:t>
            </a:r>
          </a:p>
          <a:p>
            <a:pPr eaLnBrk="1" hangingPunct="1"/>
            <a:r>
              <a:rPr lang="en-GB" altLang="en-US" dirty="0">
                <a:solidFill>
                  <a:schemeClr val="accent1">
                    <a:lumMod val="20000"/>
                    <a:lumOff val="80000"/>
                  </a:schemeClr>
                </a:solidFill>
                <a:latin typeface="Century Gothic" pitchFamily="34" charset="0"/>
              </a:rPr>
              <a:t>believing in old men's lies, then unbelieving </a:t>
            </a:r>
          </a:p>
          <a:p>
            <a:pPr eaLnBrk="1" hangingPunct="1"/>
            <a:r>
              <a:rPr lang="en-GB" altLang="en-US" dirty="0">
                <a:solidFill>
                  <a:schemeClr val="accent1">
                    <a:lumMod val="20000"/>
                    <a:lumOff val="80000"/>
                  </a:schemeClr>
                </a:solidFill>
                <a:latin typeface="Century Gothic" pitchFamily="34" charset="0"/>
              </a:rPr>
              <a:t>came home, home to a lie, </a:t>
            </a:r>
          </a:p>
          <a:p>
            <a:pPr eaLnBrk="1" hangingPunct="1"/>
            <a:r>
              <a:rPr lang="en-GB" altLang="en-US" dirty="0">
                <a:solidFill>
                  <a:schemeClr val="accent1">
                    <a:lumMod val="20000"/>
                    <a:lumOff val="80000"/>
                  </a:schemeClr>
                </a:solidFill>
                <a:latin typeface="Century Gothic" pitchFamily="34" charset="0"/>
              </a:rPr>
              <a:t>home to many deceits, </a:t>
            </a:r>
          </a:p>
          <a:p>
            <a:pPr eaLnBrk="1" hangingPunct="1"/>
            <a:r>
              <a:rPr lang="en-GB" altLang="en-US" dirty="0">
                <a:solidFill>
                  <a:schemeClr val="accent1">
                    <a:lumMod val="20000"/>
                    <a:lumOff val="80000"/>
                  </a:schemeClr>
                </a:solidFill>
                <a:latin typeface="Century Gothic" pitchFamily="34" charset="0"/>
              </a:rPr>
              <a:t>home to old lies and new infamy; </a:t>
            </a:r>
          </a:p>
          <a:p>
            <a:pPr eaLnBrk="1" hangingPunct="1"/>
            <a:r>
              <a:rPr lang="en-GB" altLang="en-US" dirty="0">
                <a:solidFill>
                  <a:schemeClr val="accent1">
                    <a:lumMod val="20000"/>
                    <a:lumOff val="80000"/>
                  </a:schemeClr>
                </a:solidFill>
                <a:latin typeface="Century Gothic" pitchFamily="34" charset="0"/>
              </a:rPr>
              <a:t>usury age-old and age-thick </a:t>
            </a:r>
          </a:p>
          <a:p>
            <a:pPr eaLnBrk="1" hangingPunct="1"/>
            <a:r>
              <a:rPr lang="en-GB" altLang="en-US" dirty="0">
                <a:solidFill>
                  <a:schemeClr val="accent1">
                    <a:lumMod val="20000"/>
                    <a:lumOff val="80000"/>
                  </a:schemeClr>
                </a:solidFill>
                <a:latin typeface="Century Gothic" pitchFamily="34" charset="0"/>
              </a:rPr>
              <a:t>and liars in public places</a:t>
            </a:r>
            <a:r>
              <a:rPr lang="en-GB" altLang="en-US" sz="1600" dirty="0">
                <a:solidFill>
                  <a:schemeClr val="accent1">
                    <a:lumMod val="20000"/>
                    <a:lumOff val="80000"/>
                  </a:schemeClr>
                </a:solidFill>
                <a:latin typeface="Century Gothic" pitchFamily="34" charset="0"/>
              </a:rPr>
              <a:t>.</a:t>
            </a:r>
          </a:p>
          <a:p>
            <a:pPr eaLnBrk="1" hangingPunct="1"/>
            <a:endParaRPr lang="en-GB" altLang="en-US" sz="800" dirty="0">
              <a:latin typeface="Century Gothic" pitchFamily="34" charset="0"/>
            </a:endParaRPr>
          </a:p>
        </p:txBody>
      </p:sp>
      <p:sp>
        <p:nvSpPr>
          <p:cNvPr id="21507" name="Rectangle 5"/>
          <p:cNvSpPr>
            <a:spLocks noChangeArrowheads="1"/>
          </p:cNvSpPr>
          <p:nvPr/>
        </p:nvSpPr>
        <p:spPr bwMode="auto">
          <a:xfrm>
            <a:off x="5004048" y="188640"/>
            <a:ext cx="4139951" cy="6417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chemeClr val="accent1">
                    <a:lumMod val="20000"/>
                    <a:lumOff val="80000"/>
                  </a:schemeClr>
                </a:solidFill>
                <a:latin typeface="Century Gothic" pitchFamily="34" charset="0"/>
              </a:rPr>
              <a:t>Daring as never before, wastage as never before. </a:t>
            </a:r>
          </a:p>
          <a:p>
            <a:pPr eaLnBrk="1" hangingPunct="1"/>
            <a:r>
              <a:rPr lang="en-GB" altLang="en-US" dirty="0">
                <a:solidFill>
                  <a:schemeClr val="accent1">
                    <a:lumMod val="20000"/>
                    <a:lumOff val="80000"/>
                  </a:schemeClr>
                </a:solidFill>
                <a:latin typeface="Century Gothic" pitchFamily="34" charset="0"/>
              </a:rPr>
              <a:t>Young blood and high blood, </a:t>
            </a:r>
          </a:p>
          <a:p>
            <a:pPr eaLnBrk="1" hangingPunct="1"/>
            <a:r>
              <a:rPr lang="en-GB" altLang="en-US" dirty="0">
                <a:solidFill>
                  <a:schemeClr val="accent1">
                    <a:lumMod val="20000"/>
                    <a:lumOff val="80000"/>
                  </a:schemeClr>
                </a:solidFill>
                <a:latin typeface="Century Gothic" pitchFamily="34" charset="0"/>
              </a:rPr>
              <a:t>fair cheeks, and fine bodies; </a:t>
            </a:r>
          </a:p>
          <a:p>
            <a:pPr eaLnBrk="1" hangingPunct="1"/>
            <a:endParaRPr lang="en-GB" altLang="en-US" sz="900" dirty="0">
              <a:solidFill>
                <a:schemeClr val="accent1">
                  <a:lumMod val="20000"/>
                  <a:lumOff val="80000"/>
                </a:schemeClr>
              </a:solidFill>
              <a:latin typeface="Century Gothic" pitchFamily="34" charset="0"/>
            </a:endParaRPr>
          </a:p>
          <a:p>
            <a:pPr eaLnBrk="1" hangingPunct="1"/>
            <a:r>
              <a:rPr lang="en-GB" altLang="en-US" dirty="0">
                <a:solidFill>
                  <a:schemeClr val="accent1">
                    <a:lumMod val="20000"/>
                    <a:lumOff val="80000"/>
                  </a:schemeClr>
                </a:solidFill>
                <a:latin typeface="Century Gothic" pitchFamily="34" charset="0"/>
              </a:rPr>
              <a:t>fortitude as never before</a:t>
            </a:r>
          </a:p>
          <a:p>
            <a:pPr eaLnBrk="1" hangingPunct="1"/>
            <a:r>
              <a:rPr lang="en-GB" altLang="en-US" dirty="0">
                <a:solidFill>
                  <a:schemeClr val="accent1">
                    <a:lumMod val="20000"/>
                    <a:lumOff val="80000"/>
                  </a:schemeClr>
                </a:solidFill>
                <a:latin typeface="Century Gothic" pitchFamily="34" charset="0"/>
              </a:rPr>
              <a:t>Frankness as never before, </a:t>
            </a:r>
          </a:p>
          <a:p>
            <a:pPr eaLnBrk="1" hangingPunct="1"/>
            <a:r>
              <a:rPr lang="en-GB" altLang="en-US" dirty="0">
                <a:solidFill>
                  <a:schemeClr val="accent1">
                    <a:lumMod val="20000"/>
                    <a:lumOff val="80000"/>
                  </a:schemeClr>
                </a:solidFill>
                <a:latin typeface="Century Gothic" pitchFamily="34" charset="0"/>
              </a:rPr>
              <a:t>disillusions as never told in the old days, </a:t>
            </a:r>
          </a:p>
          <a:p>
            <a:pPr eaLnBrk="1" hangingPunct="1"/>
            <a:r>
              <a:rPr lang="en-GB" altLang="en-US" dirty="0">
                <a:solidFill>
                  <a:schemeClr val="accent1">
                    <a:lumMod val="20000"/>
                    <a:lumOff val="80000"/>
                  </a:schemeClr>
                </a:solidFill>
                <a:latin typeface="Century Gothic" pitchFamily="34" charset="0"/>
              </a:rPr>
              <a:t>hysterias, trench confessions, </a:t>
            </a:r>
          </a:p>
          <a:p>
            <a:pPr eaLnBrk="1" hangingPunct="1"/>
            <a:r>
              <a:rPr lang="en-GB" altLang="en-US" dirty="0">
                <a:solidFill>
                  <a:schemeClr val="accent1">
                    <a:lumMod val="20000"/>
                    <a:lumOff val="80000"/>
                  </a:schemeClr>
                </a:solidFill>
                <a:latin typeface="Century Gothic" pitchFamily="34" charset="0"/>
              </a:rPr>
              <a:t>laughter out of dead bellies </a:t>
            </a:r>
          </a:p>
          <a:p>
            <a:pPr eaLnBrk="1" hangingPunct="1"/>
            <a:endParaRPr lang="en-GB" altLang="en-US" sz="1600" dirty="0">
              <a:latin typeface="Century Gothic" pitchFamily="34" charset="0"/>
            </a:endParaRPr>
          </a:p>
          <a:p>
            <a:pPr eaLnBrk="1" hangingPunct="1"/>
            <a:endParaRPr lang="en-GB" altLang="en-US" sz="1600" dirty="0">
              <a:latin typeface="Century Gothic" pitchFamily="34" charset="0"/>
            </a:endParaRPr>
          </a:p>
          <a:p>
            <a:pPr eaLnBrk="1" hangingPunct="1"/>
            <a:r>
              <a:rPr lang="en-GB" altLang="en-US" sz="1600" dirty="0">
                <a:solidFill>
                  <a:schemeClr val="tx2">
                    <a:lumMod val="90000"/>
                  </a:schemeClr>
                </a:solidFill>
                <a:latin typeface="Century Gothic" pitchFamily="34" charset="0"/>
              </a:rPr>
              <a:t>V. </a:t>
            </a:r>
            <a:r>
              <a:rPr lang="en-GB" altLang="en-US" sz="1200" dirty="0">
                <a:latin typeface="Century Gothic" pitchFamily="34" charset="0"/>
              </a:rPr>
              <a:t/>
            </a:r>
            <a:br>
              <a:rPr lang="en-GB" altLang="en-US" sz="1200" dirty="0">
                <a:latin typeface="Century Gothic" pitchFamily="34" charset="0"/>
              </a:rPr>
            </a:br>
            <a:r>
              <a:rPr lang="en-GB" altLang="en-US" dirty="0">
                <a:solidFill>
                  <a:schemeClr val="accent1">
                    <a:lumMod val="20000"/>
                    <a:lumOff val="80000"/>
                  </a:schemeClr>
                </a:solidFill>
                <a:latin typeface="Century Gothic" pitchFamily="34" charset="0"/>
              </a:rPr>
              <a:t>There died a myriad,</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And of the best, among them</a:t>
            </a:r>
            <a:r>
              <a:rPr lang="en-GB" altLang="en-US" sz="1600" dirty="0">
                <a:solidFill>
                  <a:schemeClr val="accent1">
                    <a:lumMod val="20000"/>
                    <a:lumOff val="80000"/>
                  </a:schemeClr>
                </a:solidFill>
                <a:latin typeface="Century Gothic" pitchFamily="34" charset="0"/>
              </a:rPr>
              <a:t>,</a:t>
            </a:r>
            <a:br>
              <a:rPr lang="en-GB" altLang="en-US" sz="1600" dirty="0">
                <a:solidFill>
                  <a:schemeClr val="accent1">
                    <a:lumMod val="20000"/>
                    <a:lumOff val="80000"/>
                  </a:schemeClr>
                </a:solidFill>
                <a:latin typeface="Century Gothic" pitchFamily="34" charset="0"/>
              </a:rPr>
            </a:br>
            <a:r>
              <a:rPr lang="en-GB" altLang="en-US" sz="900" dirty="0">
                <a:solidFill>
                  <a:schemeClr val="accent1">
                    <a:lumMod val="20000"/>
                    <a:lumOff val="80000"/>
                  </a:schemeClr>
                </a:solidFill>
                <a:latin typeface="Century Gothic" pitchFamily="34" charset="0"/>
              </a:rPr>
              <a:t> </a:t>
            </a:r>
          </a:p>
          <a:p>
            <a:pPr eaLnBrk="1" hangingPunct="1"/>
            <a:r>
              <a:rPr lang="en-GB" altLang="en-US" dirty="0">
                <a:solidFill>
                  <a:schemeClr val="accent1">
                    <a:lumMod val="20000"/>
                    <a:lumOff val="80000"/>
                  </a:schemeClr>
                </a:solidFill>
                <a:latin typeface="Century Gothic" pitchFamily="34" charset="0"/>
              </a:rPr>
              <a:t>For an old bitch gone in the teeth,</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For a botched civilization.</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Charm, smiling at the good mouth,</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Quick eyes gone under earth's lid,</a:t>
            </a:r>
            <a:br>
              <a:rPr lang="en-GB" altLang="en-US" dirty="0">
                <a:solidFill>
                  <a:schemeClr val="accent1">
                    <a:lumMod val="20000"/>
                    <a:lumOff val="80000"/>
                  </a:schemeClr>
                </a:solidFill>
                <a:latin typeface="Century Gothic" pitchFamily="34" charset="0"/>
              </a:rPr>
            </a:br>
            <a:r>
              <a:rPr lang="en-GB" altLang="en-US" sz="900" dirty="0">
                <a:solidFill>
                  <a:schemeClr val="accent1">
                    <a:lumMod val="20000"/>
                    <a:lumOff val="80000"/>
                  </a:schemeClr>
                </a:solidFill>
                <a:latin typeface="Century Gothic" pitchFamily="34" charset="0"/>
              </a:rPr>
              <a:t> </a:t>
            </a:r>
            <a:br>
              <a:rPr lang="en-GB" altLang="en-US" sz="900"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For two gross of broken statues,</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For a few thousand battered books</a:t>
            </a:r>
          </a:p>
        </p:txBody>
      </p:sp>
      <p:sp>
        <p:nvSpPr>
          <p:cNvPr id="21508" name="Text Box 6"/>
          <p:cNvSpPr txBox="1">
            <a:spLocks noChangeArrowheads="1"/>
          </p:cNvSpPr>
          <p:nvPr/>
        </p:nvSpPr>
        <p:spPr bwMode="auto">
          <a:xfrm>
            <a:off x="12395" y="6436504"/>
            <a:ext cx="496855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sz="1600" dirty="0">
                <a:solidFill>
                  <a:schemeClr val="tx2">
                    <a:lumMod val="90000"/>
                  </a:schemeClr>
                </a:solidFill>
                <a:latin typeface="Century Gothic" pitchFamily="34" charset="0"/>
              </a:rPr>
              <a:t>Ezra Pound, from ‘Hugh Selwyn Mauberley,’1920</a:t>
            </a:r>
          </a:p>
        </p:txBody>
      </p:sp>
    </p:spTree>
    <p:extLst>
      <p:ext uri="{BB962C8B-B14F-4D97-AF65-F5344CB8AC3E}">
        <p14:creationId xmlns:p14="http://schemas.microsoft.com/office/powerpoint/2010/main" val="22493098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22530" name="Rectangle 5"/>
          <p:cNvSpPr>
            <a:spLocks noChangeArrowheads="1"/>
          </p:cNvSpPr>
          <p:nvPr/>
        </p:nvSpPr>
        <p:spPr bwMode="auto">
          <a:xfrm>
            <a:off x="13472" y="246361"/>
            <a:ext cx="4596595" cy="6099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Aft>
                <a:spcPts val="400"/>
              </a:spcAft>
            </a:pPr>
            <a:r>
              <a:rPr lang="en-GB" altLang="en-US" sz="1600" dirty="0">
                <a:solidFill>
                  <a:schemeClr val="tx2">
                    <a:lumMod val="90000"/>
                  </a:schemeClr>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We’re waiting for </a:t>
            </a:r>
            <a:r>
              <a:rPr lang="en-GB" altLang="en-US" sz="1900" dirty="0" err="1">
                <a:latin typeface="Century Gothic" pitchFamily="34" charset="0"/>
                <a:cs typeface="Times New Roman" pitchFamily="18" charset="0"/>
              </a:rPr>
              <a:t>Godot</a:t>
            </a:r>
            <a:r>
              <a:rPr lang="en-GB" altLang="en-US" sz="1900" dirty="0">
                <a:latin typeface="Century Gothic" pitchFamily="34" charset="0"/>
                <a:cs typeface="Times New Roman" pitchFamily="18" charset="0"/>
              </a:rPr>
              <a:t>.</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ESTRAGON:[</a:t>
            </a:r>
            <a:r>
              <a:rPr lang="en-GB" altLang="en-US" sz="1600" i="1" dirty="0">
                <a:latin typeface="Century Gothic" pitchFamily="34" charset="0"/>
                <a:cs typeface="Times New Roman" pitchFamily="18" charset="0"/>
              </a:rPr>
              <a:t>Despairingly</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Ah! </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Pause</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You’re sure it was here?</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What?</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That we were to wait.</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He said by the tree. </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They look at the tree.</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Do you see any others?</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What is it?</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I don’t know. A willow.</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Where are the leaves?</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It must be dead.</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No more weeping.</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dirty="0">
                <a:latin typeface="Century Gothic" pitchFamily="34" charset="0"/>
                <a:cs typeface="Times New Roman" pitchFamily="18" charset="0"/>
              </a:rPr>
              <a:t>Or</a:t>
            </a:r>
            <a:r>
              <a:rPr lang="en-GB" altLang="en-US" dirty="0">
                <a:solidFill>
                  <a:srgbClr val="FFFF00"/>
                </a:solidFill>
                <a:latin typeface="Century Gothic" pitchFamily="34" charset="0"/>
                <a:cs typeface="Times New Roman" pitchFamily="18" charset="0"/>
              </a:rPr>
              <a:t> </a:t>
            </a:r>
            <a:r>
              <a:rPr lang="en-GB" altLang="en-US" dirty="0">
                <a:latin typeface="Century Gothic" pitchFamily="34" charset="0"/>
                <a:cs typeface="Times New Roman" pitchFamily="18" charset="0"/>
              </a:rPr>
              <a:t>perhaps it’s not the season.</a:t>
            </a:r>
            <a:endParaRPr lang="en-GB" altLang="en-US"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Looks to me more like a bush</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A shrub.</a:t>
            </a:r>
            <a:endParaRPr lang="en-GB" altLang="en-US" sz="1900" dirty="0">
              <a:latin typeface="Century Gothic" pitchFamily="34" charset="0"/>
            </a:endParaRPr>
          </a:p>
          <a:p>
            <a:pPr>
              <a:spcAft>
                <a:spcPts val="6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A bush.</a:t>
            </a:r>
          </a:p>
          <a:p>
            <a:pPr>
              <a:spcAft>
                <a:spcPts val="6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What are you insinuating? That we’ve come to the wrong place?</a:t>
            </a:r>
            <a:endParaRPr lang="en-GB" altLang="en-US" sz="1900" dirty="0">
              <a:latin typeface="Century Gothic" pitchFamily="34" charset="0"/>
            </a:endParaRPr>
          </a:p>
        </p:txBody>
      </p:sp>
      <p:sp>
        <p:nvSpPr>
          <p:cNvPr id="22532" name="Rectangle 7"/>
          <p:cNvSpPr>
            <a:spLocks noChangeArrowheads="1"/>
          </p:cNvSpPr>
          <p:nvPr/>
        </p:nvSpPr>
        <p:spPr bwMode="auto">
          <a:xfrm>
            <a:off x="4610067" y="242677"/>
            <a:ext cx="4282413" cy="6401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He should be here.</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He didn’t say for sure he’d come.</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And if he doesn’t come?</a:t>
            </a:r>
            <a:endParaRPr lang="en-GB" altLang="en-US" sz="1900" dirty="0">
              <a:latin typeface="Century Gothic" pitchFamily="34" charset="0"/>
            </a:endParaRP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We’ll come back tomorrow</a:t>
            </a:r>
            <a:r>
              <a:rPr lang="en-GB" altLang="en-US" dirty="0">
                <a:latin typeface="Century Gothic" pitchFamily="34" charset="0"/>
              </a:rPr>
              <a:t>.</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rPr>
              <a:t>And then the day after tomorrow.</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Possibly.</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rPr>
              <a:t>And so on.</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The point is – </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2000" dirty="0">
                <a:latin typeface="Century Gothic" pitchFamily="34" charset="0"/>
              </a:rPr>
              <a:t>Until he comes</a:t>
            </a:r>
            <a:r>
              <a:rPr lang="en-GB" altLang="en-US" dirty="0">
                <a:latin typeface="Century Gothic" pitchFamily="34" charset="0"/>
              </a:rPr>
              <a:t>.</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You’re merciless.</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a:t>
            </a:r>
            <a:r>
              <a:rPr lang="en-GB" altLang="en-US" sz="1600" dirty="0">
                <a:solidFill>
                  <a:srgbClr val="FFFF00"/>
                </a:solidFill>
                <a:latin typeface="Century Gothic" pitchFamily="34" charset="0"/>
                <a:cs typeface="Times New Roman" pitchFamily="18" charset="0"/>
              </a:rPr>
              <a:t> </a:t>
            </a:r>
            <a:r>
              <a:rPr lang="en-GB" altLang="en-US" sz="1900" dirty="0">
                <a:latin typeface="Century Gothic" pitchFamily="34" charset="0"/>
              </a:rPr>
              <a:t>We came here yesterday.</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dirty="0">
                <a:latin typeface="Century Gothic" pitchFamily="34" charset="0"/>
              </a:rPr>
              <a:t>Ah no, there you’re mistaken.</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dirty="0">
                <a:latin typeface="Century Gothic" pitchFamily="34" charset="0"/>
              </a:rPr>
              <a:t>What did we do yesterday?</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What did we do yesterday?</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rPr>
              <a:t>Yes.</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Why … </a:t>
            </a:r>
            <a:r>
              <a:rPr lang="en-GB" altLang="en-US" sz="1600" dirty="0">
                <a:latin typeface="Century Gothic" pitchFamily="34" charset="0"/>
              </a:rPr>
              <a:t>[</a:t>
            </a:r>
            <a:r>
              <a:rPr lang="en-GB" altLang="en-US" sz="1600" i="1" dirty="0">
                <a:latin typeface="Century Gothic" pitchFamily="34" charset="0"/>
              </a:rPr>
              <a:t>Angrily</a:t>
            </a:r>
            <a:r>
              <a:rPr lang="en-GB" altLang="en-US" sz="1600" dirty="0">
                <a:latin typeface="Century Gothic" pitchFamily="34" charset="0"/>
              </a:rPr>
              <a:t>.] </a:t>
            </a:r>
            <a:r>
              <a:rPr lang="en-GB" altLang="en-US" sz="1900" dirty="0">
                <a:latin typeface="Century Gothic" pitchFamily="34" charset="0"/>
              </a:rPr>
              <a:t>Nothing is certain when you’re about</a:t>
            </a:r>
            <a:r>
              <a:rPr lang="en-GB" altLang="en-US" dirty="0">
                <a:latin typeface="Century Gothic" pitchFamily="34" charset="0"/>
              </a:rPr>
              <a:t>.</a:t>
            </a:r>
          </a:p>
        </p:txBody>
      </p:sp>
    </p:spTree>
    <p:extLst>
      <p:ext uri="{BB962C8B-B14F-4D97-AF65-F5344CB8AC3E}">
        <p14:creationId xmlns:p14="http://schemas.microsoft.com/office/powerpoint/2010/main" val="32153250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mod">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583</TotalTime>
  <Words>1733</Words>
  <Application>Microsoft Office PowerPoint</Application>
  <PresentationFormat>On-screen Show (4:3)</PresentationFormat>
  <Paragraphs>192</Paragraphs>
  <Slides>23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Arial</vt:lpstr>
      <vt:lpstr>Century Gothic</vt:lpstr>
      <vt:lpstr>Garamond</vt:lpstr>
      <vt:lpstr>Modern No. 20</vt:lpstr>
      <vt:lpstr>Papyrus</vt:lpstr>
      <vt:lpstr>Perpetua</vt:lpstr>
      <vt:lpstr>Perpetua Titling MT</vt:lpstr>
      <vt:lpstr>Times New Roman</vt:lpstr>
      <vt:lpstr>Wingdings</vt:lpstr>
      <vt:lpstr>Elemental</vt:lpstr>
      <vt:lpstr>PowerPoint Presentation</vt:lpstr>
      <vt:lpstr>AIM(S)</vt:lpstr>
      <vt:lpstr>LEARNING OUTCOMES</vt:lpstr>
      <vt:lpstr>PowerPoint Presentation</vt:lpstr>
      <vt:lpstr>PowerPoint Presentation</vt:lpstr>
      <vt:lpstr>PowerPoint Presentation</vt:lpstr>
      <vt:lpstr>PowerPoint Presentation</vt:lpstr>
      <vt:lpstr>KEY FEATURES OF MODERNISM (ii)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666 MODERNISM</dc:title>
  <dc:creator>clientadmin</dc:creator>
  <cp:lastModifiedBy>Jeni Williams</cp:lastModifiedBy>
  <cp:revision>40</cp:revision>
  <cp:lastPrinted>2020-01-28T08:53:26Z</cp:lastPrinted>
  <dcterms:created xsi:type="dcterms:W3CDTF">2009-09-29T15:17:47Z</dcterms:created>
  <dcterms:modified xsi:type="dcterms:W3CDTF">2020-01-28T08:53:36Z</dcterms:modified>
</cp:coreProperties>
</file>