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4" d="100"/>
          <a:sy n="74" d="100"/>
        </p:scale>
        <p:origin x="1042"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EFD281-CE5F-4709-9378-D64EA974F01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BEE84F4-C3FF-40A6-83ED-6809B1B04CA6}">
      <dgm:prSet/>
      <dgm:spPr/>
      <dgm:t>
        <a:bodyPr/>
        <a:lstStyle/>
        <a:p>
          <a:r>
            <a:rPr lang="en-US"/>
            <a:t>Medium-sized manufacturer of fencing and fencing supplies</a:t>
          </a:r>
        </a:p>
      </dgm:t>
    </dgm:pt>
    <dgm:pt modelId="{9AE597A1-F33F-4D2A-905B-1A3F5E090F15}" type="parTrans" cxnId="{BA9496CA-CE8E-40B6-866D-180932838756}">
      <dgm:prSet/>
      <dgm:spPr/>
      <dgm:t>
        <a:bodyPr/>
        <a:lstStyle/>
        <a:p>
          <a:endParaRPr lang="en-US"/>
        </a:p>
      </dgm:t>
    </dgm:pt>
    <dgm:pt modelId="{73B683B7-D63F-4E50-A675-EDF4744C6D47}" type="sibTrans" cxnId="{BA9496CA-CE8E-40B6-866D-180932838756}">
      <dgm:prSet/>
      <dgm:spPr/>
      <dgm:t>
        <a:bodyPr/>
        <a:lstStyle/>
        <a:p>
          <a:endParaRPr lang="en-US"/>
        </a:p>
      </dgm:t>
    </dgm:pt>
    <dgm:pt modelId="{354CF033-6E24-446C-AF56-7251BF5C00CD}">
      <dgm:prSet/>
      <dgm:spPr/>
      <dgm:t>
        <a:bodyPr/>
        <a:lstStyle/>
        <a:p>
          <a:r>
            <a:rPr lang="en-US" dirty="0"/>
            <a:t>Heavy dependence on a key timber supplier</a:t>
          </a:r>
        </a:p>
      </dgm:t>
    </dgm:pt>
    <dgm:pt modelId="{66F9B3BB-B951-48D4-95D4-CF352199822F}" type="parTrans" cxnId="{F2422A8E-582B-40C3-AA75-153CDA782DC7}">
      <dgm:prSet/>
      <dgm:spPr/>
      <dgm:t>
        <a:bodyPr/>
        <a:lstStyle/>
        <a:p>
          <a:endParaRPr lang="en-US"/>
        </a:p>
      </dgm:t>
    </dgm:pt>
    <dgm:pt modelId="{7C46F622-3131-46F4-962E-AD577C84CC3D}" type="sibTrans" cxnId="{F2422A8E-582B-40C3-AA75-153CDA782DC7}">
      <dgm:prSet/>
      <dgm:spPr/>
      <dgm:t>
        <a:bodyPr/>
        <a:lstStyle/>
        <a:p>
          <a:endParaRPr lang="en-US"/>
        </a:p>
      </dgm:t>
    </dgm:pt>
    <dgm:pt modelId="{741FCBAF-0C7B-4BD5-9F55-3C24A663BEE4}">
      <dgm:prSet/>
      <dgm:spPr/>
      <dgm:t>
        <a:bodyPr/>
        <a:lstStyle/>
        <a:p>
          <a:r>
            <a:rPr lang="en-US" dirty="0"/>
            <a:t>Supplier replacement risk exceeds one year</a:t>
          </a:r>
        </a:p>
      </dgm:t>
    </dgm:pt>
    <dgm:pt modelId="{1CCDD249-BBD9-4745-89DD-D1FD93DB89D8}" type="parTrans" cxnId="{5C4D47FC-2B5F-4AF4-8E12-3CEE597E50F7}">
      <dgm:prSet/>
      <dgm:spPr/>
      <dgm:t>
        <a:bodyPr/>
        <a:lstStyle/>
        <a:p>
          <a:endParaRPr lang="en-US"/>
        </a:p>
      </dgm:t>
    </dgm:pt>
    <dgm:pt modelId="{0E05F532-59A2-403A-ABC8-9B45ADF5E734}" type="sibTrans" cxnId="{5C4D47FC-2B5F-4AF4-8E12-3CEE597E50F7}">
      <dgm:prSet/>
      <dgm:spPr/>
      <dgm:t>
        <a:bodyPr/>
        <a:lstStyle/>
        <a:p>
          <a:endParaRPr lang="en-US"/>
        </a:p>
      </dgm:t>
    </dgm:pt>
    <dgm:pt modelId="{D8F1E7C5-6D96-4AF0-AE4B-D378B2C9747A}" type="pres">
      <dgm:prSet presAssocID="{31EFD281-CE5F-4709-9378-D64EA974F01A}" presName="root" presStyleCnt="0">
        <dgm:presLayoutVars>
          <dgm:dir/>
          <dgm:resizeHandles val="exact"/>
        </dgm:presLayoutVars>
      </dgm:prSet>
      <dgm:spPr/>
    </dgm:pt>
    <dgm:pt modelId="{7679A7FA-C600-40EC-9472-D1B49BA99B50}" type="pres">
      <dgm:prSet presAssocID="{8BEE84F4-C3FF-40A6-83ED-6809B1B04CA6}" presName="compNode" presStyleCnt="0"/>
      <dgm:spPr/>
    </dgm:pt>
    <dgm:pt modelId="{00147342-B6F9-4AC6-BF0B-8D23898A72D1}" type="pres">
      <dgm:prSet presAssocID="{8BEE84F4-C3FF-40A6-83ED-6809B1B04CA6}" presName="bgRect" presStyleLbl="bgShp" presStyleIdx="0" presStyleCnt="3"/>
      <dgm:spPr/>
    </dgm:pt>
    <dgm:pt modelId="{18C9A046-E5F6-4255-B344-D431D3EAE31E}" type="pres">
      <dgm:prSet presAssocID="{8BEE84F4-C3FF-40A6-83ED-6809B1B04CA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ence"/>
        </a:ext>
      </dgm:extLst>
    </dgm:pt>
    <dgm:pt modelId="{43CDF361-F0BD-49E3-B0C5-9D6A599D32DE}" type="pres">
      <dgm:prSet presAssocID="{8BEE84F4-C3FF-40A6-83ED-6809B1B04CA6}" presName="spaceRect" presStyleCnt="0"/>
      <dgm:spPr/>
    </dgm:pt>
    <dgm:pt modelId="{B571E829-F30C-4974-9334-770D152B67F5}" type="pres">
      <dgm:prSet presAssocID="{8BEE84F4-C3FF-40A6-83ED-6809B1B04CA6}" presName="parTx" presStyleLbl="revTx" presStyleIdx="0" presStyleCnt="3">
        <dgm:presLayoutVars>
          <dgm:chMax val="0"/>
          <dgm:chPref val="0"/>
        </dgm:presLayoutVars>
      </dgm:prSet>
      <dgm:spPr/>
    </dgm:pt>
    <dgm:pt modelId="{2ADDB41D-73A8-486C-8738-EC9AC3567CAE}" type="pres">
      <dgm:prSet presAssocID="{73B683B7-D63F-4E50-A675-EDF4744C6D47}" presName="sibTrans" presStyleCnt="0"/>
      <dgm:spPr/>
    </dgm:pt>
    <dgm:pt modelId="{49699431-9C8A-44F7-9C1B-EB3ADE9A8A57}" type="pres">
      <dgm:prSet presAssocID="{354CF033-6E24-446C-AF56-7251BF5C00CD}" presName="compNode" presStyleCnt="0"/>
      <dgm:spPr/>
    </dgm:pt>
    <dgm:pt modelId="{7F9059B0-6643-4BDF-8530-859EE2DF0F60}" type="pres">
      <dgm:prSet presAssocID="{354CF033-6E24-446C-AF56-7251BF5C00CD}" presName="bgRect" presStyleLbl="bgShp" presStyleIdx="1" presStyleCnt="3"/>
      <dgm:spPr/>
    </dgm:pt>
    <dgm:pt modelId="{4F9EB1D3-0979-491F-9C43-DC5DC052C7ED}" type="pres">
      <dgm:prSet presAssocID="{354CF033-6E24-446C-AF56-7251BF5C00C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 tree"/>
        </a:ext>
      </dgm:extLst>
    </dgm:pt>
    <dgm:pt modelId="{3340A627-CFF0-4F28-96D4-8F62730CD132}" type="pres">
      <dgm:prSet presAssocID="{354CF033-6E24-446C-AF56-7251BF5C00CD}" presName="spaceRect" presStyleCnt="0"/>
      <dgm:spPr/>
    </dgm:pt>
    <dgm:pt modelId="{BA3ED628-EB2F-4E57-A628-A86894420BDD}" type="pres">
      <dgm:prSet presAssocID="{354CF033-6E24-446C-AF56-7251BF5C00CD}" presName="parTx" presStyleLbl="revTx" presStyleIdx="1" presStyleCnt="3">
        <dgm:presLayoutVars>
          <dgm:chMax val="0"/>
          <dgm:chPref val="0"/>
        </dgm:presLayoutVars>
      </dgm:prSet>
      <dgm:spPr/>
    </dgm:pt>
    <dgm:pt modelId="{00B09255-2803-4D54-B2C1-FDF0A826EA83}" type="pres">
      <dgm:prSet presAssocID="{7C46F622-3131-46F4-962E-AD577C84CC3D}" presName="sibTrans" presStyleCnt="0"/>
      <dgm:spPr/>
    </dgm:pt>
    <dgm:pt modelId="{59B786A0-E528-4C4A-97D4-7F9C6B2B135E}" type="pres">
      <dgm:prSet presAssocID="{741FCBAF-0C7B-4BD5-9F55-3C24A663BEE4}" presName="compNode" presStyleCnt="0"/>
      <dgm:spPr/>
    </dgm:pt>
    <dgm:pt modelId="{A7BE433C-6DF2-4E03-8090-108BEF8CE0EE}" type="pres">
      <dgm:prSet presAssocID="{741FCBAF-0C7B-4BD5-9F55-3C24A663BEE4}" presName="bgRect" presStyleLbl="bgShp" presStyleIdx="2" presStyleCnt="3"/>
      <dgm:spPr/>
    </dgm:pt>
    <dgm:pt modelId="{0B555C03-4DEC-49B5-88FF-3A1BDAD08EB1}" type="pres">
      <dgm:prSet presAssocID="{741FCBAF-0C7B-4BD5-9F55-3C24A663BEE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ctory"/>
        </a:ext>
      </dgm:extLst>
    </dgm:pt>
    <dgm:pt modelId="{7B4DA26C-9D11-4F06-BD1A-B81FD892F324}" type="pres">
      <dgm:prSet presAssocID="{741FCBAF-0C7B-4BD5-9F55-3C24A663BEE4}" presName="spaceRect" presStyleCnt="0"/>
      <dgm:spPr/>
    </dgm:pt>
    <dgm:pt modelId="{6DFBAA91-B8CE-48F6-9C99-6B9762AAA6FE}" type="pres">
      <dgm:prSet presAssocID="{741FCBAF-0C7B-4BD5-9F55-3C24A663BEE4}" presName="parTx" presStyleLbl="revTx" presStyleIdx="2" presStyleCnt="3">
        <dgm:presLayoutVars>
          <dgm:chMax val="0"/>
          <dgm:chPref val="0"/>
        </dgm:presLayoutVars>
      </dgm:prSet>
      <dgm:spPr/>
    </dgm:pt>
  </dgm:ptLst>
  <dgm:cxnLst>
    <dgm:cxn modelId="{07C1002F-0EF1-4384-95EC-63F1ED7D726D}" type="presOf" srcId="{354CF033-6E24-446C-AF56-7251BF5C00CD}" destId="{BA3ED628-EB2F-4E57-A628-A86894420BDD}" srcOrd="0" destOrd="0" presId="urn:microsoft.com/office/officeart/2018/2/layout/IconVerticalSolidList"/>
    <dgm:cxn modelId="{D125C381-F856-44F9-A590-B85E595A0E4E}" type="presOf" srcId="{31EFD281-CE5F-4709-9378-D64EA974F01A}" destId="{D8F1E7C5-6D96-4AF0-AE4B-D378B2C9747A}" srcOrd="0" destOrd="0" presId="urn:microsoft.com/office/officeart/2018/2/layout/IconVerticalSolidList"/>
    <dgm:cxn modelId="{F2422A8E-582B-40C3-AA75-153CDA782DC7}" srcId="{31EFD281-CE5F-4709-9378-D64EA974F01A}" destId="{354CF033-6E24-446C-AF56-7251BF5C00CD}" srcOrd="1" destOrd="0" parTransId="{66F9B3BB-B951-48D4-95D4-CF352199822F}" sibTransId="{7C46F622-3131-46F4-962E-AD577C84CC3D}"/>
    <dgm:cxn modelId="{01751F92-347B-4EA0-9B3D-541CFECE1BDE}" type="presOf" srcId="{8BEE84F4-C3FF-40A6-83ED-6809B1B04CA6}" destId="{B571E829-F30C-4974-9334-770D152B67F5}" srcOrd="0" destOrd="0" presId="urn:microsoft.com/office/officeart/2018/2/layout/IconVerticalSolidList"/>
    <dgm:cxn modelId="{5E67AB9E-BF74-48CA-9027-AF3EDB1ACA4F}" type="presOf" srcId="{741FCBAF-0C7B-4BD5-9F55-3C24A663BEE4}" destId="{6DFBAA91-B8CE-48F6-9C99-6B9762AAA6FE}" srcOrd="0" destOrd="0" presId="urn:microsoft.com/office/officeart/2018/2/layout/IconVerticalSolidList"/>
    <dgm:cxn modelId="{BA9496CA-CE8E-40B6-866D-180932838756}" srcId="{31EFD281-CE5F-4709-9378-D64EA974F01A}" destId="{8BEE84F4-C3FF-40A6-83ED-6809B1B04CA6}" srcOrd="0" destOrd="0" parTransId="{9AE597A1-F33F-4D2A-905B-1A3F5E090F15}" sibTransId="{73B683B7-D63F-4E50-A675-EDF4744C6D47}"/>
    <dgm:cxn modelId="{5C4D47FC-2B5F-4AF4-8E12-3CEE597E50F7}" srcId="{31EFD281-CE5F-4709-9378-D64EA974F01A}" destId="{741FCBAF-0C7B-4BD5-9F55-3C24A663BEE4}" srcOrd="2" destOrd="0" parTransId="{1CCDD249-BBD9-4745-89DD-D1FD93DB89D8}" sibTransId="{0E05F532-59A2-403A-ABC8-9B45ADF5E734}"/>
    <dgm:cxn modelId="{6E73A8DD-C41A-40C7-A4A9-0DBBA0FE6C08}" type="presParOf" srcId="{D8F1E7C5-6D96-4AF0-AE4B-D378B2C9747A}" destId="{7679A7FA-C600-40EC-9472-D1B49BA99B50}" srcOrd="0" destOrd="0" presId="urn:microsoft.com/office/officeart/2018/2/layout/IconVerticalSolidList"/>
    <dgm:cxn modelId="{5058FC84-0030-4D1E-A298-F1FD3488E90E}" type="presParOf" srcId="{7679A7FA-C600-40EC-9472-D1B49BA99B50}" destId="{00147342-B6F9-4AC6-BF0B-8D23898A72D1}" srcOrd="0" destOrd="0" presId="urn:microsoft.com/office/officeart/2018/2/layout/IconVerticalSolidList"/>
    <dgm:cxn modelId="{E50A1C9C-F0A8-4ABF-AB26-597676AA18EE}" type="presParOf" srcId="{7679A7FA-C600-40EC-9472-D1B49BA99B50}" destId="{18C9A046-E5F6-4255-B344-D431D3EAE31E}" srcOrd="1" destOrd="0" presId="urn:microsoft.com/office/officeart/2018/2/layout/IconVerticalSolidList"/>
    <dgm:cxn modelId="{A548CF4B-A6F0-4F8D-8E45-CC8FED5EF836}" type="presParOf" srcId="{7679A7FA-C600-40EC-9472-D1B49BA99B50}" destId="{43CDF361-F0BD-49E3-B0C5-9D6A599D32DE}" srcOrd="2" destOrd="0" presId="urn:microsoft.com/office/officeart/2018/2/layout/IconVerticalSolidList"/>
    <dgm:cxn modelId="{0F53D424-2243-496B-958B-A2304D9DEDDA}" type="presParOf" srcId="{7679A7FA-C600-40EC-9472-D1B49BA99B50}" destId="{B571E829-F30C-4974-9334-770D152B67F5}" srcOrd="3" destOrd="0" presId="urn:microsoft.com/office/officeart/2018/2/layout/IconVerticalSolidList"/>
    <dgm:cxn modelId="{96ED0060-BD23-4616-AB44-CFB32E83BC95}" type="presParOf" srcId="{D8F1E7C5-6D96-4AF0-AE4B-D378B2C9747A}" destId="{2ADDB41D-73A8-486C-8738-EC9AC3567CAE}" srcOrd="1" destOrd="0" presId="urn:microsoft.com/office/officeart/2018/2/layout/IconVerticalSolidList"/>
    <dgm:cxn modelId="{4A17509D-A5BA-4DC6-8190-29457FC12F8D}" type="presParOf" srcId="{D8F1E7C5-6D96-4AF0-AE4B-D378B2C9747A}" destId="{49699431-9C8A-44F7-9C1B-EB3ADE9A8A57}" srcOrd="2" destOrd="0" presId="urn:microsoft.com/office/officeart/2018/2/layout/IconVerticalSolidList"/>
    <dgm:cxn modelId="{63216529-F95D-4291-80C4-6BB4EEA7D2DD}" type="presParOf" srcId="{49699431-9C8A-44F7-9C1B-EB3ADE9A8A57}" destId="{7F9059B0-6643-4BDF-8530-859EE2DF0F60}" srcOrd="0" destOrd="0" presId="urn:microsoft.com/office/officeart/2018/2/layout/IconVerticalSolidList"/>
    <dgm:cxn modelId="{F71BAF9E-A994-41F1-AD49-0F4CAC54EA83}" type="presParOf" srcId="{49699431-9C8A-44F7-9C1B-EB3ADE9A8A57}" destId="{4F9EB1D3-0979-491F-9C43-DC5DC052C7ED}" srcOrd="1" destOrd="0" presId="urn:microsoft.com/office/officeart/2018/2/layout/IconVerticalSolidList"/>
    <dgm:cxn modelId="{1A836380-D60F-4DAD-9D04-F3477273B9D4}" type="presParOf" srcId="{49699431-9C8A-44F7-9C1B-EB3ADE9A8A57}" destId="{3340A627-CFF0-4F28-96D4-8F62730CD132}" srcOrd="2" destOrd="0" presId="urn:microsoft.com/office/officeart/2018/2/layout/IconVerticalSolidList"/>
    <dgm:cxn modelId="{E764EF3C-812F-44E2-A864-96BDE988748B}" type="presParOf" srcId="{49699431-9C8A-44F7-9C1B-EB3ADE9A8A57}" destId="{BA3ED628-EB2F-4E57-A628-A86894420BDD}" srcOrd="3" destOrd="0" presId="urn:microsoft.com/office/officeart/2018/2/layout/IconVerticalSolidList"/>
    <dgm:cxn modelId="{2A8C895A-E181-4D9C-8213-350485D145FB}" type="presParOf" srcId="{D8F1E7C5-6D96-4AF0-AE4B-D378B2C9747A}" destId="{00B09255-2803-4D54-B2C1-FDF0A826EA83}" srcOrd="3" destOrd="0" presId="urn:microsoft.com/office/officeart/2018/2/layout/IconVerticalSolidList"/>
    <dgm:cxn modelId="{FF27D424-9E43-481F-80FE-08F2742C3081}" type="presParOf" srcId="{D8F1E7C5-6D96-4AF0-AE4B-D378B2C9747A}" destId="{59B786A0-E528-4C4A-97D4-7F9C6B2B135E}" srcOrd="4" destOrd="0" presId="urn:microsoft.com/office/officeart/2018/2/layout/IconVerticalSolidList"/>
    <dgm:cxn modelId="{0C7A61D2-5038-4D84-91FE-A35C409C13C4}" type="presParOf" srcId="{59B786A0-E528-4C4A-97D4-7F9C6B2B135E}" destId="{A7BE433C-6DF2-4E03-8090-108BEF8CE0EE}" srcOrd="0" destOrd="0" presId="urn:microsoft.com/office/officeart/2018/2/layout/IconVerticalSolidList"/>
    <dgm:cxn modelId="{47A5AC3A-5C6D-4D0D-A309-422F92E6F899}" type="presParOf" srcId="{59B786A0-E528-4C4A-97D4-7F9C6B2B135E}" destId="{0B555C03-4DEC-49B5-88FF-3A1BDAD08EB1}" srcOrd="1" destOrd="0" presId="urn:microsoft.com/office/officeart/2018/2/layout/IconVerticalSolidList"/>
    <dgm:cxn modelId="{CA868B3B-7044-4E86-917D-BB44E7FF1F88}" type="presParOf" srcId="{59B786A0-E528-4C4A-97D4-7F9C6B2B135E}" destId="{7B4DA26C-9D11-4F06-BD1A-B81FD892F324}" srcOrd="2" destOrd="0" presId="urn:microsoft.com/office/officeart/2018/2/layout/IconVerticalSolidList"/>
    <dgm:cxn modelId="{BF0FC6FD-CFDA-446A-B39B-4280447CA215}" type="presParOf" srcId="{59B786A0-E528-4C4A-97D4-7F9C6B2B135E}" destId="{6DFBAA91-B8CE-48F6-9C99-6B9762AAA6F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6627C4-8727-4517-AE50-88C5788D81E4}"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4B2F75F-26BE-4BCC-B92A-6C1A1010CAF8}">
      <dgm:prSet/>
      <dgm:spPr/>
      <dgm:t>
        <a:bodyPr/>
        <a:lstStyle/>
        <a:p>
          <a:pPr>
            <a:lnSpc>
              <a:spcPct val="100000"/>
            </a:lnSpc>
            <a:defRPr cap="all"/>
          </a:pPr>
          <a:r>
            <a:rPr lang="en-US"/>
            <a:t>Introduce formal complaint escalation process</a:t>
          </a:r>
        </a:p>
      </dgm:t>
    </dgm:pt>
    <dgm:pt modelId="{161890C3-A6F1-4B28-9F0C-0284B591094D}" type="parTrans" cxnId="{A6D9C8A5-4C93-4270-A0A7-41D1180E23EE}">
      <dgm:prSet/>
      <dgm:spPr/>
      <dgm:t>
        <a:bodyPr/>
        <a:lstStyle/>
        <a:p>
          <a:endParaRPr lang="en-US"/>
        </a:p>
      </dgm:t>
    </dgm:pt>
    <dgm:pt modelId="{EDCC35DD-3514-45B9-89B3-9152E0D33DA3}" type="sibTrans" cxnId="{A6D9C8A5-4C93-4270-A0A7-41D1180E23EE}">
      <dgm:prSet/>
      <dgm:spPr/>
      <dgm:t>
        <a:bodyPr/>
        <a:lstStyle/>
        <a:p>
          <a:endParaRPr lang="en-US"/>
        </a:p>
      </dgm:t>
    </dgm:pt>
    <dgm:pt modelId="{5A79430E-3CD0-4F3B-B612-FA78D01908EE}">
      <dgm:prSet/>
      <dgm:spPr/>
      <dgm:t>
        <a:bodyPr/>
        <a:lstStyle/>
        <a:p>
          <a:pPr>
            <a:lnSpc>
              <a:spcPct val="100000"/>
            </a:lnSpc>
            <a:defRPr cap="all"/>
          </a:pPr>
          <a:r>
            <a:rPr lang="en-US"/>
            <a:t>Define response time KPIs</a:t>
          </a:r>
        </a:p>
      </dgm:t>
    </dgm:pt>
    <dgm:pt modelId="{4E5EEEE1-E12C-47D6-B60D-7F7E28120350}" type="parTrans" cxnId="{65539893-9055-4A61-888C-0FBC6617CBE8}">
      <dgm:prSet/>
      <dgm:spPr/>
      <dgm:t>
        <a:bodyPr/>
        <a:lstStyle/>
        <a:p>
          <a:endParaRPr lang="en-US"/>
        </a:p>
      </dgm:t>
    </dgm:pt>
    <dgm:pt modelId="{B2D54023-AB9F-4F67-9FF7-01B422391A4B}" type="sibTrans" cxnId="{65539893-9055-4A61-888C-0FBC6617CBE8}">
      <dgm:prSet/>
      <dgm:spPr/>
      <dgm:t>
        <a:bodyPr/>
        <a:lstStyle/>
        <a:p>
          <a:endParaRPr lang="en-US"/>
        </a:p>
      </dgm:t>
    </dgm:pt>
    <dgm:pt modelId="{54EA3AD1-D66A-4705-B7C1-9C6974A75246}">
      <dgm:prSet/>
      <dgm:spPr/>
      <dgm:t>
        <a:bodyPr/>
        <a:lstStyle/>
        <a:p>
          <a:pPr>
            <a:lnSpc>
              <a:spcPct val="100000"/>
            </a:lnSpc>
            <a:defRPr cap="all"/>
          </a:pPr>
          <a:r>
            <a:rPr lang="en-US"/>
            <a:t>Implement corrective action reports (CARs)</a:t>
          </a:r>
        </a:p>
      </dgm:t>
    </dgm:pt>
    <dgm:pt modelId="{740B8112-C3A4-4FAB-90DF-70726FF0A3F9}" type="parTrans" cxnId="{D1A14563-3521-44F4-837F-AC8D9C008FA8}">
      <dgm:prSet/>
      <dgm:spPr/>
      <dgm:t>
        <a:bodyPr/>
        <a:lstStyle/>
        <a:p>
          <a:endParaRPr lang="en-US"/>
        </a:p>
      </dgm:t>
    </dgm:pt>
    <dgm:pt modelId="{0952835F-1A04-4494-AD92-FD43EC8BE502}" type="sibTrans" cxnId="{D1A14563-3521-44F4-837F-AC8D9C008FA8}">
      <dgm:prSet/>
      <dgm:spPr/>
      <dgm:t>
        <a:bodyPr/>
        <a:lstStyle/>
        <a:p>
          <a:endParaRPr lang="en-US"/>
        </a:p>
      </dgm:t>
    </dgm:pt>
    <dgm:pt modelId="{225971E7-E098-4C62-949E-33CF6048EC4A}">
      <dgm:prSet/>
      <dgm:spPr/>
      <dgm:t>
        <a:bodyPr/>
        <a:lstStyle/>
        <a:p>
          <a:pPr>
            <a:lnSpc>
              <a:spcPct val="100000"/>
            </a:lnSpc>
            <a:defRPr cap="all"/>
          </a:pPr>
          <a:r>
            <a:rPr lang="en-US" b="1"/>
            <a:t>Tool Used:</a:t>
          </a:r>
          <a:r>
            <a:rPr lang="en-US"/>
            <a:t> Supplier Service-Level Agreement (SLA)</a:t>
          </a:r>
        </a:p>
      </dgm:t>
    </dgm:pt>
    <dgm:pt modelId="{606918A2-A227-41AC-9354-38B3FE876606}" type="parTrans" cxnId="{26E7687F-643E-4CF5-9069-723515E7470E}">
      <dgm:prSet/>
      <dgm:spPr/>
      <dgm:t>
        <a:bodyPr/>
        <a:lstStyle/>
        <a:p>
          <a:endParaRPr lang="en-US"/>
        </a:p>
      </dgm:t>
    </dgm:pt>
    <dgm:pt modelId="{9174BF74-DEF3-42CE-BC3B-F129616A5443}" type="sibTrans" cxnId="{26E7687F-643E-4CF5-9069-723515E7470E}">
      <dgm:prSet/>
      <dgm:spPr/>
      <dgm:t>
        <a:bodyPr/>
        <a:lstStyle/>
        <a:p>
          <a:endParaRPr lang="en-US"/>
        </a:p>
      </dgm:t>
    </dgm:pt>
    <dgm:pt modelId="{037480F6-058C-42F8-A3E2-FAE540A5EA89}" type="pres">
      <dgm:prSet presAssocID="{F36627C4-8727-4517-AE50-88C5788D81E4}" presName="root" presStyleCnt="0">
        <dgm:presLayoutVars>
          <dgm:dir/>
          <dgm:resizeHandles val="exact"/>
        </dgm:presLayoutVars>
      </dgm:prSet>
      <dgm:spPr/>
    </dgm:pt>
    <dgm:pt modelId="{77D7684D-1854-472F-9477-BB96B45C3216}" type="pres">
      <dgm:prSet presAssocID="{04B2F75F-26BE-4BCC-B92A-6C1A1010CAF8}" presName="compNode" presStyleCnt="0"/>
      <dgm:spPr/>
    </dgm:pt>
    <dgm:pt modelId="{943F982C-11ED-49C1-86ED-5816D0E7B624}" type="pres">
      <dgm:prSet presAssocID="{04B2F75F-26BE-4BCC-B92A-6C1A1010CAF8}" presName="iconBgRect" presStyleLbl="bgShp" presStyleIdx="0" presStyleCnt="4"/>
      <dgm:spPr>
        <a:prstGeom prst="round2DiagRect">
          <a:avLst>
            <a:gd name="adj1" fmla="val 29727"/>
            <a:gd name="adj2" fmla="val 0"/>
          </a:avLst>
        </a:prstGeom>
      </dgm:spPr>
    </dgm:pt>
    <dgm:pt modelId="{EF61ECDA-2B41-4D96-A802-4149D74154DD}" type="pres">
      <dgm:prSet presAssocID="{04B2F75F-26BE-4BCC-B92A-6C1A1010CAF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l center"/>
        </a:ext>
      </dgm:extLst>
    </dgm:pt>
    <dgm:pt modelId="{A7476CFB-CB5C-49EB-B8B7-43D6A68A1DA3}" type="pres">
      <dgm:prSet presAssocID="{04B2F75F-26BE-4BCC-B92A-6C1A1010CAF8}" presName="spaceRect" presStyleCnt="0"/>
      <dgm:spPr/>
    </dgm:pt>
    <dgm:pt modelId="{807FB1CE-EB9C-43A8-8FB9-4D1B19930ABD}" type="pres">
      <dgm:prSet presAssocID="{04B2F75F-26BE-4BCC-B92A-6C1A1010CAF8}" presName="textRect" presStyleLbl="revTx" presStyleIdx="0" presStyleCnt="4">
        <dgm:presLayoutVars>
          <dgm:chMax val="1"/>
          <dgm:chPref val="1"/>
        </dgm:presLayoutVars>
      </dgm:prSet>
      <dgm:spPr/>
    </dgm:pt>
    <dgm:pt modelId="{CA70DF8F-B1F0-4073-8777-4F3A1620D5F3}" type="pres">
      <dgm:prSet presAssocID="{EDCC35DD-3514-45B9-89B3-9152E0D33DA3}" presName="sibTrans" presStyleCnt="0"/>
      <dgm:spPr/>
    </dgm:pt>
    <dgm:pt modelId="{26F9B285-3F87-49F6-BBD1-E34829519579}" type="pres">
      <dgm:prSet presAssocID="{5A79430E-3CD0-4F3B-B612-FA78D01908EE}" presName="compNode" presStyleCnt="0"/>
      <dgm:spPr/>
    </dgm:pt>
    <dgm:pt modelId="{F577A321-9DA0-4C64-A0C3-207C7F662A08}" type="pres">
      <dgm:prSet presAssocID="{5A79430E-3CD0-4F3B-B612-FA78D01908EE}" presName="iconBgRect" presStyleLbl="bgShp" presStyleIdx="1" presStyleCnt="4"/>
      <dgm:spPr>
        <a:prstGeom prst="round2DiagRect">
          <a:avLst>
            <a:gd name="adj1" fmla="val 29727"/>
            <a:gd name="adj2" fmla="val 0"/>
          </a:avLst>
        </a:prstGeom>
      </dgm:spPr>
    </dgm:pt>
    <dgm:pt modelId="{9A2059F5-1293-49A6-91A1-90FEBC887BB5}" type="pres">
      <dgm:prSet presAssocID="{5A79430E-3CD0-4F3B-B612-FA78D01908E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FE772450-BEE3-4DFB-BC16-E3BBD89F2C7D}" type="pres">
      <dgm:prSet presAssocID="{5A79430E-3CD0-4F3B-B612-FA78D01908EE}" presName="spaceRect" presStyleCnt="0"/>
      <dgm:spPr/>
    </dgm:pt>
    <dgm:pt modelId="{877F0ECA-7668-43BB-AEE2-0FFE9E533546}" type="pres">
      <dgm:prSet presAssocID="{5A79430E-3CD0-4F3B-B612-FA78D01908EE}" presName="textRect" presStyleLbl="revTx" presStyleIdx="1" presStyleCnt="4">
        <dgm:presLayoutVars>
          <dgm:chMax val="1"/>
          <dgm:chPref val="1"/>
        </dgm:presLayoutVars>
      </dgm:prSet>
      <dgm:spPr/>
    </dgm:pt>
    <dgm:pt modelId="{26627C03-97D8-4999-AAB3-99CA5B8293B2}" type="pres">
      <dgm:prSet presAssocID="{B2D54023-AB9F-4F67-9FF7-01B422391A4B}" presName="sibTrans" presStyleCnt="0"/>
      <dgm:spPr/>
    </dgm:pt>
    <dgm:pt modelId="{5CCFE6BD-6BE3-41DD-91F8-2C6B51C71525}" type="pres">
      <dgm:prSet presAssocID="{54EA3AD1-D66A-4705-B7C1-9C6974A75246}" presName="compNode" presStyleCnt="0"/>
      <dgm:spPr/>
    </dgm:pt>
    <dgm:pt modelId="{AA7B370C-6AC2-45AB-8B1D-B7A2F49508E3}" type="pres">
      <dgm:prSet presAssocID="{54EA3AD1-D66A-4705-B7C1-9C6974A75246}" presName="iconBgRect" presStyleLbl="bgShp" presStyleIdx="2" presStyleCnt="4"/>
      <dgm:spPr>
        <a:prstGeom prst="round2DiagRect">
          <a:avLst>
            <a:gd name="adj1" fmla="val 29727"/>
            <a:gd name="adj2" fmla="val 0"/>
          </a:avLst>
        </a:prstGeom>
      </dgm:spPr>
    </dgm:pt>
    <dgm:pt modelId="{9CB32029-FA51-443B-8167-1EFE4A6C468B}" type="pres">
      <dgm:prSet presAssocID="{54EA3AD1-D66A-4705-B7C1-9C6974A7524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pper board"/>
        </a:ext>
      </dgm:extLst>
    </dgm:pt>
    <dgm:pt modelId="{9D57209A-8274-4C32-BEE1-37FE2BF0166D}" type="pres">
      <dgm:prSet presAssocID="{54EA3AD1-D66A-4705-B7C1-9C6974A75246}" presName="spaceRect" presStyleCnt="0"/>
      <dgm:spPr/>
    </dgm:pt>
    <dgm:pt modelId="{EC1C30B1-30B3-4734-ABA7-826DA9E487CE}" type="pres">
      <dgm:prSet presAssocID="{54EA3AD1-D66A-4705-B7C1-9C6974A75246}" presName="textRect" presStyleLbl="revTx" presStyleIdx="2" presStyleCnt="4">
        <dgm:presLayoutVars>
          <dgm:chMax val="1"/>
          <dgm:chPref val="1"/>
        </dgm:presLayoutVars>
      </dgm:prSet>
      <dgm:spPr/>
    </dgm:pt>
    <dgm:pt modelId="{F839AC7C-491F-4862-9EFD-4E8E2670097D}" type="pres">
      <dgm:prSet presAssocID="{0952835F-1A04-4494-AD92-FD43EC8BE502}" presName="sibTrans" presStyleCnt="0"/>
      <dgm:spPr/>
    </dgm:pt>
    <dgm:pt modelId="{3561D8BC-1A6A-43BF-9B76-BB3C689ABB0D}" type="pres">
      <dgm:prSet presAssocID="{225971E7-E098-4C62-949E-33CF6048EC4A}" presName="compNode" presStyleCnt="0"/>
      <dgm:spPr/>
    </dgm:pt>
    <dgm:pt modelId="{0CD87BFB-58CA-4B5F-9553-6E095CAB0AED}" type="pres">
      <dgm:prSet presAssocID="{225971E7-E098-4C62-949E-33CF6048EC4A}" presName="iconBgRect" presStyleLbl="bgShp" presStyleIdx="3" presStyleCnt="4"/>
      <dgm:spPr>
        <a:prstGeom prst="round2DiagRect">
          <a:avLst>
            <a:gd name="adj1" fmla="val 29727"/>
            <a:gd name="adj2" fmla="val 0"/>
          </a:avLst>
        </a:prstGeom>
      </dgm:spPr>
    </dgm:pt>
    <dgm:pt modelId="{A6D7D5E4-F96E-4FF2-811B-75B5BBDBAC82}" type="pres">
      <dgm:prSet presAssocID="{225971E7-E098-4C62-949E-33CF6048EC4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ools"/>
        </a:ext>
      </dgm:extLst>
    </dgm:pt>
    <dgm:pt modelId="{D8A7399A-97A1-47D0-BD2B-DC47C4EC7112}" type="pres">
      <dgm:prSet presAssocID="{225971E7-E098-4C62-949E-33CF6048EC4A}" presName="spaceRect" presStyleCnt="0"/>
      <dgm:spPr/>
    </dgm:pt>
    <dgm:pt modelId="{3D4A4D7B-3884-4A19-898A-D4DAD16F9C23}" type="pres">
      <dgm:prSet presAssocID="{225971E7-E098-4C62-949E-33CF6048EC4A}" presName="textRect" presStyleLbl="revTx" presStyleIdx="3" presStyleCnt="4">
        <dgm:presLayoutVars>
          <dgm:chMax val="1"/>
          <dgm:chPref val="1"/>
        </dgm:presLayoutVars>
      </dgm:prSet>
      <dgm:spPr/>
    </dgm:pt>
  </dgm:ptLst>
  <dgm:cxnLst>
    <dgm:cxn modelId="{44124318-7B93-4C03-B056-91047E80171A}" type="presOf" srcId="{54EA3AD1-D66A-4705-B7C1-9C6974A75246}" destId="{EC1C30B1-30B3-4734-ABA7-826DA9E487CE}" srcOrd="0" destOrd="0" presId="urn:microsoft.com/office/officeart/2018/5/layout/IconLeafLabelList"/>
    <dgm:cxn modelId="{49BED61C-2839-4D88-97FD-8D506FD49EA8}" type="presOf" srcId="{04B2F75F-26BE-4BCC-B92A-6C1A1010CAF8}" destId="{807FB1CE-EB9C-43A8-8FB9-4D1B19930ABD}" srcOrd="0" destOrd="0" presId="urn:microsoft.com/office/officeart/2018/5/layout/IconLeafLabelList"/>
    <dgm:cxn modelId="{2665C91F-37EC-4634-B8EB-B6867FE1ABC9}" type="presOf" srcId="{F36627C4-8727-4517-AE50-88C5788D81E4}" destId="{037480F6-058C-42F8-A3E2-FAE540A5EA89}" srcOrd="0" destOrd="0" presId="urn:microsoft.com/office/officeart/2018/5/layout/IconLeafLabelList"/>
    <dgm:cxn modelId="{D1A14563-3521-44F4-837F-AC8D9C008FA8}" srcId="{F36627C4-8727-4517-AE50-88C5788D81E4}" destId="{54EA3AD1-D66A-4705-B7C1-9C6974A75246}" srcOrd="2" destOrd="0" parTransId="{740B8112-C3A4-4FAB-90DF-70726FF0A3F9}" sibTransId="{0952835F-1A04-4494-AD92-FD43EC8BE502}"/>
    <dgm:cxn modelId="{26E7687F-643E-4CF5-9069-723515E7470E}" srcId="{F36627C4-8727-4517-AE50-88C5788D81E4}" destId="{225971E7-E098-4C62-949E-33CF6048EC4A}" srcOrd="3" destOrd="0" parTransId="{606918A2-A227-41AC-9354-38B3FE876606}" sibTransId="{9174BF74-DEF3-42CE-BC3B-F129616A5443}"/>
    <dgm:cxn modelId="{65539893-9055-4A61-888C-0FBC6617CBE8}" srcId="{F36627C4-8727-4517-AE50-88C5788D81E4}" destId="{5A79430E-3CD0-4F3B-B612-FA78D01908EE}" srcOrd="1" destOrd="0" parTransId="{4E5EEEE1-E12C-47D6-B60D-7F7E28120350}" sibTransId="{B2D54023-AB9F-4F67-9FF7-01B422391A4B}"/>
    <dgm:cxn modelId="{A6D9C8A5-4C93-4270-A0A7-41D1180E23EE}" srcId="{F36627C4-8727-4517-AE50-88C5788D81E4}" destId="{04B2F75F-26BE-4BCC-B92A-6C1A1010CAF8}" srcOrd="0" destOrd="0" parTransId="{161890C3-A6F1-4B28-9F0C-0284B591094D}" sibTransId="{EDCC35DD-3514-45B9-89B3-9152E0D33DA3}"/>
    <dgm:cxn modelId="{E87C98C3-4DB0-4D72-AE40-60F60F1D2E8A}" type="presOf" srcId="{225971E7-E098-4C62-949E-33CF6048EC4A}" destId="{3D4A4D7B-3884-4A19-898A-D4DAD16F9C23}" srcOrd="0" destOrd="0" presId="urn:microsoft.com/office/officeart/2018/5/layout/IconLeafLabelList"/>
    <dgm:cxn modelId="{918842D3-4AAE-4D7A-8520-0141C2AD33CF}" type="presOf" srcId="{5A79430E-3CD0-4F3B-B612-FA78D01908EE}" destId="{877F0ECA-7668-43BB-AEE2-0FFE9E533546}" srcOrd="0" destOrd="0" presId="urn:microsoft.com/office/officeart/2018/5/layout/IconLeafLabelList"/>
    <dgm:cxn modelId="{5EADFF78-1D40-4A49-82C6-AFF49572F9AE}" type="presParOf" srcId="{037480F6-058C-42F8-A3E2-FAE540A5EA89}" destId="{77D7684D-1854-472F-9477-BB96B45C3216}" srcOrd="0" destOrd="0" presId="urn:microsoft.com/office/officeart/2018/5/layout/IconLeafLabelList"/>
    <dgm:cxn modelId="{A4736606-594C-493C-8592-58F3282889F8}" type="presParOf" srcId="{77D7684D-1854-472F-9477-BB96B45C3216}" destId="{943F982C-11ED-49C1-86ED-5816D0E7B624}" srcOrd="0" destOrd="0" presId="urn:microsoft.com/office/officeart/2018/5/layout/IconLeafLabelList"/>
    <dgm:cxn modelId="{094D1A41-692F-4847-A18D-4F546CCDB660}" type="presParOf" srcId="{77D7684D-1854-472F-9477-BB96B45C3216}" destId="{EF61ECDA-2B41-4D96-A802-4149D74154DD}" srcOrd="1" destOrd="0" presId="urn:microsoft.com/office/officeart/2018/5/layout/IconLeafLabelList"/>
    <dgm:cxn modelId="{DCC104F5-D3C6-4D75-86BD-2F7DF72F51C4}" type="presParOf" srcId="{77D7684D-1854-472F-9477-BB96B45C3216}" destId="{A7476CFB-CB5C-49EB-B8B7-43D6A68A1DA3}" srcOrd="2" destOrd="0" presId="urn:microsoft.com/office/officeart/2018/5/layout/IconLeafLabelList"/>
    <dgm:cxn modelId="{1CAFB2B7-7F1A-4143-B5D4-23F753D92062}" type="presParOf" srcId="{77D7684D-1854-472F-9477-BB96B45C3216}" destId="{807FB1CE-EB9C-43A8-8FB9-4D1B19930ABD}" srcOrd="3" destOrd="0" presId="urn:microsoft.com/office/officeart/2018/5/layout/IconLeafLabelList"/>
    <dgm:cxn modelId="{16FF257D-391A-464D-AB40-E5BD57312F85}" type="presParOf" srcId="{037480F6-058C-42F8-A3E2-FAE540A5EA89}" destId="{CA70DF8F-B1F0-4073-8777-4F3A1620D5F3}" srcOrd="1" destOrd="0" presId="urn:microsoft.com/office/officeart/2018/5/layout/IconLeafLabelList"/>
    <dgm:cxn modelId="{FB3F7A94-2F5A-4472-B5BE-E0819D856B73}" type="presParOf" srcId="{037480F6-058C-42F8-A3E2-FAE540A5EA89}" destId="{26F9B285-3F87-49F6-BBD1-E34829519579}" srcOrd="2" destOrd="0" presId="urn:microsoft.com/office/officeart/2018/5/layout/IconLeafLabelList"/>
    <dgm:cxn modelId="{549E0359-1C51-4BD4-8BC7-214FA16742E8}" type="presParOf" srcId="{26F9B285-3F87-49F6-BBD1-E34829519579}" destId="{F577A321-9DA0-4C64-A0C3-207C7F662A08}" srcOrd="0" destOrd="0" presId="urn:microsoft.com/office/officeart/2018/5/layout/IconLeafLabelList"/>
    <dgm:cxn modelId="{D9C56706-BDB2-47A1-AEC3-83680AE960E7}" type="presParOf" srcId="{26F9B285-3F87-49F6-BBD1-E34829519579}" destId="{9A2059F5-1293-49A6-91A1-90FEBC887BB5}" srcOrd="1" destOrd="0" presId="urn:microsoft.com/office/officeart/2018/5/layout/IconLeafLabelList"/>
    <dgm:cxn modelId="{0FF1FF78-D624-4DD0-8407-F67E2D2FC705}" type="presParOf" srcId="{26F9B285-3F87-49F6-BBD1-E34829519579}" destId="{FE772450-BEE3-4DFB-BC16-E3BBD89F2C7D}" srcOrd="2" destOrd="0" presId="urn:microsoft.com/office/officeart/2018/5/layout/IconLeafLabelList"/>
    <dgm:cxn modelId="{416C097D-C4F9-4572-B99D-B2A04262B63B}" type="presParOf" srcId="{26F9B285-3F87-49F6-BBD1-E34829519579}" destId="{877F0ECA-7668-43BB-AEE2-0FFE9E533546}" srcOrd="3" destOrd="0" presId="urn:microsoft.com/office/officeart/2018/5/layout/IconLeafLabelList"/>
    <dgm:cxn modelId="{128C3AA0-9904-43A6-8755-5D7F6F6FA058}" type="presParOf" srcId="{037480F6-058C-42F8-A3E2-FAE540A5EA89}" destId="{26627C03-97D8-4999-AAB3-99CA5B8293B2}" srcOrd="3" destOrd="0" presId="urn:microsoft.com/office/officeart/2018/5/layout/IconLeafLabelList"/>
    <dgm:cxn modelId="{0EB9A32E-1DE8-4E61-937C-DCEA5EE0A0F2}" type="presParOf" srcId="{037480F6-058C-42F8-A3E2-FAE540A5EA89}" destId="{5CCFE6BD-6BE3-41DD-91F8-2C6B51C71525}" srcOrd="4" destOrd="0" presId="urn:microsoft.com/office/officeart/2018/5/layout/IconLeafLabelList"/>
    <dgm:cxn modelId="{9AFAB2D5-62F6-4355-A712-2F1E1D05E4D7}" type="presParOf" srcId="{5CCFE6BD-6BE3-41DD-91F8-2C6B51C71525}" destId="{AA7B370C-6AC2-45AB-8B1D-B7A2F49508E3}" srcOrd="0" destOrd="0" presId="urn:microsoft.com/office/officeart/2018/5/layout/IconLeafLabelList"/>
    <dgm:cxn modelId="{34D24474-F3E6-472B-ADEB-525C35DF621A}" type="presParOf" srcId="{5CCFE6BD-6BE3-41DD-91F8-2C6B51C71525}" destId="{9CB32029-FA51-443B-8167-1EFE4A6C468B}" srcOrd="1" destOrd="0" presId="urn:microsoft.com/office/officeart/2018/5/layout/IconLeafLabelList"/>
    <dgm:cxn modelId="{DB94BBFB-CFE0-4905-A074-D18478E23B75}" type="presParOf" srcId="{5CCFE6BD-6BE3-41DD-91F8-2C6B51C71525}" destId="{9D57209A-8274-4C32-BEE1-37FE2BF0166D}" srcOrd="2" destOrd="0" presId="urn:microsoft.com/office/officeart/2018/5/layout/IconLeafLabelList"/>
    <dgm:cxn modelId="{524A430B-FBA0-4330-8C95-C678AED5D3AB}" type="presParOf" srcId="{5CCFE6BD-6BE3-41DD-91F8-2C6B51C71525}" destId="{EC1C30B1-30B3-4734-ABA7-826DA9E487CE}" srcOrd="3" destOrd="0" presId="urn:microsoft.com/office/officeart/2018/5/layout/IconLeafLabelList"/>
    <dgm:cxn modelId="{AE19B0E6-23A4-4534-88FC-87BD0BF29782}" type="presParOf" srcId="{037480F6-058C-42F8-A3E2-FAE540A5EA89}" destId="{F839AC7C-491F-4862-9EFD-4E8E2670097D}" srcOrd="5" destOrd="0" presId="urn:microsoft.com/office/officeart/2018/5/layout/IconLeafLabelList"/>
    <dgm:cxn modelId="{A53CA5F2-6DE1-4CEE-979C-01A0C00159F7}" type="presParOf" srcId="{037480F6-058C-42F8-A3E2-FAE540A5EA89}" destId="{3561D8BC-1A6A-43BF-9B76-BB3C689ABB0D}" srcOrd="6" destOrd="0" presId="urn:microsoft.com/office/officeart/2018/5/layout/IconLeafLabelList"/>
    <dgm:cxn modelId="{BF90AD87-4661-4B3E-99CA-B731251F8C37}" type="presParOf" srcId="{3561D8BC-1A6A-43BF-9B76-BB3C689ABB0D}" destId="{0CD87BFB-58CA-4B5F-9553-6E095CAB0AED}" srcOrd="0" destOrd="0" presId="urn:microsoft.com/office/officeart/2018/5/layout/IconLeafLabelList"/>
    <dgm:cxn modelId="{BCC3D043-8179-4834-9454-47351D28437E}" type="presParOf" srcId="{3561D8BC-1A6A-43BF-9B76-BB3C689ABB0D}" destId="{A6D7D5E4-F96E-4FF2-811B-75B5BBDBAC82}" srcOrd="1" destOrd="0" presId="urn:microsoft.com/office/officeart/2018/5/layout/IconLeafLabelList"/>
    <dgm:cxn modelId="{901D717C-2393-4FB6-B29C-4E4A80C0695D}" type="presParOf" srcId="{3561D8BC-1A6A-43BF-9B76-BB3C689ABB0D}" destId="{D8A7399A-97A1-47D0-BD2B-DC47C4EC7112}" srcOrd="2" destOrd="0" presId="urn:microsoft.com/office/officeart/2018/5/layout/IconLeafLabelList"/>
    <dgm:cxn modelId="{40102FF1-2D0E-4959-88BC-93EB18FD1FCE}" type="presParOf" srcId="{3561D8BC-1A6A-43BF-9B76-BB3C689ABB0D}" destId="{3D4A4D7B-3884-4A19-898A-D4DAD16F9C23}"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23129F-E9F7-4ADB-A04B-99615D1C013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D81F01D1-EE48-4827-8E8A-E8D95F4ACBCD}">
      <dgm:prSet/>
      <dgm:spPr/>
      <dgm:t>
        <a:bodyPr/>
        <a:lstStyle/>
        <a:p>
          <a:r>
            <a:rPr lang="en-US"/>
            <a:t>Transactional relationship</a:t>
          </a:r>
        </a:p>
      </dgm:t>
    </dgm:pt>
    <dgm:pt modelId="{DFEAAE17-BC0D-437A-97F1-16BABAD341AF}" type="parTrans" cxnId="{DE10DB0F-7B9D-463B-9DA8-8E345A89B2A0}">
      <dgm:prSet/>
      <dgm:spPr/>
      <dgm:t>
        <a:bodyPr/>
        <a:lstStyle/>
        <a:p>
          <a:endParaRPr lang="en-US"/>
        </a:p>
      </dgm:t>
    </dgm:pt>
    <dgm:pt modelId="{5A287800-E0C2-44C1-9EE6-7A82F5A1EA3D}" type="sibTrans" cxnId="{DE10DB0F-7B9D-463B-9DA8-8E345A89B2A0}">
      <dgm:prSet/>
      <dgm:spPr/>
      <dgm:t>
        <a:bodyPr/>
        <a:lstStyle/>
        <a:p>
          <a:endParaRPr lang="en-US"/>
        </a:p>
      </dgm:t>
    </dgm:pt>
    <dgm:pt modelId="{84CF5B01-5228-41EC-B687-282ED8DEE64F}">
      <dgm:prSet/>
      <dgm:spPr/>
      <dgm:t>
        <a:bodyPr/>
        <a:lstStyle/>
        <a:p>
          <a:r>
            <a:rPr lang="en-US"/>
            <a:t>Low trust and communication</a:t>
          </a:r>
        </a:p>
      </dgm:t>
    </dgm:pt>
    <dgm:pt modelId="{BF3A950A-9488-4E04-A5D6-60C4A536C6D6}" type="parTrans" cxnId="{F5AC1548-C664-43C1-B932-2C4DB834BD9C}">
      <dgm:prSet/>
      <dgm:spPr/>
      <dgm:t>
        <a:bodyPr/>
        <a:lstStyle/>
        <a:p>
          <a:endParaRPr lang="en-US"/>
        </a:p>
      </dgm:t>
    </dgm:pt>
    <dgm:pt modelId="{02B21E98-89C1-402D-A765-4E4F82AF3492}" type="sibTrans" cxnId="{F5AC1548-C664-43C1-B932-2C4DB834BD9C}">
      <dgm:prSet/>
      <dgm:spPr/>
      <dgm:t>
        <a:bodyPr/>
        <a:lstStyle/>
        <a:p>
          <a:endParaRPr lang="en-US"/>
        </a:p>
      </dgm:t>
    </dgm:pt>
    <dgm:pt modelId="{2E493BF2-DBD0-4A5F-A92E-C2E3BAD52DAD}">
      <dgm:prSet/>
      <dgm:spPr/>
      <dgm:t>
        <a:bodyPr/>
        <a:lstStyle/>
        <a:p>
          <a:r>
            <a:rPr lang="en-US"/>
            <a:t>No joint improvement initiatives</a:t>
          </a:r>
        </a:p>
      </dgm:t>
    </dgm:pt>
    <dgm:pt modelId="{7227B832-1EB6-40E5-BF91-F894BC90B1AB}" type="parTrans" cxnId="{74C2A896-F44F-4B6C-BF3F-F6562A80FA66}">
      <dgm:prSet/>
      <dgm:spPr/>
      <dgm:t>
        <a:bodyPr/>
        <a:lstStyle/>
        <a:p>
          <a:endParaRPr lang="en-US"/>
        </a:p>
      </dgm:t>
    </dgm:pt>
    <dgm:pt modelId="{AC670B5C-96B8-493C-A0A7-4E70A60A3BDF}" type="sibTrans" cxnId="{74C2A896-F44F-4B6C-BF3F-F6562A80FA66}">
      <dgm:prSet/>
      <dgm:spPr/>
      <dgm:t>
        <a:bodyPr/>
        <a:lstStyle/>
        <a:p>
          <a:endParaRPr lang="en-US"/>
        </a:p>
      </dgm:t>
    </dgm:pt>
    <dgm:pt modelId="{9765D1EE-650A-4EB8-A532-DBAF1DAC9871}" type="pres">
      <dgm:prSet presAssocID="{A723129F-E9F7-4ADB-A04B-99615D1C0136}" presName="linear" presStyleCnt="0">
        <dgm:presLayoutVars>
          <dgm:dir/>
          <dgm:animLvl val="lvl"/>
          <dgm:resizeHandles val="exact"/>
        </dgm:presLayoutVars>
      </dgm:prSet>
      <dgm:spPr/>
    </dgm:pt>
    <dgm:pt modelId="{14D935F1-E95D-4BAF-AF82-6AEECDC299AD}" type="pres">
      <dgm:prSet presAssocID="{D81F01D1-EE48-4827-8E8A-E8D95F4ACBCD}" presName="parentLin" presStyleCnt="0"/>
      <dgm:spPr/>
    </dgm:pt>
    <dgm:pt modelId="{94C01324-4A9D-4432-AD41-A3AB9DB83E98}" type="pres">
      <dgm:prSet presAssocID="{D81F01D1-EE48-4827-8E8A-E8D95F4ACBCD}" presName="parentLeftMargin" presStyleLbl="node1" presStyleIdx="0" presStyleCnt="3"/>
      <dgm:spPr/>
    </dgm:pt>
    <dgm:pt modelId="{4B8A916E-0EFC-48AB-A6F6-D38B7776C31D}" type="pres">
      <dgm:prSet presAssocID="{D81F01D1-EE48-4827-8E8A-E8D95F4ACBCD}" presName="parentText" presStyleLbl="node1" presStyleIdx="0" presStyleCnt="3">
        <dgm:presLayoutVars>
          <dgm:chMax val="0"/>
          <dgm:bulletEnabled val="1"/>
        </dgm:presLayoutVars>
      </dgm:prSet>
      <dgm:spPr/>
    </dgm:pt>
    <dgm:pt modelId="{34341AD3-F375-4605-8161-8A400F39A2EB}" type="pres">
      <dgm:prSet presAssocID="{D81F01D1-EE48-4827-8E8A-E8D95F4ACBCD}" presName="negativeSpace" presStyleCnt="0"/>
      <dgm:spPr/>
    </dgm:pt>
    <dgm:pt modelId="{BBB0069F-EADA-4646-9777-CA42054E1226}" type="pres">
      <dgm:prSet presAssocID="{D81F01D1-EE48-4827-8E8A-E8D95F4ACBCD}" presName="childText" presStyleLbl="conFgAcc1" presStyleIdx="0" presStyleCnt="3">
        <dgm:presLayoutVars>
          <dgm:bulletEnabled val="1"/>
        </dgm:presLayoutVars>
      </dgm:prSet>
      <dgm:spPr/>
    </dgm:pt>
    <dgm:pt modelId="{675923C2-88B7-4120-B029-20CAD22FC49D}" type="pres">
      <dgm:prSet presAssocID="{5A287800-E0C2-44C1-9EE6-7A82F5A1EA3D}" presName="spaceBetweenRectangles" presStyleCnt="0"/>
      <dgm:spPr/>
    </dgm:pt>
    <dgm:pt modelId="{52A1808A-143F-4898-B451-A64B558E7D64}" type="pres">
      <dgm:prSet presAssocID="{84CF5B01-5228-41EC-B687-282ED8DEE64F}" presName="parentLin" presStyleCnt="0"/>
      <dgm:spPr/>
    </dgm:pt>
    <dgm:pt modelId="{BC75DF72-4F53-48AE-A00B-A5AFCBA67749}" type="pres">
      <dgm:prSet presAssocID="{84CF5B01-5228-41EC-B687-282ED8DEE64F}" presName="parentLeftMargin" presStyleLbl="node1" presStyleIdx="0" presStyleCnt="3"/>
      <dgm:spPr/>
    </dgm:pt>
    <dgm:pt modelId="{05D66F15-FC32-4472-B80A-34A8305B1B1F}" type="pres">
      <dgm:prSet presAssocID="{84CF5B01-5228-41EC-B687-282ED8DEE64F}" presName="parentText" presStyleLbl="node1" presStyleIdx="1" presStyleCnt="3">
        <dgm:presLayoutVars>
          <dgm:chMax val="0"/>
          <dgm:bulletEnabled val="1"/>
        </dgm:presLayoutVars>
      </dgm:prSet>
      <dgm:spPr/>
    </dgm:pt>
    <dgm:pt modelId="{3D11AC85-AA81-4CAB-9129-5C9607950444}" type="pres">
      <dgm:prSet presAssocID="{84CF5B01-5228-41EC-B687-282ED8DEE64F}" presName="negativeSpace" presStyleCnt="0"/>
      <dgm:spPr/>
    </dgm:pt>
    <dgm:pt modelId="{0BD26C6E-A18B-4D36-9014-6669DD1B01EE}" type="pres">
      <dgm:prSet presAssocID="{84CF5B01-5228-41EC-B687-282ED8DEE64F}" presName="childText" presStyleLbl="conFgAcc1" presStyleIdx="1" presStyleCnt="3">
        <dgm:presLayoutVars>
          <dgm:bulletEnabled val="1"/>
        </dgm:presLayoutVars>
      </dgm:prSet>
      <dgm:spPr/>
    </dgm:pt>
    <dgm:pt modelId="{3EA458E0-E8D4-4B47-9821-92E18222C8B4}" type="pres">
      <dgm:prSet presAssocID="{02B21E98-89C1-402D-A765-4E4F82AF3492}" presName="spaceBetweenRectangles" presStyleCnt="0"/>
      <dgm:spPr/>
    </dgm:pt>
    <dgm:pt modelId="{89586394-FF48-43D2-B4F6-3E4BE6838166}" type="pres">
      <dgm:prSet presAssocID="{2E493BF2-DBD0-4A5F-A92E-C2E3BAD52DAD}" presName="parentLin" presStyleCnt="0"/>
      <dgm:spPr/>
    </dgm:pt>
    <dgm:pt modelId="{867FB06A-1CC2-46DB-BF44-3CB358613FDD}" type="pres">
      <dgm:prSet presAssocID="{2E493BF2-DBD0-4A5F-A92E-C2E3BAD52DAD}" presName="parentLeftMargin" presStyleLbl="node1" presStyleIdx="1" presStyleCnt="3"/>
      <dgm:spPr/>
    </dgm:pt>
    <dgm:pt modelId="{31A39A41-3B04-4235-A1F7-C1F415262482}" type="pres">
      <dgm:prSet presAssocID="{2E493BF2-DBD0-4A5F-A92E-C2E3BAD52DAD}" presName="parentText" presStyleLbl="node1" presStyleIdx="2" presStyleCnt="3">
        <dgm:presLayoutVars>
          <dgm:chMax val="0"/>
          <dgm:bulletEnabled val="1"/>
        </dgm:presLayoutVars>
      </dgm:prSet>
      <dgm:spPr/>
    </dgm:pt>
    <dgm:pt modelId="{2E88215C-647D-4B97-9228-634B712EE8A4}" type="pres">
      <dgm:prSet presAssocID="{2E493BF2-DBD0-4A5F-A92E-C2E3BAD52DAD}" presName="negativeSpace" presStyleCnt="0"/>
      <dgm:spPr/>
    </dgm:pt>
    <dgm:pt modelId="{727432BD-40A0-4BCA-9AF8-DF7BAF5C31F7}" type="pres">
      <dgm:prSet presAssocID="{2E493BF2-DBD0-4A5F-A92E-C2E3BAD52DAD}" presName="childText" presStyleLbl="conFgAcc1" presStyleIdx="2" presStyleCnt="3">
        <dgm:presLayoutVars>
          <dgm:bulletEnabled val="1"/>
        </dgm:presLayoutVars>
      </dgm:prSet>
      <dgm:spPr/>
    </dgm:pt>
  </dgm:ptLst>
  <dgm:cxnLst>
    <dgm:cxn modelId="{DE10DB0F-7B9D-463B-9DA8-8E345A89B2A0}" srcId="{A723129F-E9F7-4ADB-A04B-99615D1C0136}" destId="{D81F01D1-EE48-4827-8E8A-E8D95F4ACBCD}" srcOrd="0" destOrd="0" parTransId="{DFEAAE17-BC0D-437A-97F1-16BABAD341AF}" sibTransId="{5A287800-E0C2-44C1-9EE6-7A82F5A1EA3D}"/>
    <dgm:cxn modelId="{B1604E47-C478-4F43-8C26-BF90FA295C2F}" type="presOf" srcId="{A723129F-E9F7-4ADB-A04B-99615D1C0136}" destId="{9765D1EE-650A-4EB8-A532-DBAF1DAC9871}" srcOrd="0" destOrd="0" presId="urn:microsoft.com/office/officeart/2005/8/layout/list1"/>
    <dgm:cxn modelId="{F5AC1548-C664-43C1-B932-2C4DB834BD9C}" srcId="{A723129F-E9F7-4ADB-A04B-99615D1C0136}" destId="{84CF5B01-5228-41EC-B687-282ED8DEE64F}" srcOrd="1" destOrd="0" parTransId="{BF3A950A-9488-4E04-A5D6-60C4A536C6D6}" sibTransId="{02B21E98-89C1-402D-A765-4E4F82AF3492}"/>
    <dgm:cxn modelId="{017B3050-1BAA-4046-BEE7-B2A427046A52}" type="presOf" srcId="{D81F01D1-EE48-4827-8E8A-E8D95F4ACBCD}" destId="{94C01324-4A9D-4432-AD41-A3AB9DB83E98}" srcOrd="0" destOrd="0" presId="urn:microsoft.com/office/officeart/2005/8/layout/list1"/>
    <dgm:cxn modelId="{DBE8CD51-8E4C-466C-ABF5-224216F2DC1F}" type="presOf" srcId="{2E493BF2-DBD0-4A5F-A92E-C2E3BAD52DAD}" destId="{31A39A41-3B04-4235-A1F7-C1F415262482}" srcOrd="1" destOrd="0" presId="urn:microsoft.com/office/officeart/2005/8/layout/list1"/>
    <dgm:cxn modelId="{4756D053-DC25-4DB3-AC40-0FC9AB5663CF}" type="presOf" srcId="{2E493BF2-DBD0-4A5F-A92E-C2E3BAD52DAD}" destId="{867FB06A-1CC2-46DB-BF44-3CB358613FDD}" srcOrd="0" destOrd="0" presId="urn:microsoft.com/office/officeart/2005/8/layout/list1"/>
    <dgm:cxn modelId="{C1658288-6701-4A15-87B3-F7AB7E162F28}" type="presOf" srcId="{D81F01D1-EE48-4827-8E8A-E8D95F4ACBCD}" destId="{4B8A916E-0EFC-48AB-A6F6-D38B7776C31D}" srcOrd="1" destOrd="0" presId="urn:microsoft.com/office/officeart/2005/8/layout/list1"/>
    <dgm:cxn modelId="{74C2A896-F44F-4B6C-BF3F-F6562A80FA66}" srcId="{A723129F-E9F7-4ADB-A04B-99615D1C0136}" destId="{2E493BF2-DBD0-4A5F-A92E-C2E3BAD52DAD}" srcOrd="2" destOrd="0" parTransId="{7227B832-1EB6-40E5-BF91-F894BC90B1AB}" sibTransId="{AC670B5C-96B8-493C-A0A7-4E70A60A3BDF}"/>
    <dgm:cxn modelId="{0A99AB99-9B53-48E3-BAF0-46C4A41ADF0D}" type="presOf" srcId="{84CF5B01-5228-41EC-B687-282ED8DEE64F}" destId="{BC75DF72-4F53-48AE-A00B-A5AFCBA67749}" srcOrd="0" destOrd="0" presId="urn:microsoft.com/office/officeart/2005/8/layout/list1"/>
    <dgm:cxn modelId="{B2C027D9-490F-48CF-B39C-D95BB5D2F739}" type="presOf" srcId="{84CF5B01-5228-41EC-B687-282ED8DEE64F}" destId="{05D66F15-FC32-4472-B80A-34A8305B1B1F}" srcOrd="1" destOrd="0" presId="urn:microsoft.com/office/officeart/2005/8/layout/list1"/>
    <dgm:cxn modelId="{915B5B52-7ADA-4E78-B769-C7AB856D4BA1}" type="presParOf" srcId="{9765D1EE-650A-4EB8-A532-DBAF1DAC9871}" destId="{14D935F1-E95D-4BAF-AF82-6AEECDC299AD}" srcOrd="0" destOrd="0" presId="urn:microsoft.com/office/officeart/2005/8/layout/list1"/>
    <dgm:cxn modelId="{12D53DD5-5ACA-46B1-9A09-CB6DFB64A797}" type="presParOf" srcId="{14D935F1-E95D-4BAF-AF82-6AEECDC299AD}" destId="{94C01324-4A9D-4432-AD41-A3AB9DB83E98}" srcOrd="0" destOrd="0" presId="urn:microsoft.com/office/officeart/2005/8/layout/list1"/>
    <dgm:cxn modelId="{093E5FCA-26D4-4637-B16D-D4D461A51B1D}" type="presParOf" srcId="{14D935F1-E95D-4BAF-AF82-6AEECDC299AD}" destId="{4B8A916E-0EFC-48AB-A6F6-D38B7776C31D}" srcOrd="1" destOrd="0" presId="urn:microsoft.com/office/officeart/2005/8/layout/list1"/>
    <dgm:cxn modelId="{0BBCD8E6-9530-4DF3-A98A-0E05E0916E39}" type="presParOf" srcId="{9765D1EE-650A-4EB8-A532-DBAF1DAC9871}" destId="{34341AD3-F375-4605-8161-8A400F39A2EB}" srcOrd="1" destOrd="0" presId="urn:microsoft.com/office/officeart/2005/8/layout/list1"/>
    <dgm:cxn modelId="{767342CD-5E88-4FA7-A374-EF84ED82E67B}" type="presParOf" srcId="{9765D1EE-650A-4EB8-A532-DBAF1DAC9871}" destId="{BBB0069F-EADA-4646-9777-CA42054E1226}" srcOrd="2" destOrd="0" presId="urn:microsoft.com/office/officeart/2005/8/layout/list1"/>
    <dgm:cxn modelId="{EA197CF7-75A6-4AF4-A450-B60FC378896A}" type="presParOf" srcId="{9765D1EE-650A-4EB8-A532-DBAF1DAC9871}" destId="{675923C2-88B7-4120-B029-20CAD22FC49D}" srcOrd="3" destOrd="0" presId="urn:microsoft.com/office/officeart/2005/8/layout/list1"/>
    <dgm:cxn modelId="{550A99DA-9F27-4511-8E88-5093F8E3A9C0}" type="presParOf" srcId="{9765D1EE-650A-4EB8-A532-DBAF1DAC9871}" destId="{52A1808A-143F-4898-B451-A64B558E7D64}" srcOrd="4" destOrd="0" presId="urn:microsoft.com/office/officeart/2005/8/layout/list1"/>
    <dgm:cxn modelId="{DDE23BA0-B507-4532-8131-3D5B467E889C}" type="presParOf" srcId="{52A1808A-143F-4898-B451-A64B558E7D64}" destId="{BC75DF72-4F53-48AE-A00B-A5AFCBA67749}" srcOrd="0" destOrd="0" presId="urn:microsoft.com/office/officeart/2005/8/layout/list1"/>
    <dgm:cxn modelId="{289A118F-C4A3-424F-888F-2D9D1700AF43}" type="presParOf" srcId="{52A1808A-143F-4898-B451-A64B558E7D64}" destId="{05D66F15-FC32-4472-B80A-34A8305B1B1F}" srcOrd="1" destOrd="0" presId="urn:microsoft.com/office/officeart/2005/8/layout/list1"/>
    <dgm:cxn modelId="{68AC87DB-C4FC-4E2F-91A0-FB6412698DD0}" type="presParOf" srcId="{9765D1EE-650A-4EB8-A532-DBAF1DAC9871}" destId="{3D11AC85-AA81-4CAB-9129-5C9607950444}" srcOrd="5" destOrd="0" presId="urn:microsoft.com/office/officeart/2005/8/layout/list1"/>
    <dgm:cxn modelId="{A0B85646-E411-499A-BF85-8B12B09DB98C}" type="presParOf" srcId="{9765D1EE-650A-4EB8-A532-DBAF1DAC9871}" destId="{0BD26C6E-A18B-4D36-9014-6669DD1B01EE}" srcOrd="6" destOrd="0" presId="urn:microsoft.com/office/officeart/2005/8/layout/list1"/>
    <dgm:cxn modelId="{A94A3E99-EC93-4B4F-BE65-3845A4CF0BFB}" type="presParOf" srcId="{9765D1EE-650A-4EB8-A532-DBAF1DAC9871}" destId="{3EA458E0-E8D4-4B47-9821-92E18222C8B4}" srcOrd="7" destOrd="0" presId="urn:microsoft.com/office/officeart/2005/8/layout/list1"/>
    <dgm:cxn modelId="{B1F94C6F-FC0D-4FEF-867A-0A01A66B5BFA}" type="presParOf" srcId="{9765D1EE-650A-4EB8-A532-DBAF1DAC9871}" destId="{89586394-FF48-43D2-B4F6-3E4BE6838166}" srcOrd="8" destOrd="0" presId="urn:microsoft.com/office/officeart/2005/8/layout/list1"/>
    <dgm:cxn modelId="{EFC5FCF0-D7C3-4F37-A093-13F788B62206}" type="presParOf" srcId="{89586394-FF48-43D2-B4F6-3E4BE6838166}" destId="{867FB06A-1CC2-46DB-BF44-3CB358613FDD}" srcOrd="0" destOrd="0" presId="urn:microsoft.com/office/officeart/2005/8/layout/list1"/>
    <dgm:cxn modelId="{051025D8-EDD3-48C2-8B19-6A1BCEC3A35A}" type="presParOf" srcId="{89586394-FF48-43D2-B4F6-3E4BE6838166}" destId="{31A39A41-3B04-4235-A1F7-C1F415262482}" srcOrd="1" destOrd="0" presId="urn:microsoft.com/office/officeart/2005/8/layout/list1"/>
    <dgm:cxn modelId="{0BDE4B14-7A32-47A1-A3EF-85E20ADED3E7}" type="presParOf" srcId="{9765D1EE-650A-4EB8-A532-DBAF1DAC9871}" destId="{2E88215C-647D-4B97-9228-634B712EE8A4}" srcOrd="9" destOrd="0" presId="urn:microsoft.com/office/officeart/2005/8/layout/list1"/>
    <dgm:cxn modelId="{C917C89E-2CFF-421A-86AF-71E7E7530A26}" type="presParOf" srcId="{9765D1EE-650A-4EB8-A532-DBAF1DAC9871}" destId="{727432BD-40A0-4BCA-9AF8-DF7BAF5C31F7}"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D0D83AB-1306-4F26-B8AE-AC42E61FCE5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89C9B01-9434-4F1D-860F-4E9333BC63A9}">
      <dgm:prSet/>
      <dgm:spPr/>
      <dgm:t>
        <a:bodyPr/>
        <a:lstStyle/>
        <a:p>
          <a:pPr>
            <a:lnSpc>
              <a:spcPct val="100000"/>
            </a:lnSpc>
          </a:pPr>
          <a:r>
            <a:rPr lang="en-US" b="1"/>
            <a:t>Key Outcomes</a:t>
          </a:r>
          <a:endParaRPr lang="en-US"/>
        </a:p>
      </dgm:t>
    </dgm:pt>
    <dgm:pt modelId="{DF14275A-93F8-46D7-92B4-E6F803785969}" type="parTrans" cxnId="{A5830047-CEF9-45FA-8C96-30D1F4FB82C1}">
      <dgm:prSet/>
      <dgm:spPr/>
      <dgm:t>
        <a:bodyPr/>
        <a:lstStyle/>
        <a:p>
          <a:endParaRPr lang="en-US"/>
        </a:p>
      </dgm:t>
    </dgm:pt>
    <dgm:pt modelId="{85355FAE-F040-437C-9C3C-A9DCFB841825}" type="sibTrans" cxnId="{A5830047-CEF9-45FA-8C96-30D1F4FB82C1}">
      <dgm:prSet/>
      <dgm:spPr/>
      <dgm:t>
        <a:bodyPr/>
        <a:lstStyle/>
        <a:p>
          <a:endParaRPr lang="en-US"/>
        </a:p>
      </dgm:t>
    </dgm:pt>
    <dgm:pt modelId="{B78DAC52-D829-4F8F-9494-01E0BE0FFCE0}">
      <dgm:prSet/>
      <dgm:spPr/>
      <dgm:t>
        <a:bodyPr/>
        <a:lstStyle/>
        <a:p>
          <a:pPr>
            <a:lnSpc>
              <a:spcPct val="100000"/>
            </a:lnSpc>
          </a:pPr>
          <a:r>
            <a:rPr lang="en-US"/>
            <a:t>Improved supplier accountability</a:t>
          </a:r>
        </a:p>
      </dgm:t>
    </dgm:pt>
    <dgm:pt modelId="{243830E3-EE23-41CB-A582-4EB521B766A4}" type="parTrans" cxnId="{E9552C9E-998A-4217-B918-F4BB5E121481}">
      <dgm:prSet/>
      <dgm:spPr/>
      <dgm:t>
        <a:bodyPr/>
        <a:lstStyle/>
        <a:p>
          <a:endParaRPr lang="en-US"/>
        </a:p>
      </dgm:t>
    </dgm:pt>
    <dgm:pt modelId="{C3271C85-2E5E-4B1E-A25C-2CE86382F29D}" type="sibTrans" cxnId="{E9552C9E-998A-4217-B918-F4BB5E121481}">
      <dgm:prSet/>
      <dgm:spPr/>
      <dgm:t>
        <a:bodyPr/>
        <a:lstStyle/>
        <a:p>
          <a:endParaRPr lang="en-US"/>
        </a:p>
      </dgm:t>
    </dgm:pt>
    <dgm:pt modelId="{E7BCC0FC-82C3-4144-80D5-18853202E363}">
      <dgm:prSet/>
      <dgm:spPr/>
      <dgm:t>
        <a:bodyPr/>
        <a:lstStyle/>
        <a:p>
          <a:pPr>
            <a:lnSpc>
              <a:spcPct val="100000"/>
            </a:lnSpc>
          </a:pPr>
          <a:r>
            <a:rPr lang="en-US"/>
            <a:t>Stronger buyer–supplier collaboration</a:t>
          </a:r>
        </a:p>
      </dgm:t>
    </dgm:pt>
    <dgm:pt modelId="{9C3656C5-C522-4694-96DA-0007FB5BF2A8}" type="parTrans" cxnId="{718C3860-4579-43B5-83D4-4CF7C34595C9}">
      <dgm:prSet/>
      <dgm:spPr/>
      <dgm:t>
        <a:bodyPr/>
        <a:lstStyle/>
        <a:p>
          <a:endParaRPr lang="en-US"/>
        </a:p>
      </dgm:t>
    </dgm:pt>
    <dgm:pt modelId="{0231A67D-8A35-412B-BCFC-C1D198E62503}" type="sibTrans" cxnId="{718C3860-4579-43B5-83D4-4CF7C34595C9}">
      <dgm:prSet/>
      <dgm:spPr/>
      <dgm:t>
        <a:bodyPr/>
        <a:lstStyle/>
        <a:p>
          <a:endParaRPr lang="en-US"/>
        </a:p>
      </dgm:t>
    </dgm:pt>
    <dgm:pt modelId="{EB1FD112-A911-4CAD-B3C2-F5A824A7F9FE}">
      <dgm:prSet/>
      <dgm:spPr/>
      <dgm:t>
        <a:bodyPr/>
        <a:lstStyle/>
        <a:p>
          <a:pPr>
            <a:lnSpc>
              <a:spcPct val="100000"/>
            </a:lnSpc>
          </a:pPr>
          <a:r>
            <a:rPr lang="en-US"/>
            <a:t>Enhanced quality and sustainability performance</a:t>
          </a:r>
        </a:p>
      </dgm:t>
    </dgm:pt>
    <dgm:pt modelId="{BDEB4970-BAAC-4CBA-8109-4BA154D4D9C6}" type="parTrans" cxnId="{C756DDF0-8976-47F7-8BB8-47E484BBEDF7}">
      <dgm:prSet/>
      <dgm:spPr/>
      <dgm:t>
        <a:bodyPr/>
        <a:lstStyle/>
        <a:p>
          <a:endParaRPr lang="en-US"/>
        </a:p>
      </dgm:t>
    </dgm:pt>
    <dgm:pt modelId="{FECD5FC6-C5AC-4751-9112-63BEA0A868D9}" type="sibTrans" cxnId="{C756DDF0-8976-47F7-8BB8-47E484BBEDF7}">
      <dgm:prSet/>
      <dgm:spPr/>
      <dgm:t>
        <a:bodyPr/>
        <a:lstStyle/>
        <a:p>
          <a:endParaRPr lang="en-US"/>
        </a:p>
      </dgm:t>
    </dgm:pt>
    <dgm:pt modelId="{C4BB59AA-C473-46B1-B6F0-BD38692A3EAE}">
      <dgm:prSet/>
      <dgm:spPr/>
      <dgm:t>
        <a:bodyPr/>
        <a:lstStyle/>
        <a:p>
          <a:pPr>
            <a:lnSpc>
              <a:spcPct val="100000"/>
            </a:lnSpc>
          </a:pPr>
          <a:r>
            <a:rPr lang="en-US"/>
            <a:t>More resilient supply chain without immediate supplier termination</a:t>
          </a:r>
        </a:p>
      </dgm:t>
    </dgm:pt>
    <dgm:pt modelId="{802C7C1B-0EA7-43A9-A24B-8452D81B8E6E}" type="parTrans" cxnId="{8B32A8FC-72A7-4098-8F28-50D60E21E494}">
      <dgm:prSet/>
      <dgm:spPr/>
      <dgm:t>
        <a:bodyPr/>
        <a:lstStyle/>
        <a:p>
          <a:endParaRPr lang="en-US"/>
        </a:p>
      </dgm:t>
    </dgm:pt>
    <dgm:pt modelId="{011F3DBA-DA49-4C5D-BC81-7BD4009047E1}" type="sibTrans" cxnId="{8B32A8FC-72A7-4098-8F28-50D60E21E494}">
      <dgm:prSet/>
      <dgm:spPr/>
      <dgm:t>
        <a:bodyPr/>
        <a:lstStyle/>
        <a:p>
          <a:endParaRPr lang="en-US"/>
        </a:p>
      </dgm:t>
    </dgm:pt>
    <dgm:pt modelId="{8E201092-5553-4372-9119-559FCF4F8AD1}" type="pres">
      <dgm:prSet presAssocID="{6D0D83AB-1306-4F26-B8AE-AC42E61FCE57}" presName="root" presStyleCnt="0">
        <dgm:presLayoutVars>
          <dgm:dir/>
          <dgm:resizeHandles val="exact"/>
        </dgm:presLayoutVars>
      </dgm:prSet>
      <dgm:spPr/>
    </dgm:pt>
    <dgm:pt modelId="{59F161DE-B127-4D46-9BB0-76D474026F7D}" type="pres">
      <dgm:prSet presAssocID="{289C9B01-9434-4F1D-860F-4E9333BC63A9}" presName="compNode" presStyleCnt="0"/>
      <dgm:spPr/>
    </dgm:pt>
    <dgm:pt modelId="{98E81B45-EC84-467A-AED8-30411289AC80}" type="pres">
      <dgm:prSet presAssocID="{289C9B01-9434-4F1D-860F-4E9333BC63A9}" presName="bgRect" presStyleLbl="bgShp" presStyleIdx="0" presStyleCnt="5"/>
      <dgm:spPr/>
    </dgm:pt>
    <dgm:pt modelId="{82A8DD44-E419-489B-B904-D89E68CBAE89}" type="pres">
      <dgm:prSet presAssocID="{289C9B01-9434-4F1D-860F-4E9333BC63A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2C4E4B7F-15F4-4676-9B02-0686DDD50D88}" type="pres">
      <dgm:prSet presAssocID="{289C9B01-9434-4F1D-860F-4E9333BC63A9}" presName="spaceRect" presStyleCnt="0"/>
      <dgm:spPr/>
    </dgm:pt>
    <dgm:pt modelId="{4A3474B9-DA72-416D-9001-F2BCD51740E3}" type="pres">
      <dgm:prSet presAssocID="{289C9B01-9434-4F1D-860F-4E9333BC63A9}" presName="parTx" presStyleLbl="revTx" presStyleIdx="0" presStyleCnt="5">
        <dgm:presLayoutVars>
          <dgm:chMax val="0"/>
          <dgm:chPref val="0"/>
        </dgm:presLayoutVars>
      </dgm:prSet>
      <dgm:spPr/>
    </dgm:pt>
    <dgm:pt modelId="{48AE54AE-2C93-431C-AA4B-0260EC0DBCF5}" type="pres">
      <dgm:prSet presAssocID="{85355FAE-F040-437C-9C3C-A9DCFB841825}" presName="sibTrans" presStyleCnt="0"/>
      <dgm:spPr/>
    </dgm:pt>
    <dgm:pt modelId="{4A95718F-D5C9-4454-A2E0-24CABA858553}" type="pres">
      <dgm:prSet presAssocID="{B78DAC52-D829-4F8F-9494-01E0BE0FFCE0}" presName="compNode" presStyleCnt="0"/>
      <dgm:spPr/>
    </dgm:pt>
    <dgm:pt modelId="{3BFF0384-57D9-45F5-B925-9788C0335D46}" type="pres">
      <dgm:prSet presAssocID="{B78DAC52-D829-4F8F-9494-01E0BE0FFCE0}" presName="bgRect" presStyleLbl="bgShp" presStyleIdx="1" presStyleCnt="5"/>
      <dgm:spPr/>
    </dgm:pt>
    <dgm:pt modelId="{1B681B05-0A3D-494A-A909-B86CD1C363C0}" type="pres">
      <dgm:prSet presAssocID="{B78DAC52-D829-4F8F-9494-01E0BE0FFCE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D5163C32-BFD5-408C-9202-8AFEA2C9C9AB}" type="pres">
      <dgm:prSet presAssocID="{B78DAC52-D829-4F8F-9494-01E0BE0FFCE0}" presName="spaceRect" presStyleCnt="0"/>
      <dgm:spPr/>
    </dgm:pt>
    <dgm:pt modelId="{B8B2B534-0196-4EB1-ADA6-79183D6838DD}" type="pres">
      <dgm:prSet presAssocID="{B78DAC52-D829-4F8F-9494-01E0BE0FFCE0}" presName="parTx" presStyleLbl="revTx" presStyleIdx="1" presStyleCnt="5">
        <dgm:presLayoutVars>
          <dgm:chMax val="0"/>
          <dgm:chPref val="0"/>
        </dgm:presLayoutVars>
      </dgm:prSet>
      <dgm:spPr/>
    </dgm:pt>
    <dgm:pt modelId="{C331809F-5A0A-44D3-AF09-E3342D401721}" type="pres">
      <dgm:prSet presAssocID="{C3271C85-2E5E-4B1E-A25C-2CE86382F29D}" presName="sibTrans" presStyleCnt="0"/>
      <dgm:spPr/>
    </dgm:pt>
    <dgm:pt modelId="{02EA9E2B-FB0A-4AC2-B78F-554E7F02972C}" type="pres">
      <dgm:prSet presAssocID="{E7BCC0FC-82C3-4144-80D5-18853202E363}" presName="compNode" presStyleCnt="0"/>
      <dgm:spPr/>
    </dgm:pt>
    <dgm:pt modelId="{E469D4F4-A867-40F6-8856-9BC16F06CB3B}" type="pres">
      <dgm:prSet presAssocID="{E7BCC0FC-82C3-4144-80D5-18853202E363}" presName="bgRect" presStyleLbl="bgShp" presStyleIdx="2" presStyleCnt="5"/>
      <dgm:spPr/>
    </dgm:pt>
    <dgm:pt modelId="{823C8372-9DF5-4C5E-AE8D-52E2AC53847A}" type="pres">
      <dgm:prSet presAssocID="{E7BCC0FC-82C3-4144-80D5-18853202E36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1AA24D54-3464-4AEF-A568-E2CED91BAF90}" type="pres">
      <dgm:prSet presAssocID="{E7BCC0FC-82C3-4144-80D5-18853202E363}" presName="spaceRect" presStyleCnt="0"/>
      <dgm:spPr/>
    </dgm:pt>
    <dgm:pt modelId="{662DDE22-A68D-44A2-9BFA-6B4BD9BA4FD4}" type="pres">
      <dgm:prSet presAssocID="{E7BCC0FC-82C3-4144-80D5-18853202E363}" presName="parTx" presStyleLbl="revTx" presStyleIdx="2" presStyleCnt="5">
        <dgm:presLayoutVars>
          <dgm:chMax val="0"/>
          <dgm:chPref val="0"/>
        </dgm:presLayoutVars>
      </dgm:prSet>
      <dgm:spPr/>
    </dgm:pt>
    <dgm:pt modelId="{530DC736-BD41-4D7F-858F-ED310271E468}" type="pres">
      <dgm:prSet presAssocID="{0231A67D-8A35-412B-BCFC-C1D198E62503}" presName="sibTrans" presStyleCnt="0"/>
      <dgm:spPr/>
    </dgm:pt>
    <dgm:pt modelId="{1BB2C609-5C83-4C9B-8272-331296EDC058}" type="pres">
      <dgm:prSet presAssocID="{EB1FD112-A911-4CAD-B3C2-F5A824A7F9FE}" presName="compNode" presStyleCnt="0"/>
      <dgm:spPr/>
    </dgm:pt>
    <dgm:pt modelId="{86E51598-84CE-40D5-BBE0-E65408F8CC8C}" type="pres">
      <dgm:prSet presAssocID="{EB1FD112-A911-4CAD-B3C2-F5A824A7F9FE}" presName="bgRect" presStyleLbl="bgShp" presStyleIdx="3" presStyleCnt="5"/>
      <dgm:spPr/>
    </dgm:pt>
    <dgm:pt modelId="{D4D4D6EF-CD0D-41BD-8A5B-C918772533E7}" type="pres">
      <dgm:prSet presAssocID="{EB1FD112-A911-4CAD-B3C2-F5A824A7F9F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pward trend"/>
        </a:ext>
      </dgm:extLst>
    </dgm:pt>
    <dgm:pt modelId="{5AFF4167-4A93-46BC-B749-6882F73AC525}" type="pres">
      <dgm:prSet presAssocID="{EB1FD112-A911-4CAD-B3C2-F5A824A7F9FE}" presName="spaceRect" presStyleCnt="0"/>
      <dgm:spPr/>
    </dgm:pt>
    <dgm:pt modelId="{45B15F67-105A-4922-8EE2-43A922EC3385}" type="pres">
      <dgm:prSet presAssocID="{EB1FD112-A911-4CAD-B3C2-F5A824A7F9FE}" presName="parTx" presStyleLbl="revTx" presStyleIdx="3" presStyleCnt="5">
        <dgm:presLayoutVars>
          <dgm:chMax val="0"/>
          <dgm:chPref val="0"/>
        </dgm:presLayoutVars>
      </dgm:prSet>
      <dgm:spPr/>
    </dgm:pt>
    <dgm:pt modelId="{922C5AE0-EF5F-46D8-8F51-8A7E0462000E}" type="pres">
      <dgm:prSet presAssocID="{FECD5FC6-C5AC-4751-9112-63BEA0A868D9}" presName="sibTrans" presStyleCnt="0"/>
      <dgm:spPr/>
    </dgm:pt>
    <dgm:pt modelId="{FE614306-E54E-497C-A600-DDBE95C3F93C}" type="pres">
      <dgm:prSet presAssocID="{C4BB59AA-C473-46B1-B6F0-BD38692A3EAE}" presName="compNode" presStyleCnt="0"/>
      <dgm:spPr/>
    </dgm:pt>
    <dgm:pt modelId="{D1266868-70C3-4FD4-A412-995D5868DA65}" type="pres">
      <dgm:prSet presAssocID="{C4BB59AA-C473-46B1-B6F0-BD38692A3EAE}" presName="bgRect" presStyleLbl="bgShp" presStyleIdx="4" presStyleCnt="5"/>
      <dgm:spPr/>
    </dgm:pt>
    <dgm:pt modelId="{ECC34749-E119-425A-A97A-BF9CE0AC6E5B}" type="pres">
      <dgm:prSet presAssocID="{C4BB59AA-C473-46B1-B6F0-BD38692A3EA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ruck"/>
        </a:ext>
      </dgm:extLst>
    </dgm:pt>
    <dgm:pt modelId="{ED5709D1-E519-4E98-80D4-C4C0E8B3CDF8}" type="pres">
      <dgm:prSet presAssocID="{C4BB59AA-C473-46B1-B6F0-BD38692A3EAE}" presName="spaceRect" presStyleCnt="0"/>
      <dgm:spPr/>
    </dgm:pt>
    <dgm:pt modelId="{365F3B33-FF55-4AF2-911E-FB9D087DAA80}" type="pres">
      <dgm:prSet presAssocID="{C4BB59AA-C473-46B1-B6F0-BD38692A3EAE}" presName="parTx" presStyleLbl="revTx" presStyleIdx="4" presStyleCnt="5">
        <dgm:presLayoutVars>
          <dgm:chMax val="0"/>
          <dgm:chPref val="0"/>
        </dgm:presLayoutVars>
      </dgm:prSet>
      <dgm:spPr/>
    </dgm:pt>
  </dgm:ptLst>
  <dgm:cxnLst>
    <dgm:cxn modelId="{718C3860-4579-43B5-83D4-4CF7C34595C9}" srcId="{6D0D83AB-1306-4F26-B8AE-AC42E61FCE57}" destId="{E7BCC0FC-82C3-4144-80D5-18853202E363}" srcOrd="2" destOrd="0" parTransId="{9C3656C5-C522-4694-96DA-0007FB5BF2A8}" sibTransId="{0231A67D-8A35-412B-BCFC-C1D198E62503}"/>
    <dgm:cxn modelId="{A5830047-CEF9-45FA-8C96-30D1F4FB82C1}" srcId="{6D0D83AB-1306-4F26-B8AE-AC42E61FCE57}" destId="{289C9B01-9434-4F1D-860F-4E9333BC63A9}" srcOrd="0" destOrd="0" parTransId="{DF14275A-93F8-46D7-92B4-E6F803785969}" sibTransId="{85355FAE-F040-437C-9C3C-A9DCFB841825}"/>
    <dgm:cxn modelId="{37975A90-8B26-4476-9D28-431ED9B70E95}" type="presOf" srcId="{E7BCC0FC-82C3-4144-80D5-18853202E363}" destId="{662DDE22-A68D-44A2-9BFA-6B4BD9BA4FD4}" srcOrd="0" destOrd="0" presId="urn:microsoft.com/office/officeart/2018/2/layout/IconVerticalSolidList"/>
    <dgm:cxn modelId="{7014DA99-EC79-440A-B41E-40EE2099DEE9}" type="presOf" srcId="{6D0D83AB-1306-4F26-B8AE-AC42E61FCE57}" destId="{8E201092-5553-4372-9119-559FCF4F8AD1}" srcOrd="0" destOrd="0" presId="urn:microsoft.com/office/officeart/2018/2/layout/IconVerticalSolidList"/>
    <dgm:cxn modelId="{E9552C9E-998A-4217-B918-F4BB5E121481}" srcId="{6D0D83AB-1306-4F26-B8AE-AC42E61FCE57}" destId="{B78DAC52-D829-4F8F-9494-01E0BE0FFCE0}" srcOrd="1" destOrd="0" parTransId="{243830E3-EE23-41CB-A582-4EB521B766A4}" sibTransId="{C3271C85-2E5E-4B1E-A25C-2CE86382F29D}"/>
    <dgm:cxn modelId="{EF743FA9-3EC2-450F-ABD0-9E7E64F56C4A}" type="presOf" srcId="{EB1FD112-A911-4CAD-B3C2-F5A824A7F9FE}" destId="{45B15F67-105A-4922-8EE2-43A922EC3385}" srcOrd="0" destOrd="0" presId="urn:microsoft.com/office/officeart/2018/2/layout/IconVerticalSolidList"/>
    <dgm:cxn modelId="{303CEEAE-0818-454E-B199-0981F6D395B8}" type="presOf" srcId="{B78DAC52-D829-4F8F-9494-01E0BE0FFCE0}" destId="{B8B2B534-0196-4EB1-ADA6-79183D6838DD}" srcOrd="0" destOrd="0" presId="urn:microsoft.com/office/officeart/2018/2/layout/IconVerticalSolidList"/>
    <dgm:cxn modelId="{19219DB9-52FD-4F32-BB14-E2B9A82C6148}" type="presOf" srcId="{C4BB59AA-C473-46B1-B6F0-BD38692A3EAE}" destId="{365F3B33-FF55-4AF2-911E-FB9D087DAA80}" srcOrd="0" destOrd="0" presId="urn:microsoft.com/office/officeart/2018/2/layout/IconVerticalSolidList"/>
    <dgm:cxn modelId="{1F33DDCA-1727-4FD2-94FC-B7D5D01E5346}" type="presOf" srcId="{289C9B01-9434-4F1D-860F-4E9333BC63A9}" destId="{4A3474B9-DA72-416D-9001-F2BCD51740E3}" srcOrd="0" destOrd="0" presId="urn:microsoft.com/office/officeart/2018/2/layout/IconVerticalSolidList"/>
    <dgm:cxn modelId="{C756DDF0-8976-47F7-8BB8-47E484BBEDF7}" srcId="{6D0D83AB-1306-4F26-B8AE-AC42E61FCE57}" destId="{EB1FD112-A911-4CAD-B3C2-F5A824A7F9FE}" srcOrd="3" destOrd="0" parTransId="{BDEB4970-BAAC-4CBA-8109-4BA154D4D9C6}" sibTransId="{FECD5FC6-C5AC-4751-9112-63BEA0A868D9}"/>
    <dgm:cxn modelId="{8B32A8FC-72A7-4098-8F28-50D60E21E494}" srcId="{6D0D83AB-1306-4F26-B8AE-AC42E61FCE57}" destId="{C4BB59AA-C473-46B1-B6F0-BD38692A3EAE}" srcOrd="4" destOrd="0" parTransId="{802C7C1B-0EA7-43A9-A24B-8452D81B8E6E}" sibTransId="{011F3DBA-DA49-4C5D-BC81-7BD4009047E1}"/>
    <dgm:cxn modelId="{C9A9571C-49FA-4F32-847D-A00159B6C490}" type="presParOf" srcId="{8E201092-5553-4372-9119-559FCF4F8AD1}" destId="{59F161DE-B127-4D46-9BB0-76D474026F7D}" srcOrd="0" destOrd="0" presId="urn:microsoft.com/office/officeart/2018/2/layout/IconVerticalSolidList"/>
    <dgm:cxn modelId="{F6F32168-A522-4FF3-AEF2-32424EAB9343}" type="presParOf" srcId="{59F161DE-B127-4D46-9BB0-76D474026F7D}" destId="{98E81B45-EC84-467A-AED8-30411289AC80}" srcOrd="0" destOrd="0" presId="urn:microsoft.com/office/officeart/2018/2/layout/IconVerticalSolidList"/>
    <dgm:cxn modelId="{58411E19-4A6F-4610-AA3D-413B069D44C4}" type="presParOf" srcId="{59F161DE-B127-4D46-9BB0-76D474026F7D}" destId="{82A8DD44-E419-489B-B904-D89E68CBAE89}" srcOrd="1" destOrd="0" presId="urn:microsoft.com/office/officeart/2018/2/layout/IconVerticalSolidList"/>
    <dgm:cxn modelId="{6B46B925-D7B8-48D2-8EEE-86ABECE8E8BD}" type="presParOf" srcId="{59F161DE-B127-4D46-9BB0-76D474026F7D}" destId="{2C4E4B7F-15F4-4676-9B02-0686DDD50D88}" srcOrd="2" destOrd="0" presId="urn:microsoft.com/office/officeart/2018/2/layout/IconVerticalSolidList"/>
    <dgm:cxn modelId="{AD11ABC4-35BA-473B-A847-ED83FB271A50}" type="presParOf" srcId="{59F161DE-B127-4D46-9BB0-76D474026F7D}" destId="{4A3474B9-DA72-416D-9001-F2BCD51740E3}" srcOrd="3" destOrd="0" presId="urn:microsoft.com/office/officeart/2018/2/layout/IconVerticalSolidList"/>
    <dgm:cxn modelId="{5E247261-C450-43DA-BCB4-DC019A104D43}" type="presParOf" srcId="{8E201092-5553-4372-9119-559FCF4F8AD1}" destId="{48AE54AE-2C93-431C-AA4B-0260EC0DBCF5}" srcOrd="1" destOrd="0" presId="urn:microsoft.com/office/officeart/2018/2/layout/IconVerticalSolidList"/>
    <dgm:cxn modelId="{DE09817F-E50E-45C5-8870-F67424EA9CFF}" type="presParOf" srcId="{8E201092-5553-4372-9119-559FCF4F8AD1}" destId="{4A95718F-D5C9-4454-A2E0-24CABA858553}" srcOrd="2" destOrd="0" presId="urn:microsoft.com/office/officeart/2018/2/layout/IconVerticalSolidList"/>
    <dgm:cxn modelId="{B73B0E23-4CFA-4E4A-9C8D-9B38ACAE5615}" type="presParOf" srcId="{4A95718F-D5C9-4454-A2E0-24CABA858553}" destId="{3BFF0384-57D9-45F5-B925-9788C0335D46}" srcOrd="0" destOrd="0" presId="urn:microsoft.com/office/officeart/2018/2/layout/IconVerticalSolidList"/>
    <dgm:cxn modelId="{9030DC13-3149-48DA-BACC-2E18DA0F76A0}" type="presParOf" srcId="{4A95718F-D5C9-4454-A2E0-24CABA858553}" destId="{1B681B05-0A3D-494A-A909-B86CD1C363C0}" srcOrd="1" destOrd="0" presId="urn:microsoft.com/office/officeart/2018/2/layout/IconVerticalSolidList"/>
    <dgm:cxn modelId="{3DDD81F4-420E-452A-9A5E-D5F42F1532CF}" type="presParOf" srcId="{4A95718F-D5C9-4454-A2E0-24CABA858553}" destId="{D5163C32-BFD5-408C-9202-8AFEA2C9C9AB}" srcOrd="2" destOrd="0" presId="urn:microsoft.com/office/officeart/2018/2/layout/IconVerticalSolidList"/>
    <dgm:cxn modelId="{5C945F1D-3C85-49BA-A0BB-54559E2F8DF7}" type="presParOf" srcId="{4A95718F-D5C9-4454-A2E0-24CABA858553}" destId="{B8B2B534-0196-4EB1-ADA6-79183D6838DD}" srcOrd="3" destOrd="0" presId="urn:microsoft.com/office/officeart/2018/2/layout/IconVerticalSolidList"/>
    <dgm:cxn modelId="{7E6C25C5-F847-488E-8D47-13A47DE6F1EA}" type="presParOf" srcId="{8E201092-5553-4372-9119-559FCF4F8AD1}" destId="{C331809F-5A0A-44D3-AF09-E3342D401721}" srcOrd="3" destOrd="0" presId="urn:microsoft.com/office/officeart/2018/2/layout/IconVerticalSolidList"/>
    <dgm:cxn modelId="{79DD4738-5E35-4686-8D45-5DF5737304AD}" type="presParOf" srcId="{8E201092-5553-4372-9119-559FCF4F8AD1}" destId="{02EA9E2B-FB0A-4AC2-B78F-554E7F02972C}" srcOrd="4" destOrd="0" presId="urn:microsoft.com/office/officeart/2018/2/layout/IconVerticalSolidList"/>
    <dgm:cxn modelId="{CEBBE651-F46D-4AF0-8692-7E66D0ED46E5}" type="presParOf" srcId="{02EA9E2B-FB0A-4AC2-B78F-554E7F02972C}" destId="{E469D4F4-A867-40F6-8856-9BC16F06CB3B}" srcOrd="0" destOrd="0" presId="urn:microsoft.com/office/officeart/2018/2/layout/IconVerticalSolidList"/>
    <dgm:cxn modelId="{AE21793F-0D5F-4625-BB99-207E09DF207C}" type="presParOf" srcId="{02EA9E2B-FB0A-4AC2-B78F-554E7F02972C}" destId="{823C8372-9DF5-4C5E-AE8D-52E2AC53847A}" srcOrd="1" destOrd="0" presId="urn:microsoft.com/office/officeart/2018/2/layout/IconVerticalSolidList"/>
    <dgm:cxn modelId="{3C94BE9D-23F3-4FB0-AFDB-55112CB71A67}" type="presParOf" srcId="{02EA9E2B-FB0A-4AC2-B78F-554E7F02972C}" destId="{1AA24D54-3464-4AEF-A568-E2CED91BAF90}" srcOrd="2" destOrd="0" presId="urn:microsoft.com/office/officeart/2018/2/layout/IconVerticalSolidList"/>
    <dgm:cxn modelId="{CA065D4A-3CF0-4737-8FD6-E1C79AB24A6C}" type="presParOf" srcId="{02EA9E2B-FB0A-4AC2-B78F-554E7F02972C}" destId="{662DDE22-A68D-44A2-9BFA-6B4BD9BA4FD4}" srcOrd="3" destOrd="0" presId="urn:microsoft.com/office/officeart/2018/2/layout/IconVerticalSolidList"/>
    <dgm:cxn modelId="{4403B9EF-BF75-4F3D-B243-BA95A6621258}" type="presParOf" srcId="{8E201092-5553-4372-9119-559FCF4F8AD1}" destId="{530DC736-BD41-4D7F-858F-ED310271E468}" srcOrd="5" destOrd="0" presId="urn:microsoft.com/office/officeart/2018/2/layout/IconVerticalSolidList"/>
    <dgm:cxn modelId="{C2EAC37D-2D9A-4B83-9EC2-81636DF396F7}" type="presParOf" srcId="{8E201092-5553-4372-9119-559FCF4F8AD1}" destId="{1BB2C609-5C83-4C9B-8272-331296EDC058}" srcOrd="6" destOrd="0" presId="urn:microsoft.com/office/officeart/2018/2/layout/IconVerticalSolidList"/>
    <dgm:cxn modelId="{B63B4D34-4F77-4B4F-A694-19507C583142}" type="presParOf" srcId="{1BB2C609-5C83-4C9B-8272-331296EDC058}" destId="{86E51598-84CE-40D5-BBE0-E65408F8CC8C}" srcOrd="0" destOrd="0" presId="urn:microsoft.com/office/officeart/2018/2/layout/IconVerticalSolidList"/>
    <dgm:cxn modelId="{BA6C9E73-A47B-4651-8CA0-4768D4E56295}" type="presParOf" srcId="{1BB2C609-5C83-4C9B-8272-331296EDC058}" destId="{D4D4D6EF-CD0D-41BD-8A5B-C918772533E7}" srcOrd="1" destOrd="0" presId="urn:microsoft.com/office/officeart/2018/2/layout/IconVerticalSolidList"/>
    <dgm:cxn modelId="{3B22B14E-D43C-44EA-86EB-4893D65F92E8}" type="presParOf" srcId="{1BB2C609-5C83-4C9B-8272-331296EDC058}" destId="{5AFF4167-4A93-46BC-B749-6882F73AC525}" srcOrd="2" destOrd="0" presId="urn:microsoft.com/office/officeart/2018/2/layout/IconVerticalSolidList"/>
    <dgm:cxn modelId="{B4F2EB3D-E33C-4F05-8BEA-A8DEF3EC0012}" type="presParOf" srcId="{1BB2C609-5C83-4C9B-8272-331296EDC058}" destId="{45B15F67-105A-4922-8EE2-43A922EC3385}" srcOrd="3" destOrd="0" presId="urn:microsoft.com/office/officeart/2018/2/layout/IconVerticalSolidList"/>
    <dgm:cxn modelId="{39927644-255D-41FA-9C2A-BDFBF4E91EB3}" type="presParOf" srcId="{8E201092-5553-4372-9119-559FCF4F8AD1}" destId="{922C5AE0-EF5F-46D8-8F51-8A7E0462000E}" srcOrd="7" destOrd="0" presId="urn:microsoft.com/office/officeart/2018/2/layout/IconVerticalSolidList"/>
    <dgm:cxn modelId="{1A6BF304-8B61-4269-BFC3-8BCEC6D7564C}" type="presParOf" srcId="{8E201092-5553-4372-9119-559FCF4F8AD1}" destId="{FE614306-E54E-497C-A600-DDBE95C3F93C}" srcOrd="8" destOrd="0" presId="urn:microsoft.com/office/officeart/2018/2/layout/IconVerticalSolidList"/>
    <dgm:cxn modelId="{0AE4A204-55DA-4D91-874D-3E721AC8555D}" type="presParOf" srcId="{FE614306-E54E-497C-A600-DDBE95C3F93C}" destId="{D1266868-70C3-4FD4-A412-995D5868DA65}" srcOrd="0" destOrd="0" presId="urn:microsoft.com/office/officeart/2018/2/layout/IconVerticalSolidList"/>
    <dgm:cxn modelId="{4617BE19-AAA2-4A0D-BEE3-F72261980D60}" type="presParOf" srcId="{FE614306-E54E-497C-A600-DDBE95C3F93C}" destId="{ECC34749-E119-425A-A97A-BF9CE0AC6E5B}" srcOrd="1" destOrd="0" presId="urn:microsoft.com/office/officeart/2018/2/layout/IconVerticalSolidList"/>
    <dgm:cxn modelId="{8FA12D30-DF3F-4DE0-861A-B627DD1613F0}" type="presParOf" srcId="{FE614306-E54E-497C-A600-DDBE95C3F93C}" destId="{ED5709D1-E519-4E98-80D4-C4C0E8B3CDF8}" srcOrd="2" destOrd="0" presId="urn:microsoft.com/office/officeart/2018/2/layout/IconVerticalSolidList"/>
    <dgm:cxn modelId="{91DBB588-BF1F-4812-BFC6-2EBD85FB72A0}" type="presParOf" srcId="{FE614306-E54E-497C-A600-DDBE95C3F93C}" destId="{365F3B33-FF55-4AF2-911E-FB9D087DAA8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147342-B6F9-4AC6-BF0B-8D23898A72D1}">
      <dsp:nvSpPr>
        <dsp:cNvPr id="0" name=""/>
        <dsp:cNvSpPr/>
      </dsp:nvSpPr>
      <dsp:spPr>
        <a:xfrm>
          <a:off x="0" y="611"/>
          <a:ext cx="7306056" cy="14313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C9A046-E5F6-4255-B344-D431D3EAE31E}">
      <dsp:nvSpPr>
        <dsp:cNvPr id="0" name=""/>
        <dsp:cNvSpPr/>
      </dsp:nvSpPr>
      <dsp:spPr>
        <a:xfrm>
          <a:off x="432980" y="322663"/>
          <a:ext cx="787236" cy="7872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71E829-F30C-4974-9334-770D152B67F5}">
      <dsp:nvSpPr>
        <dsp:cNvPr id="0" name=""/>
        <dsp:cNvSpPr/>
      </dsp:nvSpPr>
      <dsp:spPr>
        <a:xfrm>
          <a:off x="1653197" y="611"/>
          <a:ext cx="5652858" cy="1431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483" tIns="151483" rIns="151483" bIns="151483" numCol="1" spcCol="1270" anchor="ctr" anchorCtr="0">
          <a:noAutofit/>
        </a:bodyPr>
        <a:lstStyle/>
        <a:p>
          <a:pPr marL="0" lvl="0" indent="0" algn="l" defTabSz="1111250">
            <a:lnSpc>
              <a:spcPct val="90000"/>
            </a:lnSpc>
            <a:spcBef>
              <a:spcPct val="0"/>
            </a:spcBef>
            <a:spcAft>
              <a:spcPct val="35000"/>
            </a:spcAft>
            <a:buNone/>
          </a:pPr>
          <a:r>
            <a:rPr lang="en-US" sz="2500" kern="1200"/>
            <a:t>Medium-sized manufacturer of fencing and fencing supplies</a:t>
          </a:r>
        </a:p>
      </dsp:txBody>
      <dsp:txXfrm>
        <a:off x="1653197" y="611"/>
        <a:ext cx="5652858" cy="1431339"/>
      </dsp:txXfrm>
    </dsp:sp>
    <dsp:sp modelId="{7F9059B0-6643-4BDF-8530-859EE2DF0F60}">
      <dsp:nvSpPr>
        <dsp:cNvPr id="0" name=""/>
        <dsp:cNvSpPr/>
      </dsp:nvSpPr>
      <dsp:spPr>
        <a:xfrm>
          <a:off x="0" y="1789786"/>
          <a:ext cx="7306056" cy="14313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9EB1D3-0979-491F-9C43-DC5DC052C7ED}">
      <dsp:nvSpPr>
        <dsp:cNvPr id="0" name=""/>
        <dsp:cNvSpPr/>
      </dsp:nvSpPr>
      <dsp:spPr>
        <a:xfrm>
          <a:off x="432980" y="2111837"/>
          <a:ext cx="787236" cy="7872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3ED628-EB2F-4E57-A628-A86894420BDD}">
      <dsp:nvSpPr>
        <dsp:cNvPr id="0" name=""/>
        <dsp:cNvSpPr/>
      </dsp:nvSpPr>
      <dsp:spPr>
        <a:xfrm>
          <a:off x="1653197" y="1789786"/>
          <a:ext cx="5652858" cy="1431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483" tIns="151483" rIns="151483" bIns="151483" numCol="1" spcCol="1270" anchor="ctr" anchorCtr="0">
          <a:noAutofit/>
        </a:bodyPr>
        <a:lstStyle/>
        <a:p>
          <a:pPr marL="0" lvl="0" indent="0" algn="l" defTabSz="1111250">
            <a:lnSpc>
              <a:spcPct val="90000"/>
            </a:lnSpc>
            <a:spcBef>
              <a:spcPct val="0"/>
            </a:spcBef>
            <a:spcAft>
              <a:spcPct val="35000"/>
            </a:spcAft>
            <a:buNone/>
          </a:pPr>
          <a:r>
            <a:rPr lang="en-US" sz="2500" kern="1200" dirty="0"/>
            <a:t>Heavy dependence on a key timber supplier</a:t>
          </a:r>
        </a:p>
      </dsp:txBody>
      <dsp:txXfrm>
        <a:off x="1653197" y="1789786"/>
        <a:ext cx="5652858" cy="1431339"/>
      </dsp:txXfrm>
    </dsp:sp>
    <dsp:sp modelId="{A7BE433C-6DF2-4E03-8090-108BEF8CE0EE}">
      <dsp:nvSpPr>
        <dsp:cNvPr id="0" name=""/>
        <dsp:cNvSpPr/>
      </dsp:nvSpPr>
      <dsp:spPr>
        <a:xfrm>
          <a:off x="0" y="3578960"/>
          <a:ext cx="7306056" cy="14313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555C03-4DEC-49B5-88FF-3A1BDAD08EB1}">
      <dsp:nvSpPr>
        <dsp:cNvPr id="0" name=""/>
        <dsp:cNvSpPr/>
      </dsp:nvSpPr>
      <dsp:spPr>
        <a:xfrm>
          <a:off x="432980" y="3901012"/>
          <a:ext cx="787236" cy="7872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FBAA91-B8CE-48F6-9C99-6B9762AAA6FE}">
      <dsp:nvSpPr>
        <dsp:cNvPr id="0" name=""/>
        <dsp:cNvSpPr/>
      </dsp:nvSpPr>
      <dsp:spPr>
        <a:xfrm>
          <a:off x="1653197" y="3578960"/>
          <a:ext cx="5652858" cy="1431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483" tIns="151483" rIns="151483" bIns="151483" numCol="1" spcCol="1270" anchor="ctr" anchorCtr="0">
          <a:noAutofit/>
        </a:bodyPr>
        <a:lstStyle/>
        <a:p>
          <a:pPr marL="0" lvl="0" indent="0" algn="l" defTabSz="1111250">
            <a:lnSpc>
              <a:spcPct val="90000"/>
            </a:lnSpc>
            <a:spcBef>
              <a:spcPct val="0"/>
            </a:spcBef>
            <a:spcAft>
              <a:spcPct val="35000"/>
            </a:spcAft>
            <a:buNone/>
          </a:pPr>
          <a:r>
            <a:rPr lang="en-US" sz="2500" kern="1200" dirty="0"/>
            <a:t>Supplier replacement risk exceeds one year</a:t>
          </a:r>
        </a:p>
      </dsp:txBody>
      <dsp:txXfrm>
        <a:off x="1653197" y="3578960"/>
        <a:ext cx="5652858" cy="14313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F982C-11ED-49C1-86ED-5816D0E7B624}">
      <dsp:nvSpPr>
        <dsp:cNvPr id="0" name=""/>
        <dsp:cNvSpPr/>
      </dsp:nvSpPr>
      <dsp:spPr>
        <a:xfrm>
          <a:off x="647881" y="569645"/>
          <a:ext cx="1454733" cy="145473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61ECDA-2B41-4D96-A802-4149D74154DD}">
      <dsp:nvSpPr>
        <dsp:cNvPr id="0" name=""/>
        <dsp:cNvSpPr/>
      </dsp:nvSpPr>
      <dsp:spPr>
        <a:xfrm>
          <a:off x="957906" y="879670"/>
          <a:ext cx="834683" cy="8346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7FB1CE-EB9C-43A8-8FB9-4D1B19930ABD}">
      <dsp:nvSpPr>
        <dsp:cNvPr id="0" name=""/>
        <dsp:cNvSpPr/>
      </dsp:nvSpPr>
      <dsp:spPr>
        <a:xfrm>
          <a:off x="182843"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Introduce formal complaint escalation process</a:t>
          </a:r>
        </a:p>
      </dsp:txBody>
      <dsp:txXfrm>
        <a:off x="182843" y="2477492"/>
        <a:ext cx="2384809" cy="720000"/>
      </dsp:txXfrm>
    </dsp:sp>
    <dsp:sp modelId="{F577A321-9DA0-4C64-A0C3-207C7F662A08}">
      <dsp:nvSpPr>
        <dsp:cNvPr id="0" name=""/>
        <dsp:cNvSpPr/>
      </dsp:nvSpPr>
      <dsp:spPr>
        <a:xfrm>
          <a:off x="3450032" y="569645"/>
          <a:ext cx="1454733" cy="145473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2059F5-1293-49A6-91A1-90FEBC887BB5}">
      <dsp:nvSpPr>
        <dsp:cNvPr id="0" name=""/>
        <dsp:cNvSpPr/>
      </dsp:nvSpPr>
      <dsp:spPr>
        <a:xfrm>
          <a:off x="3760057" y="879670"/>
          <a:ext cx="834683" cy="8346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7F0ECA-7668-43BB-AEE2-0FFE9E533546}">
      <dsp:nvSpPr>
        <dsp:cNvPr id="0" name=""/>
        <dsp:cNvSpPr/>
      </dsp:nvSpPr>
      <dsp:spPr>
        <a:xfrm>
          <a:off x="2984994"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Define response time KPIs</a:t>
          </a:r>
        </a:p>
      </dsp:txBody>
      <dsp:txXfrm>
        <a:off x="2984994" y="2477492"/>
        <a:ext cx="2384809" cy="720000"/>
      </dsp:txXfrm>
    </dsp:sp>
    <dsp:sp modelId="{AA7B370C-6AC2-45AB-8B1D-B7A2F49508E3}">
      <dsp:nvSpPr>
        <dsp:cNvPr id="0" name=""/>
        <dsp:cNvSpPr/>
      </dsp:nvSpPr>
      <dsp:spPr>
        <a:xfrm>
          <a:off x="6252183" y="569645"/>
          <a:ext cx="1454733" cy="145473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B32029-FA51-443B-8167-1EFE4A6C468B}">
      <dsp:nvSpPr>
        <dsp:cNvPr id="0" name=""/>
        <dsp:cNvSpPr/>
      </dsp:nvSpPr>
      <dsp:spPr>
        <a:xfrm>
          <a:off x="6562208" y="879670"/>
          <a:ext cx="834683" cy="8346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1C30B1-30B3-4734-ABA7-826DA9E487CE}">
      <dsp:nvSpPr>
        <dsp:cNvPr id="0" name=""/>
        <dsp:cNvSpPr/>
      </dsp:nvSpPr>
      <dsp:spPr>
        <a:xfrm>
          <a:off x="5787145"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Implement corrective action reports (CARs)</a:t>
          </a:r>
        </a:p>
      </dsp:txBody>
      <dsp:txXfrm>
        <a:off x="5787145" y="2477492"/>
        <a:ext cx="2384809" cy="720000"/>
      </dsp:txXfrm>
    </dsp:sp>
    <dsp:sp modelId="{0CD87BFB-58CA-4B5F-9553-6E095CAB0AED}">
      <dsp:nvSpPr>
        <dsp:cNvPr id="0" name=""/>
        <dsp:cNvSpPr/>
      </dsp:nvSpPr>
      <dsp:spPr>
        <a:xfrm>
          <a:off x="9054334" y="569645"/>
          <a:ext cx="1454733" cy="1454733"/>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7D5E4-F96E-4FF2-811B-75B5BBDBAC82}">
      <dsp:nvSpPr>
        <dsp:cNvPr id="0" name=""/>
        <dsp:cNvSpPr/>
      </dsp:nvSpPr>
      <dsp:spPr>
        <a:xfrm>
          <a:off x="9364359" y="879670"/>
          <a:ext cx="834683" cy="8346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4A4D7B-3884-4A19-898A-D4DAD16F9C23}">
      <dsp:nvSpPr>
        <dsp:cNvPr id="0" name=""/>
        <dsp:cNvSpPr/>
      </dsp:nvSpPr>
      <dsp:spPr>
        <a:xfrm>
          <a:off x="8589296"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b="1" kern="1200"/>
            <a:t>Tool Used:</a:t>
          </a:r>
          <a:r>
            <a:rPr lang="en-US" sz="1500" kern="1200"/>
            <a:t> Supplier Service-Level Agreement (SLA)</a:t>
          </a:r>
        </a:p>
      </dsp:txBody>
      <dsp:txXfrm>
        <a:off x="8589296" y="2477492"/>
        <a:ext cx="2384809"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B0069F-EADA-4646-9777-CA42054E1226}">
      <dsp:nvSpPr>
        <dsp:cNvPr id="0" name=""/>
        <dsp:cNvSpPr/>
      </dsp:nvSpPr>
      <dsp:spPr>
        <a:xfrm>
          <a:off x="0" y="467328"/>
          <a:ext cx="8686800" cy="705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8A916E-0EFC-48AB-A6F6-D38B7776C31D}">
      <dsp:nvSpPr>
        <dsp:cNvPr id="0" name=""/>
        <dsp:cNvSpPr/>
      </dsp:nvSpPr>
      <dsp:spPr>
        <a:xfrm>
          <a:off x="434340" y="54048"/>
          <a:ext cx="6080760" cy="8265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9838" tIns="0" rIns="229838" bIns="0" numCol="1" spcCol="1270" anchor="ctr" anchorCtr="0">
          <a:noAutofit/>
        </a:bodyPr>
        <a:lstStyle/>
        <a:p>
          <a:pPr marL="0" lvl="0" indent="0" algn="l" defTabSz="1244600">
            <a:lnSpc>
              <a:spcPct val="90000"/>
            </a:lnSpc>
            <a:spcBef>
              <a:spcPct val="0"/>
            </a:spcBef>
            <a:spcAft>
              <a:spcPct val="35000"/>
            </a:spcAft>
            <a:buNone/>
          </a:pPr>
          <a:r>
            <a:rPr lang="en-US" sz="2800" kern="1200"/>
            <a:t>Transactional relationship</a:t>
          </a:r>
        </a:p>
      </dsp:txBody>
      <dsp:txXfrm>
        <a:off x="474689" y="94397"/>
        <a:ext cx="6000062" cy="745862"/>
      </dsp:txXfrm>
    </dsp:sp>
    <dsp:sp modelId="{0BD26C6E-A18B-4D36-9014-6669DD1B01EE}">
      <dsp:nvSpPr>
        <dsp:cNvPr id="0" name=""/>
        <dsp:cNvSpPr/>
      </dsp:nvSpPr>
      <dsp:spPr>
        <a:xfrm>
          <a:off x="0" y="1737409"/>
          <a:ext cx="8686800" cy="705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D66F15-FC32-4472-B80A-34A8305B1B1F}">
      <dsp:nvSpPr>
        <dsp:cNvPr id="0" name=""/>
        <dsp:cNvSpPr/>
      </dsp:nvSpPr>
      <dsp:spPr>
        <a:xfrm>
          <a:off x="434340" y="1324128"/>
          <a:ext cx="6080760" cy="8265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9838" tIns="0" rIns="229838" bIns="0" numCol="1" spcCol="1270" anchor="ctr" anchorCtr="0">
          <a:noAutofit/>
        </a:bodyPr>
        <a:lstStyle/>
        <a:p>
          <a:pPr marL="0" lvl="0" indent="0" algn="l" defTabSz="1244600">
            <a:lnSpc>
              <a:spcPct val="90000"/>
            </a:lnSpc>
            <a:spcBef>
              <a:spcPct val="0"/>
            </a:spcBef>
            <a:spcAft>
              <a:spcPct val="35000"/>
            </a:spcAft>
            <a:buNone/>
          </a:pPr>
          <a:r>
            <a:rPr lang="en-US" sz="2800" kern="1200"/>
            <a:t>Low trust and communication</a:t>
          </a:r>
        </a:p>
      </dsp:txBody>
      <dsp:txXfrm>
        <a:off x="474689" y="1364477"/>
        <a:ext cx="6000062" cy="745862"/>
      </dsp:txXfrm>
    </dsp:sp>
    <dsp:sp modelId="{727432BD-40A0-4BCA-9AF8-DF7BAF5C31F7}">
      <dsp:nvSpPr>
        <dsp:cNvPr id="0" name=""/>
        <dsp:cNvSpPr/>
      </dsp:nvSpPr>
      <dsp:spPr>
        <a:xfrm>
          <a:off x="0" y="3007489"/>
          <a:ext cx="8686800" cy="705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A39A41-3B04-4235-A1F7-C1F415262482}">
      <dsp:nvSpPr>
        <dsp:cNvPr id="0" name=""/>
        <dsp:cNvSpPr/>
      </dsp:nvSpPr>
      <dsp:spPr>
        <a:xfrm>
          <a:off x="434340" y="2594209"/>
          <a:ext cx="6080760" cy="8265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9838" tIns="0" rIns="229838" bIns="0" numCol="1" spcCol="1270" anchor="ctr" anchorCtr="0">
          <a:noAutofit/>
        </a:bodyPr>
        <a:lstStyle/>
        <a:p>
          <a:pPr marL="0" lvl="0" indent="0" algn="l" defTabSz="1244600">
            <a:lnSpc>
              <a:spcPct val="90000"/>
            </a:lnSpc>
            <a:spcBef>
              <a:spcPct val="0"/>
            </a:spcBef>
            <a:spcAft>
              <a:spcPct val="35000"/>
            </a:spcAft>
            <a:buNone/>
          </a:pPr>
          <a:r>
            <a:rPr lang="en-US" sz="2800" kern="1200"/>
            <a:t>No joint improvement initiatives</a:t>
          </a:r>
        </a:p>
      </dsp:txBody>
      <dsp:txXfrm>
        <a:off x="474689" y="2634558"/>
        <a:ext cx="6000062" cy="7458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E81B45-EC84-467A-AED8-30411289AC80}">
      <dsp:nvSpPr>
        <dsp:cNvPr id="0" name=""/>
        <dsp:cNvSpPr/>
      </dsp:nvSpPr>
      <dsp:spPr>
        <a:xfrm>
          <a:off x="0" y="2943"/>
          <a:ext cx="11155680" cy="6269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A8DD44-E419-489B-B904-D89E68CBAE89}">
      <dsp:nvSpPr>
        <dsp:cNvPr id="0" name=""/>
        <dsp:cNvSpPr/>
      </dsp:nvSpPr>
      <dsp:spPr>
        <a:xfrm>
          <a:off x="189639" y="143997"/>
          <a:ext cx="344798" cy="3447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3474B9-DA72-416D-9001-F2BCD51740E3}">
      <dsp:nvSpPr>
        <dsp:cNvPr id="0" name=""/>
        <dsp:cNvSpPr/>
      </dsp:nvSpPr>
      <dsp:spPr>
        <a:xfrm>
          <a:off x="724077" y="2943"/>
          <a:ext cx="10431602" cy="626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48" tIns="66348" rIns="66348" bIns="66348" numCol="1" spcCol="1270" anchor="ctr" anchorCtr="0">
          <a:noAutofit/>
        </a:bodyPr>
        <a:lstStyle/>
        <a:p>
          <a:pPr marL="0" lvl="0" indent="0" algn="l" defTabSz="844550">
            <a:lnSpc>
              <a:spcPct val="100000"/>
            </a:lnSpc>
            <a:spcBef>
              <a:spcPct val="0"/>
            </a:spcBef>
            <a:spcAft>
              <a:spcPct val="35000"/>
            </a:spcAft>
            <a:buNone/>
          </a:pPr>
          <a:r>
            <a:rPr lang="en-US" sz="1900" b="1" kern="1200"/>
            <a:t>Key Outcomes</a:t>
          </a:r>
          <a:endParaRPr lang="en-US" sz="1900" kern="1200"/>
        </a:p>
      </dsp:txBody>
      <dsp:txXfrm>
        <a:off x="724077" y="2943"/>
        <a:ext cx="10431602" cy="626906"/>
      </dsp:txXfrm>
    </dsp:sp>
    <dsp:sp modelId="{3BFF0384-57D9-45F5-B925-9788C0335D46}">
      <dsp:nvSpPr>
        <dsp:cNvPr id="0" name=""/>
        <dsp:cNvSpPr/>
      </dsp:nvSpPr>
      <dsp:spPr>
        <a:xfrm>
          <a:off x="0" y="786576"/>
          <a:ext cx="11155680" cy="6269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681B05-0A3D-494A-A909-B86CD1C363C0}">
      <dsp:nvSpPr>
        <dsp:cNvPr id="0" name=""/>
        <dsp:cNvSpPr/>
      </dsp:nvSpPr>
      <dsp:spPr>
        <a:xfrm>
          <a:off x="189639" y="927630"/>
          <a:ext cx="344798" cy="3447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B2B534-0196-4EB1-ADA6-79183D6838DD}">
      <dsp:nvSpPr>
        <dsp:cNvPr id="0" name=""/>
        <dsp:cNvSpPr/>
      </dsp:nvSpPr>
      <dsp:spPr>
        <a:xfrm>
          <a:off x="724077" y="786576"/>
          <a:ext cx="10431602" cy="626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48" tIns="66348" rIns="66348" bIns="66348" numCol="1" spcCol="1270" anchor="ctr" anchorCtr="0">
          <a:noAutofit/>
        </a:bodyPr>
        <a:lstStyle/>
        <a:p>
          <a:pPr marL="0" lvl="0" indent="0" algn="l" defTabSz="844550">
            <a:lnSpc>
              <a:spcPct val="100000"/>
            </a:lnSpc>
            <a:spcBef>
              <a:spcPct val="0"/>
            </a:spcBef>
            <a:spcAft>
              <a:spcPct val="35000"/>
            </a:spcAft>
            <a:buNone/>
          </a:pPr>
          <a:r>
            <a:rPr lang="en-US" sz="1900" kern="1200"/>
            <a:t>Improved supplier accountability</a:t>
          </a:r>
        </a:p>
      </dsp:txBody>
      <dsp:txXfrm>
        <a:off x="724077" y="786576"/>
        <a:ext cx="10431602" cy="626906"/>
      </dsp:txXfrm>
    </dsp:sp>
    <dsp:sp modelId="{E469D4F4-A867-40F6-8856-9BC16F06CB3B}">
      <dsp:nvSpPr>
        <dsp:cNvPr id="0" name=""/>
        <dsp:cNvSpPr/>
      </dsp:nvSpPr>
      <dsp:spPr>
        <a:xfrm>
          <a:off x="0" y="1570210"/>
          <a:ext cx="11155680" cy="6269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3C8372-9DF5-4C5E-AE8D-52E2AC53847A}">
      <dsp:nvSpPr>
        <dsp:cNvPr id="0" name=""/>
        <dsp:cNvSpPr/>
      </dsp:nvSpPr>
      <dsp:spPr>
        <a:xfrm>
          <a:off x="189639" y="1711264"/>
          <a:ext cx="344798" cy="3447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2DDE22-A68D-44A2-9BFA-6B4BD9BA4FD4}">
      <dsp:nvSpPr>
        <dsp:cNvPr id="0" name=""/>
        <dsp:cNvSpPr/>
      </dsp:nvSpPr>
      <dsp:spPr>
        <a:xfrm>
          <a:off x="724077" y="1570210"/>
          <a:ext cx="10431602" cy="626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48" tIns="66348" rIns="66348" bIns="66348" numCol="1" spcCol="1270" anchor="ctr" anchorCtr="0">
          <a:noAutofit/>
        </a:bodyPr>
        <a:lstStyle/>
        <a:p>
          <a:pPr marL="0" lvl="0" indent="0" algn="l" defTabSz="844550">
            <a:lnSpc>
              <a:spcPct val="100000"/>
            </a:lnSpc>
            <a:spcBef>
              <a:spcPct val="0"/>
            </a:spcBef>
            <a:spcAft>
              <a:spcPct val="35000"/>
            </a:spcAft>
            <a:buNone/>
          </a:pPr>
          <a:r>
            <a:rPr lang="en-US" sz="1900" kern="1200"/>
            <a:t>Stronger buyer–supplier collaboration</a:t>
          </a:r>
        </a:p>
      </dsp:txBody>
      <dsp:txXfrm>
        <a:off x="724077" y="1570210"/>
        <a:ext cx="10431602" cy="626906"/>
      </dsp:txXfrm>
    </dsp:sp>
    <dsp:sp modelId="{86E51598-84CE-40D5-BBE0-E65408F8CC8C}">
      <dsp:nvSpPr>
        <dsp:cNvPr id="0" name=""/>
        <dsp:cNvSpPr/>
      </dsp:nvSpPr>
      <dsp:spPr>
        <a:xfrm>
          <a:off x="0" y="2353844"/>
          <a:ext cx="11155680" cy="6269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D4D6EF-CD0D-41BD-8A5B-C918772533E7}">
      <dsp:nvSpPr>
        <dsp:cNvPr id="0" name=""/>
        <dsp:cNvSpPr/>
      </dsp:nvSpPr>
      <dsp:spPr>
        <a:xfrm>
          <a:off x="189639" y="2494898"/>
          <a:ext cx="344798" cy="3447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B15F67-105A-4922-8EE2-43A922EC3385}">
      <dsp:nvSpPr>
        <dsp:cNvPr id="0" name=""/>
        <dsp:cNvSpPr/>
      </dsp:nvSpPr>
      <dsp:spPr>
        <a:xfrm>
          <a:off x="724077" y="2353844"/>
          <a:ext cx="10431602" cy="626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48" tIns="66348" rIns="66348" bIns="66348" numCol="1" spcCol="1270" anchor="ctr" anchorCtr="0">
          <a:noAutofit/>
        </a:bodyPr>
        <a:lstStyle/>
        <a:p>
          <a:pPr marL="0" lvl="0" indent="0" algn="l" defTabSz="844550">
            <a:lnSpc>
              <a:spcPct val="100000"/>
            </a:lnSpc>
            <a:spcBef>
              <a:spcPct val="0"/>
            </a:spcBef>
            <a:spcAft>
              <a:spcPct val="35000"/>
            </a:spcAft>
            <a:buNone/>
          </a:pPr>
          <a:r>
            <a:rPr lang="en-US" sz="1900" kern="1200"/>
            <a:t>Enhanced quality and sustainability performance</a:t>
          </a:r>
        </a:p>
      </dsp:txBody>
      <dsp:txXfrm>
        <a:off x="724077" y="2353844"/>
        <a:ext cx="10431602" cy="626906"/>
      </dsp:txXfrm>
    </dsp:sp>
    <dsp:sp modelId="{D1266868-70C3-4FD4-A412-995D5868DA65}">
      <dsp:nvSpPr>
        <dsp:cNvPr id="0" name=""/>
        <dsp:cNvSpPr/>
      </dsp:nvSpPr>
      <dsp:spPr>
        <a:xfrm>
          <a:off x="0" y="3137477"/>
          <a:ext cx="11155680" cy="6269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C34749-E119-425A-A97A-BF9CE0AC6E5B}">
      <dsp:nvSpPr>
        <dsp:cNvPr id="0" name=""/>
        <dsp:cNvSpPr/>
      </dsp:nvSpPr>
      <dsp:spPr>
        <a:xfrm>
          <a:off x="189639" y="3278531"/>
          <a:ext cx="344798" cy="34479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5F3B33-FF55-4AF2-911E-FB9D087DAA80}">
      <dsp:nvSpPr>
        <dsp:cNvPr id="0" name=""/>
        <dsp:cNvSpPr/>
      </dsp:nvSpPr>
      <dsp:spPr>
        <a:xfrm>
          <a:off x="724077" y="3137477"/>
          <a:ext cx="10431602" cy="626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48" tIns="66348" rIns="66348" bIns="66348" numCol="1" spcCol="1270" anchor="ctr" anchorCtr="0">
          <a:noAutofit/>
        </a:bodyPr>
        <a:lstStyle/>
        <a:p>
          <a:pPr marL="0" lvl="0" indent="0" algn="l" defTabSz="844550">
            <a:lnSpc>
              <a:spcPct val="100000"/>
            </a:lnSpc>
            <a:spcBef>
              <a:spcPct val="0"/>
            </a:spcBef>
            <a:spcAft>
              <a:spcPct val="35000"/>
            </a:spcAft>
            <a:buNone/>
          </a:pPr>
          <a:r>
            <a:rPr lang="en-US" sz="1900" kern="1200"/>
            <a:t>More resilient supply chain without immediate supplier termination</a:t>
          </a:r>
        </a:p>
      </dsp:txBody>
      <dsp:txXfrm>
        <a:off x="724077" y="3137477"/>
        <a:ext cx="10431602" cy="6269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41C565-8376-40C0-8EE2-9D451FC509FD}" type="datetimeFigureOut">
              <a:rPr lang="en-GB" smtClean="0"/>
              <a:t>09/01/2026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42871D-3EF5-4B82-A083-C2CDC7532FA2}" type="slidenum">
              <a:rPr lang="en-GB" smtClean="0"/>
              <a:t>‹#›</a:t>
            </a:fld>
            <a:endParaRPr lang="en-GB"/>
          </a:p>
        </p:txBody>
      </p:sp>
    </p:spTree>
    <p:extLst>
      <p:ext uri="{BB962C8B-B14F-4D97-AF65-F5344CB8AC3E}">
        <p14:creationId xmlns:p14="http://schemas.microsoft.com/office/powerpoint/2010/main" val="5085569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gov.uk/guidance/timber-procurement-policy-tpp-prove-legality-and-sustainablity?utm_source=chatgpt.com"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connect.fsc.org/document-centre/documents/resource/302?utm_source=chatgpt.co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SQDN Engineering is an intermediate-sized manufacturing corporation that manufactures fencing and supplies of fencing as products in the commercial and domestic markets. The </a:t>
            </a:r>
            <a:r>
              <a:rPr lang="en-US" sz="1200" b="0" i="0" kern="1200" dirty="0" err="1">
                <a:solidFill>
                  <a:schemeClr val="tx1"/>
                </a:solidFill>
                <a:effectLst/>
                <a:latin typeface="+mn-lt"/>
                <a:ea typeface="+mn-ea"/>
                <a:cs typeface="+mn-cs"/>
              </a:rPr>
              <a:t>organisation</a:t>
            </a:r>
            <a:r>
              <a:rPr lang="en-US" sz="1200" b="0" i="0" kern="1200" dirty="0">
                <a:solidFill>
                  <a:schemeClr val="tx1"/>
                </a:solidFill>
                <a:effectLst/>
                <a:latin typeface="+mn-lt"/>
                <a:ea typeface="+mn-ea"/>
                <a:cs typeface="+mn-cs"/>
              </a:rPr>
              <a:t> would be totally dependent on one timber supplier as a source of important raw materials. To substitute this supplier would require operations to be dependent on this supplier and create a supply risk of over one year. This eliminates instant termination of a contract, and corrective action towards the supplier thus becomes the most fitting strategic reaction.</a:t>
            </a:r>
            <a:endParaRPr lang="en-GB" dirty="0"/>
          </a:p>
        </p:txBody>
      </p:sp>
      <p:sp>
        <p:nvSpPr>
          <p:cNvPr id="4" name="Slide Number Placeholder 3"/>
          <p:cNvSpPr>
            <a:spLocks noGrp="1"/>
          </p:cNvSpPr>
          <p:nvPr>
            <p:ph type="sldNum" sz="quarter" idx="5"/>
          </p:nvPr>
        </p:nvSpPr>
        <p:spPr/>
        <p:txBody>
          <a:bodyPr/>
          <a:lstStyle/>
          <a:p>
            <a:fld id="{F042871D-3EF5-4B82-A083-C2CDC7532FA2}" type="slidenum">
              <a:rPr lang="en-GB" smtClean="0"/>
              <a:t>2</a:t>
            </a:fld>
            <a:endParaRPr lang="en-GB"/>
          </a:p>
        </p:txBody>
      </p:sp>
    </p:spTree>
    <p:extLst>
      <p:ext uri="{BB962C8B-B14F-4D97-AF65-F5344CB8AC3E}">
        <p14:creationId xmlns:p14="http://schemas.microsoft.com/office/powerpoint/2010/main" val="2534629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There have been frequent supplier failures within the business which have a direct impact on the performance of production. These are incomplete deliveries, wrong size of timber used, untreated or partially treated products and generally poor outputs. These failures add to the inspection and rework workloads, manufacturing delays and reduce the level of customer satisfaction. These matters also spell doom on the reputation and cost efficiency of the </a:t>
            </a:r>
            <a:r>
              <a:rPr lang="en-US" sz="1200" b="0" i="0" kern="1200" dirty="0" err="1">
                <a:solidFill>
                  <a:schemeClr val="tx1"/>
                </a:solidFill>
                <a:effectLst/>
                <a:latin typeface="+mn-lt"/>
                <a:ea typeface="+mn-ea"/>
                <a:cs typeface="+mn-cs"/>
              </a:rPr>
              <a:t>organisation</a:t>
            </a:r>
            <a:r>
              <a:rPr lang="en-US" sz="1200" b="0" i="0" kern="1200" dirty="0">
                <a:solidFill>
                  <a:schemeClr val="tx1"/>
                </a:solidFill>
                <a:effectLst/>
                <a:latin typeface="+mn-lt"/>
                <a:ea typeface="+mn-ea"/>
                <a:cs typeface="+mn-cs"/>
              </a:rPr>
              <a:t> in the long run.</a:t>
            </a:r>
            <a:endParaRPr lang="en-GB" dirty="0"/>
          </a:p>
        </p:txBody>
      </p:sp>
      <p:sp>
        <p:nvSpPr>
          <p:cNvPr id="4" name="Slide Number Placeholder 3"/>
          <p:cNvSpPr>
            <a:spLocks noGrp="1"/>
          </p:cNvSpPr>
          <p:nvPr>
            <p:ph type="sldNum" sz="quarter" idx="5"/>
          </p:nvPr>
        </p:nvSpPr>
        <p:spPr/>
        <p:txBody>
          <a:bodyPr/>
          <a:lstStyle/>
          <a:p>
            <a:fld id="{F042871D-3EF5-4B82-A083-C2CDC7532FA2}" type="slidenum">
              <a:rPr lang="en-GB" smtClean="0"/>
              <a:t>3</a:t>
            </a:fld>
            <a:endParaRPr lang="en-GB"/>
          </a:p>
        </p:txBody>
      </p:sp>
    </p:spTree>
    <p:extLst>
      <p:ext uri="{BB962C8B-B14F-4D97-AF65-F5344CB8AC3E}">
        <p14:creationId xmlns:p14="http://schemas.microsoft.com/office/powerpoint/2010/main" val="26110065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 systematic review of suppliers has identified four areas of problems that are critical. They are poor handling of complaints, poor relationship between buyer and suppliers, recurrent quality flops and environmental non-conformance. These are not independent issues and they cannot be resolved independently. The combination of the four areas will help adopt a more strategic and upcoming supplier improvement approach. </a:t>
            </a:r>
            <a:br>
              <a:rPr lang="en-US" dirty="0"/>
            </a:br>
            <a:endParaRPr lang="en-GB" dirty="0"/>
          </a:p>
        </p:txBody>
      </p:sp>
      <p:sp>
        <p:nvSpPr>
          <p:cNvPr id="4" name="Slide Number Placeholder 3"/>
          <p:cNvSpPr>
            <a:spLocks noGrp="1"/>
          </p:cNvSpPr>
          <p:nvPr>
            <p:ph type="sldNum" sz="quarter" idx="5"/>
          </p:nvPr>
        </p:nvSpPr>
        <p:spPr/>
        <p:txBody>
          <a:bodyPr/>
          <a:lstStyle/>
          <a:p>
            <a:fld id="{F042871D-3EF5-4B82-A083-C2CDC7532FA2}" type="slidenum">
              <a:rPr lang="en-GB" smtClean="0"/>
              <a:t>4</a:t>
            </a:fld>
            <a:endParaRPr lang="en-GB"/>
          </a:p>
        </p:txBody>
      </p:sp>
    </p:spTree>
    <p:extLst>
      <p:ext uri="{BB962C8B-B14F-4D97-AF65-F5344CB8AC3E}">
        <p14:creationId xmlns:p14="http://schemas.microsoft.com/office/powerpoint/2010/main" val="31107095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procurement role is strategic in terms of performance of suppliers and </a:t>
            </a:r>
            <a:r>
              <a:rPr lang="en-US" sz="1200" b="0" i="0" kern="1200" dirty="0" err="1">
                <a:solidFill>
                  <a:schemeClr val="tx1"/>
                </a:solidFill>
                <a:effectLst/>
                <a:latin typeface="+mn-lt"/>
                <a:ea typeface="+mn-ea"/>
                <a:cs typeface="+mn-cs"/>
              </a:rPr>
              <a:t>minimise</a:t>
            </a:r>
            <a:r>
              <a:rPr lang="en-US" sz="1200" b="0" i="0" kern="1200" dirty="0">
                <a:solidFill>
                  <a:schemeClr val="tx1"/>
                </a:solidFill>
                <a:effectLst/>
                <a:latin typeface="+mn-lt"/>
                <a:ea typeface="+mn-ea"/>
                <a:cs typeface="+mn-cs"/>
              </a:rPr>
              <a:t> the supply chain risk. The main roles are supplier evaluation, performance management, supplier development, and mitigation of the risks. Instead of assimilating with short term solutions, procurement should implement official tools and governance systems to avert frequent failure and enhance capability of suppliers on a long term basis.</a:t>
            </a:r>
            <a:endParaRPr lang="en-GB" dirty="0"/>
          </a:p>
        </p:txBody>
      </p:sp>
      <p:sp>
        <p:nvSpPr>
          <p:cNvPr id="4" name="Slide Number Placeholder 3"/>
          <p:cNvSpPr>
            <a:spLocks noGrp="1"/>
          </p:cNvSpPr>
          <p:nvPr>
            <p:ph type="sldNum" sz="quarter" idx="5"/>
          </p:nvPr>
        </p:nvSpPr>
        <p:spPr/>
        <p:txBody>
          <a:bodyPr/>
          <a:lstStyle/>
          <a:p>
            <a:fld id="{F042871D-3EF5-4B82-A083-C2CDC7532FA2}" type="slidenum">
              <a:rPr lang="en-GB" smtClean="0"/>
              <a:t>5</a:t>
            </a:fld>
            <a:endParaRPr lang="en-GB"/>
          </a:p>
        </p:txBody>
      </p:sp>
    </p:spTree>
    <p:extLst>
      <p:ext uri="{BB962C8B-B14F-4D97-AF65-F5344CB8AC3E}">
        <p14:creationId xmlns:p14="http://schemas.microsoft.com/office/powerpoint/2010/main" val="41848858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poor responsiveness of the supplier to the complaints, minimal ownership of the problems and poor process of corrective actions are observed. In reference to the ISO 10002, poor adhesion to handling complaints is normally caused by absence of clear responsibilities, no provision of escalation and performance monitoring. Complaints without a formal structure do not help to learn or improve, so the problem of quality will emerge again (ISO, 2018a). </a:t>
            </a:r>
            <a:br>
              <a:rPr lang="en-US" dirty="0"/>
            </a:br>
            <a:endParaRPr lang="en-GB" dirty="0"/>
          </a:p>
        </p:txBody>
      </p:sp>
      <p:sp>
        <p:nvSpPr>
          <p:cNvPr id="4" name="Slide Number Placeholder 3"/>
          <p:cNvSpPr>
            <a:spLocks noGrp="1"/>
          </p:cNvSpPr>
          <p:nvPr>
            <p:ph type="sldNum" sz="quarter" idx="5"/>
          </p:nvPr>
        </p:nvSpPr>
        <p:spPr/>
        <p:txBody>
          <a:bodyPr/>
          <a:lstStyle/>
          <a:p>
            <a:fld id="{F042871D-3EF5-4B82-A083-C2CDC7532FA2}" type="slidenum">
              <a:rPr lang="en-GB" smtClean="0"/>
              <a:t>6</a:t>
            </a:fld>
            <a:endParaRPr lang="en-GB"/>
          </a:p>
        </p:txBody>
      </p:sp>
    </p:spTree>
    <p:extLst>
      <p:ext uri="{BB962C8B-B14F-4D97-AF65-F5344CB8AC3E}">
        <p14:creationId xmlns:p14="http://schemas.microsoft.com/office/powerpoint/2010/main" val="5510717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implementation of ISO 10002 principles can enable SQDN Engineering to </a:t>
            </a:r>
            <a:r>
              <a:rPr lang="en-US" sz="1200" b="0" i="0" kern="1200" dirty="0" err="1">
                <a:solidFill>
                  <a:schemeClr val="tx1"/>
                </a:solidFill>
                <a:effectLst/>
                <a:latin typeface="+mn-lt"/>
                <a:ea typeface="+mn-ea"/>
                <a:cs typeface="+mn-cs"/>
              </a:rPr>
              <a:t>standardise</a:t>
            </a:r>
            <a:r>
              <a:rPr lang="en-US" sz="1200" b="0" i="0" kern="1200" dirty="0">
                <a:solidFill>
                  <a:schemeClr val="tx1"/>
                </a:solidFill>
                <a:effectLst/>
                <a:latin typeface="+mn-lt"/>
                <a:ea typeface="+mn-ea"/>
                <a:cs typeface="+mn-cs"/>
              </a:rPr>
              <a:t> the processes of managing complaints. This involves specifying the targets of response time, the introduction of escalation routes and making corrective actions documented. Carrying out the performance of complaint resolution monitoring promotes a sense of accountability and that feedback provided by the client leads to actual improvement and not the recurrence of failure (ISO, 2018a).</a:t>
            </a:r>
            <a:endParaRPr lang="en-GB" dirty="0"/>
          </a:p>
        </p:txBody>
      </p:sp>
      <p:sp>
        <p:nvSpPr>
          <p:cNvPr id="4" name="Slide Number Placeholder 3"/>
          <p:cNvSpPr>
            <a:spLocks noGrp="1"/>
          </p:cNvSpPr>
          <p:nvPr>
            <p:ph type="sldNum" sz="quarter" idx="5"/>
          </p:nvPr>
        </p:nvSpPr>
        <p:spPr/>
        <p:txBody>
          <a:bodyPr/>
          <a:lstStyle/>
          <a:p>
            <a:fld id="{F042871D-3EF5-4B82-A083-C2CDC7532FA2}" type="slidenum">
              <a:rPr lang="en-GB" smtClean="0"/>
              <a:t>7</a:t>
            </a:fld>
            <a:endParaRPr lang="en-GB"/>
          </a:p>
        </p:txBody>
      </p:sp>
    </p:spTree>
    <p:extLst>
      <p:ext uri="{BB962C8B-B14F-4D97-AF65-F5344CB8AC3E}">
        <p14:creationId xmlns:p14="http://schemas.microsoft.com/office/powerpoint/2010/main" val="12603316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The current relationship between SQDN Engineering and the supplier is not much relational and proactive. Supplier Relationship Management theory postulates that lack of proper communication, and mistrust makes suppliers less committed towards improvement. The buyer-supplier relations are especially strong in case the dependency is significant, and the switching costs are high (O’Brien, 2022).</a:t>
            </a:r>
            <a:endParaRPr lang="en-GB" dirty="0"/>
          </a:p>
        </p:txBody>
      </p:sp>
      <p:sp>
        <p:nvSpPr>
          <p:cNvPr id="4" name="Slide Number Placeholder 3"/>
          <p:cNvSpPr>
            <a:spLocks noGrp="1"/>
          </p:cNvSpPr>
          <p:nvPr>
            <p:ph type="sldNum" sz="quarter" idx="5"/>
          </p:nvPr>
        </p:nvSpPr>
        <p:spPr/>
        <p:txBody>
          <a:bodyPr/>
          <a:lstStyle/>
          <a:p>
            <a:fld id="{F042871D-3EF5-4B82-A083-C2CDC7532FA2}" type="slidenum">
              <a:rPr lang="en-GB" smtClean="0"/>
              <a:t>8</a:t>
            </a:fld>
            <a:endParaRPr lang="en-GB"/>
          </a:p>
        </p:txBody>
      </p:sp>
    </p:spTree>
    <p:extLst>
      <p:ext uri="{BB962C8B-B14F-4D97-AF65-F5344CB8AC3E}">
        <p14:creationId xmlns:p14="http://schemas.microsoft.com/office/powerpoint/2010/main" val="98634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Supplier Relationship Management </a:t>
            </a:r>
            <a:r>
              <a:rPr lang="en-US" sz="1200" b="0" i="0" kern="1200" dirty="0" err="1">
                <a:solidFill>
                  <a:schemeClr val="tx1"/>
                </a:solidFill>
                <a:effectLst/>
                <a:latin typeface="+mn-lt"/>
                <a:ea typeface="+mn-ea"/>
                <a:cs typeface="+mn-cs"/>
              </a:rPr>
              <a:t>practises</a:t>
            </a:r>
            <a:r>
              <a:rPr lang="en-US" sz="1200" b="0" i="0" kern="1200" dirty="0">
                <a:solidFill>
                  <a:schemeClr val="tx1"/>
                </a:solidFill>
                <a:effectLst/>
                <a:latin typeface="+mn-lt"/>
                <a:ea typeface="+mn-ea"/>
                <a:cs typeface="+mn-cs"/>
              </a:rPr>
              <a:t> would reinforce cooperation and trust. The shared goals and problem-solving workshops supporting transparency and collaborative efforts are done quarterly performance review. The measures prompt the suppliers to be more proactive in performance betterment, and not merely defensive concerning the emergence of the problems (O’Brien, 2022).</a:t>
            </a:r>
            <a:endParaRPr lang="en-GB" dirty="0"/>
          </a:p>
        </p:txBody>
      </p:sp>
      <p:sp>
        <p:nvSpPr>
          <p:cNvPr id="4" name="Slide Number Placeholder 3"/>
          <p:cNvSpPr>
            <a:spLocks noGrp="1"/>
          </p:cNvSpPr>
          <p:nvPr>
            <p:ph type="sldNum" sz="quarter" idx="5"/>
          </p:nvPr>
        </p:nvSpPr>
        <p:spPr/>
        <p:txBody>
          <a:bodyPr/>
          <a:lstStyle/>
          <a:p>
            <a:fld id="{F042871D-3EF5-4B82-A083-C2CDC7532FA2}" type="slidenum">
              <a:rPr lang="en-GB" smtClean="0"/>
              <a:t>9</a:t>
            </a:fld>
            <a:endParaRPr lang="en-GB"/>
          </a:p>
        </p:txBody>
      </p:sp>
    </p:spTree>
    <p:extLst>
      <p:ext uri="{BB962C8B-B14F-4D97-AF65-F5344CB8AC3E}">
        <p14:creationId xmlns:p14="http://schemas.microsoft.com/office/powerpoint/2010/main" val="35106246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Repeat quality failures imply that there is a weak approach to gauge supplier performance and provide feedback to vendors. It has been found out that ambiguous quality expectations and slow feedback lower the responsiveness of the suppliers. To promote continuous improvement and </a:t>
            </a:r>
            <a:r>
              <a:rPr lang="en-US" sz="1200" b="0" i="0" kern="1200" dirty="0" err="1">
                <a:solidFill>
                  <a:schemeClr val="tx1"/>
                </a:solidFill>
                <a:effectLst/>
                <a:latin typeface="+mn-lt"/>
                <a:ea typeface="+mn-ea"/>
                <a:cs typeface="+mn-cs"/>
              </a:rPr>
              <a:t>minimise</a:t>
            </a:r>
            <a:r>
              <a:rPr lang="en-US" sz="1200" b="0" i="0" kern="1200" dirty="0">
                <a:solidFill>
                  <a:schemeClr val="tx1"/>
                </a:solidFill>
                <a:effectLst/>
                <a:latin typeface="+mn-lt"/>
                <a:ea typeface="+mn-ea"/>
                <a:cs typeface="+mn-cs"/>
              </a:rPr>
              <a:t> the repeat of defects, successful performance measurement systems are based on clear measures, constant monitoring, and formatted feedback (</a:t>
            </a:r>
            <a:r>
              <a:rPr lang="en-US" sz="1200" b="0" i="0" kern="1200" dirty="0" err="1">
                <a:solidFill>
                  <a:schemeClr val="tx1"/>
                </a:solidFill>
                <a:effectLst/>
                <a:latin typeface="+mn-lt"/>
                <a:ea typeface="+mn-ea"/>
                <a:cs typeface="+mn-cs"/>
              </a:rPr>
              <a:t>Maestrini</a:t>
            </a:r>
            <a:r>
              <a:rPr lang="en-US" sz="1200" b="0" i="0" kern="1200" dirty="0">
                <a:solidFill>
                  <a:schemeClr val="tx1"/>
                </a:solidFill>
                <a:effectLst/>
                <a:latin typeface="+mn-lt"/>
                <a:ea typeface="+mn-ea"/>
                <a:cs typeface="+mn-cs"/>
              </a:rPr>
              <a:t> et al., 2018). </a:t>
            </a:r>
            <a:br>
              <a:rPr lang="en-US" dirty="0"/>
            </a:br>
            <a:endParaRPr lang="en-GB" dirty="0"/>
          </a:p>
        </p:txBody>
      </p:sp>
      <p:sp>
        <p:nvSpPr>
          <p:cNvPr id="4" name="Slide Number Placeholder 3"/>
          <p:cNvSpPr>
            <a:spLocks noGrp="1"/>
          </p:cNvSpPr>
          <p:nvPr>
            <p:ph type="sldNum" sz="quarter" idx="5"/>
          </p:nvPr>
        </p:nvSpPr>
        <p:spPr/>
        <p:txBody>
          <a:bodyPr/>
          <a:lstStyle/>
          <a:p>
            <a:fld id="{F042871D-3EF5-4B82-A083-C2CDC7532FA2}" type="slidenum">
              <a:rPr lang="en-GB" smtClean="0"/>
              <a:t>10</a:t>
            </a:fld>
            <a:endParaRPr lang="en-GB"/>
          </a:p>
        </p:txBody>
      </p:sp>
    </p:spTree>
    <p:extLst>
      <p:ext uri="{BB962C8B-B14F-4D97-AF65-F5344CB8AC3E}">
        <p14:creationId xmlns:p14="http://schemas.microsoft.com/office/powerpoint/2010/main" val="15643597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ISO 19011 assists in adopting structured audit to assess supplier procedures and controls. The measures that can be introduced, which help to avoid the entry of non-conforming materials into the production process, include the introduction of Supplier Quality Assurance, which means the introduction of incoming inspections, quality certificates and personnel inspection. This is a proactive strategy that </a:t>
            </a:r>
            <a:r>
              <a:rPr lang="en-US" sz="1200" b="0" i="0" kern="1200" dirty="0" err="1">
                <a:solidFill>
                  <a:schemeClr val="tx1"/>
                </a:solidFill>
                <a:effectLst/>
                <a:latin typeface="+mn-lt"/>
                <a:ea typeface="+mn-ea"/>
                <a:cs typeface="+mn-cs"/>
              </a:rPr>
              <a:t>minimises</a:t>
            </a:r>
            <a:r>
              <a:rPr lang="en-US" sz="1200" b="0" i="0" kern="1200" dirty="0">
                <a:solidFill>
                  <a:schemeClr val="tx1"/>
                </a:solidFill>
                <a:effectLst/>
                <a:latin typeface="+mn-lt"/>
                <a:ea typeface="+mn-ea"/>
                <a:cs typeface="+mn-cs"/>
              </a:rPr>
              <a:t> operations interruption and enhances consistency (ISO, 2018b). </a:t>
            </a:r>
            <a:br>
              <a:rPr lang="en-US" dirty="0"/>
            </a:br>
            <a:endParaRPr lang="en-GB" dirty="0"/>
          </a:p>
        </p:txBody>
      </p:sp>
      <p:sp>
        <p:nvSpPr>
          <p:cNvPr id="4" name="Slide Number Placeholder 3"/>
          <p:cNvSpPr>
            <a:spLocks noGrp="1"/>
          </p:cNvSpPr>
          <p:nvPr>
            <p:ph type="sldNum" sz="quarter" idx="5"/>
          </p:nvPr>
        </p:nvSpPr>
        <p:spPr/>
        <p:txBody>
          <a:bodyPr/>
          <a:lstStyle/>
          <a:p>
            <a:fld id="{F042871D-3EF5-4B82-A083-C2CDC7532FA2}" type="slidenum">
              <a:rPr lang="en-GB" smtClean="0"/>
              <a:t>11</a:t>
            </a:fld>
            <a:endParaRPr lang="en-GB"/>
          </a:p>
        </p:txBody>
      </p:sp>
    </p:spTree>
    <p:extLst>
      <p:ext uri="{BB962C8B-B14F-4D97-AF65-F5344CB8AC3E}">
        <p14:creationId xmlns:p14="http://schemas.microsoft.com/office/powerpoint/2010/main" val="7424743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Results found through environmental audit indicated unsustainable sourcing of timber, packaging materials that cannot be re-used, and minimal disclosure of treatment chemicals. The concepts of the circular economy include the importance of waste </a:t>
            </a:r>
            <a:r>
              <a:rPr lang="en-US" sz="1200" b="0" i="0" kern="1200" dirty="0" err="1">
                <a:solidFill>
                  <a:schemeClr val="tx1"/>
                </a:solidFill>
                <a:effectLst/>
                <a:latin typeface="+mn-lt"/>
                <a:ea typeface="+mn-ea"/>
                <a:cs typeface="+mn-cs"/>
              </a:rPr>
              <a:t>minimisation</a:t>
            </a:r>
            <a:r>
              <a:rPr lang="en-US" sz="1200" b="0" i="0" kern="1200" dirty="0">
                <a:solidFill>
                  <a:schemeClr val="tx1"/>
                </a:solidFill>
                <a:effectLst/>
                <a:latin typeface="+mn-lt"/>
                <a:ea typeface="+mn-ea"/>
                <a:cs typeface="+mn-cs"/>
              </a:rPr>
              <a:t>, material reuse, and resource management. Solving these problems facilitates environmental accountability and efficiency of the long-term supply chain (Ellen MacArthur Foundation, 2019). </a:t>
            </a:r>
            <a:br>
              <a:rPr lang="en-US" dirty="0"/>
            </a:br>
            <a:endParaRPr lang="en-GB" dirty="0"/>
          </a:p>
        </p:txBody>
      </p:sp>
      <p:sp>
        <p:nvSpPr>
          <p:cNvPr id="4" name="Slide Number Placeholder 3"/>
          <p:cNvSpPr>
            <a:spLocks noGrp="1"/>
          </p:cNvSpPr>
          <p:nvPr>
            <p:ph type="sldNum" sz="quarter" idx="5"/>
          </p:nvPr>
        </p:nvSpPr>
        <p:spPr/>
        <p:txBody>
          <a:bodyPr/>
          <a:lstStyle/>
          <a:p>
            <a:fld id="{F042871D-3EF5-4B82-A083-C2CDC7532FA2}" type="slidenum">
              <a:rPr lang="en-GB" smtClean="0"/>
              <a:t>12</a:t>
            </a:fld>
            <a:endParaRPr lang="en-GB"/>
          </a:p>
        </p:txBody>
      </p:sp>
    </p:spTree>
    <p:extLst>
      <p:ext uri="{BB962C8B-B14F-4D97-AF65-F5344CB8AC3E}">
        <p14:creationId xmlns:p14="http://schemas.microsoft.com/office/powerpoint/2010/main" val="25276558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UK Timber Procurement Policy expects </a:t>
            </a:r>
            <a:r>
              <a:rPr lang="en-US" sz="1200" b="0" i="0" kern="1200" dirty="0" err="1">
                <a:solidFill>
                  <a:schemeClr val="tx1"/>
                </a:solidFill>
                <a:effectLst/>
                <a:latin typeface="+mn-lt"/>
                <a:ea typeface="+mn-ea"/>
                <a:cs typeface="+mn-cs"/>
              </a:rPr>
              <a:t>organisations</a:t>
            </a:r>
            <a:r>
              <a:rPr lang="en-US" sz="1200" b="0" i="0" kern="1200" dirty="0">
                <a:solidFill>
                  <a:schemeClr val="tx1"/>
                </a:solidFill>
                <a:effectLst/>
                <a:latin typeface="+mn-lt"/>
                <a:ea typeface="+mn-ea"/>
                <a:cs typeface="+mn-cs"/>
              </a:rPr>
              <a:t> to prove that timber sourcing is legal and sustainable. Certified suppliers, transparency in treatment, and reusable packaging will make sure that regulatory documents are fulfilled and could lead to a lower reputation risk. These acts incorporate sustainability in the procurement decision-making, and supplier governance (DEFRA, 2025).</a:t>
            </a:r>
            <a:endParaRPr lang="en-GB" dirty="0"/>
          </a:p>
        </p:txBody>
      </p:sp>
      <p:sp>
        <p:nvSpPr>
          <p:cNvPr id="4" name="Slide Number Placeholder 3"/>
          <p:cNvSpPr>
            <a:spLocks noGrp="1"/>
          </p:cNvSpPr>
          <p:nvPr>
            <p:ph type="sldNum" sz="quarter" idx="5"/>
          </p:nvPr>
        </p:nvSpPr>
        <p:spPr/>
        <p:txBody>
          <a:bodyPr/>
          <a:lstStyle/>
          <a:p>
            <a:fld id="{F042871D-3EF5-4B82-A083-C2CDC7532FA2}" type="slidenum">
              <a:rPr lang="en-GB" smtClean="0"/>
              <a:t>13</a:t>
            </a:fld>
            <a:endParaRPr lang="en-GB"/>
          </a:p>
        </p:txBody>
      </p:sp>
    </p:spTree>
    <p:extLst>
      <p:ext uri="{BB962C8B-B14F-4D97-AF65-F5344CB8AC3E}">
        <p14:creationId xmlns:p14="http://schemas.microsoft.com/office/powerpoint/2010/main" val="35787538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Great dependence on one supplier brings about disruption susceptibility. This supply chain resilience research has pointed out that collaboration, monitoring, and sustainability controls enhance the capacity of the </a:t>
            </a:r>
            <a:r>
              <a:rPr lang="en-US" sz="1200" b="0" i="0" kern="1200" dirty="0" err="1">
                <a:solidFill>
                  <a:schemeClr val="tx1"/>
                </a:solidFill>
                <a:effectLst/>
                <a:latin typeface="+mn-lt"/>
                <a:ea typeface="+mn-ea"/>
                <a:cs typeface="+mn-cs"/>
              </a:rPr>
              <a:t>organisation</a:t>
            </a:r>
            <a:r>
              <a:rPr lang="en-US" sz="1200" b="0" i="0" kern="1200" dirty="0">
                <a:solidFill>
                  <a:schemeClr val="tx1"/>
                </a:solidFill>
                <a:effectLst/>
                <a:latin typeface="+mn-lt"/>
                <a:ea typeface="+mn-ea"/>
                <a:cs typeface="+mn-cs"/>
              </a:rPr>
              <a:t> to absorb shocks. The improvement of supplier management processes helps to increase continuity in cases where it is impossible to replace suppliers quickly (Ivanov and Das, 2020).</a:t>
            </a:r>
            <a:endParaRPr lang="en-GB" dirty="0"/>
          </a:p>
        </p:txBody>
      </p:sp>
      <p:sp>
        <p:nvSpPr>
          <p:cNvPr id="4" name="Slide Number Placeholder 3"/>
          <p:cNvSpPr>
            <a:spLocks noGrp="1"/>
          </p:cNvSpPr>
          <p:nvPr>
            <p:ph type="sldNum" sz="quarter" idx="5"/>
          </p:nvPr>
        </p:nvSpPr>
        <p:spPr/>
        <p:txBody>
          <a:bodyPr/>
          <a:lstStyle/>
          <a:p>
            <a:fld id="{F042871D-3EF5-4B82-A083-C2CDC7532FA2}" type="slidenum">
              <a:rPr lang="en-GB" smtClean="0"/>
              <a:t>14</a:t>
            </a:fld>
            <a:endParaRPr lang="en-GB"/>
          </a:p>
        </p:txBody>
      </p:sp>
    </p:spTree>
    <p:extLst>
      <p:ext uri="{BB962C8B-B14F-4D97-AF65-F5344CB8AC3E}">
        <p14:creationId xmlns:p14="http://schemas.microsoft.com/office/powerpoint/2010/main" val="17141682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SQDN Engineering can </a:t>
            </a:r>
            <a:r>
              <a:rPr lang="en-US" sz="1200" b="0" i="0" kern="1200" dirty="0" err="1">
                <a:solidFill>
                  <a:schemeClr val="tx1"/>
                </a:solidFill>
                <a:effectLst/>
                <a:latin typeface="+mn-lt"/>
                <a:ea typeface="+mn-ea"/>
                <a:cs typeface="+mn-cs"/>
              </a:rPr>
              <a:t>stabilise</a:t>
            </a:r>
            <a:r>
              <a:rPr lang="en-US" sz="1200" b="0" i="0" kern="1200" dirty="0">
                <a:solidFill>
                  <a:schemeClr val="tx1"/>
                </a:solidFill>
                <a:effectLst/>
                <a:latin typeface="+mn-lt"/>
                <a:ea typeface="+mn-ea"/>
                <a:cs typeface="+mn-cs"/>
              </a:rPr>
              <a:t> the supplier performance by enhancing the complaint handling, improving supplier relationships, providing quality assurance, and environmental compliance. Such a combined solution </a:t>
            </a:r>
            <a:r>
              <a:rPr lang="en-US" sz="1200" b="0" i="0" kern="1200" dirty="0" err="1">
                <a:solidFill>
                  <a:schemeClr val="tx1"/>
                </a:solidFill>
                <a:effectLst/>
                <a:latin typeface="+mn-lt"/>
                <a:ea typeface="+mn-ea"/>
                <a:cs typeface="+mn-cs"/>
              </a:rPr>
              <a:t>minimises</a:t>
            </a:r>
            <a:r>
              <a:rPr lang="en-US" sz="1200" b="0" i="0" kern="1200" dirty="0">
                <a:solidFill>
                  <a:schemeClr val="tx1"/>
                </a:solidFill>
                <a:effectLst/>
                <a:latin typeface="+mn-lt"/>
                <a:ea typeface="+mn-ea"/>
                <a:cs typeface="+mn-cs"/>
              </a:rPr>
              <a:t> the risk of operations, facilitates resilience, and allows uninterrupted improvement without terminating suppliers at once.</a:t>
            </a:r>
            <a:endParaRPr lang="en-GB" dirty="0"/>
          </a:p>
        </p:txBody>
      </p:sp>
      <p:sp>
        <p:nvSpPr>
          <p:cNvPr id="4" name="Slide Number Placeholder 3"/>
          <p:cNvSpPr>
            <a:spLocks noGrp="1"/>
          </p:cNvSpPr>
          <p:nvPr>
            <p:ph type="sldNum" sz="quarter" idx="5"/>
          </p:nvPr>
        </p:nvSpPr>
        <p:spPr/>
        <p:txBody>
          <a:bodyPr/>
          <a:lstStyle/>
          <a:p>
            <a:fld id="{F042871D-3EF5-4B82-A083-C2CDC7532FA2}" type="slidenum">
              <a:rPr lang="en-GB" smtClean="0"/>
              <a:t>15</a:t>
            </a:fld>
            <a:endParaRPr lang="en-GB"/>
          </a:p>
        </p:txBody>
      </p:sp>
    </p:spTree>
    <p:extLst>
      <p:ext uri="{BB962C8B-B14F-4D97-AF65-F5344CB8AC3E}">
        <p14:creationId xmlns:p14="http://schemas.microsoft.com/office/powerpoint/2010/main" val="20387761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Department for Environment, Food &amp; Rural Affairs (DEFRA) (2025) </a:t>
            </a:r>
            <a:r>
              <a:rPr lang="en-GB" i="1" dirty="0"/>
              <a:t>Timber Procurement Policy (TPP): Proving legality and sustainability</a:t>
            </a:r>
            <a:r>
              <a:rPr lang="en-GB" dirty="0"/>
              <a:t>. London: DEFRA. Available at: </a:t>
            </a:r>
            <a:r>
              <a:rPr lang="en-GB" dirty="0">
                <a:hlinkClick r:id="rId3"/>
              </a:rPr>
              <a:t>https://www.gov.uk/guidance/timber-procurement-policy-tpp-prove-legality-and-sustainablity</a:t>
            </a:r>
            <a:r>
              <a:rPr lang="en-GB" dirty="0"/>
              <a:t> (Accessed: 9 January 2026).</a:t>
            </a:r>
          </a:p>
          <a:p>
            <a:r>
              <a:rPr lang="en-GB" dirty="0"/>
              <a:t>Ellen MacArthur Foundation (2019) </a:t>
            </a:r>
            <a:r>
              <a:rPr lang="en-GB" i="1" dirty="0"/>
              <a:t>Reuse: Rethinking packaging</a:t>
            </a:r>
            <a:r>
              <a:rPr lang="en-GB" dirty="0"/>
              <a:t>. Cowes: Ellen MacArthur Foundation. Available at: https://ellenmacarthurfoundation.org/reuse-rethinking-packaging (Accessed: 9 January 2026).</a:t>
            </a:r>
          </a:p>
          <a:p>
            <a:r>
              <a:rPr lang="en-GB" dirty="0"/>
              <a:t>Forest Stewardship Council (2021) </a:t>
            </a:r>
            <a:r>
              <a:rPr lang="en-GB" i="1" dirty="0"/>
              <a:t>FSC-STD-40-004 V3-1: Chain of custody certification</a:t>
            </a:r>
            <a:r>
              <a:rPr lang="en-GB" dirty="0"/>
              <a:t>. Bonn: FSC International. Available at: </a:t>
            </a:r>
            <a:r>
              <a:rPr lang="en-GB" dirty="0">
                <a:hlinkClick r:id="rId4"/>
              </a:rPr>
              <a:t>https://connect.fsc.org/document-centre/documents/resource/302</a:t>
            </a:r>
            <a:r>
              <a:rPr lang="en-GB" dirty="0"/>
              <a:t> (Accessed: 9 January 2026).</a:t>
            </a:r>
          </a:p>
          <a:p>
            <a:r>
              <a:rPr lang="en-GB" dirty="0"/>
              <a:t>International Organization for Standardization (ISO) (2018a) </a:t>
            </a:r>
            <a:r>
              <a:rPr lang="en-GB" i="1" dirty="0"/>
              <a:t>ISO 10002:2018 Quality management — Customer satisfaction — Guidelines for complaints handling in organizations</a:t>
            </a:r>
            <a:r>
              <a:rPr lang="en-GB" dirty="0"/>
              <a:t>. Geneva: ISO.</a:t>
            </a:r>
          </a:p>
          <a:p>
            <a:r>
              <a:rPr lang="en-GB" dirty="0"/>
              <a:t>International Organization for Standardization (ISO) (2018b) </a:t>
            </a:r>
            <a:r>
              <a:rPr lang="en-GB" i="1" dirty="0"/>
              <a:t>ISO 19011:2018 Guidelines for auditing management systems</a:t>
            </a:r>
            <a:r>
              <a:rPr lang="en-GB" dirty="0"/>
              <a:t>. Geneva: ISO.</a:t>
            </a:r>
          </a:p>
          <a:p>
            <a:r>
              <a:rPr lang="en-GB" dirty="0"/>
              <a:t>Ivanov, D. and Das, A. (2020) ‘Coronavirus (COVID-19/SARS-CoV-2) and supply chain resilience: A research note’, </a:t>
            </a:r>
            <a:r>
              <a:rPr lang="en-GB" i="1" dirty="0"/>
              <a:t>International Journal of Integrated Supply Management</a:t>
            </a:r>
            <a:r>
              <a:rPr lang="en-GB" dirty="0"/>
              <a:t>, 13(1), pp. 90–102.</a:t>
            </a:r>
          </a:p>
          <a:p>
            <a:r>
              <a:rPr lang="en-GB" dirty="0" err="1"/>
              <a:t>Maestrini</a:t>
            </a:r>
            <a:r>
              <a:rPr lang="en-GB" dirty="0"/>
              <a:t>, V., Maccarrone, P., </a:t>
            </a:r>
            <a:r>
              <a:rPr lang="en-GB" dirty="0" err="1"/>
              <a:t>Caniato</a:t>
            </a:r>
            <a:r>
              <a:rPr lang="en-GB" dirty="0"/>
              <a:t>, F. and </a:t>
            </a:r>
            <a:r>
              <a:rPr lang="en-GB" dirty="0" err="1"/>
              <a:t>Luzzini</a:t>
            </a:r>
            <a:r>
              <a:rPr lang="en-GB" dirty="0"/>
              <a:t>, D. (2018) ‘Supplier performance measurement systems: Communication and reaction modes’, </a:t>
            </a:r>
            <a:r>
              <a:rPr lang="en-GB" i="1" dirty="0"/>
              <a:t>Industrial Marketing Management</a:t>
            </a:r>
            <a:r>
              <a:rPr lang="en-GB" dirty="0"/>
              <a:t>, 74, pp. 298–308.</a:t>
            </a:r>
          </a:p>
          <a:p>
            <a:r>
              <a:rPr lang="en-GB" dirty="0"/>
              <a:t>O’Brien, J. (2022) </a:t>
            </a:r>
            <a:r>
              <a:rPr lang="en-GB" i="1" dirty="0"/>
              <a:t>Supplier relationship management: Unlocking the value in your supply base</a:t>
            </a:r>
            <a:r>
              <a:rPr lang="en-GB" dirty="0"/>
              <a:t>. 3rd </a:t>
            </a:r>
            <a:r>
              <a:rPr lang="en-GB" dirty="0" err="1"/>
              <a:t>edn</a:t>
            </a:r>
            <a:r>
              <a:rPr lang="en-GB" dirty="0"/>
              <a:t>. London: Kogan Page.</a:t>
            </a:r>
          </a:p>
          <a:p>
            <a:endParaRPr lang="en-GB" dirty="0"/>
          </a:p>
          <a:p>
            <a:endParaRPr lang="en-GB" dirty="0"/>
          </a:p>
        </p:txBody>
      </p:sp>
      <p:sp>
        <p:nvSpPr>
          <p:cNvPr id="4" name="Slide Number Placeholder 3"/>
          <p:cNvSpPr>
            <a:spLocks noGrp="1"/>
          </p:cNvSpPr>
          <p:nvPr>
            <p:ph type="sldNum" sz="quarter" idx="5"/>
          </p:nvPr>
        </p:nvSpPr>
        <p:spPr/>
        <p:txBody>
          <a:bodyPr/>
          <a:lstStyle/>
          <a:p>
            <a:fld id="{F042871D-3EF5-4B82-A083-C2CDC7532FA2}" type="slidenum">
              <a:rPr lang="en-GB" smtClean="0"/>
              <a:t>16</a:t>
            </a:fld>
            <a:endParaRPr lang="en-GB"/>
          </a:p>
        </p:txBody>
      </p:sp>
    </p:spTree>
    <p:extLst>
      <p:ext uri="{BB962C8B-B14F-4D97-AF65-F5344CB8AC3E}">
        <p14:creationId xmlns:p14="http://schemas.microsoft.com/office/powerpoint/2010/main" val="38344435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33482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859139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4140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64058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47819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34668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13502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16961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59590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63520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0554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1/9/2026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2012680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v.uk/guidance/timber-procurement-policy-tpp-prove-legality-and-sustainablity?utm_source=chatgpt.com"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connect.fsc.org/document-centre/documents/resource/302?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close-up of a wire fence&#10;&#10;AI-generated content may be incorrect.">
            <a:extLst>
              <a:ext uri="{FF2B5EF4-FFF2-40B4-BE49-F238E27FC236}">
                <a16:creationId xmlns:a16="http://schemas.microsoft.com/office/drawing/2014/main" id="{B159F19B-B06D-577B-F6EC-18F1A486D9FE}"/>
              </a:ext>
            </a:extLst>
          </p:cNvPr>
          <p:cNvPicPr>
            <a:picLocks noChangeAspect="1"/>
          </p:cNvPicPr>
          <p:nvPr/>
        </p:nvPicPr>
        <p:blipFill>
          <a:blip r:embed="rId2" cstate="email">
            <a:alphaModFix amt="40000"/>
            <a:extLst>
              <a:ext uri="{28A0092B-C50C-407E-A947-70E740481C1C}">
                <a14:useLocalDpi xmlns:a14="http://schemas.microsoft.com/office/drawing/2010/main"/>
              </a:ext>
            </a:extLst>
          </a:blip>
          <a:srcRect/>
          <a:stretch>
            <a:fillRect/>
          </a:stretch>
        </p:blipFill>
        <p:spPr>
          <a:xfrm>
            <a:off x="-2" y="-2"/>
            <a:ext cx="12192001" cy="6858001"/>
          </a:xfrm>
          <a:prstGeom prst="rect">
            <a:avLst/>
          </a:prstGeom>
        </p:spPr>
      </p:pic>
      <p:sp>
        <p:nvSpPr>
          <p:cNvPr id="2" name="Title 1">
            <a:extLst>
              <a:ext uri="{FF2B5EF4-FFF2-40B4-BE49-F238E27FC236}">
                <a16:creationId xmlns:a16="http://schemas.microsoft.com/office/drawing/2014/main" id="{57FDBA6B-4E95-E40E-E146-7CD916AE94A1}"/>
              </a:ext>
            </a:extLst>
          </p:cNvPr>
          <p:cNvSpPr>
            <a:spLocks noGrp="1"/>
          </p:cNvSpPr>
          <p:nvPr>
            <p:ph type="ctrTitle"/>
          </p:nvPr>
        </p:nvSpPr>
        <p:spPr>
          <a:xfrm>
            <a:off x="517870" y="978407"/>
            <a:ext cx="5021182" cy="3290107"/>
          </a:xfrm>
        </p:spPr>
        <p:txBody>
          <a:bodyPr vert="horz" lIns="91440" tIns="45720" rIns="91440" bIns="45720" rtlCol="0" anchor="t">
            <a:normAutofit/>
          </a:bodyPr>
          <a:lstStyle/>
          <a:p>
            <a:pPr>
              <a:lnSpc>
                <a:spcPct val="90000"/>
              </a:lnSpc>
            </a:pPr>
            <a:r>
              <a:rPr lang="en-US" sz="5100" b="1" kern="1200">
                <a:solidFill>
                  <a:srgbClr val="FFFFFF"/>
                </a:solidFill>
                <a:latin typeface="+mj-lt"/>
                <a:ea typeface="+mj-ea"/>
                <a:cs typeface="+mj-cs"/>
              </a:rPr>
              <a:t>Addressing Supplier Issues at SQDN Engineering</a:t>
            </a:r>
          </a:p>
        </p:txBody>
      </p:sp>
      <p:sp>
        <p:nvSpPr>
          <p:cNvPr id="3" name="Subtitle 2">
            <a:extLst>
              <a:ext uri="{FF2B5EF4-FFF2-40B4-BE49-F238E27FC236}">
                <a16:creationId xmlns:a16="http://schemas.microsoft.com/office/drawing/2014/main" id="{67235191-F65D-45EB-88F7-E91BCC0A541B}"/>
              </a:ext>
            </a:extLst>
          </p:cNvPr>
          <p:cNvSpPr>
            <a:spLocks noGrp="1"/>
          </p:cNvSpPr>
          <p:nvPr>
            <p:ph type="subTitle" idx="1"/>
          </p:nvPr>
        </p:nvSpPr>
        <p:spPr>
          <a:xfrm>
            <a:off x="517870" y="4482450"/>
            <a:ext cx="5040785" cy="1724029"/>
          </a:xfrm>
        </p:spPr>
        <p:txBody>
          <a:bodyPr vert="horz" lIns="91440" tIns="45720" rIns="91440" bIns="45720" rtlCol="0" anchor="t">
            <a:normAutofit/>
          </a:bodyPr>
          <a:lstStyle/>
          <a:p>
            <a:pPr indent="-228600">
              <a:buFont typeface="Arial" panose="020B0604020202020204" pitchFamily="34" charset="0"/>
              <a:buChar char="•"/>
            </a:pPr>
            <a:br>
              <a:rPr lang="en-US" sz="2400">
                <a:solidFill>
                  <a:srgbClr val="FFFFFF"/>
                </a:solidFill>
              </a:rPr>
            </a:br>
            <a:r>
              <a:rPr lang="en-US" sz="2400">
                <a:solidFill>
                  <a:srgbClr val="FFFFFF"/>
                </a:solidFill>
              </a:rPr>
              <a:t>Procurement and Supply Chain Management</a:t>
            </a:r>
            <a:br>
              <a:rPr lang="en-US" sz="2400">
                <a:solidFill>
                  <a:srgbClr val="FFFFFF"/>
                </a:solidFill>
              </a:rPr>
            </a:br>
            <a:r>
              <a:rPr lang="en-US" sz="2400">
                <a:solidFill>
                  <a:srgbClr val="FFFFFF"/>
                </a:solidFill>
              </a:rPr>
              <a:t>Module Code: ACHA 7024</a:t>
            </a:r>
          </a:p>
          <a:p>
            <a:pPr indent="-228600">
              <a:buFont typeface="Arial" panose="020B0604020202020204" pitchFamily="34" charset="0"/>
              <a:buChar char="•"/>
            </a:pPr>
            <a:endParaRPr lang="en-US" sz="2400">
              <a:solidFill>
                <a:srgbClr val="FFFFFF"/>
              </a:solidFill>
            </a:endParaRPr>
          </a:p>
        </p:txBody>
      </p:sp>
      <p:sp>
        <p:nvSpPr>
          <p:cNvPr id="20" name="Rectangle 1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9648830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1564AD-E741-818A-ADD8-695DAE281009}"/>
              </a:ext>
            </a:extLst>
          </p:cNvPr>
          <p:cNvSpPr>
            <a:spLocks noGrp="1"/>
          </p:cNvSpPr>
          <p:nvPr>
            <p:ph type="title"/>
          </p:nvPr>
        </p:nvSpPr>
        <p:spPr>
          <a:xfrm>
            <a:off x="521208" y="978408"/>
            <a:ext cx="3154680" cy="4069080"/>
          </a:xfrm>
        </p:spPr>
        <p:txBody>
          <a:bodyPr>
            <a:normAutofit/>
          </a:bodyPr>
          <a:lstStyle/>
          <a:p>
            <a:r>
              <a:rPr lang="en-US" sz="4000"/>
              <a:t>Company Context</a:t>
            </a:r>
            <a:br>
              <a:rPr lang="en-US" sz="4000"/>
            </a:br>
            <a:endParaRPr lang="en-GB" sz="4000"/>
          </a:p>
        </p:txBody>
      </p:sp>
      <p:sp>
        <p:nvSpPr>
          <p:cNvPr id="11" name="Rectangle 10">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D6827D5-7323-4807-504A-2FC68E8167F1}"/>
              </a:ext>
            </a:extLst>
          </p:cNvPr>
          <p:cNvGraphicFramePr>
            <a:graphicFrameLocks noGrp="1"/>
          </p:cNvGraphicFramePr>
          <p:nvPr>
            <p:ph idx="1"/>
            <p:extLst>
              <p:ext uri="{D42A27DB-BD31-4B8C-83A1-F6EECF244321}">
                <p14:modId xmlns:p14="http://schemas.microsoft.com/office/powerpoint/2010/main" val="2129892087"/>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6840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54F737A3-9B5A-BA5A-96FE-E7CBEF88E88F}"/>
              </a:ext>
            </a:extLst>
          </p:cNvPr>
          <p:cNvSpPr>
            <a:spLocks noGrp="1"/>
          </p:cNvSpPr>
          <p:nvPr>
            <p:ph type="title"/>
          </p:nvPr>
        </p:nvSpPr>
        <p:spPr>
          <a:xfrm>
            <a:off x="521208" y="978408"/>
            <a:ext cx="4754880" cy="1463040"/>
          </a:xfrm>
        </p:spPr>
        <p:txBody>
          <a:bodyPr>
            <a:normAutofit/>
          </a:bodyPr>
          <a:lstStyle/>
          <a:p>
            <a:r>
              <a:rPr lang="en-US" sz="4100" dirty="0"/>
              <a:t>Problem Overview</a:t>
            </a:r>
            <a:br>
              <a:rPr lang="en-US" sz="4100" dirty="0"/>
            </a:br>
            <a:endParaRPr lang="en-GB" sz="4100" dirty="0"/>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44FA5EF4-75F6-D53F-C1DF-DA96B511E532}"/>
              </a:ext>
            </a:extLst>
          </p:cNvPr>
          <p:cNvSpPr>
            <a:spLocks noGrp="1"/>
          </p:cNvSpPr>
          <p:nvPr>
            <p:ph idx="1"/>
          </p:nvPr>
        </p:nvSpPr>
        <p:spPr>
          <a:xfrm>
            <a:off x="521208" y="2578608"/>
            <a:ext cx="4672584" cy="3767328"/>
          </a:xfrm>
        </p:spPr>
        <p:txBody>
          <a:bodyPr>
            <a:normAutofit/>
          </a:bodyPr>
          <a:lstStyle/>
          <a:p>
            <a:pPr marL="0" indent="0">
              <a:buNone/>
            </a:pPr>
            <a:r>
              <a:rPr lang="en-US" b="1" dirty="0"/>
              <a:t>Current Supplier Failures</a:t>
            </a:r>
            <a:endParaRPr lang="en-US" dirty="0"/>
          </a:p>
          <a:p>
            <a:r>
              <a:rPr lang="en-US" dirty="0"/>
              <a:t>Incomplete deliveries</a:t>
            </a:r>
          </a:p>
          <a:p>
            <a:r>
              <a:rPr lang="en-US" dirty="0"/>
              <a:t>Incorrect timber dimensions</a:t>
            </a:r>
          </a:p>
          <a:p>
            <a:r>
              <a:rPr lang="en-US" dirty="0"/>
              <a:t>Untreated or partially treated timber</a:t>
            </a:r>
          </a:p>
          <a:p>
            <a:r>
              <a:rPr lang="en-US" dirty="0"/>
              <a:t>Overall poor material quality</a:t>
            </a:r>
          </a:p>
          <a:p>
            <a:endParaRPr lang="en-GB" dirty="0"/>
          </a:p>
        </p:txBody>
      </p:sp>
      <p:pic>
        <p:nvPicPr>
          <p:cNvPr id="4" name="Picture 3" descr="A chain with a red link&#10;&#10;AI-generated content may be incorrect.">
            <a:extLst>
              <a:ext uri="{FF2B5EF4-FFF2-40B4-BE49-F238E27FC236}">
                <a16:creationId xmlns:a16="http://schemas.microsoft.com/office/drawing/2014/main" id="{24D08B78-5592-CF93-DFBF-AB1CE5877E4E}"/>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5958018" y="508090"/>
            <a:ext cx="5709726" cy="5846989"/>
          </a:xfrm>
          <a:prstGeom prst="rect">
            <a:avLst/>
          </a:prstGeom>
        </p:spPr>
      </p:pic>
    </p:spTree>
    <p:extLst>
      <p:ext uri="{BB962C8B-B14F-4D97-AF65-F5344CB8AC3E}">
        <p14:creationId xmlns:p14="http://schemas.microsoft.com/office/powerpoint/2010/main" val="3269444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25B69C-D121-5BBD-FA6C-998346A16D12}"/>
              </a:ext>
            </a:extLst>
          </p:cNvPr>
          <p:cNvSpPr>
            <a:spLocks noGrp="1"/>
          </p:cNvSpPr>
          <p:nvPr>
            <p:ph type="title"/>
          </p:nvPr>
        </p:nvSpPr>
        <p:spPr>
          <a:xfrm>
            <a:off x="521208" y="978408"/>
            <a:ext cx="11155680" cy="1463040"/>
          </a:xfrm>
        </p:spPr>
        <p:txBody>
          <a:bodyPr vert="horz" lIns="91440" tIns="45720" rIns="91440" bIns="45720" rtlCol="0">
            <a:normAutofit/>
          </a:bodyPr>
          <a:lstStyle/>
          <a:p>
            <a:pPr marL="0" marR="0" lvl="0" indent="0" fontAlgn="base">
              <a:spcAft>
                <a:spcPct val="0"/>
              </a:spcAft>
              <a:buClrTx/>
              <a:buSzTx/>
              <a:tabLst/>
            </a:pPr>
            <a:r>
              <a:rPr kumimoji="0" lang="en-US" altLang="en-US" i="0" u="none" strike="noStrike" cap="none" normalizeH="0" baseline="0">
                <a:ln>
                  <a:noFill/>
                </a:ln>
                <a:effectLst/>
              </a:rPr>
              <a:t>Identified Critical Issues</a:t>
            </a:r>
          </a:p>
          <a:p>
            <a:pPr marL="0" marR="0" lvl="0" indent="0" fontAlgn="base">
              <a:spcAft>
                <a:spcPct val="0"/>
              </a:spcAft>
              <a:buClrTx/>
              <a:buSzTx/>
              <a:tabLst/>
            </a:pPr>
            <a:endParaRPr kumimoji="0" lang="en-US" altLang="en-US" i="0" u="none" strike="noStrike" cap="none" normalizeH="0" baseline="0">
              <a:ln>
                <a:noFill/>
              </a:ln>
              <a:effectLst/>
            </a:endParaRPr>
          </a:p>
        </p:txBody>
      </p:sp>
      <p:sp>
        <p:nvSpPr>
          <p:cNvPr id="47" name="Rectangle 46">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0EE59AE3-992E-B7D0-0299-99219CA063E8}"/>
              </a:ext>
            </a:extLst>
          </p:cNvPr>
          <p:cNvGraphicFramePr>
            <a:graphicFrameLocks noGrp="1"/>
          </p:cNvGraphicFramePr>
          <p:nvPr>
            <p:ph idx="1"/>
            <p:extLst>
              <p:ext uri="{D42A27DB-BD31-4B8C-83A1-F6EECF244321}">
                <p14:modId xmlns:p14="http://schemas.microsoft.com/office/powerpoint/2010/main" val="1167248440"/>
              </p:ext>
            </p:extLst>
          </p:nvPr>
        </p:nvGraphicFramePr>
        <p:xfrm>
          <a:off x="1860955" y="2104103"/>
          <a:ext cx="9625781" cy="3598400"/>
        </p:xfrm>
        <a:graphic>
          <a:graphicData uri="http://schemas.openxmlformats.org/drawingml/2006/table">
            <a:tbl>
              <a:tblPr>
                <a:noFill/>
                <a:tableStyleId>{5C22544A-7EE6-4342-B048-85BDC9FD1C3A}</a:tableStyleId>
              </a:tblPr>
              <a:tblGrid>
                <a:gridCol w="4161886">
                  <a:extLst>
                    <a:ext uri="{9D8B030D-6E8A-4147-A177-3AD203B41FA5}">
                      <a16:colId xmlns:a16="http://schemas.microsoft.com/office/drawing/2014/main" val="2980338209"/>
                    </a:ext>
                  </a:extLst>
                </a:gridCol>
                <a:gridCol w="5463895">
                  <a:extLst>
                    <a:ext uri="{9D8B030D-6E8A-4147-A177-3AD203B41FA5}">
                      <a16:colId xmlns:a16="http://schemas.microsoft.com/office/drawing/2014/main" val="1183661148"/>
                    </a:ext>
                  </a:extLst>
                </a:gridCol>
              </a:tblGrid>
              <a:tr h="694157">
                <a:tc>
                  <a:txBody>
                    <a:bodyPr/>
                    <a:lstStyle/>
                    <a:p>
                      <a:pPr>
                        <a:buNone/>
                      </a:pPr>
                      <a:r>
                        <a:rPr lang="en-GB" sz="2200" b="1" dirty="0">
                          <a:solidFill>
                            <a:schemeClr val="tx1">
                              <a:lumMod val="85000"/>
                              <a:lumOff val="15000"/>
                            </a:schemeClr>
                          </a:solidFill>
                        </a:rPr>
                        <a:t>Issue Area</a:t>
                      </a:r>
                    </a:p>
                  </a:txBody>
                  <a:tcPr marL="320333" marR="192200" marT="192200" marB="192200" anchor="ctr">
                    <a:lnL w="12700" cmpd="sng">
                      <a:no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buNone/>
                      </a:pPr>
                      <a:r>
                        <a:rPr lang="en-GB" sz="2200" b="1" dirty="0">
                          <a:solidFill>
                            <a:schemeClr val="tx1">
                              <a:lumMod val="85000"/>
                              <a:lumOff val="15000"/>
                            </a:schemeClr>
                          </a:solidFill>
                        </a:rPr>
                        <a:t>Key</a:t>
                      </a:r>
                      <a:r>
                        <a:rPr lang="en-GB" sz="2200" dirty="0">
                          <a:solidFill>
                            <a:schemeClr val="tx1">
                              <a:lumMod val="85000"/>
                              <a:lumOff val="15000"/>
                            </a:schemeClr>
                          </a:solidFill>
                        </a:rPr>
                        <a:t> </a:t>
                      </a:r>
                      <a:r>
                        <a:rPr lang="en-GB" sz="2200" b="1" dirty="0">
                          <a:solidFill>
                            <a:schemeClr val="tx1">
                              <a:lumMod val="85000"/>
                              <a:lumOff val="15000"/>
                            </a:schemeClr>
                          </a:solidFill>
                        </a:rPr>
                        <a:t>Concern</a:t>
                      </a:r>
                    </a:p>
                  </a:txBody>
                  <a:tcPr marL="320333" marR="192200" marT="192200" marB="192200" anchor="ctr">
                    <a:lnL w="38100" cap="flat" cmpd="sng" algn="ctr">
                      <a:solidFill>
                        <a:srgbClr val="FFFFFF"/>
                      </a:solidFill>
                      <a:prstDash val="solid"/>
                    </a:lnL>
                    <a:lnR w="12700" cmpd="sng">
                      <a:noFill/>
                      <a:prstDash val="solid"/>
                    </a:lnR>
                    <a:lnT w="12700" cmpd="sng">
                      <a:no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455258951"/>
                  </a:ext>
                </a:extLst>
              </a:tr>
              <a:tr h="694157">
                <a:tc>
                  <a:txBody>
                    <a:bodyPr/>
                    <a:lstStyle/>
                    <a:p>
                      <a:pPr>
                        <a:buNone/>
                      </a:pPr>
                      <a:r>
                        <a:rPr lang="en-GB" sz="2200" dirty="0">
                          <a:solidFill>
                            <a:schemeClr val="tx1">
                              <a:lumMod val="85000"/>
                              <a:lumOff val="15000"/>
                            </a:schemeClr>
                          </a:solidFill>
                        </a:rPr>
                        <a:t>Complaints</a:t>
                      </a:r>
                    </a:p>
                  </a:txBody>
                  <a:tcPr marL="320333" marR="192200" marT="192200" marB="192200"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2200">
                          <a:solidFill>
                            <a:schemeClr val="tx1">
                              <a:lumMod val="85000"/>
                              <a:lumOff val="15000"/>
                            </a:schemeClr>
                          </a:solidFill>
                        </a:rPr>
                        <a:t>Poor response</a:t>
                      </a:r>
                    </a:p>
                  </a:txBody>
                  <a:tcPr marL="320333" marR="192200" marT="192200" marB="192200"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874240528"/>
                  </a:ext>
                </a:extLst>
              </a:tr>
              <a:tr h="694157">
                <a:tc>
                  <a:txBody>
                    <a:bodyPr/>
                    <a:lstStyle/>
                    <a:p>
                      <a:pPr>
                        <a:buNone/>
                      </a:pPr>
                      <a:r>
                        <a:rPr lang="en-GB" sz="2200">
                          <a:solidFill>
                            <a:schemeClr val="tx1">
                              <a:lumMod val="85000"/>
                              <a:lumOff val="15000"/>
                            </a:schemeClr>
                          </a:solidFill>
                        </a:rPr>
                        <a:t>Relationship</a:t>
                      </a:r>
                    </a:p>
                  </a:txBody>
                  <a:tcPr marL="320333" marR="192200" marT="192200" marB="192200"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2200">
                          <a:solidFill>
                            <a:schemeClr val="tx1">
                              <a:lumMod val="85000"/>
                              <a:lumOff val="15000"/>
                            </a:schemeClr>
                          </a:solidFill>
                        </a:rPr>
                        <a:t>Weak collaboration</a:t>
                      </a:r>
                    </a:p>
                  </a:txBody>
                  <a:tcPr marL="320333" marR="192200" marT="192200" marB="192200"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210476653"/>
                  </a:ext>
                </a:extLst>
              </a:tr>
              <a:tr h="694157">
                <a:tc>
                  <a:txBody>
                    <a:bodyPr/>
                    <a:lstStyle/>
                    <a:p>
                      <a:pPr>
                        <a:buNone/>
                      </a:pPr>
                      <a:r>
                        <a:rPr lang="en-GB" sz="2200">
                          <a:solidFill>
                            <a:schemeClr val="tx1">
                              <a:lumMod val="85000"/>
                              <a:lumOff val="15000"/>
                            </a:schemeClr>
                          </a:solidFill>
                        </a:rPr>
                        <a:t>Quality</a:t>
                      </a:r>
                    </a:p>
                  </a:txBody>
                  <a:tcPr marL="320333" marR="192200" marT="192200" marB="192200"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2200">
                          <a:solidFill>
                            <a:schemeClr val="tx1">
                              <a:lumMod val="85000"/>
                              <a:lumOff val="15000"/>
                            </a:schemeClr>
                          </a:solidFill>
                        </a:rPr>
                        <a:t>Repeated defects</a:t>
                      </a:r>
                    </a:p>
                  </a:txBody>
                  <a:tcPr marL="320333" marR="192200" marT="192200" marB="192200"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4035548190"/>
                  </a:ext>
                </a:extLst>
              </a:tr>
              <a:tr h="694157">
                <a:tc>
                  <a:txBody>
                    <a:bodyPr/>
                    <a:lstStyle/>
                    <a:p>
                      <a:pPr>
                        <a:buNone/>
                      </a:pPr>
                      <a:r>
                        <a:rPr lang="en-GB" sz="2200">
                          <a:solidFill>
                            <a:schemeClr val="tx1">
                              <a:lumMod val="85000"/>
                              <a:lumOff val="15000"/>
                            </a:schemeClr>
                          </a:solidFill>
                        </a:rPr>
                        <a:t>Environment</a:t>
                      </a:r>
                    </a:p>
                  </a:txBody>
                  <a:tcPr marL="320333" marR="192200" marT="192200" marB="192200" anchor="ctr">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buNone/>
                      </a:pPr>
                      <a:r>
                        <a:rPr lang="en-GB" sz="2200" dirty="0">
                          <a:solidFill>
                            <a:schemeClr val="tx1">
                              <a:lumMod val="85000"/>
                              <a:lumOff val="15000"/>
                            </a:schemeClr>
                          </a:solidFill>
                        </a:rPr>
                        <a:t>Audit failures</a:t>
                      </a:r>
                    </a:p>
                  </a:txBody>
                  <a:tcPr marL="320333" marR="192200" marT="192200" marB="192200" anchor="ctr">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rgbClr val="878E8B">
                        <a:alpha val="30196"/>
                      </a:srgbClr>
                    </a:solidFill>
                  </a:tcPr>
                </a:tc>
                <a:extLst>
                  <a:ext uri="{0D108BD9-81ED-4DB2-BD59-A6C34878D82A}">
                    <a16:rowId xmlns:a16="http://schemas.microsoft.com/office/drawing/2014/main" val="476469791"/>
                  </a:ext>
                </a:extLst>
              </a:tr>
            </a:tbl>
          </a:graphicData>
        </a:graphic>
      </p:graphicFrame>
      <p:sp>
        <p:nvSpPr>
          <p:cNvPr id="7" name="TextBox 6">
            <a:extLst>
              <a:ext uri="{FF2B5EF4-FFF2-40B4-BE49-F238E27FC236}">
                <a16:creationId xmlns:a16="http://schemas.microsoft.com/office/drawing/2014/main" id="{9D396DD7-8FCB-BA39-BCD6-02E3294302F9}"/>
              </a:ext>
            </a:extLst>
          </p:cNvPr>
          <p:cNvSpPr txBox="1"/>
          <p:nvPr/>
        </p:nvSpPr>
        <p:spPr>
          <a:xfrm>
            <a:off x="5420966" y="5879592"/>
            <a:ext cx="1347019" cy="369332"/>
          </a:xfrm>
          <a:prstGeom prst="rect">
            <a:avLst/>
          </a:prstGeom>
          <a:noFill/>
        </p:spPr>
        <p:txBody>
          <a:bodyPr wrap="square">
            <a:spAutoFit/>
          </a:bodyPr>
          <a:lstStyle/>
          <a:p>
            <a:r>
              <a:rPr lang="en-GB" dirty="0"/>
              <a:t>(ISO, 2018)</a:t>
            </a:r>
          </a:p>
        </p:txBody>
      </p:sp>
    </p:spTree>
    <p:extLst>
      <p:ext uri="{BB962C8B-B14F-4D97-AF65-F5344CB8AC3E}">
        <p14:creationId xmlns:p14="http://schemas.microsoft.com/office/powerpoint/2010/main" val="3130316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C127E14-93B9-503B-952A-C1AA56157C85}"/>
              </a:ext>
            </a:extLst>
          </p:cNvPr>
          <p:cNvSpPr>
            <a:spLocks noGrp="1"/>
          </p:cNvSpPr>
          <p:nvPr>
            <p:ph type="title"/>
          </p:nvPr>
        </p:nvSpPr>
        <p:spPr>
          <a:xfrm>
            <a:off x="6153912" y="978408"/>
            <a:ext cx="5513832" cy="1463040"/>
          </a:xfrm>
        </p:spPr>
        <p:txBody>
          <a:bodyPr>
            <a:normAutofit/>
          </a:bodyPr>
          <a:lstStyle/>
          <a:p>
            <a:pPr>
              <a:lnSpc>
                <a:spcPct val="90000"/>
              </a:lnSpc>
            </a:pPr>
            <a:r>
              <a:rPr lang="en-GB" sz="3100"/>
              <a:t>Procurement Management Role</a:t>
            </a:r>
            <a:br>
              <a:rPr lang="en-GB" sz="3100"/>
            </a:br>
            <a:endParaRPr lang="en-GB" sz="3100"/>
          </a:p>
        </p:txBody>
      </p:sp>
      <p:pic>
        <p:nvPicPr>
          <p:cNvPr id="4" name="Picture 3" descr="A group of people looking at a tablet&#10;&#10;AI-generated content may be incorrect.">
            <a:extLst>
              <a:ext uri="{FF2B5EF4-FFF2-40B4-BE49-F238E27FC236}">
                <a16:creationId xmlns:a16="http://schemas.microsoft.com/office/drawing/2014/main" id="{3AF1B3EE-4677-0A8F-2AE5-E8A233EDB69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17867" y="2187094"/>
            <a:ext cx="4959823" cy="2479911"/>
          </a:xfrm>
          <a:prstGeom prst="rect">
            <a:avLst/>
          </a:prstGeom>
        </p:spPr>
      </p:pic>
      <p:sp>
        <p:nvSpPr>
          <p:cNvPr id="14" name="Freeform: Shape 10">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522059D-0CED-DDF0-A56B-4683D8256877}"/>
              </a:ext>
            </a:extLst>
          </p:cNvPr>
          <p:cNvSpPr>
            <a:spLocks noGrp="1"/>
          </p:cNvSpPr>
          <p:nvPr>
            <p:ph idx="1"/>
          </p:nvPr>
        </p:nvSpPr>
        <p:spPr>
          <a:xfrm>
            <a:off x="6153912" y="2578608"/>
            <a:ext cx="5513832" cy="3767328"/>
          </a:xfrm>
        </p:spPr>
        <p:txBody>
          <a:bodyPr>
            <a:normAutofit/>
          </a:bodyPr>
          <a:lstStyle/>
          <a:p>
            <a:pPr marL="0" indent="0">
              <a:buNone/>
            </a:pPr>
            <a:r>
              <a:rPr lang="en-GB" b="1" dirty="0"/>
              <a:t>Key Procurement Functions</a:t>
            </a:r>
            <a:endParaRPr lang="en-GB" dirty="0"/>
          </a:p>
          <a:p>
            <a:r>
              <a:rPr lang="en-GB" dirty="0"/>
              <a:t>Supplier assessment</a:t>
            </a:r>
          </a:p>
          <a:p>
            <a:r>
              <a:rPr lang="en-GB" dirty="0"/>
              <a:t>Supplier development</a:t>
            </a:r>
          </a:p>
          <a:p>
            <a:r>
              <a:rPr lang="en-GB" dirty="0"/>
              <a:t>Performance management</a:t>
            </a:r>
          </a:p>
          <a:p>
            <a:r>
              <a:rPr lang="en-GB" dirty="0"/>
              <a:t>Risk mitigation</a:t>
            </a:r>
          </a:p>
          <a:p>
            <a:endParaRPr lang="en-GB" dirty="0"/>
          </a:p>
        </p:txBody>
      </p:sp>
    </p:spTree>
    <p:extLst>
      <p:ext uri="{BB962C8B-B14F-4D97-AF65-F5344CB8AC3E}">
        <p14:creationId xmlns:p14="http://schemas.microsoft.com/office/powerpoint/2010/main" val="4184898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0599CF-42E8-7291-3159-98AD196BB5DA}"/>
              </a:ext>
            </a:extLst>
          </p:cNvPr>
          <p:cNvSpPr>
            <a:spLocks noGrp="1"/>
          </p:cNvSpPr>
          <p:nvPr>
            <p:ph type="title"/>
          </p:nvPr>
        </p:nvSpPr>
        <p:spPr>
          <a:xfrm>
            <a:off x="521208" y="978408"/>
            <a:ext cx="11155680" cy="1115568"/>
          </a:xfrm>
        </p:spPr>
        <p:txBody>
          <a:bodyPr>
            <a:normAutofit/>
          </a:bodyPr>
          <a:lstStyle/>
          <a:p>
            <a:pPr>
              <a:lnSpc>
                <a:spcPct val="90000"/>
              </a:lnSpc>
            </a:pPr>
            <a:r>
              <a:rPr lang="en-US" sz="3700"/>
              <a:t>Issue 1: Complaint Handling Failures</a:t>
            </a:r>
            <a:br>
              <a:rPr lang="en-US" sz="3700"/>
            </a:br>
            <a:endParaRPr lang="en-GB" sz="3700"/>
          </a:p>
        </p:txBody>
      </p:sp>
      <p:sp>
        <p:nvSpPr>
          <p:cNvPr id="11" name="Freeform: Shape 10">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finger pressing a blue button on a keyboard&#10;&#10;AI-generated content may be incorrect.">
            <a:extLst>
              <a:ext uri="{FF2B5EF4-FFF2-40B4-BE49-F238E27FC236}">
                <a16:creationId xmlns:a16="http://schemas.microsoft.com/office/drawing/2014/main" id="{6445864D-1C4D-570C-1848-D592F2602E4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17868" y="2453765"/>
            <a:ext cx="5639091" cy="3764093"/>
          </a:xfrm>
          <a:prstGeom prst="rect">
            <a:avLst/>
          </a:prstGeom>
        </p:spPr>
      </p:pic>
      <p:sp>
        <p:nvSpPr>
          <p:cNvPr id="3" name="Content Placeholder 2">
            <a:extLst>
              <a:ext uri="{FF2B5EF4-FFF2-40B4-BE49-F238E27FC236}">
                <a16:creationId xmlns:a16="http://schemas.microsoft.com/office/drawing/2014/main" id="{3D355A6D-A1D8-78FB-E9E9-BB7CD30D2C26}"/>
              </a:ext>
            </a:extLst>
          </p:cNvPr>
          <p:cNvSpPr>
            <a:spLocks noGrp="1"/>
          </p:cNvSpPr>
          <p:nvPr>
            <p:ph idx="1"/>
          </p:nvPr>
        </p:nvSpPr>
        <p:spPr>
          <a:xfrm>
            <a:off x="6547104" y="2304288"/>
            <a:ext cx="5129784" cy="4050792"/>
          </a:xfrm>
        </p:spPr>
        <p:txBody>
          <a:bodyPr>
            <a:normAutofit/>
          </a:bodyPr>
          <a:lstStyle/>
          <a:p>
            <a:pPr marL="0" indent="0">
              <a:buNone/>
            </a:pPr>
            <a:r>
              <a:rPr lang="en-US" b="1" dirty="0"/>
              <a:t>Observed Problems</a:t>
            </a:r>
            <a:endParaRPr lang="en-US" dirty="0"/>
          </a:p>
          <a:p>
            <a:r>
              <a:rPr lang="en-US" dirty="0"/>
              <a:t>Slow responses</a:t>
            </a:r>
          </a:p>
          <a:p>
            <a:r>
              <a:rPr lang="en-US" dirty="0"/>
              <a:t>No corrective actions</a:t>
            </a:r>
          </a:p>
          <a:p>
            <a:r>
              <a:rPr lang="en-US" dirty="0"/>
              <a:t>No accountability</a:t>
            </a:r>
          </a:p>
          <a:p>
            <a:endParaRPr lang="en-GB" dirty="0"/>
          </a:p>
        </p:txBody>
      </p:sp>
      <p:sp>
        <p:nvSpPr>
          <p:cNvPr id="6" name="TextBox 5">
            <a:extLst>
              <a:ext uri="{FF2B5EF4-FFF2-40B4-BE49-F238E27FC236}">
                <a16:creationId xmlns:a16="http://schemas.microsoft.com/office/drawing/2014/main" id="{02F86271-BC6C-BA13-688E-B6BE89A0B764}"/>
              </a:ext>
            </a:extLst>
          </p:cNvPr>
          <p:cNvSpPr txBox="1"/>
          <p:nvPr/>
        </p:nvSpPr>
        <p:spPr>
          <a:xfrm>
            <a:off x="9671500" y="5694926"/>
            <a:ext cx="2261420" cy="369332"/>
          </a:xfrm>
          <a:prstGeom prst="rect">
            <a:avLst/>
          </a:prstGeom>
          <a:noFill/>
        </p:spPr>
        <p:txBody>
          <a:bodyPr wrap="square">
            <a:spAutoFit/>
          </a:bodyPr>
          <a:lstStyle/>
          <a:p>
            <a:r>
              <a:rPr lang="en-GB" dirty="0"/>
              <a:t>(ISO, 2018a)</a:t>
            </a:r>
          </a:p>
        </p:txBody>
      </p:sp>
    </p:spTree>
    <p:extLst>
      <p:ext uri="{BB962C8B-B14F-4D97-AF65-F5344CB8AC3E}">
        <p14:creationId xmlns:p14="http://schemas.microsoft.com/office/powerpoint/2010/main" val="4052894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1126EB-A850-D1A4-5B63-915BD3E7BF5A}"/>
              </a:ext>
            </a:extLst>
          </p:cNvPr>
          <p:cNvSpPr>
            <a:spLocks noGrp="1"/>
          </p:cNvSpPr>
          <p:nvPr>
            <p:ph type="title"/>
          </p:nvPr>
        </p:nvSpPr>
        <p:spPr>
          <a:xfrm>
            <a:off x="521208" y="978408"/>
            <a:ext cx="11155680" cy="1463040"/>
          </a:xfrm>
        </p:spPr>
        <p:txBody>
          <a:bodyPr>
            <a:normAutofit/>
          </a:bodyPr>
          <a:lstStyle/>
          <a:p>
            <a:r>
              <a:rPr lang="en-US" dirty="0"/>
              <a:t>Actions for Issue 1</a:t>
            </a:r>
            <a:br>
              <a:rPr lang="en-US" dirty="0"/>
            </a:br>
            <a:endParaRPr lang="en-GB" dirty="0"/>
          </a:p>
        </p:txBody>
      </p:sp>
      <p:sp>
        <p:nvSpPr>
          <p:cNvPr id="18" name="Rectangle 17">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512ACFB-EC9A-CA01-C119-6F518E5D0A74}"/>
              </a:ext>
            </a:extLst>
          </p:cNvPr>
          <p:cNvGraphicFramePr>
            <a:graphicFrameLocks noGrp="1"/>
          </p:cNvGraphicFramePr>
          <p:nvPr>
            <p:ph idx="1"/>
            <p:extLst>
              <p:ext uri="{D42A27DB-BD31-4B8C-83A1-F6EECF244321}">
                <p14:modId xmlns:p14="http://schemas.microsoft.com/office/powerpoint/2010/main" val="3670257451"/>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1881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AA3B297-9683-4E38-89FA-062C53E13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BAA25C-9E3F-13EA-FAD1-D27840357D98}"/>
              </a:ext>
            </a:extLst>
          </p:cNvPr>
          <p:cNvSpPr>
            <a:spLocks noGrp="1"/>
          </p:cNvSpPr>
          <p:nvPr>
            <p:ph type="title"/>
          </p:nvPr>
        </p:nvSpPr>
        <p:spPr>
          <a:xfrm>
            <a:off x="521208" y="978408"/>
            <a:ext cx="8686800" cy="1463040"/>
          </a:xfrm>
        </p:spPr>
        <p:txBody>
          <a:bodyPr>
            <a:normAutofit/>
          </a:bodyPr>
          <a:lstStyle/>
          <a:p>
            <a:pPr>
              <a:lnSpc>
                <a:spcPct val="90000"/>
              </a:lnSpc>
            </a:pPr>
            <a:r>
              <a:rPr lang="en-US" sz="3400"/>
              <a:t>Issue 2: Weak Buyer–Supplier Relationship</a:t>
            </a:r>
            <a:br>
              <a:rPr lang="en-US" sz="3400"/>
            </a:br>
            <a:endParaRPr lang="en-GB" sz="3400"/>
          </a:p>
        </p:txBody>
      </p:sp>
      <p:sp>
        <p:nvSpPr>
          <p:cNvPr id="27" name="Rectangle 26">
            <a:extLst>
              <a:ext uri="{FF2B5EF4-FFF2-40B4-BE49-F238E27FC236}">
                <a16:creationId xmlns:a16="http://schemas.microsoft.com/office/drawing/2014/main" id="{4BF74692-AE31-4A00-B5F9-994E8D519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868680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4ADC986-4E81-5BB8-1BE0-8EEB0A9B4EB8}"/>
              </a:ext>
            </a:extLst>
          </p:cNvPr>
          <p:cNvGraphicFramePr>
            <a:graphicFrameLocks noGrp="1"/>
          </p:cNvGraphicFramePr>
          <p:nvPr>
            <p:ph idx="1"/>
            <p:extLst>
              <p:ext uri="{D42A27DB-BD31-4B8C-83A1-F6EECF244321}">
                <p14:modId xmlns:p14="http://schemas.microsoft.com/office/powerpoint/2010/main" val="274898820"/>
              </p:ext>
            </p:extLst>
          </p:nvPr>
        </p:nvGraphicFramePr>
        <p:xfrm>
          <a:off x="520700" y="2578100"/>
          <a:ext cx="8686800" cy="3767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FE39832F-95D9-E7FC-4DE4-9B5CD8426EB9}"/>
              </a:ext>
            </a:extLst>
          </p:cNvPr>
          <p:cNvSpPr txBox="1"/>
          <p:nvPr/>
        </p:nvSpPr>
        <p:spPr>
          <a:xfrm>
            <a:off x="9867399" y="5901501"/>
            <a:ext cx="1891981" cy="369332"/>
          </a:xfrm>
          <a:prstGeom prst="rect">
            <a:avLst/>
          </a:prstGeom>
          <a:noFill/>
        </p:spPr>
        <p:txBody>
          <a:bodyPr wrap="square">
            <a:spAutoFit/>
          </a:bodyPr>
          <a:lstStyle/>
          <a:p>
            <a:r>
              <a:rPr lang="en-GB" dirty="0"/>
              <a:t>(O’Brien, 2022)</a:t>
            </a:r>
          </a:p>
        </p:txBody>
      </p:sp>
    </p:spTree>
    <p:extLst>
      <p:ext uri="{BB962C8B-B14F-4D97-AF65-F5344CB8AC3E}">
        <p14:creationId xmlns:p14="http://schemas.microsoft.com/office/powerpoint/2010/main" val="1760871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8374AC-CA0B-AD87-29B8-1C58057A4C59}"/>
              </a:ext>
            </a:extLst>
          </p:cNvPr>
          <p:cNvSpPr>
            <a:spLocks noGrp="1"/>
          </p:cNvSpPr>
          <p:nvPr>
            <p:ph type="title"/>
          </p:nvPr>
        </p:nvSpPr>
        <p:spPr>
          <a:xfrm>
            <a:off x="5138928" y="978408"/>
            <a:ext cx="6537960" cy="1463040"/>
          </a:xfrm>
        </p:spPr>
        <p:txBody>
          <a:bodyPr>
            <a:normAutofit/>
          </a:bodyPr>
          <a:lstStyle/>
          <a:p>
            <a:r>
              <a:rPr lang="en-US"/>
              <a:t>Actions for Issue 2</a:t>
            </a:r>
            <a:br>
              <a:rPr lang="en-US"/>
            </a:br>
            <a:endParaRPr lang="en-GB" dirty="0"/>
          </a:p>
        </p:txBody>
      </p:sp>
      <p:sp>
        <p:nvSpPr>
          <p:cNvPr id="11" name="Freeform: Shape 10">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close-up of people holding hands&#10;&#10;AI-generated content may be incorrect.">
            <a:extLst>
              <a:ext uri="{FF2B5EF4-FFF2-40B4-BE49-F238E27FC236}">
                <a16:creationId xmlns:a16="http://schemas.microsoft.com/office/drawing/2014/main" id="{C8EA0A9A-59DE-AF84-69AD-463C52513922}"/>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517870" y="970928"/>
            <a:ext cx="3996980" cy="5377029"/>
          </a:xfrm>
          <a:prstGeom prst="rect">
            <a:avLst/>
          </a:prstGeom>
        </p:spPr>
      </p:pic>
      <p:sp>
        <p:nvSpPr>
          <p:cNvPr id="3" name="Content Placeholder 2">
            <a:extLst>
              <a:ext uri="{FF2B5EF4-FFF2-40B4-BE49-F238E27FC236}">
                <a16:creationId xmlns:a16="http://schemas.microsoft.com/office/drawing/2014/main" id="{570986D8-7EF3-A149-168D-23222BF3570D}"/>
              </a:ext>
            </a:extLst>
          </p:cNvPr>
          <p:cNvSpPr>
            <a:spLocks noGrp="1"/>
          </p:cNvSpPr>
          <p:nvPr>
            <p:ph idx="1"/>
          </p:nvPr>
        </p:nvSpPr>
        <p:spPr>
          <a:xfrm>
            <a:off x="5138928" y="2578608"/>
            <a:ext cx="6537960" cy="3767328"/>
          </a:xfrm>
        </p:spPr>
        <p:txBody>
          <a:bodyPr>
            <a:normAutofit/>
          </a:bodyPr>
          <a:lstStyle/>
          <a:p>
            <a:pPr marL="0" indent="0">
              <a:buNone/>
            </a:pPr>
            <a:r>
              <a:rPr lang="en-US" b="1" dirty="0"/>
              <a:t>Relationship Development</a:t>
            </a:r>
            <a:endParaRPr lang="en-US" dirty="0"/>
          </a:p>
          <a:p>
            <a:r>
              <a:rPr lang="en-US" dirty="0"/>
              <a:t>Schedule quarterly supplier review meetings</a:t>
            </a:r>
          </a:p>
          <a:p>
            <a:r>
              <a:rPr lang="en-US" dirty="0"/>
              <a:t>Introduce collaborative problem-solving workshops</a:t>
            </a:r>
          </a:p>
          <a:p>
            <a:r>
              <a:rPr lang="en-US" dirty="0"/>
              <a:t>Apply Supplier Relationship Management (SRM) model</a:t>
            </a:r>
          </a:p>
          <a:p>
            <a:endParaRPr lang="en-GB" dirty="0"/>
          </a:p>
        </p:txBody>
      </p:sp>
      <p:sp>
        <p:nvSpPr>
          <p:cNvPr id="6" name="TextBox 5">
            <a:extLst>
              <a:ext uri="{FF2B5EF4-FFF2-40B4-BE49-F238E27FC236}">
                <a16:creationId xmlns:a16="http://schemas.microsoft.com/office/drawing/2014/main" id="{3FD0BB11-5517-FD36-8FEA-63AA36CB05D0}"/>
              </a:ext>
            </a:extLst>
          </p:cNvPr>
          <p:cNvSpPr txBox="1"/>
          <p:nvPr/>
        </p:nvSpPr>
        <p:spPr>
          <a:xfrm>
            <a:off x="10097729" y="4546699"/>
            <a:ext cx="2094271" cy="369332"/>
          </a:xfrm>
          <a:prstGeom prst="rect">
            <a:avLst/>
          </a:prstGeom>
          <a:noFill/>
        </p:spPr>
        <p:txBody>
          <a:bodyPr wrap="square">
            <a:spAutoFit/>
          </a:bodyPr>
          <a:lstStyle/>
          <a:p>
            <a:r>
              <a:rPr lang="en-GB" dirty="0"/>
              <a:t>(O’Brien, 2022)</a:t>
            </a:r>
          </a:p>
        </p:txBody>
      </p:sp>
    </p:spTree>
    <p:extLst>
      <p:ext uri="{BB962C8B-B14F-4D97-AF65-F5344CB8AC3E}">
        <p14:creationId xmlns:p14="http://schemas.microsoft.com/office/powerpoint/2010/main" val="2627513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5EAFFD-4A47-DD53-4F76-BD457E18B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AAC799F6-CEDA-61BA-CE7F-AE6E3E3CF2EB}"/>
              </a:ext>
            </a:extLst>
          </p:cNvPr>
          <p:cNvSpPr>
            <a:spLocks noGrp="1"/>
          </p:cNvSpPr>
          <p:nvPr>
            <p:ph type="title"/>
          </p:nvPr>
        </p:nvSpPr>
        <p:spPr>
          <a:xfrm>
            <a:off x="521208" y="978408"/>
            <a:ext cx="3200400" cy="2432304"/>
          </a:xfrm>
        </p:spPr>
        <p:txBody>
          <a:bodyPr anchor="b">
            <a:normAutofit/>
          </a:bodyPr>
          <a:lstStyle/>
          <a:p>
            <a:pPr>
              <a:lnSpc>
                <a:spcPct val="90000"/>
              </a:lnSpc>
            </a:pPr>
            <a:r>
              <a:rPr lang="en-US" sz="4000"/>
              <a:t>Issue 3: Quality Failures</a:t>
            </a:r>
            <a:br>
              <a:rPr lang="en-US" sz="4000"/>
            </a:br>
            <a:endParaRPr lang="en-GB" sz="4000"/>
          </a:p>
        </p:txBody>
      </p:sp>
      <p:sp>
        <p:nvSpPr>
          <p:cNvPr id="11" name="Freeform: Shape 10">
            <a:extLst>
              <a:ext uri="{FF2B5EF4-FFF2-40B4-BE49-F238E27FC236}">
                <a16:creationId xmlns:a16="http://schemas.microsoft.com/office/drawing/2014/main" id="{7CC1FECC-9CA4-341C-7E20-4728C5147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88B48B7B-8A41-7BAF-CD17-D156747D7AC8}"/>
              </a:ext>
            </a:extLst>
          </p:cNvPr>
          <p:cNvSpPr>
            <a:spLocks noGrp="1"/>
          </p:cNvSpPr>
          <p:nvPr>
            <p:ph idx="1"/>
          </p:nvPr>
        </p:nvSpPr>
        <p:spPr>
          <a:xfrm>
            <a:off x="468105" y="3253593"/>
            <a:ext cx="3200400" cy="2816352"/>
          </a:xfrm>
        </p:spPr>
        <p:txBody>
          <a:bodyPr>
            <a:normAutofit/>
          </a:bodyPr>
          <a:lstStyle/>
          <a:p>
            <a:pPr marL="0" indent="0">
              <a:buNone/>
            </a:pPr>
            <a:r>
              <a:rPr lang="en-US" b="1" dirty="0"/>
              <a:t>Key Quality Problems</a:t>
            </a:r>
            <a:endParaRPr lang="en-US" dirty="0"/>
          </a:p>
          <a:p>
            <a:r>
              <a:rPr lang="en-US" dirty="0"/>
              <a:t>Incorrect timber sizing</a:t>
            </a:r>
          </a:p>
          <a:p>
            <a:r>
              <a:rPr lang="en-US" dirty="0"/>
              <a:t>Poor treatment consistency</a:t>
            </a:r>
          </a:p>
          <a:p>
            <a:r>
              <a:rPr lang="en-US" dirty="0"/>
              <a:t>High rejection rates</a:t>
            </a:r>
          </a:p>
          <a:p>
            <a:endParaRPr lang="en-GB" dirty="0"/>
          </a:p>
        </p:txBody>
      </p:sp>
      <p:pic>
        <p:nvPicPr>
          <p:cNvPr id="4" name="Picture 3" descr="A person sitting on the floor with his head in his hands&#10;&#10;AI-generated content may be incorrect.">
            <a:extLst>
              <a:ext uri="{FF2B5EF4-FFF2-40B4-BE49-F238E27FC236}">
                <a16:creationId xmlns:a16="http://schemas.microsoft.com/office/drawing/2014/main" id="{53744EFE-0794-FDFA-99EE-23D8DD16E0BF}"/>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4136609" y="970929"/>
            <a:ext cx="7534183" cy="5375076"/>
          </a:xfrm>
          <a:prstGeom prst="rect">
            <a:avLst/>
          </a:prstGeom>
        </p:spPr>
      </p:pic>
      <p:sp>
        <p:nvSpPr>
          <p:cNvPr id="6" name="TextBox 5">
            <a:extLst>
              <a:ext uri="{FF2B5EF4-FFF2-40B4-BE49-F238E27FC236}">
                <a16:creationId xmlns:a16="http://schemas.microsoft.com/office/drawing/2014/main" id="{8D8DCD2D-8111-1D89-8E7D-AB571A586103}"/>
              </a:ext>
            </a:extLst>
          </p:cNvPr>
          <p:cNvSpPr txBox="1"/>
          <p:nvPr/>
        </p:nvSpPr>
        <p:spPr>
          <a:xfrm>
            <a:off x="2135638" y="6038228"/>
            <a:ext cx="2000971" cy="307777"/>
          </a:xfrm>
          <a:prstGeom prst="rect">
            <a:avLst/>
          </a:prstGeom>
          <a:noFill/>
        </p:spPr>
        <p:txBody>
          <a:bodyPr wrap="square">
            <a:spAutoFit/>
          </a:bodyPr>
          <a:lstStyle/>
          <a:p>
            <a:r>
              <a:rPr lang="en-US" sz="1400" dirty="0"/>
              <a:t>(</a:t>
            </a:r>
            <a:r>
              <a:rPr lang="en-US" sz="1400" dirty="0" err="1"/>
              <a:t>Maestrini</a:t>
            </a:r>
            <a:r>
              <a:rPr lang="en-US" sz="1400" dirty="0"/>
              <a:t> et al., 2018)</a:t>
            </a:r>
            <a:endParaRPr lang="en-GB" sz="1400" dirty="0"/>
          </a:p>
        </p:txBody>
      </p:sp>
    </p:spTree>
    <p:extLst>
      <p:ext uri="{BB962C8B-B14F-4D97-AF65-F5344CB8AC3E}">
        <p14:creationId xmlns:p14="http://schemas.microsoft.com/office/powerpoint/2010/main" val="1622422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C573E4-EE29-CD52-3F4F-147D2E255C02}"/>
              </a:ext>
            </a:extLst>
          </p:cNvPr>
          <p:cNvSpPr>
            <a:spLocks noGrp="1"/>
          </p:cNvSpPr>
          <p:nvPr>
            <p:ph type="title"/>
          </p:nvPr>
        </p:nvSpPr>
        <p:spPr>
          <a:xfrm>
            <a:off x="521208" y="978408"/>
            <a:ext cx="6281928" cy="1463040"/>
          </a:xfrm>
        </p:spPr>
        <p:txBody>
          <a:bodyPr>
            <a:normAutofit/>
          </a:bodyPr>
          <a:lstStyle/>
          <a:p>
            <a:r>
              <a:rPr lang="en-US" dirty="0"/>
              <a:t>Actions for Issue 3</a:t>
            </a:r>
            <a:br>
              <a:rPr lang="en-US" dirty="0"/>
            </a:br>
            <a:endParaRPr lang="en-GB" dirty="0"/>
          </a:p>
        </p:txBody>
      </p:sp>
      <p:sp>
        <p:nvSpPr>
          <p:cNvPr id="18" name="Rectangle 17">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0BA09B-7234-3428-6AA5-7526599975CF}"/>
              </a:ext>
            </a:extLst>
          </p:cNvPr>
          <p:cNvSpPr>
            <a:spLocks noGrp="1"/>
          </p:cNvSpPr>
          <p:nvPr>
            <p:ph idx="1"/>
          </p:nvPr>
        </p:nvSpPr>
        <p:spPr>
          <a:xfrm>
            <a:off x="521208" y="2578608"/>
            <a:ext cx="6281928" cy="3767328"/>
          </a:xfrm>
        </p:spPr>
        <p:txBody>
          <a:bodyPr>
            <a:normAutofit/>
          </a:bodyPr>
          <a:lstStyle/>
          <a:p>
            <a:pPr marL="0" indent="0">
              <a:buNone/>
            </a:pPr>
            <a:r>
              <a:rPr lang="en-US" b="1" dirty="0"/>
              <a:t>Quality Control Measures</a:t>
            </a:r>
            <a:endParaRPr lang="en-US" dirty="0"/>
          </a:p>
          <a:p>
            <a:r>
              <a:rPr lang="en-US" dirty="0"/>
              <a:t>Introduce incoming inspection standards</a:t>
            </a:r>
          </a:p>
          <a:p>
            <a:r>
              <a:rPr lang="en-US" dirty="0"/>
              <a:t>Require quality certificates with deliveries</a:t>
            </a:r>
          </a:p>
          <a:p>
            <a:r>
              <a:rPr lang="en-US" dirty="0"/>
              <a:t>Conduct joint quality audits</a:t>
            </a:r>
          </a:p>
          <a:p>
            <a:pPr marL="0" indent="0">
              <a:buNone/>
            </a:pPr>
            <a:r>
              <a:rPr lang="en-US" b="1" dirty="0"/>
              <a:t>Tool Used:</a:t>
            </a:r>
            <a:r>
              <a:rPr lang="en-US" dirty="0"/>
              <a:t> Supplier Quality Assurance (SQA)</a:t>
            </a:r>
          </a:p>
          <a:p>
            <a:endParaRPr lang="en-GB" dirty="0"/>
          </a:p>
        </p:txBody>
      </p:sp>
      <p:pic>
        <p:nvPicPr>
          <p:cNvPr id="4" name="Picture 3" descr="A magnifying glass and a clipboard&#10;&#10;AI-generated content may be incorrect.">
            <a:extLst>
              <a:ext uri="{FF2B5EF4-FFF2-40B4-BE49-F238E27FC236}">
                <a16:creationId xmlns:a16="http://schemas.microsoft.com/office/drawing/2014/main" id="{DB98265D-FF2A-DA60-27D6-B04F2E443DE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317668" y="747940"/>
            <a:ext cx="4356461" cy="5603165"/>
          </a:xfrm>
          <a:prstGeom prst="rect">
            <a:avLst/>
          </a:prstGeom>
        </p:spPr>
      </p:pic>
    </p:spTree>
    <p:extLst>
      <p:ext uri="{BB962C8B-B14F-4D97-AF65-F5344CB8AC3E}">
        <p14:creationId xmlns:p14="http://schemas.microsoft.com/office/powerpoint/2010/main" val="4141829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4C2957-879C-A646-392F-A8F7E4C714D8}"/>
              </a:ext>
            </a:extLst>
          </p:cNvPr>
          <p:cNvSpPr>
            <a:spLocks noGrp="1"/>
          </p:cNvSpPr>
          <p:nvPr>
            <p:ph type="title"/>
          </p:nvPr>
        </p:nvSpPr>
        <p:spPr>
          <a:xfrm>
            <a:off x="5413248" y="978408"/>
            <a:ext cx="6263640" cy="1463040"/>
          </a:xfrm>
        </p:spPr>
        <p:txBody>
          <a:bodyPr>
            <a:normAutofit/>
          </a:bodyPr>
          <a:lstStyle/>
          <a:p>
            <a:pPr>
              <a:lnSpc>
                <a:spcPct val="90000"/>
              </a:lnSpc>
            </a:pPr>
            <a:r>
              <a:rPr lang="en-US" sz="3100"/>
              <a:t>Issue 4: Environmental Non-Compliance</a:t>
            </a:r>
            <a:br>
              <a:rPr lang="en-US" sz="3100"/>
            </a:br>
            <a:endParaRPr lang="en-GB" sz="3100"/>
          </a:p>
        </p:txBody>
      </p:sp>
      <p:sp>
        <p:nvSpPr>
          <p:cNvPr id="11" name="Freeform: Shape 10">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magnifying glass on a black background&#10;&#10;AI-generated content may be incorrect.">
            <a:extLst>
              <a:ext uri="{FF2B5EF4-FFF2-40B4-BE49-F238E27FC236}">
                <a16:creationId xmlns:a16="http://schemas.microsoft.com/office/drawing/2014/main" id="{257B6D7B-313D-C4CF-BF30-89E5B828F76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17869" y="976160"/>
            <a:ext cx="4454725" cy="2906708"/>
          </a:xfrm>
          <a:prstGeom prst="rect">
            <a:avLst/>
          </a:prstGeom>
        </p:spPr>
      </p:pic>
      <p:sp>
        <p:nvSpPr>
          <p:cNvPr id="3" name="Content Placeholder 2">
            <a:extLst>
              <a:ext uri="{FF2B5EF4-FFF2-40B4-BE49-F238E27FC236}">
                <a16:creationId xmlns:a16="http://schemas.microsoft.com/office/drawing/2014/main" id="{505DC2D2-19B2-88E6-C516-A7594E57722A}"/>
              </a:ext>
            </a:extLst>
          </p:cNvPr>
          <p:cNvSpPr>
            <a:spLocks noGrp="1"/>
          </p:cNvSpPr>
          <p:nvPr>
            <p:ph idx="1"/>
          </p:nvPr>
        </p:nvSpPr>
        <p:spPr>
          <a:xfrm>
            <a:off x="5413248" y="2578608"/>
            <a:ext cx="6263640" cy="3767328"/>
          </a:xfrm>
        </p:spPr>
        <p:txBody>
          <a:bodyPr>
            <a:normAutofit/>
          </a:bodyPr>
          <a:lstStyle/>
          <a:p>
            <a:r>
              <a:rPr lang="en-US" b="1" dirty="0"/>
              <a:t>Audit Failures Identified</a:t>
            </a:r>
            <a:endParaRPr lang="en-US" dirty="0"/>
          </a:p>
          <a:p>
            <a:r>
              <a:rPr lang="en-US" dirty="0"/>
              <a:t>Unsustainable timber sourcing</a:t>
            </a:r>
          </a:p>
          <a:p>
            <a:r>
              <a:rPr lang="en-US" dirty="0"/>
              <a:t>Non-reusable packaging</a:t>
            </a:r>
          </a:p>
          <a:p>
            <a:r>
              <a:rPr lang="en-US" dirty="0"/>
              <a:t>No disclosure of treatment chemicals</a:t>
            </a:r>
          </a:p>
          <a:p>
            <a:endParaRPr lang="en-GB" dirty="0"/>
          </a:p>
        </p:txBody>
      </p:sp>
      <p:sp>
        <p:nvSpPr>
          <p:cNvPr id="6" name="TextBox 5">
            <a:extLst>
              <a:ext uri="{FF2B5EF4-FFF2-40B4-BE49-F238E27FC236}">
                <a16:creationId xmlns:a16="http://schemas.microsoft.com/office/drawing/2014/main" id="{7ECAD522-0042-A6A8-4EA6-CE31F84EF990}"/>
              </a:ext>
            </a:extLst>
          </p:cNvPr>
          <p:cNvSpPr txBox="1"/>
          <p:nvPr/>
        </p:nvSpPr>
        <p:spPr>
          <a:xfrm>
            <a:off x="6885777" y="4462272"/>
            <a:ext cx="3817571" cy="369332"/>
          </a:xfrm>
          <a:prstGeom prst="rect">
            <a:avLst/>
          </a:prstGeom>
          <a:noFill/>
        </p:spPr>
        <p:txBody>
          <a:bodyPr wrap="square">
            <a:spAutoFit/>
          </a:bodyPr>
          <a:lstStyle/>
          <a:p>
            <a:r>
              <a:rPr lang="en-GB" i="1" dirty="0"/>
              <a:t>(Ellen MacArthur Foundation, 2019)</a:t>
            </a:r>
            <a:endParaRPr lang="en-GB" dirty="0"/>
          </a:p>
        </p:txBody>
      </p:sp>
    </p:spTree>
    <p:extLst>
      <p:ext uri="{BB962C8B-B14F-4D97-AF65-F5344CB8AC3E}">
        <p14:creationId xmlns:p14="http://schemas.microsoft.com/office/powerpoint/2010/main" val="34094288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E08DE711-51A2-D3C0-499F-CC5E40D42DCF}"/>
              </a:ext>
            </a:extLst>
          </p:cNvPr>
          <p:cNvSpPr>
            <a:spLocks noGrp="1"/>
          </p:cNvSpPr>
          <p:nvPr>
            <p:ph type="title"/>
          </p:nvPr>
        </p:nvSpPr>
        <p:spPr>
          <a:xfrm>
            <a:off x="6995160" y="978408"/>
            <a:ext cx="4745736" cy="1463040"/>
          </a:xfrm>
        </p:spPr>
        <p:txBody>
          <a:bodyPr>
            <a:normAutofit/>
          </a:bodyPr>
          <a:lstStyle/>
          <a:p>
            <a:r>
              <a:rPr lang="en-US" sz="4100"/>
              <a:t>Actions for Issue 4</a:t>
            </a:r>
            <a:br>
              <a:rPr lang="en-US" sz="4100"/>
            </a:br>
            <a:endParaRPr lang="en-GB" sz="4100"/>
          </a:p>
        </p:txBody>
      </p:sp>
      <p:pic>
        <p:nvPicPr>
          <p:cNvPr id="4" name="Picture 3">
            <a:extLst>
              <a:ext uri="{FF2B5EF4-FFF2-40B4-BE49-F238E27FC236}">
                <a16:creationId xmlns:a16="http://schemas.microsoft.com/office/drawing/2014/main" id="{5A9C45F9-2CFD-D7B2-DE91-7D4C3FEDF548}"/>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517868" y="508090"/>
            <a:ext cx="5705856" cy="5846990"/>
          </a:xfrm>
          <a:prstGeom prst="rect">
            <a:avLst/>
          </a:prstGeom>
        </p:spPr>
      </p:pic>
      <p:sp>
        <p:nvSpPr>
          <p:cNvPr id="11" name="Freeform: Shape 10">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6407" y="508090"/>
            <a:ext cx="4660733"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C7083B3A-213C-1158-C2C2-E98C59553309}"/>
              </a:ext>
            </a:extLst>
          </p:cNvPr>
          <p:cNvSpPr>
            <a:spLocks noGrp="1"/>
          </p:cNvSpPr>
          <p:nvPr>
            <p:ph idx="1"/>
          </p:nvPr>
        </p:nvSpPr>
        <p:spPr>
          <a:xfrm>
            <a:off x="6995160" y="2578608"/>
            <a:ext cx="4672584" cy="3767328"/>
          </a:xfrm>
        </p:spPr>
        <p:txBody>
          <a:bodyPr>
            <a:normAutofit/>
          </a:bodyPr>
          <a:lstStyle/>
          <a:p>
            <a:r>
              <a:rPr lang="en-US" b="1" dirty="0"/>
              <a:t>Sustainability Measures</a:t>
            </a:r>
            <a:endParaRPr lang="en-US" dirty="0"/>
          </a:p>
          <a:p>
            <a:r>
              <a:rPr lang="en-US" dirty="0"/>
              <a:t>Require FSC or equivalent certification</a:t>
            </a:r>
          </a:p>
          <a:p>
            <a:r>
              <a:rPr lang="en-US" dirty="0"/>
              <a:t>Mandate reusable or recyclable packaging</a:t>
            </a:r>
          </a:p>
          <a:p>
            <a:r>
              <a:rPr lang="en-US" dirty="0"/>
              <a:t>Request full material and chemical disclosures</a:t>
            </a:r>
          </a:p>
          <a:p>
            <a:endParaRPr lang="en-GB" dirty="0"/>
          </a:p>
        </p:txBody>
      </p:sp>
      <p:sp>
        <p:nvSpPr>
          <p:cNvPr id="6" name="TextBox 5">
            <a:extLst>
              <a:ext uri="{FF2B5EF4-FFF2-40B4-BE49-F238E27FC236}">
                <a16:creationId xmlns:a16="http://schemas.microsoft.com/office/drawing/2014/main" id="{82E92376-DCBA-5FF0-3EC4-A8E4AF976F0E}"/>
              </a:ext>
            </a:extLst>
          </p:cNvPr>
          <p:cNvSpPr txBox="1"/>
          <p:nvPr/>
        </p:nvSpPr>
        <p:spPr>
          <a:xfrm>
            <a:off x="9853102" y="4692133"/>
            <a:ext cx="1887794" cy="369332"/>
          </a:xfrm>
          <a:prstGeom prst="rect">
            <a:avLst/>
          </a:prstGeom>
          <a:noFill/>
        </p:spPr>
        <p:txBody>
          <a:bodyPr wrap="square">
            <a:spAutoFit/>
          </a:bodyPr>
          <a:lstStyle/>
          <a:p>
            <a:r>
              <a:rPr lang="en-GB" dirty="0"/>
              <a:t>(DEFRA, 2025)</a:t>
            </a:r>
          </a:p>
        </p:txBody>
      </p:sp>
    </p:spTree>
    <p:extLst>
      <p:ext uri="{BB962C8B-B14F-4D97-AF65-F5344CB8AC3E}">
        <p14:creationId xmlns:p14="http://schemas.microsoft.com/office/powerpoint/2010/main" val="15501754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AA3B297-9683-4E38-89FA-062C53E13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FC9167-D09D-4B8F-3451-AFEE95A58250}"/>
              </a:ext>
            </a:extLst>
          </p:cNvPr>
          <p:cNvSpPr>
            <a:spLocks noGrp="1"/>
          </p:cNvSpPr>
          <p:nvPr>
            <p:ph type="title"/>
          </p:nvPr>
        </p:nvSpPr>
        <p:spPr>
          <a:xfrm>
            <a:off x="1023626" y="712634"/>
            <a:ext cx="8686800" cy="1463040"/>
          </a:xfrm>
        </p:spPr>
        <p:txBody>
          <a:bodyPr>
            <a:normAutofit/>
          </a:bodyPr>
          <a:lstStyle/>
          <a:p>
            <a:r>
              <a:rPr lang="en-GB" dirty="0"/>
              <a:t>Supply Chain Risk &amp; Resilience</a:t>
            </a:r>
          </a:p>
        </p:txBody>
      </p:sp>
      <p:sp>
        <p:nvSpPr>
          <p:cNvPr id="14" name="Rectangle 13">
            <a:extLst>
              <a:ext uri="{FF2B5EF4-FFF2-40B4-BE49-F238E27FC236}">
                <a16:creationId xmlns:a16="http://schemas.microsoft.com/office/drawing/2014/main" id="{4BF74692-AE31-4A00-B5F9-994E8D519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868680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6">
            <a:extLst>
              <a:ext uri="{FF2B5EF4-FFF2-40B4-BE49-F238E27FC236}">
                <a16:creationId xmlns:a16="http://schemas.microsoft.com/office/drawing/2014/main" id="{767F056B-B50E-BB87-EF7E-7AFCD38B537D}"/>
              </a:ext>
            </a:extLst>
          </p:cNvPr>
          <p:cNvGraphicFramePr>
            <a:graphicFrameLocks noGrp="1"/>
          </p:cNvGraphicFramePr>
          <p:nvPr>
            <p:ph idx="1"/>
            <p:extLst>
              <p:ext uri="{D42A27DB-BD31-4B8C-83A1-F6EECF244321}">
                <p14:modId xmlns:p14="http://schemas.microsoft.com/office/powerpoint/2010/main" val="3926069046"/>
              </p:ext>
            </p:extLst>
          </p:nvPr>
        </p:nvGraphicFramePr>
        <p:xfrm>
          <a:off x="1417251" y="2175674"/>
          <a:ext cx="8686800" cy="2729736"/>
        </p:xfrm>
        <a:graphic>
          <a:graphicData uri="http://schemas.openxmlformats.org/drawingml/2006/table">
            <a:tbl>
              <a:tblPr firstRow="1" firstCol="1" bandRow="1"/>
              <a:tblGrid>
                <a:gridCol w="4221397">
                  <a:extLst>
                    <a:ext uri="{9D8B030D-6E8A-4147-A177-3AD203B41FA5}">
                      <a16:colId xmlns:a16="http://schemas.microsoft.com/office/drawing/2014/main" val="3802227305"/>
                    </a:ext>
                  </a:extLst>
                </a:gridCol>
                <a:gridCol w="4465403">
                  <a:extLst>
                    <a:ext uri="{9D8B030D-6E8A-4147-A177-3AD203B41FA5}">
                      <a16:colId xmlns:a16="http://schemas.microsoft.com/office/drawing/2014/main" val="108597590"/>
                    </a:ext>
                  </a:extLst>
                </a:gridCol>
              </a:tblGrid>
              <a:tr h="682434">
                <a:tc>
                  <a:txBody>
                    <a:bodyPr/>
                    <a:lstStyle/>
                    <a:p>
                      <a:pPr marL="0" marR="0" algn="just" fontAlgn="t">
                        <a:lnSpc>
                          <a:spcPct val="150000"/>
                        </a:lnSpc>
                        <a:buNone/>
                      </a:pPr>
                      <a:r>
                        <a:rPr lang="en-GB" sz="2000" b="1" i="0" u="none" strike="noStrike" kern="100" dirty="0">
                          <a:solidFill>
                            <a:srgbClr val="FFFFFF"/>
                          </a:solidFill>
                          <a:effectLst/>
                          <a:latin typeface="Times New Roman" panose="02020603050405020304" pitchFamily="18" charset="0"/>
                          <a:ea typeface="Times New Roman" panose="02020603050405020304" pitchFamily="18" charset="0"/>
                        </a:rPr>
                        <a:t>Risk Type</a:t>
                      </a:r>
                      <a:endParaRPr lang="en-GB" sz="3600" b="0" i="0" u="none" strike="noStrike" dirty="0">
                        <a:effectLst/>
                        <a:latin typeface="Arial" panose="020B0604020202020204" pitchFamily="34" charset="0"/>
                      </a:endParaRPr>
                    </a:p>
                  </a:txBody>
                  <a:tcPr marL="179514" marR="179514" marT="24932" marB="0">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7132"/>
                    </a:solidFill>
                  </a:tcPr>
                </a:tc>
                <a:tc>
                  <a:txBody>
                    <a:bodyPr/>
                    <a:lstStyle/>
                    <a:p>
                      <a:pPr marL="0" marR="0" algn="just" fontAlgn="t">
                        <a:lnSpc>
                          <a:spcPct val="150000"/>
                        </a:lnSpc>
                        <a:buNone/>
                      </a:pPr>
                      <a:r>
                        <a:rPr lang="en-GB" sz="2000" b="1" i="0" u="none" strike="noStrike" kern="100" dirty="0">
                          <a:solidFill>
                            <a:srgbClr val="FFFFFF"/>
                          </a:solidFill>
                          <a:effectLst/>
                          <a:latin typeface="Times New Roman" panose="02020603050405020304" pitchFamily="18" charset="0"/>
                          <a:ea typeface="Times New Roman" panose="02020603050405020304" pitchFamily="18" charset="0"/>
                        </a:rPr>
                        <a:t>Mitigation Measure</a:t>
                      </a:r>
                      <a:endParaRPr lang="en-GB" sz="3600" b="0" i="0" u="none" strike="noStrike" dirty="0">
                        <a:effectLst/>
                        <a:latin typeface="Arial" panose="020B0604020202020204" pitchFamily="34" charset="0"/>
                      </a:endParaRPr>
                    </a:p>
                  </a:txBody>
                  <a:tcPr marL="179514" marR="179514" marT="24932" marB="0">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7132"/>
                    </a:solidFill>
                  </a:tcPr>
                </a:tc>
                <a:extLst>
                  <a:ext uri="{0D108BD9-81ED-4DB2-BD59-A6C34878D82A}">
                    <a16:rowId xmlns:a16="http://schemas.microsoft.com/office/drawing/2014/main" val="682243277"/>
                  </a:ext>
                </a:extLst>
              </a:tr>
              <a:tr h="682434">
                <a:tc>
                  <a:txBody>
                    <a:bodyPr/>
                    <a:lstStyle/>
                    <a:p>
                      <a:pPr marL="0" marR="0" algn="just" fontAlgn="t">
                        <a:lnSpc>
                          <a:spcPct val="150000"/>
                        </a:lnSpc>
                        <a:buNone/>
                      </a:pPr>
                      <a:r>
                        <a:rPr lang="en-GB" sz="2000" b="1" i="0" u="none" strike="noStrike" kern="100" dirty="0">
                          <a:solidFill>
                            <a:srgbClr val="FFFFFF"/>
                          </a:solidFill>
                          <a:effectLst/>
                          <a:latin typeface="Times New Roman" panose="02020603050405020304" pitchFamily="18" charset="0"/>
                          <a:ea typeface="Times New Roman" panose="02020603050405020304" pitchFamily="18" charset="0"/>
                        </a:rPr>
                        <a:t>Supplier dependency</a:t>
                      </a:r>
                      <a:endParaRPr lang="en-GB" sz="3600" b="0" i="0" u="none" strike="noStrike" dirty="0">
                        <a:effectLst/>
                        <a:latin typeface="Arial" panose="020B0604020202020204" pitchFamily="34" charset="0"/>
                      </a:endParaRPr>
                    </a:p>
                  </a:txBody>
                  <a:tcPr marL="179514" marR="179514" marT="24932"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7132"/>
                    </a:solidFill>
                  </a:tcPr>
                </a:tc>
                <a:tc>
                  <a:txBody>
                    <a:bodyPr/>
                    <a:lstStyle/>
                    <a:p>
                      <a:pPr marL="0" marR="0" algn="just" fontAlgn="t">
                        <a:lnSpc>
                          <a:spcPct val="150000"/>
                        </a:lnSpc>
                        <a:buNone/>
                      </a:pPr>
                      <a:r>
                        <a:rPr lang="en-GB" sz="2000" b="0" i="0" u="none" strike="noStrike" kern="100" dirty="0">
                          <a:solidFill>
                            <a:srgbClr val="000000"/>
                          </a:solidFill>
                          <a:effectLst/>
                          <a:latin typeface="Times New Roman" panose="02020603050405020304" pitchFamily="18" charset="0"/>
                          <a:ea typeface="Times New Roman" panose="02020603050405020304" pitchFamily="18" charset="0"/>
                        </a:rPr>
                        <a:t>Dual sourcing strategy</a:t>
                      </a:r>
                      <a:endParaRPr lang="en-GB" sz="3600" b="0" i="0" u="none" strike="noStrike" dirty="0">
                        <a:effectLst/>
                        <a:latin typeface="Arial" panose="020B0604020202020204" pitchFamily="34" charset="0"/>
                      </a:endParaRPr>
                    </a:p>
                  </a:txBody>
                  <a:tcPr marL="179514" marR="179514" marT="24932"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6C5AC"/>
                    </a:solidFill>
                  </a:tcPr>
                </a:tc>
                <a:extLst>
                  <a:ext uri="{0D108BD9-81ED-4DB2-BD59-A6C34878D82A}">
                    <a16:rowId xmlns:a16="http://schemas.microsoft.com/office/drawing/2014/main" val="2535174359"/>
                  </a:ext>
                </a:extLst>
              </a:tr>
              <a:tr h="682434">
                <a:tc>
                  <a:txBody>
                    <a:bodyPr/>
                    <a:lstStyle/>
                    <a:p>
                      <a:pPr marL="0" marR="0" algn="just" fontAlgn="t">
                        <a:lnSpc>
                          <a:spcPct val="150000"/>
                        </a:lnSpc>
                        <a:buNone/>
                      </a:pPr>
                      <a:r>
                        <a:rPr lang="en-GB" sz="2000" b="1" i="0" u="none" strike="noStrike" kern="100">
                          <a:solidFill>
                            <a:srgbClr val="FFFFFF"/>
                          </a:solidFill>
                          <a:effectLst/>
                          <a:latin typeface="Times New Roman" panose="02020603050405020304" pitchFamily="18" charset="0"/>
                          <a:ea typeface="Times New Roman" panose="02020603050405020304" pitchFamily="18" charset="0"/>
                        </a:rPr>
                        <a:t>Quality disruption</a:t>
                      </a:r>
                      <a:endParaRPr lang="en-GB" sz="3600" b="0" i="0" u="none" strike="noStrike">
                        <a:effectLst/>
                        <a:latin typeface="Arial" panose="020B0604020202020204" pitchFamily="34" charset="0"/>
                      </a:endParaRPr>
                    </a:p>
                  </a:txBody>
                  <a:tcPr marL="179514" marR="179514" marT="24932"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7132"/>
                    </a:solidFill>
                  </a:tcPr>
                </a:tc>
                <a:tc>
                  <a:txBody>
                    <a:bodyPr/>
                    <a:lstStyle/>
                    <a:p>
                      <a:pPr marL="0" marR="0" algn="just" fontAlgn="t">
                        <a:lnSpc>
                          <a:spcPct val="150000"/>
                        </a:lnSpc>
                        <a:buNone/>
                      </a:pPr>
                      <a:r>
                        <a:rPr lang="en-GB" sz="2000" b="0" i="0" u="none" strike="noStrike" kern="100">
                          <a:solidFill>
                            <a:srgbClr val="000000"/>
                          </a:solidFill>
                          <a:effectLst/>
                          <a:latin typeface="Times New Roman" panose="02020603050405020304" pitchFamily="18" charset="0"/>
                          <a:ea typeface="Times New Roman" panose="02020603050405020304" pitchFamily="18" charset="0"/>
                        </a:rPr>
                        <a:t>Preventive audits</a:t>
                      </a:r>
                      <a:endParaRPr lang="en-GB" sz="3600" b="0" i="0" u="none" strike="noStrike">
                        <a:effectLst/>
                        <a:latin typeface="Arial" panose="020B0604020202020204" pitchFamily="34" charset="0"/>
                      </a:endParaRPr>
                    </a:p>
                  </a:txBody>
                  <a:tcPr marL="179514" marR="179514" marT="24932"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AE2D5"/>
                    </a:solidFill>
                  </a:tcPr>
                </a:tc>
                <a:extLst>
                  <a:ext uri="{0D108BD9-81ED-4DB2-BD59-A6C34878D82A}">
                    <a16:rowId xmlns:a16="http://schemas.microsoft.com/office/drawing/2014/main" val="3011622979"/>
                  </a:ext>
                </a:extLst>
              </a:tr>
              <a:tr h="682434">
                <a:tc>
                  <a:txBody>
                    <a:bodyPr/>
                    <a:lstStyle/>
                    <a:p>
                      <a:pPr marL="0" marR="0" algn="just" fontAlgn="t">
                        <a:lnSpc>
                          <a:spcPct val="150000"/>
                        </a:lnSpc>
                        <a:buNone/>
                      </a:pPr>
                      <a:r>
                        <a:rPr lang="en-GB" sz="2000" b="1" i="0" u="none" strike="noStrike" kern="100" dirty="0">
                          <a:solidFill>
                            <a:srgbClr val="FFFFFF"/>
                          </a:solidFill>
                          <a:effectLst/>
                          <a:latin typeface="Times New Roman" panose="02020603050405020304" pitchFamily="18" charset="0"/>
                          <a:ea typeface="Times New Roman" panose="02020603050405020304" pitchFamily="18" charset="0"/>
                        </a:rPr>
                        <a:t>Environmental risk</a:t>
                      </a:r>
                      <a:endParaRPr lang="en-GB" sz="3600" b="0" i="0" u="none" strike="noStrike" dirty="0">
                        <a:effectLst/>
                        <a:latin typeface="Arial" panose="020B0604020202020204" pitchFamily="34" charset="0"/>
                      </a:endParaRPr>
                    </a:p>
                  </a:txBody>
                  <a:tcPr marL="179514" marR="179514" marT="24932"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7132"/>
                    </a:solidFill>
                  </a:tcPr>
                </a:tc>
                <a:tc>
                  <a:txBody>
                    <a:bodyPr/>
                    <a:lstStyle/>
                    <a:p>
                      <a:pPr marL="0" marR="0" algn="just" fontAlgn="t">
                        <a:lnSpc>
                          <a:spcPct val="150000"/>
                        </a:lnSpc>
                        <a:buNone/>
                      </a:pPr>
                      <a:r>
                        <a:rPr lang="en-GB" sz="2000" b="0" i="0" u="none" strike="noStrike" kern="100" dirty="0">
                          <a:solidFill>
                            <a:srgbClr val="000000"/>
                          </a:solidFill>
                          <a:effectLst/>
                          <a:latin typeface="Times New Roman" panose="02020603050405020304" pitchFamily="18" charset="0"/>
                          <a:ea typeface="Times New Roman" panose="02020603050405020304" pitchFamily="18" charset="0"/>
                        </a:rPr>
                        <a:t>Compliance monitoring</a:t>
                      </a:r>
                      <a:endParaRPr lang="en-GB" sz="3600" b="0" i="0" u="none" strike="noStrike" dirty="0">
                        <a:effectLst/>
                        <a:latin typeface="Arial" panose="020B0604020202020204" pitchFamily="34" charset="0"/>
                      </a:endParaRPr>
                    </a:p>
                  </a:txBody>
                  <a:tcPr marL="179514" marR="179514" marT="24932"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6C5AC"/>
                    </a:solidFill>
                  </a:tcPr>
                </a:tc>
                <a:extLst>
                  <a:ext uri="{0D108BD9-81ED-4DB2-BD59-A6C34878D82A}">
                    <a16:rowId xmlns:a16="http://schemas.microsoft.com/office/drawing/2014/main" val="3405130287"/>
                  </a:ext>
                </a:extLst>
              </a:tr>
            </a:tbl>
          </a:graphicData>
        </a:graphic>
      </p:graphicFrame>
      <p:sp>
        <p:nvSpPr>
          <p:cNvPr id="9" name="TextBox 8">
            <a:extLst>
              <a:ext uri="{FF2B5EF4-FFF2-40B4-BE49-F238E27FC236}">
                <a16:creationId xmlns:a16="http://schemas.microsoft.com/office/drawing/2014/main" id="{F45FF5DA-5BEB-8DEB-5430-6D39BB203496}"/>
              </a:ext>
            </a:extLst>
          </p:cNvPr>
          <p:cNvSpPr txBox="1"/>
          <p:nvPr/>
        </p:nvSpPr>
        <p:spPr>
          <a:xfrm>
            <a:off x="4507038" y="5103715"/>
            <a:ext cx="2507225" cy="369332"/>
          </a:xfrm>
          <a:prstGeom prst="rect">
            <a:avLst/>
          </a:prstGeom>
          <a:noFill/>
        </p:spPr>
        <p:txBody>
          <a:bodyPr wrap="square">
            <a:spAutoFit/>
          </a:bodyPr>
          <a:lstStyle/>
          <a:p>
            <a:r>
              <a:rPr lang="en-GB" dirty="0"/>
              <a:t>(Ivanov and Das, 2020)</a:t>
            </a:r>
          </a:p>
        </p:txBody>
      </p:sp>
    </p:spTree>
    <p:extLst>
      <p:ext uri="{BB962C8B-B14F-4D97-AF65-F5344CB8AC3E}">
        <p14:creationId xmlns:p14="http://schemas.microsoft.com/office/powerpoint/2010/main" val="34029836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2B29A-D0CB-8592-7979-946118AF3B37}"/>
              </a:ext>
            </a:extLst>
          </p:cNvPr>
          <p:cNvSpPr>
            <a:spLocks noGrp="1"/>
          </p:cNvSpPr>
          <p:nvPr>
            <p:ph type="title"/>
          </p:nvPr>
        </p:nvSpPr>
        <p:spPr/>
        <p:txBody>
          <a:bodyPr/>
          <a:lstStyle/>
          <a:p>
            <a:r>
              <a:rPr lang="en-US" dirty="0"/>
              <a:t>Conclusion</a:t>
            </a:r>
            <a:br>
              <a:rPr lang="en-US" dirty="0"/>
            </a:br>
            <a:endParaRPr lang="en-GB" dirty="0"/>
          </a:p>
        </p:txBody>
      </p:sp>
      <p:graphicFrame>
        <p:nvGraphicFramePr>
          <p:cNvPr id="5" name="Content Placeholder 2">
            <a:extLst>
              <a:ext uri="{FF2B5EF4-FFF2-40B4-BE49-F238E27FC236}">
                <a16:creationId xmlns:a16="http://schemas.microsoft.com/office/drawing/2014/main" id="{D506AEE7-2D2C-5E1A-82E1-6ABB6E8688FF}"/>
              </a:ext>
            </a:extLst>
          </p:cNvPr>
          <p:cNvGraphicFramePr>
            <a:graphicFrameLocks noGrp="1"/>
          </p:cNvGraphicFramePr>
          <p:nvPr>
            <p:ph idx="1"/>
          </p:nvPr>
        </p:nvGraphicFramePr>
        <p:xfrm>
          <a:off x="521208" y="2578608"/>
          <a:ext cx="11155680" cy="3767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7935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BCEAE-15E3-817F-9EFA-C8219EB63D0C}"/>
              </a:ext>
            </a:extLst>
          </p:cNvPr>
          <p:cNvSpPr>
            <a:spLocks noGrp="1"/>
          </p:cNvSpPr>
          <p:nvPr>
            <p:ph type="title"/>
          </p:nvPr>
        </p:nvSpPr>
        <p:spPr/>
        <p:txBody>
          <a:bodyPr/>
          <a:lstStyle/>
          <a:p>
            <a:r>
              <a:rPr lang="en-GB" dirty="0"/>
              <a:t>Reference List </a:t>
            </a:r>
            <a:br>
              <a:rPr lang="en-GB" dirty="0"/>
            </a:br>
            <a:endParaRPr lang="en-GB" dirty="0"/>
          </a:p>
        </p:txBody>
      </p:sp>
      <p:sp>
        <p:nvSpPr>
          <p:cNvPr id="3" name="Content Placeholder 2">
            <a:extLst>
              <a:ext uri="{FF2B5EF4-FFF2-40B4-BE49-F238E27FC236}">
                <a16:creationId xmlns:a16="http://schemas.microsoft.com/office/drawing/2014/main" id="{41DBDEF1-D753-D6BD-36D2-BF27F1BDFD07}"/>
              </a:ext>
            </a:extLst>
          </p:cNvPr>
          <p:cNvSpPr>
            <a:spLocks noGrp="1"/>
          </p:cNvSpPr>
          <p:nvPr>
            <p:ph idx="1"/>
          </p:nvPr>
        </p:nvSpPr>
        <p:spPr>
          <a:xfrm>
            <a:off x="619531" y="1969008"/>
            <a:ext cx="11155680" cy="3767328"/>
          </a:xfrm>
        </p:spPr>
        <p:txBody>
          <a:bodyPr>
            <a:normAutofit fontScale="70000" lnSpcReduction="20000"/>
          </a:bodyPr>
          <a:lstStyle/>
          <a:p>
            <a:r>
              <a:rPr lang="en-GB" dirty="0"/>
              <a:t>Department for Environment, Food &amp; Rural Affairs (DEFRA) (2025) </a:t>
            </a:r>
            <a:r>
              <a:rPr lang="en-GB" i="1" dirty="0"/>
              <a:t>Timber Procurement Policy (TPP): Proving legality and sustainability</a:t>
            </a:r>
            <a:r>
              <a:rPr lang="en-GB" dirty="0"/>
              <a:t>. London: DEFRA. Available at: </a:t>
            </a:r>
            <a:r>
              <a:rPr lang="en-GB" dirty="0">
                <a:hlinkClick r:id="rId3"/>
              </a:rPr>
              <a:t>https://www.gov.uk/guidance/timber-procurement-policy-tpp-prove-legality-and-sustainablity</a:t>
            </a:r>
            <a:r>
              <a:rPr lang="en-GB" dirty="0"/>
              <a:t> (Accessed: 9 January 2026).</a:t>
            </a:r>
          </a:p>
          <a:p>
            <a:r>
              <a:rPr lang="en-GB" dirty="0"/>
              <a:t>Ellen MacArthur Foundation (2019) </a:t>
            </a:r>
            <a:r>
              <a:rPr lang="en-GB" i="1" dirty="0"/>
              <a:t>Reuse: Rethinking packaging</a:t>
            </a:r>
            <a:r>
              <a:rPr lang="en-GB" dirty="0"/>
              <a:t>. Cowes: Ellen MacArthur Foundation. Available at: https://ellenmacarthurfoundation.org/reuse-rethinking-packaging (Accessed: 9 January 2026).</a:t>
            </a:r>
          </a:p>
          <a:p>
            <a:r>
              <a:rPr lang="en-GB" dirty="0"/>
              <a:t>Forest Stewardship Council (2021) </a:t>
            </a:r>
            <a:r>
              <a:rPr lang="en-GB" i="1" dirty="0"/>
              <a:t>FSC-STD-40-004 V3-1: Chain of custody certification</a:t>
            </a:r>
            <a:r>
              <a:rPr lang="en-GB" dirty="0"/>
              <a:t>. Bonn: FSC International. Available at: </a:t>
            </a:r>
            <a:r>
              <a:rPr lang="en-GB" dirty="0">
                <a:hlinkClick r:id="rId4"/>
              </a:rPr>
              <a:t>https://connect.fsc.org/document-centre/documents/resource/302</a:t>
            </a:r>
            <a:r>
              <a:rPr lang="en-GB" dirty="0"/>
              <a:t> (Accessed: 9 January 2026).</a:t>
            </a:r>
          </a:p>
          <a:p>
            <a:r>
              <a:rPr lang="en-GB" dirty="0"/>
              <a:t>International Organization for Standardization (ISO) (2018a) </a:t>
            </a:r>
            <a:r>
              <a:rPr lang="en-GB" i="1" dirty="0"/>
              <a:t>ISO 10002:2018 Quality management — Customer satisfaction — Guidelines for complaints handling in organizations</a:t>
            </a:r>
            <a:r>
              <a:rPr lang="en-GB" dirty="0"/>
              <a:t>. Geneva: ISO.</a:t>
            </a:r>
          </a:p>
          <a:p>
            <a:r>
              <a:rPr lang="en-GB" dirty="0"/>
              <a:t>International Organization for Standardization (ISO) (2018b) </a:t>
            </a:r>
            <a:r>
              <a:rPr lang="en-GB" i="1" dirty="0"/>
              <a:t>ISO 19011:2018 Guidelines for auditing management systems</a:t>
            </a:r>
            <a:r>
              <a:rPr lang="en-GB" dirty="0"/>
              <a:t>. Geneva: ISO.</a:t>
            </a:r>
          </a:p>
          <a:p>
            <a:r>
              <a:rPr lang="en-GB" dirty="0"/>
              <a:t>Ivanov, D. and Das, A. (2020) ‘Coronavirus (COVID-19/SARS-CoV-2) and supply chain resilience: A research note’, </a:t>
            </a:r>
            <a:r>
              <a:rPr lang="en-GB" i="1" dirty="0"/>
              <a:t>International Journal of Integrated Supply Management</a:t>
            </a:r>
            <a:r>
              <a:rPr lang="en-GB" dirty="0"/>
              <a:t>, 13(1), pp. 90–102.</a:t>
            </a:r>
          </a:p>
          <a:p>
            <a:r>
              <a:rPr lang="en-GB" dirty="0" err="1"/>
              <a:t>Maestrini</a:t>
            </a:r>
            <a:r>
              <a:rPr lang="en-GB" dirty="0"/>
              <a:t>, V., Maccarrone, P., </a:t>
            </a:r>
            <a:r>
              <a:rPr lang="en-GB" dirty="0" err="1"/>
              <a:t>Caniato</a:t>
            </a:r>
            <a:r>
              <a:rPr lang="en-GB" dirty="0"/>
              <a:t>, F. and </a:t>
            </a:r>
            <a:r>
              <a:rPr lang="en-GB" dirty="0" err="1"/>
              <a:t>Luzzini</a:t>
            </a:r>
            <a:r>
              <a:rPr lang="en-GB" dirty="0"/>
              <a:t>, D. (2018) ‘Supplier performance measurement systems: Communication and reaction modes’, </a:t>
            </a:r>
            <a:r>
              <a:rPr lang="en-GB" i="1" dirty="0"/>
              <a:t>Industrial Marketing Management</a:t>
            </a:r>
            <a:r>
              <a:rPr lang="en-GB" dirty="0"/>
              <a:t>, 74, pp. 298–308.</a:t>
            </a:r>
          </a:p>
          <a:p>
            <a:r>
              <a:rPr lang="en-GB" dirty="0"/>
              <a:t>O’Brien, J. (2022) </a:t>
            </a:r>
            <a:r>
              <a:rPr lang="en-GB" i="1" dirty="0"/>
              <a:t>Supplier relationship management: Unlocking the value in your supply base</a:t>
            </a:r>
            <a:r>
              <a:rPr lang="en-GB" dirty="0"/>
              <a:t>. 3rd </a:t>
            </a:r>
            <a:r>
              <a:rPr lang="en-GB" dirty="0" err="1"/>
              <a:t>edn</a:t>
            </a:r>
            <a:r>
              <a:rPr lang="en-GB" dirty="0"/>
              <a:t>. London: Kogan Page.</a:t>
            </a:r>
          </a:p>
          <a:p>
            <a:endParaRPr lang="en-GB" dirty="0"/>
          </a:p>
        </p:txBody>
      </p:sp>
    </p:spTree>
    <p:extLst>
      <p:ext uri="{BB962C8B-B14F-4D97-AF65-F5344CB8AC3E}">
        <p14:creationId xmlns:p14="http://schemas.microsoft.com/office/powerpoint/2010/main" val="3856031308"/>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87</TotalTime>
  <Words>1919</Words>
  <Application>Microsoft Office PowerPoint</Application>
  <PresentationFormat>Widescreen</PresentationFormat>
  <Paragraphs>138</Paragraphs>
  <Slides>16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Bierstadt</vt:lpstr>
      <vt:lpstr>Times New Roman</vt:lpstr>
      <vt:lpstr>GestaltVTI</vt:lpstr>
      <vt:lpstr>Addressing Supplier Issues at SQDN Engineering</vt:lpstr>
      <vt:lpstr>Company Context </vt:lpstr>
      <vt:lpstr>Problem Overview </vt:lpstr>
      <vt:lpstr>Identified Critical Issues </vt:lpstr>
      <vt:lpstr>Procurement Management Role </vt:lpstr>
      <vt:lpstr>Issue 1: Complaint Handling Failures </vt:lpstr>
      <vt:lpstr>Actions for Issue 1 </vt:lpstr>
      <vt:lpstr>Issue 2: Weak Buyer–Supplier Relationship </vt:lpstr>
      <vt:lpstr>Actions for Issue 2 </vt:lpstr>
      <vt:lpstr>Issue 3: Quality Failures </vt:lpstr>
      <vt:lpstr>Actions for Issue 3 </vt:lpstr>
      <vt:lpstr>Issue 4: Environmental Non-Compliance </vt:lpstr>
      <vt:lpstr>Actions for Issue 4 </vt:lpstr>
      <vt:lpstr>Supply Chain Risk &amp; Resilience</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jahidul islam</cp:lastModifiedBy>
  <cp:revision>1</cp:revision>
  <dcterms:created xsi:type="dcterms:W3CDTF">2026-01-09T01:57:27Z</dcterms:created>
  <dcterms:modified xsi:type="dcterms:W3CDTF">2026-01-09T08:48:36Z</dcterms:modified>
</cp:coreProperties>
</file>