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Lst>
  <p:notesMasterIdLst>
    <p:notesMasterId r:id="rId30"/>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notesMaster" Target="notesMasters/notesMaster1.xml"/><Relationship Id="rId31" Type="http://schemas.openxmlformats.org/officeDocument/2006/relationships/presProps" Target="presProps.xml"/><Relationship Id="rId32" Type="http://schemas.openxmlformats.org/officeDocument/2006/relationships/viewProps" Target="viewProps.xml"/><Relationship Id="rId33" Type="http://schemas.openxmlformats.org/officeDocument/2006/relationships/theme" Target="theme/theme1.xml"/><Relationship Id="rId34"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8.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C2B4A"/>
        </a:solidFill>
      </p:bgPr>
    </p:bg>
    <p:spTree>
      <p:nvGrpSpPr>
        <p:cNvPr id="1" name=""/>
        <p:cNvGrpSpPr/>
        <p:nvPr/>
      </p:nvGrpSpPr>
      <p:grpSpPr>
        <a:xfrm>
          <a:off x="0" y="0"/>
          <a:ext cx="0" cy="0"/>
          <a:chOff x="0" y="0"/>
          <a:chExt cx="0" cy="0"/>
        </a:xfrm>
      </p:grpSpPr>
      <p:sp>
        <p:nvSpPr>
          <p:cNvPr id="2" name="Text 0"/>
          <p:cNvSpPr txBox="1"/>
          <p:nvPr/>
        </p:nvSpPr>
        <p:spPr>
          <a:xfrm>
            <a:off x="548640" y="640080"/>
            <a:ext cx="8046720" cy="457200"/>
          </a:xfrm>
          <a:prstGeom prst="rect">
            <a:avLst/>
          </a:prstGeom>
          <a:noFill/>
          <a:ln/>
        </p:spPr>
        <p:txBody>
          <a:bodyPr wrap="square" rtlCol="0" anchor="ctr"/>
          <a:lstStyle/>
          <a:p>
            <a:pPr indent="0" marL="0">
              <a:buNone/>
            </a:pPr>
            <a:r>
              <a:rPr lang="en-US" sz="1600" b="1" spc="400" kern="0" dirty="0">
                <a:solidFill>
                  <a:srgbClr val="C9A84C"/>
                </a:solidFill>
                <a:latin typeface="Calibri" pitchFamily="34" charset="0"/>
                <a:ea typeface="Calibri" pitchFamily="34" charset="-122"/>
                <a:cs typeface="Calibri" pitchFamily="34" charset="-120"/>
              </a:rPr>
              <a:t>LCDB7012</a:t>
            </a:r>
            <a:endParaRPr lang="en-US" sz="1600" dirty="0"/>
          </a:p>
        </p:txBody>
      </p:sp>
      <p:sp>
        <p:nvSpPr>
          <p:cNvPr id="3" name="Text 1"/>
          <p:cNvSpPr txBox="1"/>
          <p:nvPr/>
        </p:nvSpPr>
        <p:spPr>
          <a:xfrm>
            <a:off x="548640" y="1097280"/>
            <a:ext cx="8046720" cy="457200"/>
          </a:xfrm>
          <a:prstGeom prst="rect">
            <a:avLst/>
          </a:prstGeom>
          <a:noFill/>
          <a:ln/>
        </p:spPr>
        <p:txBody>
          <a:bodyPr wrap="square" rtlCol="0" anchor="ctr"/>
          <a:lstStyle/>
          <a:p>
            <a:pPr indent="0" marL="0">
              <a:buNone/>
            </a:pPr>
            <a:r>
              <a:rPr lang="en-US" sz="1400" dirty="0">
                <a:solidFill>
                  <a:srgbClr val="FFFFFF"/>
                </a:solidFill>
                <a:latin typeface="Calibri" pitchFamily="34" charset="0"/>
                <a:ea typeface="Calibri" pitchFamily="34" charset="-122"/>
                <a:cs typeface="Calibri" pitchFamily="34" charset="-120"/>
              </a:rPr>
              <a:t>Advancing to Doctoral Research Stage</a:t>
            </a:r>
            <a:endParaRPr lang="en-US" sz="1400" dirty="0"/>
          </a:p>
        </p:txBody>
      </p:sp>
      <p:sp>
        <p:nvSpPr>
          <p:cNvPr id="4" name="Text 2"/>
          <p:cNvSpPr txBox="1"/>
          <p:nvPr/>
        </p:nvSpPr>
        <p:spPr>
          <a:xfrm>
            <a:off x="548640" y="1828800"/>
            <a:ext cx="8046720" cy="914400"/>
          </a:xfrm>
          <a:prstGeom prst="rect">
            <a:avLst/>
          </a:prstGeom>
          <a:noFill/>
          <a:ln/>
        </p:spPr>
        <p:txBody>
          <a:bodyPr wrap="square" rtlCol="0" anchor="ctr"/>
          <a:lstStyle/>
          <a:p>
            <a:pPr indent="0" marL="0">
              <a:buNone/>
            </a:pPr>
            <a:r>
              <a:rPr lang="en-US" sz="4000" b="1" dirty="0">
                <a:solidFill>
                  <a:srgbClr val="FFFFFF"/>
                </a:solidFill>
                <a:latin typeface="Calibri" pitchFamily="34" charset="0"/>
                <a:ea typeface="Calibri" pitchFamily="34" charset="-122"/>
                <a:cs typeface="Calibri" pitchFamily="34" charset="-120"/>
              </a:rPr>
              <a:t>Contribution</a:t>
            </a:r>
            <a:endParaRPr lang="en-US" sz="4000" dirty="0"/>
          </a:p>
        </p:txBody>
      </p:sp>
      <p:sp>
        <p:nvSpPr>
          <p:cNvPr id="5" name="Text 3"/>
          <p:cNvSpPr txBox="1"/>
          <p:nvPr/>
        </p:nvSpPr>
        <p:spPr>
          <a:xfrm>
            <a:off x="548640" y="2606040"/>
            <a:ext cx="8046720" cy="822960"/>
          </a:xfrm>
          <a:prstGeom prst="rect">
            <a:avLst/>
          </a:prstGeom>
          <a:noFill/>
          <a:ln/>
        </p:spPr>
        <p:txBody>
          <a:bodyPr wrap="square" rtlCol="0" anchor="ctr"/>
          <a:lstStyle/>
          <a:p>
            <a:pPr indent="0" marL="0">
              <a:buNone/>
            </a:pPr>
            <a:r>
              <a:rPr lang="en-US" sz="1900" dirty="0">
                <a:solidFill>
                  <a:srgbClr val="C9A84C"/>
                </a:solidFill>
                <a:latin typeface="Calibri" pitchFamily="34" charset="0"/>
                <a:ea typeface="Calibri" pitchFamily="34" charset="-122"/>
                <a:cs typeface="Calibri" pitchFamily="34" charset="-120"/>
              </a:rPr>
              <a:t>Generating New Knowledge and Presenting Qualitative Empirical Evidence</a:t>
            </a:r>
            <a:endParaRPr lang="en-US" sz="1900" dirty="0"/>
          </a:p>
        </p:txBody>
      </p:sp>
      <p:sp>
        <p:nvSpPr>
          <p:cNvPr id="6" name="Text 4"/>
          <p:cNvSpPr txBox="1"/>
          <p:nvPr/>
        </p:nvSpPr>
        <p:spPr>
          <a:xfrm>
            <a:off x="548640" y="4206240"/>
            <a:ext cx="8046720" cy="365760"/>
          </a:xfrm>
          <a:prstGeom prst="rect">
            <a:avLst/>
          </a:prstGeom>
          <a:noFill/>
          <a:ln/>
        </p:spPr>
        <p:txBody>
          <a:bodyPr wrap="square" rtlCol="0" anchor="ctr"/>
          <a:lstStyle/>
          <a:p>
            <a:pPr indent="0" marL="0">
              <a:buNone/>
            </a:pPr>
            <a:r>
              <a:rPr lang="en-US" sz="1400" dirty="0">
                <a:solidFill>
                  <a:srgbClr val="607085"/>
                </a:solidFill>
                <a:latin typeface="Calibri" pitchFamily="34" charset="0"/>
                <a:ea typeface="Calibri" pitchFamily="34" charset="-122"/>
                <a:cs typeface="Calibri" pitchFamily="34" charset="-120"/>
              </a:rPr>
              <a:t>Dr Caroline Jawad</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What Contribution Means</a:t>
            </a:r>
            <a:endParaRPr lang="en-US" sz="3200" dirty="0"/>
          </a:p>
        </p:txBody>
      </p:sp>
      <p:sp>
        <p:nvSpPr>
          <p:cNvPr id="3"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54864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Three Kinds of Contribution</a:t>
            </a:r>
            <a:endParaRPr lang="en-US" sz="2400" dirty="0"/>
          </a:p>
        </p:txBody>
      </p:sp>
      <p:graphicFrame>
        <p:nvGraphicFramePr>
          <p:cNvPr id="4" name="Table 0"/>
          <p:cNvGraphicFramePr>
            <a:graphicFrameLocks noGrp="1"/>
          </p:cNvGraphicFramePr>
          <p:nvPr>
            <p:extLst>
              <p:ext uri="{D42A27DB-BD31-4B8C-83A1-F6EECF244321}">
                <p14:modId xmlns:p14="http://schemas.microsoft.com/office/powerpoint/2010/main" val="1579011935"/>
              </p:ext>
            </p:extLst>
          </p:nvPr>
        </p:nvGraphicFramePr>
        <p:xfrm>
          <a:off x="457200" y="1005840"/>
          <a:ext cx="8229600" cy="914400"/>
        </p:xfrm>
        <a:graphic>
          <a:graphicData uri="http://schemas.openxmlformats.org/drawingml/2006/table">
            <a:tbl>
              <a:tblPr/>
              <a:tblGrid>
                <a:gridCol w="1554480"/>
                <a:gridCol w="3383280"/>
                <a:gridCol w="3291840"/>
              </a:tblGrid>
              <a:tr h="0">
                <a:tc>
                  <a:txBody>
                    <a:bodyPr/>
                    <a:lstStyle/>
                    <a:p>
                      <a:pPr indent="0" marL="0">
                        <a:buNone/>
                      </a:pPr>
                      <a:r>
                        <a:rPr lang="en-US" sz="1300" b="1" dirty="0">
                          <a:solidFill>
                            <a:srgbClr val="FFFFFF"/>
                          </a:solidFill>
                          <a:latin typeface="Calibri" pitchFamily="34" charset="0"/>
                          <a:ea typeface="Calibri" pitchFamily="34" charset="-122"/>
                          <a:cs typeface="Calibri" pitchFamily="34" charset="-120"/>
                        </a:rPr>
                        <a:t>Type</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1C2B4A"/>
                    </a:solidFill>
                  </a:tcPr>
                </a:tc>
                <a:tc>
                  <a:txBody>
                    <a:bodyPr/>
                    <a:lstStyle/>
                    <a:p>
                      <a:pPr indent="0" marL="0">
                        <a:buNone/>
                      </a:pPr>
                      <a:r>
                        <a:rPr lang="en-US" sz="1300" b="1" dirty="0">
                          <a:solidFill>
                            <a:srgbClr val="FFFFFF"/>
                          </a:solidFill>
                          <a:latin typeface="Calibri" pitchFamily="34" charset="0"/>
                          <a:ea typeface="Calibri" pitchFamily="34" charset="-122"/>
                          <a:cs typeface="Calibri" pitchFamily="34" charset="-120"/>
                        </a:rPr>
                        <a:t>What it means</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1C2B4A"/>
                    </a:solidFill>
                  </a:tcPr>
                </a:tc>
                <a:tc>
                  <a:txBody>
                    <a:bodyPr/>
                    <a:lstStyle/>
                    <a:p>
                      <a:pPr indent="0" marL="0">
                        <a:buNone/>
                      </a:pPr>
                      <a:r>
                        <a:rPr lang="en-US" sz="1300" b="1" dirty="0">
                          <a:solidFill>
                            <a:srgbClr val="FFFFFF"/>
                          </a:solidFill>
                          <a:latin typeface="Calibri" pitchFamily="34" charset="0"/>
                          <a:ea typeface="Calibri" pitchFamily="34" charset="-122"/>
                          <a:cs typeface="Calibri" pitchFamily="34" charset="-120"/>
                        </a:rPr>
                        <a:t>Business example</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1C2B4A"/>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Theoretical</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Extends, refines or challenges an existing framework</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Extending psychological contract theory to gig workers</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Methodological</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Offers a new way of doing something</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Adapting IPA for use in organisational, non-clinical settings</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Practical</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Changes practice, policy or decision-making</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A new onboarding framework tested with three SMEs</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r>
            </a:tbl>
          </a:graphicData>
        </a:graphic>
      </p:graphicFrame>
      <p:sp>
        <p:nvSpPr>
          <p:cNvPr id="4" name="Text 1"/>
          <p:cNvSpPr txBox="1"/>
          <p:nvPr/>
        </p:nvSpPr>
        <p:spPr>
          <a:xfrm>
            <a:off x="457200" y="3246120"/>
            <a:ext cx="8229600" cy="457200"/>
          </a:xfrm>
          <a:prstGeom prst="rect">
            <a:avLst/>
          </a:prstGeom>
          <a:noFill/>
          <a:ln/>
        </p:spPr>
        <p:txBody>
          <a:bodyPr wrap="square" rtlCol="0" anchor="ctr"/>
          <a:lstStyle/>
          <a:p>
            <a:pPr indent="0" marL="0">
              <a:buNone/>
            </a:pPr>
            <a:r>
              <a:rPr lang="en-US" sz="1200" i="1" dirty="0">
                <a:solidFill>
                  <a:srgbClr val="607085"/>
                </a:solidFill>
                <a:latin typeface="Calibri" pitchFamily="34" charset="0"/>
                <a:ea typeface="Calibri" pitchFamily="34" charset="-122"/>
                <a:cs typeface="Calibri" pitchFamily="34" charset="-120"/>
              </a:rPr>
              <a:t>Theoretical and practical categories after Whetten (1989) and Corley and Gioia (2011); methodological is a common addition for professional doctorates</a:t>
            </a:r>
            <a:endParaRPr lang="en-US" sz="1200" dirty="0"/>
          </a:p>
        </p:txBody>
      </p:sp>
      <p:sp>
        <p:nvSpPr>
          <p:cNvPr id="5"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A Common Trap</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Most DBA students default to claiming a practical contribution only, because it feels concrete and closest to their professional world</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This undersells work that often also makes a theoretical move, for example by showing an established framework does not hold in a new context</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Ask yourself: does my finding only change what a manager does, or does it also change what a reader of the literature now has to think differently about</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A strong thesis usually claims more than one type of contribution, but only if each claim is earned by the data, not asserted for effect</a:t>
            </a:r>
            <a:endParaRPr lang="en-US" sz="18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Rocco and Plakhotnik: A Reminder</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Rocco and Plakhotnik (2009) distinguish the literature review, the conceptual framework and the theoretical framework, terms that are frequently conflated</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The theoretical framework is the lens through which you interpret your data. It is not a summary of what others have written</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If you are claiming a theoretical contribution, it should connect directly back to this framework: what does your finding do to the framework you set out with. A practical contribution connects back to practice instead, and a methodological contribution to the method itself</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Whichever type you claim, if you cannot state the connection in one sentence, the contribution claim is not yet clear enough to defend in a viva</a:t>
            </a:r>
            <a:endParaRPr lang="en-US" sz="18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The Ladder from Data to Claim</a:t>
            </a:r>
            <a:endParaRPr lang="en-US" sz="3200" dirty="0"/>
          </a:p>
        </p:txBody>
      </p:sp>
      <p:sp>
        <p:nvSpPr>
          <p:cNvPr id="3"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200" b="1" dirty="0">
                <a:solidFill>
                  <a:srgbClr val="1C2B4A"/>
                </a:solidFill>
                <a:latin typeface="Calibri" pitchFamily="34" charset="0"/>
                <a:ea typeface="Calibri" pitchFamily="34" charset="-122"/>
                <a:cs typeface="Calibri" pitchFamily="34" charset="-120"/>
              </a:rPr>
              <a:t>From Verbatim Words to New Knowledge</a:t>
            </a:r>
            <a:endParaRPr lang="en-US" sz="2200" dirty="0"/>
          </a:p>
        </p:txBody>
      </p:sp>
      <p:sp>
        <p:nvSpPr>
          <p:cNvPr id="3" name="Text 1"/>
          <p:cNvSpPr txBox="1"/>
          <p:nvPr/>
        </p:nvSpPr>
        <p:spPr>
          <a:xfrm>
            <a:off x="457200" y="713232"/>
            <a:ext cx="8229600" cy="320040"/>
          </a:xfrm>
          <a:prstGeom prst="rect">
            <a:avLst/>
          </a:prstGeom>
          <a:noFill/>
          <a:ln/>
        </p:spPr>
        <p:txBody>
          <a:bodyPr wrap="square" rtlCol="0" anchor="ctr"/>
          <a:lstStyle/>
          <a:p>
            <a:pPr indent="0" marL="0">
              <a:buNone/>
            </a:pPr>
            <a:r>
              <a:rPr lang="en-US" sz="1400" i="1" dirty="0">
                <a:solidFill>
                  <a:srgbClr val="607085"/>
                </a:solidFill>
                <a:latin typeface="Calibri" pitchFamily="34" charset="0"/>
                <a:ea typeface="Calibri" pitchFamily="34" charset="-122"/>
                <a:cs typeface="Calibri" pitchFamily="34" charset="-120"/>
              </a:rPr>
              <a:t>The five moves between what a participant said and what you can claim to know</a:t>
            </a:r>
            <a:endParaRPr lang="en-US" sz="1400" dirty="0"/>
          </a:p>
        </p:txBody>
      </p:sp>
      <p:sp>
        <p:nvSpPr>
          <p:cNvPr id="4" name="Shape 2"/>
          <p:cNvSpPr/>
          <p:nvPr/>
        </p:nvSpPr>
        <p:spPr>
          <a:xfrm>
            <a:off x="457200" y="1115568"/>
            <a:ext cx="1371600" cy="438912"/>
          </a:xfrm>
          <a:prstGeom prst="rect">
            <a:avLst/>
          </a:prstGeom>
          <a:solidFill>
            <a:srgbClr val="EEF3F8"/>
          </a:solidFill>
          <a:ln w="12700">
            <a:solidFill>
              <a:srgbClr val="EEF3F8"/>
            </a:solidFill>
            <a:prstDash val="solid"/>
          </a:ln>
        </p:spPr>
      </p:sp>
      <p:sp>
        <p:nvSpPr>
          <p:cNvPr id="5" name="Text 3"/>
          <p:cNvSpPr txBox="1"/>
          <p:nvPr/>
        </p:nvSpPr>
        <p:spPr>
          <a:xfrm>
            <a:off x="457200" y="1115568"/>
            <a:ext cx="1371600" cy="438912"/>
          </a:xfrm>
          <a:prstGeom prst="rect">
            <a:avLst/>
          </a:prstGeom>
          <a:noFill/>
          <a:ln/>
        </p:spPr>
        <p:txBody>
          <a:bodyPr wrap="square" rtlCol="0" anchor="ctr"/>
          <a:lstStyle/>
          <a:p>
            <a:pPr algn="ctr" indent="0" marL="0">
              <a:buNone/>
            </a:pPr>
            <a:r>
              <a:rPr lang="en-US" sz="1300" b="1" dirty="0">
                <a:solidFill>
                  <a:srgbClr val="2E4470"/>
                </a:solidFill>
                <a:latin typeface="Calibri" pitchFamily="34" charset="0"/>
                <a:ea typeface="Calibri" pitchFamily="34" charset="-122"/>
                <a:cs typeface="Calibri" pitchFamily="34" charset="-120"/>
              </a:rPr>
              <a:t>Quote</a:t>
            </a:r>
            <a:endParaRPr lang="en-US" sz="1300" dirty="0"/>
          </a:p>
        </p:txBody>
      </p:sp>
      <p:sp>
        <p:nvSpPr>
          <p:cNvPr id="6" name="Text 4"/>
          <p:cNvSpPr txBox="1"/>
          <p:nvPr/>
        </p:nvSpPr>
        <p:spPr>
          <a:xfrm>
            <a:off x="1965960" y="1115568"/>
            <a:ext cx="6720840" cy="438912"/>
          </a:xfrm>
          <a:prstGeom prst="rect">
            <a:avLst/>
          </a:prstGeom>
          <a:noFill/>
          <a:ln/>
        </p:spPr>
        <p:txBody>
          <a:bodyPr wrap="square" rtlCol="0" anchor="ctr"/>
          <a:lstStyle/>
          <a:p>
            <a:pPr indent="0" marL="0">
              <a:buNone/>
            </a:pPr>
            <a:r>
              <a:rPr lang="en-US" sz="1200" i="1" dirty="0">
                <a:solidFill>
                  <a:srgbClr val="1C2B4A"/>
                </a:solidFill>
                <a:latin typeface="Calibri" pitchFamily="34" charset="0"/>
                <a:ea typeface="Calibri" pitchFamily="34" charset="-122"/>
                <a:cs typeface="Calibri" pitchFamily="34" charset="-120"/>
              </a:rPr>
              <a:t>erm, I suppose I just had to carry on, there wasn't really anyone to tell</a:t>
            </a:r>
            <a:endParaRPr lang="en-US" sz="1200" dirty="0"/>
          </a:p>
        </p:txBody>
      </p:sp>
      <p:sp>
        <p:nvSpPr>
          <p:cNvPr id="7" name="Shape 5"/>
          <p:cNvSpPr/>
          <p:nvPr/>
        </p:nvSpPr>
        <p:spPr>
          <a:xfrm>
            <a:off x="457200" y="1595628"/>
            <a:ext cx="1371600" cy="365760"/>
          </a:xfrm>
          <a:prstGeom prst="rect">
            <a:avLst/>
          </a:prstGeom>
          <a:solidFill>
            <a:srgbClr val="EEF3F8"/>
          </a:solidFill>
          <a:ln w="12700">
            <a:solidFill>
              <a:srgbClr val="EEF3F8"/>
            </a:solidFill>
            <a:prstDash val="solid"/>
          </a:ln>
        </p:spPr>
      </p:sp>
      <p:sp>
        <p:nvSpPr>
          <p:cNvPr id="8" name="Text 6"/>
          <p:cNvSpPr txBox="1"/>
          <p:nvPr/>
        </p:nvSpPr>
        <p:spPr>
          <a:xfrm>
            <a:off x="457200" y="1595628"/>
            <a:ext cx="1371600" cy="365760"/>
          </a:xfrm>
          <a:prstGeom prst="rect">
            <a:avLst/>
          </a:prstGeom>
          <a:noFill/>
          <a:ln/>
        </p:spPr>
        <p:txBody>
          <a:bodyPr wrap="square" rtlCol="0" anchor="ctr"/>
          <a:lstStyle/>
          <a:p>
            <a:pPr algn="ctr" indent="0" marL="0">
              <a:buNone/>
            </a:pPr>
            <a:r>
              <a:rPr lang="en-US" sz="1300" b="1" dirty="0">
                <a:solidFill>
                  <a:srgbClr val="2E4470"/>
                </a:solidFill>
                <a:latin typeface="Calibri" pitchFamily="34" charset="0"/>
                <a:ea typeface="Calibri" pitchFamily="34" charset="-122"/>
                <a:cs typeface="Calibri" pitchFamily="34" charset="-120"/>
              </a:rPr>
              <a:t>Code</a:t>
            </a:r>
            <a:endParaRPr lang="en-US" sz="1300" dirty="0"/>
          </a:p>
        </p:txBody>
      </p:sp>
      <p:sp>
        <p:nvSpPr>
          <p:cNvPr id="9" name="Text 7"/>
          <p:cNvSpPr txBox="1"/>
          <p:nvPr/>
        </p:nvSpPr>
        <p:spPr>
          <a:xfrm>
            <a:off x="1965960" y="1595628"/>
            <a:ext cx="6720840" cy="365760"/>
          </a:xfrm>
          <a:prstGeom prst="rect">
            <a:avLst/>
          </a:prstGeom>
          <a:noFill/>
          <a:ln/>
        </p:spPr>
        <p:txBody>
          <a:bodyPr wrap="square" rtlCol="0" anchor="ctr"/>
          <a:lstStyle/>
          <a:p>
            <a:pPr indent="0" marL="0">
              <a:buNone/>
            </a:pPr>
            <a:r>
              <a:rPr lang="en-US" sz="1200" i="1" dirty="0">
                <a:solidFill>
                  <a:srgbClr val="1C2B4A"/>
                </a:solidFill>
                <a:latin typeface="Calibri" pitchFamily="34" charset="0"/>
                <a:ea typeface="Calibri" pitchFamily="34" charset="-122"/>
                <a:cs typeface="Calibri" pitchFamily="34" charset="-120"/>
              </a:rPr>
              <a:t>Silent endurance; absence of disclosure</a:t>
            </a:r>
            <a:endParaRPr lang="en-US" sz="1200" dirty="0"/>
          </a:p>
        </p:txBody>
      </p:sp>
      <p:sp>
        <p:nvSpPr>
          <p:cNvPr id="10" name="Shape 8"/>
          <p:cNvSpPr/>
          <p:nvPr/>
        </p:nvSpPr>
        <p:spPr>
          <a:xfrm>
            <a:off x="457200" y="2002536"/>
            <a:ext cx="1371600" cy="365760"/>
          </a:xfrm>
          <a:prstGeom prst="rect">
            <a:avLst/>
          </a:prstGeom>
          <a:solidFill>
            <a:srgbClr val="EEF3F8"/>
          </a:solidFill>
          <a:ln w="12700">
            <a:solidFill>
              <a:srgbClr val="EEF3F8"/>
            </a:solidFill>
            <a:prstDash val="solid"/>
          </a:ln>
        </p:spPr>
      </p:sp>
      <p:sp>
        <p:nvSpPr>
          <p:cNvPr id="11" name="Text 9"/>
          <p:cNvSpPr txBox="1"/>
          <p:nvPr/>
        </p:nvSpPr>
        <p:spPr>
          <a:xfrm>
            <a:off x="457200" y="2002536"/>
            <a:ext cx="1371600" cy="365760"/>
          </a:xfrm>
          <a:prstGeom prst="rect">
            <a:avLst/>
          </a:prstGeom>
          <a:noFill/>
          <a:ln/>
        </p:spPr>
        <p:txBody>
          <a:bodyPr wrap="square" rtlCol="0" anchor="ctr"/>
          <a:lstStyle/>
          <a:p>
            <a:pPr algn="ctr" indent="0" marL="0">
              <a:buNone/>
            </a:pPr>
            <a:r>
              <a:rPr lang="en-US" sz="1300" b="1" dirty="0">
                <a:solidFill>
                  <a:srgbClr val="2E4470"/>
                </a:solidFill>
                <a:latin typeface="Calibri" pitchFamily="34" charset="0"/>
                <a:ea typeface="Calibri" pitchFamily="34" charset="-122"/>
                <a:cs typeface="Calibri" pitchFamily="34" charset="-120"/>
              </a:rPr>
              <a:t>Theme</a:t>
            </a:r>
            <a:endParaRPr lang="en-US" sz="1300" dirty="0"/>
          </a:p>
        </p:txBody>
      </p:sp>
      <p:sp>
        <p:nvSpPr>
          <p:cNvPr id="12" name="Text 10"/>
          <p:cNvSpPr txBox="1"/>
          <p:nvPr/>
        </p:nvSpPr>
        <p:spPr>
          <a:xfrm>
            <a:off x="1965960" y="2002536"/>
            <a:ext cx="6720840" cy="365760"/>
          </a:xfrm>
          <a:prstGeom prst="rect">
            <a:avLst/>
          </a:prstGeom>
          <a:noFill/>
          <a:ln/>
        </p:spPr>
        <p:txBody>
          <a:bodyPr wrap="square" rtlCol="0" anchor="ctr"/>
          <a:lstStyle/>
          <a:p>
            <a:pPr indent="0" marL="0">
              <a:buNone/>
            </a:pPr>
            <a:r>
              <a:rPr lang="en-US" sz="1200" i="1" dirty="0">
                <a:solidFill>
                  <a:srgbClr val="1C2B4A"/>
                </a:solidFill>
                <a:latin typeface="Calibri" pitchFamily="34" charset="0"/>
                <a:ea typeface="Calibri" pitchFamily="34" charset="-122"/>
                <a:cs typeface="Calibri" pitchFamily="34" charset="-120"/>
              </a:rPr>
              <a:t>Resilience as concealment rather than recovery</a:t>
            </a:r>
            <a:endParaRPr lang="en-US" sz="1200" dirty="0"/>
          </a:p>
        </p:txBody>
      </p:sp>
      <p:sp>
        <p:nvSpPr>
          <p:cNvPr id="13" name="Shape 11"/>
          <p:cNvSpPr/>
          <p:nvPr/>
        </p:nvSpPr>
        <p:spPr>
          <a:xfrm>
            <a:off x="457200" y="2409444"/>
            <a:ext cx="1371600" cy="658368"/>
          </a:xfrm>
          <a:prstGeom prst="rect">
            <a:avLst/>
          </a:prstGeom>
          <a:solidFill>
            <a:srgbClr val="F5EFDD"/>
          </a:solidFill>
          <a:ln w="12700">
            <a:solidFill>
              <a:srgbClr val="F5EFDD"/>
            </a:solidFill>
            <a:prstDash val="solid"/>
          </a:ln>
        </p:spPr>
      </p:sp>
      <p:sp>
        <p:nvSpPr>
          <p:cNvPr id="14" name="Text 12"/>
          <p:cNvSpPr txBox="1"/>
          <p:nvPr/>
        </p:nvSpPr>
        <p:spPr>
          <a:xfrm>
            <a:off x="457200" y="2409444"/>
            <a:ext cx="1371600" cy="658368"/>
          </a:xfrm>
          <a:prstGeom prst="rect">
            <a:avLst/>
          </a:prstGeom>
          <a:noFill/>
          <a:ln/>
        </p:spPr>
        <p:txBody>
          <a:bodyPr wrap="square" rtlCol="0" anchor="ctr"/>
          <a:lstStyle/>
          <a:p>
            <a:pPr algn="ctr" indent="0" marL="0">
              <a:buNone/>
            </a:pPr>
            <a:r>
              <a:rPr lang="en-US" sz="1300" b="1" dirty="0">
                <a:solidFill>
                  <a:srgbClr val="2E4470"/>
                </a:solidFill>
                <a:latin typeface="Calibri" pitchFamily="34" charset="0"/>
                <a:ea typeface="Calibri" pitchFamily="34" charset="-122"/>
                <a:cs typeface="Calibri" pitchFamily="34" charset="-120"/>
              </a:rPr>
              <a:t>Finding</a:t>
            </a:r>
            <a:endParaRPr lang="en-US" sz="1300" dirty="0"/>
          </a:p>
        </p:txBody>
      </p:sp>
      <p:sp>
        <p:nvSpPr>
          <p:cNvPr id="15" name="Text 13"/>
          <p:cNvSpPr txBox="1"/>
          <p:nvPr/>
        </p:nvSpPr>
        <p:spPr>
          <a:xfrm>
            <a:off x="1965960" y="2409444"/>
            <a:ext cx="6720840" cy="658368"/>
          </a:xfrm>
          <a:prstGeom prst="rect">
            <a:avLst/>
          </a:prstGeom>
          <a:noFill/>
          <a:ln/>
        </p:spPr>
        <p:txBody>
          <a:bodyPr wrap="square" rtlCol="0" anchor="ctr"/>
          <a:lstStyle/>
          <a:p>
            <a:pPr indent="0" marL="0">
              <a:buNone/>
            </a:pPr>
            <a:r>
              <a:rPr lang="en-US" sz="1200" dirty="0">
                <a:solidFill>
                  <a:srgbClr val="1C2B4A"/>
                </a:solidFill>
                <a:latin typeface="Calibri" pitchFamily="34" charset="0"/>
                <a:ea typeface="Calibri" pitchFamily="34" charset="-122"/>
                <a:cs typeface="Calibri" pitchFamily="34" charset="-120"/>
              </a:rPr>
              <a:t>Participants in this study describe resilience not as bouncing back but as continuing to function while withholding distress from colleagues</a:t>
            </a:r>
            <a:endParaRPr lang="en-US" sz="1200" dirty="0"/>
          </a:p>
        </p:txBody>
      </p:sp>
      <p:sp>
        <p:nvSpPr>
          <p:cNvPr id="16" name="Shape 14"/>
          <p:cNvSpPr/>
          <p:nvPr/>
        </p:nvSpPr>
        <p:spPr>
          <a:xfrm>
            <a:off x="457200" y="3108960"/>
            <a:ext cx="1371600" cy="868680"/>
          </a:xfrm>
          <a:prstGeom prst="rect">
            <a:avLst/>
          </a:prstGeom>
          <a:solidFill>
            <a:srgbClr val="C9A84C"/>
          </a:solidFill>
          <a:ln w="12700">
            <a:solidFill>
              <a:srgbClr val="C9A84C"/>
            </a:solidFill>
            <a:prstDash val="solid"/>
          </a:ln>
        </p:spPr>
      </p:sp>
      <p:sp>
        <p:nvSpPr>
          <p:cNvPr id="17" name="Text 15"/>
          <p:cNvSpPr txBox="1"/>
          <p:nvPr/>
        </p:nvSpPr>
        <p:spPr>
          <a:xfrm>
            <a:off x="457200" y="3108960"/>
            <a:ext cx="1371600" cy="868680"/>
          </a:xfrm>
          <a:prstGeom prst="rect">
            <a:avLst/>
          </a:prstGeom>
          <a:noFill/>
          <a:ln/>
        </p:spPr>
        <p:txBody>
          <a:bodyPr wrap="square" rtlCol="0" anchor="ctr"/>
          <a:lstStyle/>
          <a:p>
            <a:pPr algn="ctr" indent="0" marL="0">
              <a:buNone/>
            </a:pPr>
            <a:r>
              <a:rPr lang="en-US" sz="1300" b="1" dirty="0">
                <a:solidFill>
                  <a:srgbClr val="1C2B4A"/>
                </a:solidFill>
                <a:latin typeface="Calibri" pitchFamily="34" charset="0"/>
                <a:ea typeface="Calibri" pitchFamily="34" charset="-122"/>
                <a:cs typeface="Calibri" pitchFamily="34" charset="-120"/>
              </a:rPr>
              <a:t>Contribution</a:t>
            </a:r>
            <a:endParaRPr lang="en-US" sz="1300" dirty="0"/>
          </a:p>
        </p:txBody>
      </p:sp>
      <p:sp>
        <p:nvSpPr>
          <p:cNvPr id="18" name="Text 16"/>
          <p:cNvSpPr txBox="1"/>
          <p:nvPr/>
        </p:nvSpPr>
        <p:spPr>
          <a:xfrm>
            <a:off x="1965960" y="3108960"/>
            <a:ext cx="6720840" cy="868680"/>
          </a:xfrm>
          <a:prstGeom prst="rect">
            <a:avLst/>
          </a:prstGeom>
          <a:noFill/>
          <a:ln/>
        </p:spPr>
        <p:txBody>
          <a:bodyPr wrap="square" rtlCol="0" anchor="ctr"/>
          <a:lstStyle/>
          <a:p>
            <a:pPr indent="0" marL="0">
              <a:buNone/>
            </a:pPr>
            <a:r>
              <a:rPr lang="en-US" sz="1200" dirty="0">
                <a:solidFill>
                  <a:srgbClr val="1C2B4A"/>
                </a:solidFill>
                <a:latin typeface="Calibri" pitchFamily="34" charset="0"/>
                <a:ea typeface="Calibri" pitchFamily="34" charset="-122"/>
                <a:cs typeface="Calibri" pitchFamily="34" charset="-120"/>
              </a:rPr>
              <a:t>Luthans (2002) defines resilience as the capacity to recover, or bounce back, from adversity. This study extends that theory by showing that, in this context, employees can sustain performance by hiding distress from others rather than by genuinely recovering from it, a pattern this study terms performative resilience, meaning resilience that is displayed outwardly while the underlying strain remains unresolved.</a:t>
            </a:r>
            <a:endParaRPr lang="en-US" sz="1200" dirty="0"/>
          </a:p>
        </p:txBody>
      </p:sp>
      <p:sp>
        <p:nvSpPr>
          <p:cNvPr id="19" name="Text 17"/>
          <p:cNvSpPr txBox="1"/>
          <p:nvPr/>
        </p:nvSpPr>
        <p:spPr>
          <a:xfrm>
            <a:off x="457200" y="4046220"/>
            <a:ext cx="8229600" cy="502920"/>
          </a:xfrm>
          <a:prstGeom prst="rect">
            <a:avLst/>
          </a:prstGeom>
          <a:noFill/>
          <a:ln/>
        </p:spPr>
        <p:txBody>
          <a:bodyPr wrap="square" rtlCol="0" anchor="t"/>
          <a:lstStyle/>
          <a:p>
            <a:pPr indent="0" marL="0">
              <a:buNone/>
            </a:pPr>
            <a:r>
              <a:rPr lang="en-US" sz="1200" dirty="0">
                <a:solidFill>
                  <a:srgbClr val="1C2B4A"/>
                </a:solidFill>
                <a:latin typeface="Calibri" pitchFamily="34" charset="0"/>
                <a:ea typeface="Calibri" pitchFamily="34" charset="-122"/>
                <a:cs typeface="Calibri" pitchFamily="34" charset="-120"/>
              </a:rPr>
              <a:t>Each step interprets more and reports less. The contribution names the theorist and the term it is engaging with, so a reader can trace the claim back to a specific existing idea.</a:t>
            </a:r>
            <a:endParaRPr lang="en-US" sz="1200" dirty="0"/>
          </a:p>
        </p:txBody>
      </p:sp>
      <p:sp>
        <p:nvSpPr>
          <p:cNvPr id="20" name="Text 1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200" b="1" dirty="0">
                <a:solidFill>
                  <a:srgbClr val="1C2B4A"/>
                </a:solidFill>
                <a:latin typeface="Calibri" pitchFamily="34" charset="0"/>
                <a:ea typeface="Calibri" pitchFamily="34" charset="-122"/>
                <a:cs typeface="Calibri" pitchFamily="34" charset="-120"/>
              </a:rPr>
              <a:t>A Second Worked Example</a:t>
            </a:r>
            <a:endParaRPr lang="en-US" sz="2200" dirty="0"/>
          </a:p>
        </p:txBody>
      </p:sp>
      <p:sp>
        <p:nvSpPr>
          <p:cNvPr id="3" name="Text 1"/>
          <p:cNvSpPr txBox="1"/>
          <p:nvPr/>
        </p:nvSpPr>
        <p:spPr>
          <a:xfrm>
            <a:off x="457200" y="713232"/>
            <a:ext cx="8229600" cy="320040"/>
          </a:xfrm>
          <a:prstGeom prst="rect">
            <a:avLst/>
          </a:prstGeom>
          <a:noFill/>
          <a:ln/>
        </p:spPr>
        <p:txBody>
          <a:bodyPr wrap="square" rtlCol="0" anchor="ctr"/>
          <a:lstStyle/>
          <a:p>
            <a:pPr indent="0" marL="0">
              <a:buNone/>
            </a:pPr>
            <a:r>
              <a:rPr lang="en-US" sz="1400" i="1" dirty="0">
                <a:solidFill>
                  <a:srgbClr val="607085"/>
                </a:solidFill>
                <a:latin typeface="Calibri" pitchFamily="34" charset="0"/>
                <a:ea typeface="Calibri" pitchFamily="34" charset="-122"/>
                <a:cs typeface="Calibri" pitchFamily="34" charset="-120"/>
              </a:rPr>
              <a:t>Remote working and managerial trust</a:t>
            </a:r>
            <a:endParaRPr lang="en-US" sz="1400" dirty="0"/>
          </a:p>
        </p:txBody>
      </p:sp>
      <p:sp>
        <p:nvSpPr>
          <p:cNvPr id="4" name="Shape 2"/>
          <p:cNvSpPr/>
          <p:nvPr/>
        </p:nvSpPr>
        <p:spPr>
          <a:xfrm>
            <a:off x="457200" y="1115568"/>
            <a:ext cx="1371600" cy="438912"/>
          </a:xfrm>
          <a:prstGeom prst="rect">
            <a:avLst/>
          </a:prstGeom>
          <a:solidFill>
            <a:srgbClr val="EEF3F8"/>
          </a:solidFill>
          <a:ln w="12700">
            <a:solidFill>
              <a:srgbClr val="EEF3F8"/>
            </a:solidFill>
            <a:prstDash val="solid"/>
          </a:ln>
        </p:spPr>
      </p:sp>
      <p:sp>
        <p:nvSpPr>
          <p:cNvPr id="5" name="Text 3"/>
          <p:cNvSpPr txBox="1"/>
          <p:nvPr/>
        </p:nvSpPr>
        <p:spPr>
          <a:xfrm>
            <a:off x="457200" y="1115568"/>
            <a:ext cx="1371600" cy="438912"/>
          </a:xfrm>
          <a:prstGeom prst="rect">
            <a:avLst/>
          </a:prstGeom>
          <a:noFill/>
          <a:ln/>
        </p:spPr>
        <p:txBody>
          <a:bodyPr wrap="square" rtlCol="0" anchor="ctr"/>
          <a:lstStyle/>
          <a:p>
            <a:pPr algn="ctr" indent="0" marL="0">
              <a:buNone/>
            </a:pPr>
            <a:r>
              <a:rPr lang="en-US" sz="1300" b="1" dirty="0">
                <a:solidFill>
                  <a:srgbClr val="2E4470"/>
                </a:solidFill>
                <a:latin typeface="Calibri" pitchFamily="34" charset="0"/>
                <a:ea typeface="Calibri" pitchFamily="34" charset="-122"/>
                <a:cs typeface="Calibri" pitchFamily="34" charset="-120"/>
              </a:rPr>
              <a:t>Quote</a:t>
            </a:r>
            <a:endParaRPr lang="en-US" sz="1300" dirty="0"/>
          </a:p>
        </p:txBody>
      </p:sp>
      <p:sp>
        <p:nvSpPr>
          <p:cNvPr id="6" name="Text 4"/>
          <p:cNvSpPr txBox="1"/>
          <p:nvPr/>
        </p:nvSpPr>
        <p:spPr>
          <a:xfrm>
            <a:off x="1965960" y="1115568"/>
            <a:ext cx="6720840" cy="438912"/>
          </a:xfrm>
          <a:prstGeom prst="rect">
            <a:avLst/>
          </a:prstGeom>
          <a:noFill/>
          <a:ln/>
        </p:spPr>
        <p:txBody>
          <a:bodyPr wrap="square" rtlCol="0" anchor="ctr"/>
          <a:lstStyle/>
          <a:p>
            <a:pPr indent="0" marL="0">
              <a:buNone/>
            </a:pPr>
            <a:r>
              <a:rPr lang="en-US" sz="1200" i="1" dirty="0">
                <a:solidFill>
                  <a:srgbClr val="1C2B4A"/>
                </a:solidFill>
                <a:latin typeface="Calibri" pitchFamily="34" charset="0"/>
                <a:ea typeface="Calibri" pitchFamily="34" charset="-122"/>
                <a:cs typeface="Calibri" pitchFamily="34" charset="-120"/>
              </a:rPr>
              <a:t>if I can't see them, how do I know they're actually working, so I just check in more</a:t>
            </a:r>
            <a:endParaRPr lang="en-US" sz="1200" dirty="0"/>
          </a:p>
        </p:txBody>
      </p:sp>
      <p:sp>
        <p:nvSpPr>
          <p:cNvPr id="7" name="Shape 5"/>
          <p:cNvSpPr/>
          <p:nvPr/>
        </p:nvSpPr>
        <p:spPr>
          <a:xfrm>
            <a:off x="457200" y="1595628"/>
            <a:ext cx="1371600" cy="365760"/>
          </a:xfrm>
          <a:prstGeom prst="rect">
            <a:avLst/>
          </a:prstGeom>
          <a:solidFill>
            <a:srgbClr val="EEF3F8"/>
          </a:solidFill>
          <a:ln w="12700">
            <a:solidFill>
              <a:srgbClr val="EEF3F8"/>
            </a:solidFill>
            <a:prstDash val="solid"/>
          </a:ln>
        </p:spPr>
      </p:sp>
      <p:sp>
        <p:nvSpPr>
          <p:cNvPr id="8" name="Text 6"/>
          <p:cNvSpPr txBox="1"/>
          <p:nvPr/>
        </p:nvSpPr>
        <p:spPr>
          <a:xfrm>
            <a:off x="457200" y="1595628"/>
            <a:ext cx="1371600" cy="365760"/>
          </a:xfrm>
          <a:prstGeom prst="rect">
            <a:avLst/>
          </a:prstGeom>
          <a:noFill/>
          <a:ln/>
        </p:spPr>
        <p:txBody>
          <a:bodyPr wrap="square" rtlCol="0" anchor="ctr"/>
          <a:lstStyle/>
          <a:p>
            <a:pPr algn="ctr" indent="0" marL="0">
              <a:buNone/>
            </a:pPr>
            <a:r>
              <a:rPr lang="en-US" sz="1300" b="1" dirty="0">
                <a:solidFill>
                  <a:srgbClr val="2E4470"/>
                </a:solidFill>
                <a:latin typeface="Calibri" pitchFamily="34" charset="0"/>
                <a:ea typeface="Calibri" pitchFamily="34" charset="-122"/>
                <a:cs typeface="Calibri" pitchFamily="34" charset="-120"/>
              </a:rPr>
              <a:t>Code</a:t>
            </a:r>
            <a:endParaRPr lang="en-US" sz="1300" dirty="0"/>
          </a:p>
        </p:txBody>
      </p:sp>
      <p:sp>
        <p:nvSpPr>
          <p:cNvPr id="9" name="Text 7"/>
          <p:cNvSpPr txBox="1"/>
          <p:nvPr/>
        </p:nvSpPr>
        <p:spPr>
          <a:xfrm>
            <a:off x="1965960" y="1595628"/>
            <a:ext cx="6720840" cy="365760"/>
          </a:xfrm>
          <a:prstGeom prst="rect">
            <a:avLst/>
          </a:prstGeom>
          <a:noFill/>
          <a:ln/>
        </p:spPr>
        <p:txBody>
          <a:bodyPr wrap="square" rtlCol="0" anchor="ctr"/>
          <a:lstStyle/>
          <a:p>
            <a:pPr indent="0" marL="0">
              <a:buNone/>
            </a:pPr>
            <a:r>
              <a:rPr lang="en-US" sz="1200" i="1" dirty="0">
                <a:solidFill>
                  <a:srgbClr val="1C2B4A"/>
                </a:solidFill>
                <a:latin typeface="Calibri" pitchFamily="34" charset="0"/>
                <a:ea typeface="Calibri" pitchFamily="34" charset="-122"/>
                <a:cs typeface="Calibri" pitchFamily="34" charset="-120"/>
              </a:rPr>
              <a:t>Increased monitoring; visibility anxiety</a:t>
            </a:r>
            <a:endParaRPr lang="en-US" sz="1200" dirty="0"/>
          </a:p>
        </p:txBody>
      </p:sp>
      <p:sp>
        <p:nvSpPr>
          <p:cNvPr id="10" name="Shape 8"/>
          <p:cNvSpPr/>
          <p:nvPr/>
        </p:nvSpPr>
        <p:spPr>
          <a:xfrm>
            <a:off x="457200" y="2002536"/>
            <a:ext cx="1371600" cy="365760"/>
          </a:xfrm>
          <a:prstGeom prst="rect">
            <a:avLst/>
          </a:prstGeom>
          <a:solidFill>
            <a:srgbClr val="EEF3F8"/>
          </a:solidFill>
          <a:ln w="12700">
            <a:solidFill>
              <a:srgbClr val="EEF3F8"/>
            </a:solidFill>
            <a:prstDash val="solid"/>
          </a:ln>
        </p:spPr>
      </p:sp>
      <p:sp>
        <p:nvSpPr>
          <p:cNvPr id="11" name="Text 9"/>
          <p:cNvSpPr txBox="1"/>
          <p:nvPr/>
        </p:nvSpPr>
        <p:spPr>
          <a:xfrm>
            <a:off x="457200" y="2002536"/>
            <a:ext cx="1371600" cy="365760"/>
          </a:xfrm>
          <a:prstGeom prst="rect">
            <a:avLst/>
          </a:prstGeom>
          <a:noFill/>
          <a:ln/>
        </p:spPr>
        <p:txBody>
          <a:bodyPr wrap="square" rtlCol="0" anchor="ctr"/>
          <a:lstStyle/>
          <a:p>
            <a:pPr algn="ctr" indent="0" marL="0">
              <a:buNone/>
            </a:pPr>
            <a:r>
              <a:rPr lang="en-US" sz="1300" b="1" dirty="0">
                <a:solidFill>
                  <a:srgbClr val="2E4470"/>
                </a:solidFill>
                <a:latin typeface="Calibri" pitchFamily="34" charset="0"/>
                <a:ea typeface="Calibri" pitchFamily="34" charset="-122"/>
                <a:cs typeface="Calibri" pitchFamily="34" charset="-120"/>
              </a:rPr>
              <a:t>Theme</a:t>
            </a:r>
            <a:endParaRPr lang="en-US" sz="1300" dirty="0"/>
          </a:p>
        </p:txBody>
      </p:sp>
      <p:sp>
        <p:nvSpPr>
          <p:cNvPr id="12" name="Text 10"/>
          <p:cNvSpPr txBox="1"/>
          <p:nvPr/>
        </p:nvSpPr>
        <p:spPr>
          <a:xfrm>
            <a:off x="1965960" y="2002536"/>
            <a:ext cx="6720840" cy="365760"/>
          </a:xfrm>
          <a:prstGeom prst="rect">
            <a:avLst/>
          </a:prstGeom>
          <a:noFill/>
          <a:ln/>
        </p:spPr>
        <p:txBody>
          <a:bodyPr wrap="square" rtlCol="0" anchor="ctr"/>
          <a:lstStyle/>
          <a:p>
            <a:pPr indent="0" marL="0">
              <a:buNone/>
            </a:pPr>
            <a:r>
              <a:rPr lang="en-US" sz="1200" i="1" dirty="0">
                <a:solidFill>
                  <a:srgbClr val="1C2B4A"/>
                </a:solidFill>
                <a:latin typeface="Calibri" pitchFamily="34" charset="0"/>
                <a:ea typeface="Calibri" pitchFamily="34" charset="-122"/>
                <a:cs typeface="Calibri" pitchFamily="34" charset="-120"/>
              </a:rPr>
              <a:t>Trust substituted by surveillance</a:t>
            </a:r>
            <a:endParaRPr lang="en-US" sz="1200" dirty="0"/>
          </a:p>
        </p:txBody>
      </p:sp>
      <p:sp>
        <p:nvSpPr>
          <p:cNvPr id="13" name="Shape 11"/>
          <p:cNvSpPr/>
          <p:nvPr/>
        </p:nvSpPr>
        <p:spPr>
          <a:xfrm>
            <a:off x="457200" y="2409444"/>
            <a:ext cx="1371600" cy="658368"/>
          </a:xfrm>
          <a:prstGeom prst="rect">
            <a:avLst/>
          </a:prstGeom>
          <a:solidFill>
            <a:srgbClr val="F5EFDD"/>
          </a:solidFill>
          <a:ln w="12700">
            <a:solidFill>
              <a:srgbClr val="F5EFDD"/>
            </a:solidFill>
            <a:prstDash val="solid"/>
          </a:ln>
        </p:spPr>
      </p:sp>
      <p:sp>
        <p:nvSpPr>
          <p:cNvPr id="14" name="Text 12"/>
          <p:cNvSpPr txBox="1"/>
          <p:nvPr/>
        </p:nvSpPr>
        <p:spPr>
          <a:xfrm>
            <a:off x="457200" y="2409444"/>
            <a:ext cx="1371600" cy="658368"/>
          </a:xfrm>
          <a:prstGeom prst="rect">
            <a:avLst/>
          </a:prstGeom>
          <a:noFill/>
          <a:ln/>
        </p:spPr>
        <p:txBody>
          <a:bodyPr wrap="square" rtlCol="0" anchor="ctr"/>
          <a:lstStyle/>
          <a:p>
            <a:pPr algn="ctr" indent="0" marL="0">
              <a:buNone/>
            </a:pPr>
            <a:r>
              <a:rPr lang="en-US" sz="1300" b="1" dirty="0">
                <a:solidFill>
                  <a:srgbClr val="2E4470"/>
                </a:solidFill>
                <a:latin typeface="Calibri" pitchFamily="34" charset="0"/>
                <a:ea typeface="Calibri" pitchFamily="34" charset="-122"/>
                <a:cs typeface="Calibri" pitchFamily="34" charset="-120"/>
              </a:rPr>
              <a:t>Finding</a:t>
            </a:r>
            <a:endParaRPr lang="en-US" sz="1300" dirty="0"/>
          </a:p>
        </p:txBody>
      </p:sp>
      <p:sp>
        <p:nvSpPr>
          <p:cNvPr id="15" name="Text 13"/>
          <p:cNvSpPr txBox="1"/>
          <p:nvPr/>
        </p:nvSpPr>
        <p:spPr>
          <a:xfrm>
            <a:off x="1965960" y="2409444"/>
            <a:ext cx="6720840" cy="658368"/>
          </a:xfrm>
          <a:prstGeom prst="rect">
            <a:avLst/>
          </a:prstGeom>
          <a:noFill/>
          <a:ln/>
        </p:spPr>
        <p:txBody>
          <a:bodyPr wrap="square" rtlCol="0" anchor="ctr"/>
          <a:lstStyle/>
          <a:p>
            <a:pPr indent="0" marL="0">
              <a:buNone/>
            </a:pPr>
            <a:r>
              <a:rPr lang="en-US" sz="1200" dirty="0">
                <a:solidFill>
                  <a:srgbClr val="1C2B4A"/>
                </a:solidFill>
                <a:latin typeface="Calibri" pitchFamily="34" charset="0"/>
                <a:ea typeface="Calibri" pitchFamily="34" charset="-122"/>
                <a:cs typeface="Calibri" pitchFamily="34" charset="-120"/>
              </a:rPr>
              <a:t>Managers in this study responded to reduced visibility not by extending trust but by intensifying digital monitoring, reversing the autonomy remote work is assumed to offer</a:t>
            </a:r>
            <a:endParaRPr lang="en-US" sz="1200" dirty="0"/>
          </a:p>
        </p:txBody>
      </p:sp>
      <p:sp>
        <p:nvSpPr>
          <p:cNvPr id="16" name="Shape 14"/>
          <p:cNvSpPr/>
          <p:nvPr/>
        </p:nvSpPr>
        <p:spPr>
          <a:xfrm>
            <a:off x="457200" y="3108960"/>
            <a:ext cx="1371600" cy="868680"/>
          </a:xfrm>
          <a:prstGeom prst="rect">
            <a:avLst/>
          </a:prstGeom>
          <a:solidFill>
            <a:srgbClr val="C9A84C"/>
          </a:solidFill>
          <a:ln w="12700">
            <a:solidFill>
              <a:srgbClr val="C9A84C"/>
            </a:solidFill>
            <a:prstDash val="solid"/>
          </a:ln>
        </p:spPr>
      </p:sp>
      <p:sp>
        <p:nvSpPr>
          <p:cNvPr id="17" name="Text 15"/>
          <p:cNvSpPr txBox="1"/>
          <p:nvPr/>
        </p:nvSpPr>
        <p:spPr>
          <a:xfrm>
            <a:off x="457200" y="3108960"/>
            <a:ext cx="1371600" cy="868680"/>
          </a:xfrm>
          <a:prstGeom prst="rect">
            <a:avLst/>
          </a:prstGeom>
          <a:noFill/>
          <a:ln/>
        </p:spPr>
        <p:txBody>
          <a:bodyPr wrap="square" rtlCol="0" anchor="ctr"/>
          <a:lstStyle/>
          <a:p>
            <a:pPr algn="ctr" indent="0" marL="0">
              <a:buNone/>
            </a:pPr>
            <a:r>
              <a:rPr lang="en-US" sz="1300" b="1" dirty="0">
                <a:solidFill>
                  <a:srgbClr val="1C2B4A"/>
                </a:solidFill>
                <a:latin typeface="Calibri" pitchFamily="34" charset="0"/>
                <a:ea typeface="Calibri" pitchFamily="34" charset="-122"/>
                <a:cs typeface="Calibri" pitchFamily="34" charset="-120"/>
              </a:rPr>
              <a:t>Contribution</a:t>
            </a:r>
            <a:endParaRPr lang="en-US" sz="1300" dirty="0"/>
          </a:p>
        </p:txBody>
      </p:sp>
      <p:sp>
        <p:nvSpPr>
          <p:cNvPr id="18" name="Text 16"/>
          <p:cNvSpPr txBox="1"/>
          <p:nvPr/>
        </p:nvSpPr>
        <p:spPr>
          <a:xfrm>
            <a:off x="1965960" y="3108960"/>
            <a:ext cx="6720840" cy="868680"/>
          </a:xfrm>
          <a:prstGeom prst="rect">
            <a:avLst/>
          </a:prstGeom>
          <a:noFill/>
          <a:ln/>
        </p:spPr>
        <p:txBody>
          <a:bodyPr wrap="square" rtlCol="0" anchor="ctr"/>
          <a:lstStyle/>
          <a:p>
            <a:pPr indent="0" marL="0">
              <a:buNone/>
            </a:pPr>
            <a:r>
              <a:rPr lang="en-US" sz="1200" dirty="0">
                <a:solidFill>
                  <a:srgbClr val="1C2B4A"/>
                </a:solidFill>
                <a:latin typeface="Calibri" pitchFamily="34" charset="0"/>
                <a:ea typeface="Calibri" pitchFamily="34" charset="-122"/>
                <a:cs typeface="Calibri" pitchFamily="34" charset="-120"/>
              </a:rPr>
              <a:t>Bijlsma and Van de Bunt (2003) treat trust as something that grows through relational contact over time. This study challenges the assumption, common in remote working literature, that trust and autonomy rise together, proposing instead that when managers lose everyday visibility of staff, some replace trust with closer digital monitoring, meaning they check on staff activity more, rather than relying on trust alone.</a:t>
            </a:r>
            <a:endParaRPr lang="en-US" sz="1200" dirty="0"/>
          </a:p>
        </p:txBody>
      </p:sp>
      <p:sp>
        <p:nvSpPr>
          <p:cNvPr id="19" name="Text 17"/>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200" b="1" dirty="0">
                <a:solidFill>
                  <a:srgbClr val="1C2B4A"/>
                </a:solidFill>
                <a:latin typeface="Calibri" pitchFamily="34" charset="0"/>
                <a:ea typeface="Calibri" pitchFamily="34" charset="-122"/>
                <a:cs typeface="Calibri" pitchFamily="34" charset="-120"/>
              </a:rPr>
              <a:t>A Third Worked Example</a:t>
            </a:r>
            <a:endParaRPr lang="en-US" sz="2200" dirty="0"/>
          </a:p>
        </p:txBody>
      </p:sp>
      <p:sp>
        <p:nvSpPr>
          <p:cNvPr id="3" name="Text 1"/>
          <p:cNvSpPr txBox="1"/>
          <p:nvPr/>
        </p:nvSpPr>
        <p:spPr>
          <a:xfrm>
            <a:off x="457200" y="713232"/>
            <a:ext cx="8229600" cy="320040"/>
          </a:xfrm>
          <a:prstGeom prst="rect">
            <a:avLst/>
          </a:prstGeom>
          <a:noFill/>
          <a:ln/>
        </p:spPr>
        <p:txBody>
          <a:bodyPr wrap="square" rtlCol="0" anchor="ctr"/>
          <a:lstStyle/>
          <a:p>
            <a:pPr indent="0" marL="0">
              <a:buNone/>
            </a:pPr>
            <a:r>
              <a:rPr lang="en-US" sz="1400" i="1" dirty="0">
                <a:solidFill>
                  <a:srgbClr val="607085"/>
                </a:solidFill>
                <a:latin typeface="Calibri" pitchFamily="34" charset="0"/>
                <a:ea typeface="Calibri" pitchFamily="34" charset="-122"/>
                <a:cs typeface="Calibri" pitchFamily="34" charset="-120"/>
              </a:rPr>
              <a:t>Family business succession</a:t>
            </a:r>
            <a:endParaRPr lang="en-US" sz="1400" dirty="0"/>
          </a:p>
        </p:txBody>
      </p:sp>
      <p:sp>
        <p:nvSpPr>
          <p:cNvPr id="4" name="Shape 2"/>
          <p:cNvSpPr/>
          <p:nvPr/>
        </p:nvSpPr>
        <p:spPr>
          <a:xfrm>
            <a:off x="457200" y="1115568"/>
            <a:ext cx="1371600" cy="438912"/>
          </a:xfrm>
          <a:prstGeom prst="rect">
            <a:avLst/>
          </a:prstGeom>
          <a:solidFill>
            <a:srgbClr val="EEF3F8"/>
          </a:solidFill>
          <a:ln w="12700">
            <a:solidFill>
              <a:srgbClr val="EEF3F8"/>
            </a:solidFill>
            <a:prstDash val="solid"/>
          </a:ln>
        </p:spPr>
      </p:sp>
      <p:sp>
        <p:nvSpPr>
          <p:cNvPr id="5" name="Text 3"/>
          <p:cNvSpPr txBox="1"/>
          <p:nvPr/>
        </p:nvSpPr>
        <p:spPr>
          <a:xfrm>
            <a:off x="457200" y="1115568"/>
            <a:ext cx="1371600" cy="438912"/>
          </a:xfrm>
          <a:prstGeom prst="rect">
            <a:avLst/>
          </a:prstGeom>
          <a:noFill/>
          <a:ln/>
        </p:spPr>
        <p:txBody>
          <a:bodyPr wrap="square" rtlCol="0" anchor="ctr"/>
          <a:lstStyle/>
          <a:p>
            <a:pPr algn="ctr" indent="0" marL="0">
              <a:buNone/>
            </a:pPr>
            <a:r>
              <a:rPr lang="en-US" sz="1300" b="1" dirty="0">
                <a:solidFill>
                  <a:srgbClr val="2E4470"/>
                </a:solidFill>
                <a:latin typeface="Calibri" pitchFamily="34" charset="0"/>
                <a:ea typeface="Calibri" pitchFamily="34" charset="-122"/>
                <a:cs typeface="Calibri" pitchFamily="34" charset="-120"/>
              </a:rPr>
              <a:t>Quote</a:t>
            </a:r>
            <a:endParaRPr lang="en-US" sz="1300" dirty="0"/>
          </a:p>
        </p:txBody>
      </p:sp>
      <p:sp>
        <p:nvSpPr>
          <p:cNvPr id="6" name="Text 4"/>
          <p:cNvSpPr txBox="1"/>
          <p:nvPr/>
        </p:nvSpPr>
        <p:spPr>
          <a:xfrm>
            <a:off x="1965960" y="1115568"/>
            <a:ext cx="6720840" cy="438912"/>
          </a:xfrm>
          <a:prstGeom prst="rect">
            <a:avLst/>
          </a:prstGeom>
          <a:noFill/>
          <a:ln/>
        </p:spPr>
        <p:txBody>
          <a:bodyPr wrap="square" rtlCol="0" anchor="ctr"/>
          <a:lstStyle/>
          <a:p>
            <a:pPr indent="0" marL="0">
              <a:buNone/>
            </a:pPr>
            <a:r>
              <a:rPr lang="en-US" sz="1200" i="1" dirty="0">
                <a:solidFill>
                  <a:srgbClr val="1C2B4A"/>
                </a:solidFill>
                <a:latin typeface="Calibri" pitchFamily="34" charset="0"/>
                <a:ea typeface="Calibri" pitchFamily="34" charset="-122"/>
                <a:cs typeface="Calibri" pitchFamily="34" charset="-120"/>
              </a:rPr>
              <a:t>my father never actually said I was taking over, it just became obvious to everyone else first</a:t>
            </a:r>
            <a:endParaRPr lang="en-US" sz="1200" dirty="0"/>
          </a:p>
        </p:txBody>
      </p:sp>
      <p:sp>
        <p:nvSpPr>
          <p:cNvPr id="7" name="Shape 5"/>
          <p:cNvSpPr/>
          <p:nvPr/>
        </p:nvSpPr>
        <p:spPr>
          <a:xfrm>
            <a:off x="457200" y="1595628"/>
            <a:ext cx="1371600" cy="365760"/>
          </a:xfrm>
          <a:prstGeom prst="rect">
            <a:avLst/>
          </a:prstGeom>
          <a:solidFill>
            <a:srgbClr val="EEF3F8"/>
          </a:solidFill>
          <a:ln w="12700">
            <a:solidFill>
              <a:srgbClr val="EEF3F8"/>
            </a:solidFill>
            <a:prstDash val="solid"/>
          </a:ln>
        </p:spPr>
      </p:sp>
      <p:sp>
        <p:nvSpPr>
          <p:cNvPr id="8" name="Text 6"/>
          <p:cNvSpPr txBox="1"/>
          <p:nvPr/>
        </p:nvSpPr>
        <p:spPr>
          <a:xfrm>
            <a:off x="457200" y="1595628"/>
            <a:ext cx="1371600" cy="365760"/>
          </a:xfrm>
          <a:prstGeom prst="rect">
            <a:avLst/>
          </a:prstGeom>
          <a:noFill/>
          <a:ln/>
        </p:spPr>
        <p:txBody>
          <a:bodyPr wrap="square" rtlCol="0" anchor="ctr"/>
          <a:lstStyle/>
          <a:p>
            <a:pPr algn="ctr" indent="0" marL="0">
              <a:buNone/>
            </a:pPr>
            <a:r>
              <a:rPr lang="en-US" sz="1300" b="1" dirty="0">
                <a:solidFill>
                  <a:srgbClr val="2E4470"/>
                </a:solidFill>
                <a:latin typeface="Calibri" pitchFamily="34" charset="0"/>
                <a:ea typeface="Calibri" pitchFamily="34" charset="-122"/>
                <a:cs typeface="Calibri" pitchFamily="34" charset="-120"/>
              </a:rPr>
              <a:t>Code</a:t>
            </a:r>
            <a:endParaRPr lang="en-US" sz="1300" dirty="0"/>
          </a:p>
        </p:txBody>
      </p:sp>
      <p:sp>
        <p:nvSpPr>
          <p:cNvPr id="9" name="Text 7"/>
          <p:cNvSpPr txBox="1"/>
          <p:nvPr/>
        </p:nvSpPr>
        <p:spPr>
          <a:xfrm>
            <a:off x="1965960" y="1595628"/>
            <a:ext cx="6720840" cy="365760"/>
          </a:xfrm>
          <a:prstGeom prst="rect">
            <a:avLst/>
          </a:prstGeom>
          <a:noFill/>
          <a:ln/>
        </p:spPr>
        <p:txBody>
          <a:bodyPr wrap="square" rtlCol="0" anchor="ctr"/>
          <a:lstStyle/>
          <a:p>
            <a:pPr indent="0" marL="0">
              <a:buNone/>
            </a:pPr>
            <a:r>
              <a:rPr lang="en-US" sz="1200" i="1" dirty="0">
                <a:solidFill>
                  <a:srgbClr val="1C2B4A"/>
                </a:solidFill>
                <a:latin typeface="Calibri" pitchFamily="34" charset="0"/>
                <a:ea typeface="Calibri" pitchFamily="34" charset="-122"/>
                <a:cs typeface="Calibri" pitchFamily="34" charset="-120"/>
              </a:rPr>
              <a:t>Implicit succession; third-party recognition</a:t>
            </a:r>
            <a:endParaRPr lang="en-US" sz="1200" dirty="0"/>
          </a:p>
        </p:txBody>
      </p:sp>
      <p:sp>
        <p:nvSpPr>
          <p:cNvPr id="10" name="Shape 8"/>
          <p:cNvSpPr/>
          <p:nvPr/>
        </p:nvSpPr>
        <p:spPr>
          <a:xfrm>
            <a:off x="457200" y="2002536"/>
            <a:ext cx="1371600" cy="365760"/>
          </a:xfrm>
          <a:prstGeom prst="rect">
            <a:avLst/>
          </a:prstGeom>
          <a:solidFill>
            <a:srgbClr val="EEF3F8"/>
          </a:solidFill>
          <a:ln w="12700">
            <a:solidFill>
              <a:srgbClr val="EEF3F8"/>
            </a:solidFill>
            <a:prstDash val="solid"/>
          </a:ln>
        </p:spPr>
      </p:sp>
      <p:sp>
        <p:nvSpPr>
          <p:cNvPr id="11" name="Text 9"/>
          <p:cNvSpPr txBox="1"/>
          <p:nvPr/>
        </p:nvSpPr>
        <p:spPr>
          <a:xfrm>
            <a:off x="457200" y="2002536"/>
            <a:ext cx="1371600" cy="365760"/>
          </a:xfrm>
          <a:prstGeom prst="rect">
            <a:avLst/>
          </a:prstGeom>
          <a:noFill/>
          <a:ln/>
        </p:spPr>
        <p:txBody>
          <a:bodyPr wrap="square" rtlCol="0" anchor="ctr"/>
          <a:lstStyle/>
          <a:p>
            <a:pPr algn="ctr" indent="0" marL="0">
              <a:buNone/>
            </a:pPr>
            <a:r>
              <a:rPr lang="en-US" sz="1300" b="1" dirty="0">
                <a:solidFill>
                  <a:srgbClr val="2E4470"/>
                </a:solidFill>
                <a:latin typeface="Calibri" pitchFamily="34" charset="0"/>
                <a:ea typeface="Calibri" pitchFamily="34" charset="-122"/>
                <a:cs typeface="Calibri" pitchFamily="34" charset="-120"/>
              </a:rPr>
              <a:t>Theme</a:t>
            </a:r>
            <a:endParaRPr lang="en-US" sz="1300" dirty="0"/>
          </a:p>
        </p:txBody>
      </p:sp>
      <p:sp>
        <p:nvSpPr>
          <p:cNvPr id="12" name="Text 10"/>
          <p:cNvSpPr txBox="1"/>
          <p:nvPr/>
        </p:nvSpPr>
        <p:spPr>
          <a:xfrm>
            <a:off x="1965960" y="2002536"/>
            <a:ext cx="6720840" cy="365760"/>
          </a:xfrm>
          <a:prstGeom prst="rect">
            <a:avLst/>
          </a:prstGeom>
          <a:noFill/>
          <a:ln/>
        </p:spPr>
        <p:txBody>
          <a:bodyPr wrap="square" rtlCol="0" anchor="ctr"/>
          <a:lstStyle/>
          <a:p>
            <a:pPr indent="0" marL="0">
              <a:buNone/>
            </a:pPr>
            <a:r>
              <a:rPr lang="en-US" sz="1200" i="1" dirty="0">
                <a:solidFill>
                  <a:srgbClr val="1C2B4A"/>
                </a:solidFill>
                <a:latin typeface="Calibri" pitchFamily="34" charset="0"/>
                <a:ea typeface="Calibri" pitchFamily="34" charset="-122"/>
                <a:cs typeface="Calibri" pitchFamily="34" charset="-120"/>
              </a:rPr>
              <a:t>Succession as socially confirmed, not formally declared</a:t>
            </a:r>
            <a:endParaRPr lang="en-US" sz="1200" dirty="0"/>
          </a:p>
        </p:txBody>
      </p:sp>
      <p:sp>
        <p:nvSpPr>
          <p:cNvPr id="13" name="Shape 11"/>
          <p:cNvSpPr/>
          <p:nvPr/>
        </p:nvSpPr>
        <p:spPr>
          <a:xfrm>
            <a:off x="457200" y="2409444"/>
            <a:ext cx="1371600" cy="658368"/>
          </a:xfrm>
          <a:prstGeom prst="rect">
            <a:avLst/>
          </a:prstGeom>
          <a:solidFill>
            <a:srgbClr val="F5EFDD"/>
          </a:solidFill>
          <a:ln w="12700">
            <a:solidFill>
              <a:srgbClr val="F5EFDD"/>
            </a:solidFill>
            <a:prstDash val="solid"/>
          </a:ln>
        </p:spPr>
      </p:sp>
      <p:sp>
        <p:nvSpPr>
          <p:cNvPr id="14" name="Text 12"/>
          <p:cNvSpPr txBox="1"/>
          <p:nvPr/>
        </p:nvSpPr>
        <p:spPr>
          <a:xfrm>
            <a:off x="457200" y="2409444"/>
            <a:ext cx="1371600" cy="658368"/>
          </a:xfrm>
          <a:prstGeom prst="rect">
            <a:avLst/>
          </a:prstGeom>
          <a:noFill/>
          <a:ln/>
        </p:spPr>
        <p:txBody>
          <a:bodyPr wrap="square" rtlCol="0" anchor="ctr"/>
          <a:lstStyle/>
          <a:p>
            <a:pPr algn="ctr" indent="0" marL="0">
              <a:buNone/>
            </a:pPr>
            <a:r>
              <a:rPr lang="en-US" sz="1300" b="1" dirty="0">
                <a:solidFill>
                  <a:srgbClr val="2E4470"/>
                </a:solidFill>
                <a:latin typeface="Calibri" pitchFamily="34" charset="0"/>
                <a:ea typeface="Calibri" pitchFamily="34" charset="-122"/>
                <a:cs typeface="Calibri" pitchFamily="34" charset="-120"/>
              </a:rPr>
              <a:t>Finding</a:t>
            </a:r>
            <a:endParaRPr lang="en-US" sz="1300" dirty="0"/>
          </a:p>
        </p:txBody>
      </p:sp>
      <p:sp>
        <p:nvSpPr>
          <p:cNvPr id="15" name="Text 13"/>
          <p:cNvSpPr txBox="1"/>
          <p:nvPr/>
        </p:nvSpPr>
        <p:spPr>
          <a:xfrm>
            <a:off x="1965960" y="2409444"/>
            <a:ext cx="6720840" cy="658368"/>
          </a:xfrm>
          <a:prstGeom prst="rect">
            <a:avLst/>
          </a:prstGeom>
          <a:noFill/>
          <a:ln/>
        </p:spPr>
        <p:txBody>
          <a:bodyPr wrap="square" rtlCol="0" anchor="ctr"/>
          <a:lstStyle/>
          <a:p>
            <a:pPr indent="0" marL="0">
              <a:buNone/>
            </a:pPr>
            <a:r>
              <a:rPr lang="en-US" sz="1200" dirty="0">
                <a:solidFill>
                  <a:srgbClr val="1C2B4A"/>
                </a:solidFill>
                <a:latin typeface="Calibri" pitchFamily="34" charset="0"/>
                <a:ea typeface="Calibri" pitchFamily="34" charset="-122"/>
                <a:cs typeface="Calibri" pitchFamily="34" charset="-120"/>
              </a:rPr>
              <a:t>Successors in this study experienced succession as something recognised by others before it was acknowledged by the incumbent, inverting the typical sequence assumed in succession planning models</a:t>
            </a:r>
            <a:endParaRPr lang="en-US" sz="1200" dirty="0"/>
          </a:p>
        </p:txBody>
      </p:sp>
      <p:sp>
        <p:nvSpPr>
          <p:cNvPr id="16" name="Shape 14"/>
          <p:cNvSpPr/>
          <p:nvPr/>
        </p:nvSpPr>
        <p:spPr>
          <a:xfrm>
            <a:off x="457200" y="3108960"/>
            <a:ext cx="1371600" cy="868680"/>
          </a:xfrm>
          <a:prstGeom prst="rect">
            <a:avLst/>
          </a:prstGeom>
          <a:solidFill>
            <a:srgbClr val="C9A84C"/>
          </a:solidFill>
          <a:ln w="12700">
            <a:solidFill>
              <a:srgbClr val="C9A84C"/>
            </a:solidFill>
            <a:prstDash val="solid"/>
          </a:ln>
        </p:spPr>
      </p:sp>
      <p:sp>
        <p:nvSpPr>
          <p:cNvPr id="17" name="Text 15"/>
          <p:cNvSpPr txBox="1"/>
          <p:nvPr/>
        </p:nvSpPr>
        <p:spPr>
          <a:xfrm>
            <a:off x="457200" y="3108960"/>
            <a:ext cx="1371600" cy="868680"/>
          </a:xfrm>
          <a:prstGeom prst="rect">
            <a:avLst/>
          </a:prstGeom>
          <a:noFill/>
          <a:ln/>
        </p:spPr>
        <p:txBody>
          <a:bodyPr wrap="square" rtlCol="0" anchor="ctr"/>
          <a:lstStyle/>
          <a:p>
            <a:pPr algn="ctr" indent="0" marL="0">
              <a:buNone/>
            </a:pPr>
            <a:r>
              <a:rPr lang="en-US" sz="1300" b="1" dirty="0">
                <a:solidFill>
                  <a:srgbClr val="1C2B4A"/>
                </a:solidFill>
                <a:latin typeface="Calibri" pitchFamily="34" charset="0"/>
                <a:ea typeface="Calibri" pitchFamily="34" charset="-122"/>
                <a:cs typeface="Calibri" pitchFamily="34" charset="-120"/>
              </a:rPr>
              <a:t>Contribution</a:t>
            </a:r>
            <a:endParaRPr lang="en-US" sz="1300" dirty="0"/>
          </a:p>
        </p:txBody>
      </p:sp>
      <p:sp>
        <p:nvSpPr>
          <p:cNvPr id="18" name="Text 16"/>
          <p:cNvSpPr txBox="1"/>
          <p:nvPr/>
        </p:nvSpPr>
        <p:spPr>
          <a:xfrm>
            <a:off x="1965960" y="3108960"/>
            <a:ext cx="6720840" cy="868680"/>
          </a:xfrm>
          <a:prstGeom prst="rect">
            <a:avLst/>
          </a:prstGeom>
          <a:noFill/>
          <a:ln/>
        </p:spPr>
        <p:txBody>
          <a:bodyPr wrap="square" rtlCol="0" anchor="ctr"/>
          <a:lstStyle/>
          <a:p>
            <a:pPr indent="0" marL="0">
              <a:buNone/>
            </a:pPr>
            <a:r>
              <a:rPr lang="en-US" sz="1200" dirty="0">
                <a:solidFill>
                  <a:srgbClr val="1C2B4A"/>
                </a:solidFill>
                <a:latin typeface="Calibri" pitchFamily="34" charset="0"/>
                <a:ea typeface="Calibri" pitchFamily="34" charset="-122"/>
                <a:cs typeface="Calibri" pitchFamily="34" charset="-120"/>
              </a:rPr>
              <a:t>Handler's (1994) succession models assume the incumbent formally declares the handover first, after which others recognise it. This study contributes a methodological refinement by suggesting future studies should also ask who recognised the transition first, since here colleagues identified the successor as the new leader before the incumbent had said anything formal.</a:t>
            </a:r>
            <a:endParaRPr lang="en-US" sz="1200" dirty="0"/>
          </a:p>
        </p:txBody>
      </p:sp>
      <p:sp>
        <p:nvSpPr>
          <p:cNvPr id="19" name="Text 17"/>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Presenting Evidence Well</a:t>
            </a:r>
            <a:endParaRPr lang="en-US" sz="3200" dirty="0"/>
          </a:p>
        </p:txBody>
      </p:sp>
      <p:sp>
        <p:nvSpPr>
          <p:cNvPr id="3"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Why Quote Use Matters</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Corden and Sainsbury (2006) interviewed qualitative researchers about their own use of verbatim quotations, and found real disagreement about what quotes are for: some researchers use them mainly to add authenticity or colour, others to provide direct evidence for an analytic claim</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This session takes the second use as the standard to aim for. A quote that only adds colour is decoration; a quote that provides evidence for a specific, stated interpretation is doing analytic work</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The three pairs on the next slides show what that difference looks like in practice</a:t>
            </a:r>
            <a:endParaRPr lang="en-US" sz="16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Weak vs Strong Quote Integration</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Quote and drop</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One participant said, erm, I suppose I just had to carry on, there wasn't really anyone to tell. This shows resilience is important in the workplace.</a:t>
            </a:r>
            <a:endParaRPr lang="en-US" sz="140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Quote, interpret, link</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One participant's account, erm, I suppose I just had to carry on, there wasn't really anyone to tell, illustrates resilience enacted through silence rather than support-seeking, which complicates Luthans' (2002) assumption that resilience is built through accessible organisational resources.</a:t>
            </a:r>
            <a:endParaRPr lang="en-US" sz="1400" dirty="0"/>
          </a:p>
        </p:txBody>
      </p:sp>
      <p:sp>
        <p:nvSpPr>
          <p:cNvPr id="9" name="Text 7"/>
          <p:cNvSpPr txBox="1"/>
          <p:nvPr/>
        </p:nvSpPr>
        <p:spPr>
          <a:xfrm>
            <a:off x="457200" y="3474720"/>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The weak version treats the quote as proof of an obvious claim. The strong version uses the quote as evidence for a specific, arguable interpretation, then links it outward to the literature.</a:t>
            </a:r>
            <a:endParaRPr lang="en-US" sz="140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A Second Pair</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Quote and drop</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A manager explained, if I can't see them, how do I know they're actually working, so I just check in more. This demonstrates a lack of trust.</a:t>
            </a:r>
            <a:endParaRPr lang="en-US" sz="140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Quote, interpret, link</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This manager's response, if I can't see them, how do I know they're actually working, so I just check in more, suggests that reduced visibility does not simply erode trust but actively substitutes surveillance for it, extending Bijlsma and Van de Bunt's (2003) account of trust as primarily relational.</a:t>
            </a:r>
            <a:endParaRPr lang="en-US" sz="1400" dirty="0"/>
          </a:p>
        </p:txBody>
      </p:sp>
      <p:sp>
        <p:nvSpPr>
          <p:cNvPr id="9" name="Text 7"/>
          <p:cNvSpPr txBox="1"/>
          <p:nvPr/>
        </p:nvSpPr>
        <p:spPr>
          <a:xfrm>
            <a:off x="457200" y="3474720"/>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Naming the mechanism (substitution, not simple erosion) is what turns a quote into analysis rather than illustration.</a:t>
            </a:r>
            <a:endParaRPr lang="en-US" sz="140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A Third Pair</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Quote and drop</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A successor commented, my father never actually said I was taking over, it just became obvious to everyone else first. This shows succession can be informal.</a:t>
            </a:r>
            <a:endParaRPr lang="en-US" sz="140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Quote, interpret, link</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The successor's observation, my father never actually said I was taking over, it just became obvious to everyone else first, indicates that recognition by others preceded formal acknowledgement, which unsettles the sequential stage models common in succession planning literature (Handler, 1994).</a:t>
            </a:r>
            <a:endParaRPr lang="en-US" sz="1400" dirty="0"/>
          </a:p>
        </p:txBody>
      </p:sp>
      <p:sp>
        <p:nvSpPr>
          <p:cNvPr id="9" name="Text 7"/>
          <p:cNvSpPr txBox="1"/>
          <p:nvPr/>
        </p:nvSpPr>
        <p:spPr>
          <a:xfrm>
            <a:off x="457200" y="3474720"/>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Note the reference to a named model. Contribution claims land harder when they name what is being unsettled, not just that something is unsettled.</a:t>
            </a:r>
            <a:endParaRPr lang="en-US" sz="140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Common Failures in Presenting Contribution</a:t>
            </a:r>
            <a:endParaRPr lang="en-US" sz="3200" dirty="0"/>
          </a:p>
        </p:txBody>
      </p:sp>
      <p:sp>
        <p:nvSpPr>
          <p:cNvPr id="3"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Failure 1: Findings Without Contribution</a:t>
            </a:r>
            <a:endParaRPr lang="en-US" sz="2400" dirty="0"/>
          </a:p>
        </p:txBody>
      </p:sp>
      <p:sp>
        <p:nvSpPr>
          <p:cNvPr id="3" name="Shape 1"/>
          <p:cNvSpPr/>
          <p:nvPr/>
        </p:nvSpPr>
        <p:spPr>
          <a:xfrm>
            <a:off x="457200" y="777240"/>
            <a:ext cx="8229600" cy="640080"/>
          </a:xfrm>
          <a:prstGeom prst="rect">
            <a:avLst/>
          </a:prstGeom>
          <a:solidFill>
            <a:srgbClr val="F0F0F0"/>
          </a:solidFill>
          <a:ln w="12700">
            <a:solidFill>
              <a:srgbClr val="D9D9D9"/>
            </a:solidFill>
            <a:prstDash val="solid"/>
          </a:ln>
        </p:spPr>
      </p:sp>
      <p:sp>
        <p:nvSpPr>
          <p:cNvPr id="4" name="Text 2"/>
          <p:cNvSpPr txBox="1"/>
          <p:nvPr/>
        </p:nvSpPr>
        <p:spPr>
          <a:xfrm>
            <a:off x="548640" y="777240"/>
            <a:ext cx="8046720" cy="640080"/>
          </a:xfrm>
          <a:prstGeom prst="rect">
            <a:avLst/>
          </a:prstGeom>
          <a:noFill/>
          <a:ln/>
        </p:spPr>
        <p:txBody>
          <a:bodyPr wrap="square" rtlCol="0" anchor="ctr"/>
          <a:lstStyle/>
          <a:p>
            <a:pPr indent="0" marL="0">
              <a:buNone/>
            </a:pPr>
            <a:r>
              <a:rPr lang="en-US" sz="1250" b="1" dirty="0">
                <a:solidFill>
                  <a:srgbClr val="607085"/>
                </a:solidFill>
                <a:latin typeface="Calibri" pitchFamily="34" charset="0"/>
                <a:ea typeface="Calibri" pitchFamily="34" charset="-122"/>
                <a:cs typeface="Calibri" pitchFamily="34" charset="-120"/>
              </a:rPr>
              <a:t>The problem: </a:t>
            </a:r>
            <a:pPr indent="0" marL="0">
              <a:buNone/>
            </a:pPr>
            <a:r>
              <a:rPr lang="en-US" sz="1250" i="1" dirty="0">
                <a:solidFill>
                  <a:srgbClr val="1C2B4A"/>
                </a:solidFill>
                <a:latin typeface="Calibri" pitchFamily="34" charset="0"/>
                <a:ea typeface="Calibri" pitchFamily="34" charset="-122"/>
                <a:cs typeface="Calibri" pitchFamily="34" charset="-120"/>
              </a:rPr>
              <a:t>Reporting a theme as though the theme itself were the contribution, without ever stating what it adds to existing knowledge.</a:t>
            </a:r>
            <a:endParaRPr lang="en-US" sz="1250" dirty="0"/>
          </a:p>
        </p:txBody>
      </p:sp>
      <p:sp>
        <p:nvSpPr>
          <p:cNvPr id="5" name="Shape 3"/>
          <p:cNvSpPr/>
          <p:nvPr/>
        </p:nvSpPr>
        <p:spPr>
          <a:xfrm>
            <a:off x="457200" y="1536192"/>
            <a:ext cx="3977640" cy="1965960"/>
          </a:xfrm>
          <a:prstGeom prst="rect">
            <a:avLst/>
          </a:prstGeom>
          <a:solidFill>
            <a:srgbClr val="EEF3F8"/>
          </a:solidFill>
          <a:ln w="12700">
            <a:solidFill>
              <a:srgbClr val="EEF3F8"/>
            </a:solidFill>
            <a:prstDash val="solid"/>
          </a:ln>
        </p:spPr>
      </p:sp>
      <p:sp>
        <p:nvSpPr>
          <p:cNvPr id="6" name="Text 4"/>
          <p:cNvSpPr txBox="1"/>
          <p:nvPr/>
        </p:nvSpPr>
        <p:spPr>
          <a:xfrm>
            <a:off x="594360" y="1627632"/>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The flawed version</a:t>
            </a:r>
            <a:endParaRPr lang="en-US" sz="1400" dirty="0"/>
          </a:p>
        </p:txBody>
      </p:sp>
      <p:sp>
        <p:nvSpPr>
          <p:cNvPr id="7" name="Text 5"/>
          <p:cNvSpPr txBox="1"/>
          <p:nvPr/>
        </p:nvSpPr>
        <p:spPr>
          <a:xfrm>
            <a:off x="594360" y="1947672"/>
            <a:ext cx="3703320" cy="146304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Participants described mentoring relationships as valuable, with several noting their mentor's availability and support.</a:t>
            </a:r>
            <a:endParaRPr lang="en-US" sz="1400" dirty="0"/>
          </a:p>
        </p:txBody>
      </p:sp>
      <p:sp>
        <p:nvSpPr>
          <p:cNvPr id="8" name="Shape 6"/>
          <p:cNvSpPr/>
          <p:nvPr/>
        </p:nvSpPr>
        <p:spPr>
          <a:xfrm>
            <a:off x="4709160" y="1536192"/>
            <a:ext cx="3977640" cy="1965960"/>
          </a:xfrm>
          <a:prstGeom prst="rect">
            <a:avLst/>
          </a:prstGeom>
          <a:solidFill>
            <a:srgbClr val="F5EFDD"/>
          </a:solidFill>
          <a:ln w="12700">
            <a:solidFill>
              <a:srgbClr val="F5EFDD"/>
            </a:solidFill>
            <a:prstDash val="solid"/>
          </a:ln>
        </p:spPr>
      </p:sp>
      <p:sp>
        <p:nvSpPr>
          <p:cNvPr id="9" name="Text 7"/>
          <p:cNvSpPr txBox="1"/>
          <p:nvPr/>
        </p:nvSpPr>
        <p:spPr>
          <a:xfrm>
            <a:off x="4846320" y="1627632"/>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The fix</a:t>
            </a:r>
            <a:endParaRPr lang="en-US" sz="1400" dirty="0"/>
          </a:p>
        </p:txBody>
      </p:sp>
      <p:sp>
        <p:nvSpPr>
          <p:cNvPr id="10" name="Text 8"/>
          <p:cNvSpPr txBox="1"/>
          <p:nvPr/>
        </p:nvSpPr>
        <p:spPr>
          <a:xfrm>
            <a:off x="4846320" y="1947672"/>
            <a:ext cx="3703320" cy="146304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Participants described mentoring relationships as valuable, with several noting their mentor's availability and support. This suggests that availability, being reliably present rather than formally scheduled, functions as a distinct form of support that existing mentoring models built around scheduled contact do not capture.</a:t>
            </a:r>
            <a:endParaRPr lang="en-US" sz="1400" dirty="0"/>
          </a:p>
        </p:txBody>
      </p:sp>
      <p:sp>
        <p:nvSpPr>
          <p:cNvPr id="11" name="Text 9"/>
          <p:cNvSpPr txBox="1"/>
          <p:nvPr/>
        </p:nvSpPr>
        <p:spPr>
          <a:xfrm>
            <a:off x="457200" y="3685032"/>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The fix adds the sentence that says what the theme changes about existing knowledge. A theme reported without that sentence is a finding still waiting to become a contribution.</a:t>
            </a:r>
            <a:endParaRPr lang="en-US" sz="1400" dirty="0"/>
          </a:p>
        </p:txBody>
      </p:sp>
      <p:sp>
        <p:nvSpPr>
          <p:cNvPr id="12" name="Text 10"/>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Failure 2: Recommendation Instead of Contribution</a:t>
            </a:r>
            <a:endParaRPr lang="en-US" sz="2400" dirty="0"/>
          </a:p>
        </p:txBody>
      </p:sp>
      <p:sp>
        <p:nvSpPr>
          <p:cNvPr id="3" name="Shape 1"/>
          <p:cNvSpPr/>
          <p:nvPr/>
        </p:nvSpPr>
        <p:spPr>
          <a:xfrm>
            <a:off x="457200" y="777240"/>
            <a:ext cx="8229600" cy="640080"/>
          </a:xfrm>
          <a:prstGeom prst="rect">
            <a:avLst/>
          </a:prstGeom>
          <a:solidFill>
            <a:srgbClr val="F0F0F0"/>
          </a:solidFill>
          <a:ln w="12700">
            <a:solidFill>
              <a:srgbClr val="D9D9D9"/>
            </a:solidFill>
            <a:prstDash val="solid"/>
          </a:ln>
        </p:spPr>
      </p:sp>
      <p:sp>
        <p:nvSpPr>
          <p:cNvPr id="4" name="Text 2"/>
          <p:cNvSpPr txBox="1"/>
          <p:nvPr/>
        </p:nvSpPr>
        <p:spPr>
          <a:xfrm>
            <a:off x="548640" y="777240"/>
            <a:ext cx="8046720" cy="640080"/>
          </a:xfrm>
          <a:prstGeom prst="rect">
            <a:avLst/>
          </a:prstGeom>
          <a:noFill/>
          <a:ln/>
        </p:spPr>
        <p:txBody>
          <a:bodyPr wrap="square" rtlCol="0" anchor="ctr"/>
          <a:lstStyle/>
          <a:p>
            <a:pPr indent="0" marL="0">
              <a:buNone/>
            </a:pPr>
            <a:r>
              <a:rPr lang="en-US" sz="1250" b="1" dirty="0">
                <a:solidFill>
                  <a:srgbClr val="607085"/>
                </a:solidFill>
                <a:latin typeface="Calibri" pitchFamily="34" charset="0"/>
                <a:ea typeface="Calibri" pitchFamily="34" charset="-122"/>
                <a:cs typeface="Calibri" pitchFamily="34" charset="-120"/>
              </a:rPr>
              <a:t>The problem: </a:t>
            </a:r>
            <a:pPr indent="0" marL="0">
              <a:buNone/>
            </a:pPr>
            <a:r>
              <a:rPr lang="en-US" sz="1250" i="1" dirty="0">
                <a:solidFill>
                  <a:srgbClr val="1C2B4A"/>
                </a:solidFill>
                <a:latin typeface="Calibri" pitchFamily="34" charset="0"/>
                <a:ea typeface="Calibri" pitchFamily="34" charset="-122"/>
                <a:cs typeface="Calibri" pitchFamily="34" charset="-120"/>
              </a:rPr>
              <a:t>Converting a finding directly into a practical recommendation without also stating what it changes about existing theory, when the data supports both.</a:t>
            </a:r>
            <a:endParaRPr lang="en-US" sz="1250" dirty="0"/>
          </a:p>
        </p:txBody>
      </p:sp>
      <p:sp>
        <p:nvSpPr>
          <p:cNvPr id="5" name="Shape 3"/>
          <p:cNvSpPr/>
          <p:nvPr/>
        </p:nvSpPr>
        <p:spPr>
          <a:xfrm>
            <a:off x="457200" y="1536192"/>
            <a:ext cx="3977640" cy="1965960"/>
          </a:xfrm>
          <a:prstGeom prst="rect">
            <a:avLst/>
          </a:prstGeom>
          <a:solidFill>
            <a:srgbClr val="EEF3F8"/>
          </a:solidFill>
          <a:ln w="12700">
            <a:solidFill>
              <a:srgbClr val="EEF3F8"/>
            </a:solidFill>
            <a:prstDash val="solid"/>
          </a:ln>
        </p:spPr>
      </p:sp>
      <p:sp>
        <p:nvSpPr>
          <p:cNvPr id="6" name="Text 4"/>
          <p:cNvSpPr txBox="1"/>
          <p:nvPr/>
        </p:nvSpPr>
        <p:spPr>
          <a:xfrm>
            <a:off x="594360" y="1627632"/>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The flawed version</a:t>
            </a:r>
            <a:endParaRPr lang="en-US" sz="1400" dirty="0"/>
          </a:p>
        </p:txBody>
      </p:sp>
      <p:sp>
        <p:nvSpPr>
          <p:cNvPr id="7" name="Text 5"/>
          <p:cNvSpPr txBox="1"/>
          <p:nvPr/>
        </p:nvSpPr>
        <p:spPr>
          <a:xfrm>
            <a:off x="594360" y="1947672"/>
            <a:ext cx="3703320" cy="146304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Organisations should expand mentoring programmes based on these findings.</a:t>
            </a:r>
            <a:endParaRPr lang="en-US" sz="1400" dirty="0"/>
          </a:p>
        </p:txBody>
      </p:sp>
      <p:sp>
        <p:nvSpPr>
          <p:cNvPr id="8" name="Shape 6"/>
          <p:cNvSpPr/>
          <p:nvPr/>
        </p:nvSpPr>
        <p:spPr>
          <a:xfrm>
            <a:off x="4709160" y="1536192"/>
            <a:ext cx="3977640" cy="1965960"/>
          </a:xfrm>
          <a:prstGeom prst="rect">
            <a:avLst/>
          </a:prstGeom>
          <a:solidFill>
            <a:srgbClr val="F5EFDD"/>
          </a:solidFill>
          <a:ln w="12700">
            <a:solidFill>
              <a:srgbClr val="F5EFDD"/>
            </a:solidFill>
            <a:prstDash val="solid"/>
          </a:ln>
        </p:spPr>
      </p:sp>
      <p:sp>
        <p:nvSpPr>
          <p:cNvPr id="9" name="Text 7"/>
          <p:cNvSpPr txBox="1"/>
          <p:nvPr/>
        </p:nvSpPr>
        <p:spPr>
          <a:xfrm>
            <a:off x="4846320" y="1627632"/>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The fix</a:t>
            </a:r>
            <a:endParaRPr lang="en-US" sz="1400" dirty="0"/>
          </a:p>
        </p:txBody>
      </p:sp>
      <p:sp>
        <p:nvSpPr>
          <p:cNvPr id="10" name="Text 8"/>
          <p:cNvSpPr txBox="1"/>
          <p:nvPr/>
        </p:nvSpPr>
        <p:spPr>
          <a:xfrm>
            <a:off x="4846320" y="1947672"/>
            <a:ext cx="3703320" cy="146304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These findings suggest organisations should expand mentoring programmes, and also indicate a conceptual point: availability-based support operates differently from the structured contact assumed in existing mentoring frameworks, a distinction those frameworks do not currently make.</a:t>
            </a:r>
            <a:endParaRPr lang="en-US" sz="1400" dirty="0"/>
          </a:p>
        </p:txBody>
      </p:sp>
      <p:sp>
        <p:nvSpPr>
          <p:cNvPr id="11" name="Text 9"/>
          <p:cNvSpPr txBox="1"/>
          <p:nvPr/>
        </p:nvSpPr>
        <p:spPr>
          <a:xfrm>
            <a:off x="457200" y="3685032"/>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The fix keeps the practical recommendation but adds the theoretical move sitting underneath it. A recommendation is not a contribution to knowledge on its own.</a:t>
            </a:r>
            <a:endParaRPr lang="en-US" sz="1400" dirty="0"/>
          </a:p>
        </p:txBody>
      </p:sp>
      <p:sp>
        <p:nvSpPr>
          <p:cNvPr id="12" name="Text 10"/>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Failure 3: Contribution Disconnected From Theory</a:t>
            </a:r>
            <a:endParaRPr lang="en-US" sz="2400" dirty="0"/>
          </a:p>
        </p:txBody>
      </p:sp>
      <p:sp>
        <p:nvSpPr>
          <p:cNvPr id="3" name="Shape 1"/>
          <p:cNvSpPr/>
          <p:nvPr/>
        </p:nvSpPr>
        <p:spPr>
          <a:xfrm>
            <a:off x="457200" y="777240"/>
            <a:ext cx="8229600" cy="640080"/>
          </a:xfrm>
          <a:prstGeom prst="rect">
            <a:avLst/>
          </a:prstGeom>
          <a:solidFill>
            <a:srgbClr val="F0F0F0"/>
          </a:solidFill>
          <a:ln w="12700">
            <a:solidFill>
              <a:srgbClr val="D9D9D9"/>
            </a:solidFill>
            <a:prstDash val="solid"/>
          </a:ln>
        </p:spPr>
      </p:sp>
      <p:sp>
        <p:nvSpPr>
          <p:cNvPr id="4" name="Text 2"/>
          <p:cNvSpPr txBox="1"/>
          <p:nvPr/>
        </p:nvSpPr>
        <p:spPr>
          <a:xfrm>
            <a:off x="548640" y="777240"/>
            <a:ext cx="8046720" cy="640080"/>
          </a:xfrm>
          <a:prstGeom prst="rect">
            <a:avLst/>
          </a:prstGeom>
          <a:noFill/>
          <a:ln/>
        </p:spPr>
        <p:txBody>
          <a:bodyPr wrap="square" rtlCol="0" anchor="ctr"/>
          <a:lstStyle/>
          <a:p>
            <a:pPr indent="0" marL="0">
              <a:buNone/>
            </a:pPr>
            <a:r>
              <a:rPr lang="en-US" sz="1250" b="1" dirty="0">
                <a:solidFill>
                  <a:srgbClr val="607085"/>
                </a:solidFill>
                <a:latin typeface="Calibri" pitchFamily="34" charset="0"/>
                <a:ea typeface="Calibri" pitchFamily="34" charset="-122"/>
                <a:cs typeface="Calibri" pitchFamily="34" charset="-120"/>
              </a:rPr>
              <a:t>The problem: </a:t>
            </a:r>
            <a:pPr indent="0" marL="0">
              <a:buNone/>
            </a:pPr>
            <a:r>
              <a:rPr lang="en-US" sz="1250" i="1" dirty="0">
                <a:solidFill>
                  <a:srgbClr val="1C2B4A"/>
                </a:solidFill>
                <a:latin typeface="Calibri" pitchFamily="34" charset="0"/>
                <a:ea typeface="Calibri" pitchFamily="34" charset="-122"/>
                <a:cs typeface="Calibri" pitchFamily="34" charset="-120"/>
              </a:rPr>
              <a:t>Claiming a contribution to a field in general terms, without naming the specific framework it revises, extends, or contradicts.</a:t>
            </a:r>
            <a:endParaRPr lang="en-US" sz="1250" dirty="0"/>
          </a:p>
        </p:txBody>
      </p:sp>
      <p:sp>
        <p:nvSpPr>
          <p:cNvPr id="5" name="Shape 3"/>
          <p:cNvSpPr/>
          <p:nvPr/>
        </p:nvSpPr>
        <p:spPr>
          <a:xfrm>
            <a:off x="457200" y="1536192"/>
            <a:ext cx="3977640" cy="1965960"/>
          </a:xfrm>
          <a:prstGeom prst="rect">
            <a:avLst/>
          </a:prstGeom>
          <a:solidFill>
            <a:srgbClr val="EEF3F8"/>
          </a:solidFill>
          <a:ln w="12700">
            <a:solidFill>
              <a:srgbClr val="EEF3F8"/>
            </a:solidFill>
            <a:prstDash val="solid"/>
          </a:ln>
        </p:spPr>
      </p:sp>
      <p:sp>
        <p:nvSpPr>
          <p:cNvPr id="6" name="Text 4"/>
          <p:cNvSpPr txBox="1"/>
          <p:nvPr/>
        </p:nvSpPr>
        <p:spPr>
          <a:xfrm>
            <a:off x="594360" y="1627632"/>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The flawed version</a:t>
            </a:r>
            <a:endParaRPr lang="en-US" sz="1400" dirty="0"/>
          </a:p>
        </p:txBody>
      </p:sp>
      <p:sp>
        <p:nvSpPr>
          <p:cNvPr id="7" name="Text 5"/>
          <p:cNvSpPr txBox="1"/>
          <p:nvPr/>
        </p:nvSpPr>
        <p:spPr>
          <a:xfrm>
            <a:off x="594360" y="1947672"/>
            <a:ext cx="3703320" cy="146304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This study contributes new understanding of employee resilience.</a:t>
            </a:r>
            <a:endParaRPr lang="en-US" sz="1400" dirty="0"/>
          </a:p>
        </p:txBody>
      </p:sp>
      <p:sp>
        <p:nvSpPr>
          <p:cNvPr id="8" name="Shape 6"/>
          <p:cNvSpPr/>
          <p:nvPr/>
        </p:nvSpPr>
        <p:spPr>
          <a:xfrm>
            <a:off x="4709160" y="1536192"/>
            <a:ext cx="3977640" cy="1965960"/>
          </a:xfrm>
          <a:prstGeom prst="rect">
            <a:avLst/>
          </a:prstGeom>
          <a:solidFill>
            <a:srgbClr val="F5EFDD"/>
          </a:solidFill>
          <a:ln w="12700">
            <a:solidFill>
              <a:srgbClr val="F5EFDD"/>
            </a:solidFill>
            <a:prstDash val="solid"/>
          </a:ln>
        </p:spPr>
      </p:sp>
      <p:sp>
        <p:nvSpPr>
          <p:cNvPr id="9" name="Text 7"/>
          <p:cNvSpPr txBox="1"/>
          <p:nvPr/>
        </p:nvSpPr>
        <p:spPr>
          <a:xfrm>
            <a:off x="4846320" y="1627632"/>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The fix</a:t>
            </a:r>
            <a:endParaRPr lang="en-US" sz="1400" dirty="0"/>
          </a:p>
        </p:txBody>
      </p:sp>
      <p:sp>
        <p:nvSpPr>
          <p:cNvPr id="10" name="Text 8"/>
          <p:cNvSpPr txBox="1"/>
          <p:nvPr/>
        </p:nvSpPr>
        <p:spPr>
          <a:xfrm>
            <a:off x="4846320" y="1947672"/>
            <a:ext cx="3703320" cy="146304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This study contributes to Luthans' (2002) framework of resilience as recovery by showing that, in this context, resilience can also present as concealment rather than recovery, a distinction that framework does not currently draw.</a:t>
            </a:r>
            <a:endParaRPr lang="en-US" sz="1400" dirty="0"/>
          </a:p>
        </p:txBody>
      </p:sp>
      <p:sp>
        <p:nvSpPr>
          <p:cNvPr id="11" name="Text 9"/>
          <p:cNvSpPr txBox="1"/>
          <p:nvPr/>
        </p:nvSpPr>
        <p:spPr>
          <a:xfrm>
            <a:off x="457200" y="3685032"/>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The fix names the specific framework being revised. Claiming a contribution to a field in the abstract, without naming what it revises, extends, or contradicts, is not a checkable claim.</a:t>
            </a:r>
            <a:endParaRPr lang="en-US" sz="1400" dirty="0"/>
          </a:p>
        </p:txBody>
      </p:sp>
      <p:sp>
        <p:nvSpPr>
          <p:cNvPr id="12" name="Text 10"/>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Failure 4: One Quote, Generalised Claim</a:t>
            </a:r>
            <a:endParaRPr lang="en-US" sz="2400" dirty="0"/>
          </a:p>
        </p:txBody>
      </p:sp>
      <p:sp>
        <p:nvSpPr>
          <p:cNvPr id="3" name="Shape 1"/>
          <p:cNvSpPr/>
          <p:nvPr/>
        </p:nvSpPr>
        <p:spPr>
          <a:xfrm>
            <a:off x="457200" y="777240"/>
            <a:ext cx="8229600" cy="640080"/>
          </a:xfrm>
          <a:prstGeom prst="rect">
            <a:avLst/>
          </a:prstGeom>
          <a:solidFill>
            <a:srgbClr val="F0F0F0"/>
          </a:solidFill>
          <a:ln w="12700">
            <a:solidFill>
              <a:srgbClr val="D9D9D9"/>
            </a:solidFill>
            <a:prstDash val="solid"/>
          </a:ln>
        </p:spPr>
      </p:sp>
      <p:sp>
        <p:nvSpPr>
          <p:cNvPr id="4" name="Text 2"/>
          <p:cNvSpPr txBox="1"/>
          <p:nvPr/>
        </p:nvSpPr>
        <p:spPr>
          <a:xfrm>
            <a:off x="548640" y="777240"/>
            <a:ext cx="8046720" cy="640080"/>
          </a:xfrm>
          <a:prstGeom prst="rect">
            <a:avLst/>
          </a:prstGeom>
          <a:noFill/>
          <a:ln/>
        </p:spPr>
        <p:txBody>
          <a:bodyPr wrap="square" rtlCol="0" anchor="ctr"/>
          <a:lstStyle/>
          <a:p>
            <a:pPr indent="0" marL="0">
              <a:buNone/>
            </a:pPr>
            <a:r>
              <a:rPr lang="en-US" sz="1250" b="1" dirty="0">
                <a:solidFill>
                  <a:srgbClr val="607085"/>
                </a:solidFill>
                <a:latin typeface="Calibri" pitchFamily="34" charset="0"/>
                <a:ea typeface="Calibri" pitchFamily="34" charset="-122"/>
                <a:cs typeface="Calibri" pitchFamily="34" charset="-120"/>
              </a:rPr>
              <a:t>The problem: </a:t>
            </a:r>
            <a:pPr indent="0" marL="0">
              <a:buNone/>
            </a:pPr>
            <a:r>
              <a:rPr lang="en-US" sz="1250" i="1" dirty="0">
                <a:solidFill>
                  <a:srgbClr val="1C2B4A"/>
                </a:solidFill>
                <a:latin typeface="Calibri" pitchFamily="34" charset="0"/>
                <a:ea typeface="Calibri" pitchFamily="34" charset="-122"/>
                <a:cs typeface="Calibri" pitchFamily="34" charset="-120"/>
              </a:rPr>
              <a:t>Generalising from a single quote to a claim about the whole population or organisation, when the evidence only supports a claim about that instance.</a:t>
            </a:r>
            <a:endParaRPr lang="en-US" sz="1250" dirty="0"/>
          </a:p>
        </p:txBody>
      </p:sp>
      <p:sp>
        <p:nvSpPr>
          <p:cNvPr id="5" name="Shape 3"/>
          <p:cNvSpPr/>
          <p:nvPr/>
        </p:nvSpPr>
        <p:spPr>
          <a:xfrm>
            <a:off x="457200" y="1536192"/>
            <a:ext cx="3977640" cy="1965960"/>
          </a:xfrm>
          <a:prstGeom prst="rect">
            <a:avLst/>
          </a:prstGeom>
          <a:solidFill>
            <a:srgbClr val="EEF3F8"/>
          </a:solidFill>
          <a:ln w="12700">
            <a:solidFill>
              <a:srgbClr val="EEF3F8"/>
            </a:solidFill>
            <a:prstDash val="solid"/>
          </a:ln>
        </p:spPr>
      </p:sp>
      <p:sp>
        <p:nvSpPr>
          <p:cNvPr id="6" name="Text 4"/>
          <p:cNvSpPr txBox="1"/>
          <p:nvPr/>
        </p:nvSpPr>
        <p:spPr>
          <a:xfrm>
            <a:off x="594360" y="1627632"/>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The flawed version</a:t>
            </a:r>
            <a:endParaRPr lang="en-US" sz="1400" dirty="0"/>
          </a:p>
        </p:txBody>
      </p:sp>
      <p:sp>
        <p:nvSpPr>
          <p:cNvPr id="7" name="Text 5"/>
          <p:cNvSpPr txBox="1"/>
          <p:nvPr/>
        </p:nvSpPr>
        <p:spPr>
          <a:xfrm>
            <a:off x="594360" y="1947672"/>
            <a:ext cx="3703320" cy="146304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One participant said they felt unsupported, showing that mentoring programmes are failing across the organisation.</a:t>
            </a:r>
            <a:endParaRPr lang="en-US" sz="1400" dirty="0"/>
          </a:p>
        </p:txBody>
      </p:sp>
      <p:sp>
        <p:nvSpPr>
          <p:cNvPr id="8" name="Shape 6"/>
          <p:cNvSpPr/>
          <p:nvPr/>
        </p:nvSpPr>
        <p:spPr>
          <a:xfrm>
            <a:off x="4709160" y="1536192"/>
            <a:ext cx="3977640" cy="1965960"/>
          </a:xfrm>
          <a:prstGeom prst="rect">
            <a:avLst/>
          </a:prstGeom>
          <a:solidFill>
            <a:srgbClr val="F5EFDD"/>
          </a:solidFill>
          <a:ln w="12700">
            <a:solidFill>
              <a:srgbClr val="F5EFDD"/>
            </a:solidFill>
            <a:prstDash val="solid"/>
          </a:ln>
        </p:spPr>
      </p:sp>
      <p:sp>
        <p:nvSpPr>
          <p:cNvPr id="9" name="Text 7"/>
          <p:cNvSpPr txBox="1"/>
          <p:nvPr/>
        </p:nvSpPr>
        <p:spPr>
          <a:xfrm>
            <a:off x="4846320" y="1627632"/>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The fix</a:t>
            </a:r>
            <a:endParaRPr lang="en-US" sz="1400" dirty="0"/>
          </a:p>
        </p:txBody>
      </p:sp>
      <p:sp>
        <p:nvSpPr>
          <p:cNvPr id="10" name="Text 8"/>
          <p:cNvSpPr txBox="1"/>
          <p:nvPr/>
        </p:nvSpPr>
        <p:spPr>
          <a:xfrm>
            <a:off x="4846320" y="1947672"/>
            <a:ext cx="3703320" cy="146304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One participant's account of feeling unsupported illustrates a possible failure mode within this specific mentoring pairing, though a single account cannot establish a pattern across the organisation without further corroborating data.</a:t>
            </a:r>
            <a:endParaRPr lang="en-US" sz="1400" dirty="0"/>
          </a:p>
        </p:txBody>
      </p:sp>
      <p:sp>
        <p:nvSpPr>
          <p:cNvPr id="11" name="Text 9"/>
          <p:cNvSpPr txBox="1"/>
          <p:nvPr/>
        </p:nvSpPr>
        <p:spPr>
          <a:xfrm>
            <a:off x="457200" y="3685032"/>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The fix scopes the claim to what one account can actually support. This is the same discipline as the overclaiming failure covered later in this session, applied at the point a quote is first introduced.</a:t>
            </a:r>
            <a:endParaRPr lang="en-US" sz="1400" dirty="0"/>
          </a:p>
        </p:txBody>
      </p:sp>
      <p:sp>
        <p:nvSpPr>
          <p:cNvPr id="12" name="Text 10"/>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Reading Published Examples</a:t>
            </a:r>
            <a:endParaRPr lang="en-US" sz="3200" dirty="0"/>
          </a:p>
        </p:txBody>
      </p:sp>
      <p:sp>
        <p:nvSpPr>
          <p:cNvPr id="3"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Activity: Evaluating Published Findings</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Read the Findings section of Rubbi Nunan, Ebrahim and Stander (2023), Mentoring in the Workplace, SA Journal of Industrial Psychology, 49(0), a2067, open access, focusing on the psychological safety theme</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In small groups, apply the reading checklist and Tracy's (2010) eight big-tent criteria, particularly sincerity, credibility and significant contribution, to what you read</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Identify a quote the authors use and decide whether it is quote-and-drop or quote-interpret-link</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Identify the sentence, if there is one, where the authors state a contribution explicitly. If there is no such sentence, discuss what is lost by leaving it implicit</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A second real reading is in your handbook, with guided questions rather than a model rewrite</a:t>
            </a:r>
            <a:endParaRPr lang="en-US" sz="15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Avoiding Overclaiming and Underclaiming</a:t>
            </a:r>
            <a:endParaRPr lang="en-US" sz="3200" dirty="0"/>
          </a:p>
        </p:txBody>
      </p:sp>
      <p:sp>
        <p:nvSpPr>
          <p:cNvPr id="3"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Overclaiming</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The problem</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This study proves that resilience is always performative in professional settings and overturns existing resilience theory entirely.</a:t>
            </a:r>
            <a:endParaRPr lang="en-US" sz="140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A defensible version</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This study suggests that, within this specific professional context and sample, employees can sustain performance while concealing distress rather than genuinely recovering from it, extending Luthans' (2002) definition of resilience as recovery. This pattern may extend to comparable high-pressure occupations but requires further testing.</a:t>
            </a:r>
            <a:endParaRPr lang="en-US" sz="1400" dirty="0"/>
          </a:p>
        </p:txBody>
      </p:sp>
      <p:sp>
        <p:nvSpPr>
          <p:cNvPr id="9" name="Text 7"/>
          <p:cNvSpPr txBox="1"/>
          <p:nvPr/>
        </p:nvSpPr>
        <p:spPr>
          <a:xfrm>
            <a:off x="457200" y="3474720"/>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A single qualitative study with a bounded sample cannot prove or overturn anything. Claim what your data can bear, name the theory it engages with, and specify the boundary of that claim.</a:t>
            </a:r>
            <a:endParaRPr lang="en-US" sz="140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Underclaiming</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The problem</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This is just one interpretation among many and the findings may or may not be meaningful, so no firm conclusions can really be drawn.</a:t>
            </a:r>
            <a:endParaRPr lang="en-US" sz="140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A defensible version</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While this interpretation is grounded in the accounts of six participants in one sector, it offers a plausible and evidenced account of how resilience is enacted here, and provides a basis others can test elsewhere.</a:t>
            </a:r>
            <a:endParaRPr lang="en-US" sz="1400" dirty="0"/>
          </a:p>
        </p:txBody>
      </p:sp>
      <p:sp>
        <p:nvSpPr>
          <p:cNvPr id="9" name="Text 7"/>
          <p:cNvSpPr txBox="1"/>
          <p:nvPr/>
        </p:nvSpPr>
        <p:spPr>
          <a:xfrm>
            <a:off x="457200" y="3474720"/>
            <a:ext cx="8229600" cy="1097280"/>
          </a:xfrm>
          <a:prstGeom prst="rect">
            <a:avLst/>
          </a:prstGeom>
          <a:noFill/>
          <a:ln/>
        </p:spPr>
        <p:txBody>
          <a:bodyPr wrap="square" rtlCol="0" anchor="t"/>
          <a:lstStyle/>
          <a:p>
            <a:pPr indent="0" marL="0">
              <a:buNone/>
            </a:pPr>
            <a:r>
              <a:rPr lang="en-US" sz="1400" dirty="0">
                <a:solidFill>
                  <a:srgbClr val="1C2B4A"/>
                </a:solidFill>
                <a:latin typeface="Calibri" pitchFamily="34" charset="0"/>
                <a:ea typeface="Calibri" pitchFamily="34" charset="-122"/>
                <a:cs typeface="Calibri" pitchFamily="34" charset="-120"/>
              </a:rPr>
              <a:t>Underclaiming is as damaging as overclaiming. If you have done the analytical work, state what you found with appropriate but genuine confidence.</a:t>
            </a:r>
            <a:endParaRPr lang="en-US" sz="140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Practice: Writing the Finding Paragraph</a:t>
            </a:r>
            <a:endParaRPr lang="en-US" sz="3200" dirty="0"/>
          </a:p>
        </p:txBody>
      </p:sp>
      <p:sp>
        <p:nvSpPr>
          <p:cNvPr id="3"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Activity Instructions</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If you have coded data of your own, use one verbatim quote and its theme. If not, use the transcript extract in your handbook, kept there as genuine practice material rather than a claim about a real study</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Write a single paragraph that moves from the verbatim quote, through interpretation, to a stated claim of contribution</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Your paragraph must include the quote, kept verbatim and unedited, an interpretive sentence naming the mechanism at work, and a sentence linking the finding to existing literature or theory</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If you do not yet have a citation in hand, state what kind of literature the finding would need to engage with</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Exchange your paragraph with a partner and check it against the checklist on the next slide</a:t>
            </a:r>
            <a:endParaRPr lang="en-US" sz="15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Self-Assessment Checklist</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Does my paragraph include the verbatim quote, kept authentic and unedited</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Have I interpreted the quote rather than left it to speak for itself</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Have I named a specific mechanism or pattern, not just described what happened</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Have I linked the finding outward to a named author, model or body of literature</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Is my contribution claim proportionate to what my data can actually bear</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Would a reader know, from this paragraph alone, what my study adds that was not already known</a:t>
            </a:r>
            <a:endParaRPr lang="en-US" sz="18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LCDB7012 Advancing to Doctoral Research Stage</a:t>
            </a:r>
            <a:endParaRPr lang="en-US" sz="10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bg>
      <p:bgPr>
        <a:solidFill>
          <a:srgbClr val="1C2B4A"/>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731520"/>
          </a:xfrm>
          <a:prstGeom prst="rect">
            <a:avLst/>
          </a:prstGeom>
          <a:noFill/>
          <a:ln/>
        </p:spPr>
        <p:txBody>
          <a:bodyPr wrap="square" rtlCol="0" anchor="ctr"/>
          <a:lstStyle/>
          <a:p>
            <a:pPr indent="0" marL="0">
              <a:buNone/>
            </a:pPr>
            <a:r>
              <a:rPr lang="en-US" sz="2400" dirty="0">
                <a:solidFill>
                  <a:srgbClr val="FFFFFF"/>
                </a:solidFill>
                <a:latin typeface="Calibri" pitchFamily="34" charset="0"/>
                <a:ea typeface="Calibri" pitchFamily="34" charset="-122"/>
                <a:cs typeface="Calibri" pitchFamily="34" charset="-120"/>
              </a:rPr>
              <a:t>A finding is not a contribution until you have said, in one sentence,</a:t>
            </a:r>
            <a:endParaRPr lang="en-US" sz="2400" dirty="0"/>
          </a:p>
        </p:txBody>
      </p:sp>
      <p:sp>
        <p:nvSpPr>
          <p:cNvPr id="3" name="Text 1"/>
          <p:cNvSpPr txBox="1"/>
          <p:nvPr/>
        </p:nvSpPr>
        <p:spPr>
          <a:xfrm>
            <a:off x="640080" y="2651760"/>
            <a:ext cx="7863840" cy="914400"/>
          </a:xfrm>
          <a:prstGeom prst="rect">
            <a:avLst/>
          </a:prstGeom>
          <a:noFill/>
          <a:ln/>
        </p:spPr>
        <p:txBody>
          <a:bodyPr wrap="square" rtlCol="0" anchor="ctr"/>
          <a:lstStyle/>
          <a:p>
            <a:pPr indent="0" marL="0">
              <a:buNone/>
            </a:pPr>
            <a:r>
              <a:rPr lang="en-US" sz="2000" b="1" dirty="0">
                <a:solidFill>
                  <a:srgbClr val="C9A84C"/>
                </a:solidFill>
                <a:latin typeface="Calibri" pitchFamily="34" charset="0"/>
                <a:ea typeface="Calibri" pitchFamily="34" charset="-122"/>
                <a:cs typeface="Calibri" pitchFamily="34" charset="-120"/>
              </a:rPr>
              <a:t>what it changes about what we already thought we knew.</a:t>
            </a:r>
            <a:endParaRPr lang="en-US" sz="2000" dirty="0"/>
          </a:p>
        </p:txBody>
      </p:sp>
      <p:sp>
        <p:nvSpPr>
          <p:cNvPr id="4" name="Text 2"/>
          <p:cNvSpPr txBox="1"/>
          <p:nvPr/>
        </p:nvSpPr>
        <p:spPr>
          <a:xfrm>
            <a:off x="640080" y="4297680"/>
            <a:ext cx="7863840" cy="365760"/>
          </a:xfrm>
          <a:prstGeom prst="rect">
            <a:avLst/>
          </a:prstGeom>
          <a:noFill/>
          <a:ln/>
        </p:spPr>
        <p:txBody>
          <a:bodyPr wrap="square" rtlCol="0" anchor="ctr"/>
          <a:lstStyle/>
          <a:p>
            <a:pPr indent="0" marL="0">
              <a:buNone/>
            </a:pPr>
            <a:r>
              <a:rPr lang="en-US" sz="1300" dirty="0">
                <a:solidFill>
                  <a:srgbClr val="607085"/>
                </a:solidFill>
                <a:latin typeface="Calibri" pitchFamily="34" charset="0"/>
                <a:ea typeface="Calibri" pitchFamily="34" charset="-122"/>
                <a:cs typeface="Calibri" pitchFamily="34" charset="-120"/>
              </a:rPr>
              <a:t>Dr Caroline Jawad  |  LCDB7012</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28</Slides>
  <Notes>28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LCDB7012 Contribution Teaching Day</dc:title>
  <dc:subject>PptxGenJS Presentation</dc:subject>
  <dc:creator>PptxGenJS</dc:creator>
  <cp:lastModifiedBy>PptxGenJS</cp:lastModifiedBy>
  <cp:revision>1</cp:revision>
  <dcterms:created xsi:type="dcterms:W3CDTF">2026-09-13T10:06:59Z</dcterms:created>
  <dcterms:modified xsi:type="dcterms:W3CDTF">2026-09-13T10:06:59Z</dcterms:modified>
</cp:coreProperties>
</file>