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66" r:id="rId3"/>
    <p:sldId id="269" r:id="rId4"/>
    <p:sldId id="309" r:id="rId5"/>
    <p:sldId id="270" r:id="rId6"/>
    <p:sldId id="314" r:id="rId7"/>
    <p:sldId id="271" r:id="rId8"/>
    <p:sldId id="315" r:id="rId9"/>
    <p:sldId id="267" r:id="rId10"/>
    <p:sldId id="290" r:id="rId11"/>
    <p:sldId id="292" r:id="rId12"/>
    <p:sldId id="307" r:id="rId13"/>
    <p:sldId id="316" r:id="rId14"/>
    <p:sldId id="317" r:id="rId15"/>
    <p:sldId id="318" r:id="rId16"/>
    <p:sldId id="319" r:id="rId17"/>
    <p:sldId id="320" r:id="rId18"/>
    <p:sldId id="286" r:id="rId19"/>
    <p:sldId id="310" r:id="rId20"/>
    <p:sldId id="311" r:id="rId21"/>
    <p:sldId id="312" r:id="rId22"/>
    <p:sldId id="313" r:id="rId23"/>
    <p:sldId id="287" r:id="rId24"/>
    <p:sldId id="298" r:id="rId25"/>
    <p:sldId id="288" r:id="rId26"/>
    <p:sldId id="289" r:id="rId27"/>
    <p:sldId id="291" r:id="rId28"/>
    <p:sldId id="294" r:id="rId29"/>
    <p:sldId id="293" r:id="rId30"/>
    <p:sldId id="295" r:id="rId31"/>
    <p:sldId id="299" r:id="rId32"/>
    <p:sldId id="308" r:id="rId33"/>
    <p:sldId id="259" r:id="rId34"/>
    <p:sldId id="263" r:id="rId35"/>
    <p:sldId id="258" r:id="rId36"/>
    <p:sldId id="260" r:id="rId37"/>
    <p:sldId id="303" r:id="rId38"/>
    <p:sldId id="261" r:id="rId39"/>
    <p:sldId id="262" r:id="rId40"/>
    <p:sldId id="264" r:id="rId41"/>
    <p:sldId id="301" r:id="rId42"/>
    <p:sldId id="302" r:id="rId43"/>
    <p:sldId id="257" r:id="rId44"/>
    <p:sldId id="304" r:id="rId45"/>
    <p:sldId id="305" r:id="rId46"/>
    <p:sldId id="30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7E31BD-5189-4D63-85A1-D5684811C30D}" v="31" dt="2026-03-18T08:37:41.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9" autoAdjust="0"/>
    <p:restoredTop sz="94660"/>
  </p:normalViewPr>
  <p:slideViewPr>
    <p:cSldViewPr snapToGrid="0">
      <p:cViewPr varScale="1">
        <p:scale>
          <a:sx n="51" d="100"/>
          <a:sy n="51" d="100"/>
        </p:scale>
        <p:origin x="102"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custSel addSld modSld">
      <pc:chgData name="Jonathan Pugh" userId="0c243754-e5db-4f8a-b480-e8b3756bbae8" providerId="ADAL" clId="{703EB9DF-5989-4BBE-B87C-CD5E2E48186C}" dt="2026-03-18T08:37:41.524" v="1021"/>
      <pc:docMkLst>
        <pc:docMk/>
      </pc:docMkLst>
      <pc:sldChg chg="setBg">
        <pc:chgData name="Jonathan Pugh" userId="0c243754-e5db-4f8a-b480-e8b3756bbae8" providerId="ADAL" clId="{703EB9DF-5989-4BBE-B87C-CD5E2E48186C}" dt="2026-03-17T15:16:22.010" v="507"/>
        <pc:sldMkLst>
          <pc:docMk/>
          <pc:sldMk cId="2650669066" sldId="257"/>
        </pc:sldMkLst>
      </pc:sldChg>
      <pc:sldChg chg="setBg">
        <pc:chgData name="Jonathan Pugh" userId="0c243754-e5db-4f8a-b480-e8b3756bbae8" providerId="ADAL" clId="{703EB9DF-5989-4BBE-B87C-CD5E2E48186C}" dt="2026-03-17T15:16:22.010" v="507"/>
        <pc:sldMkLst>
          <pc:docMk/>
          <pc:sldMk cId="4279819172" sldId="258"/>
        </pc:sldMkLst>
      </pc:sldChg>
      <pc:sldChg chg="setBg">
        <pc:chgData name="Jonathan Pugh" userId="0c243754-e5db-4f8a-b480-e8b3756bbae8" providerId="ADAL" clId="{703EB9DF-5989-4BBE-B87C-CD5E2E48186C}" dt="2026-03-17T15:16:22.010" v="507"/>
        <pc:sldMkLst>
          <pc:docMk/>
          <pc:sldMk cId="1256699384" sldId="260"/>
        </pc:sldMkLst>
      </pc:sldChg>
      <pc:sldChg chg="setBg">
        <pc:chgData name="Jonathan Pugh" userId="0c243754-e5db-4f8a-b480-e8b3756bbae8" providerId="ADAL" clId="{703EB9DF-5989-4BBE-B87C-CD5E2E48186C}" dt="2026-03-17T15:16:22.010" v="507"/>
        <pc:sldMkLst>
          <pc:docMk/>
          <pc:sldMk cId="4161126880" sldId="261"/>
        </pc:sldMkLst>
      </pc:sldChg>
      <pc:sldChg chg="setBg">
        <pc:chgData name="Jonathan Pugh" userId="0c243754-e5db-4f8a-b480-e8b3756bbae8" providerId="ADAL" clId="{703EB9DF-5989-4BBE-B87C-CD5E2E48186C}" dt="2026-03-17T15:16:22.010" v="507"/>
        <pc:sldMkLst>
          <pc:docMk/>
          <pc:sldMk cId="2243911683" sldId="262"/>
        </pc:sldMkLst>
      </pc:sldChg>
      <pc:sldChg chg="setBg">
        <pc:chgData name="Jonathan Pugh" userId="0c243754-e5db-4f8a-b480-e8b3756bbae8" providerId="ADAL" clId="{703EB9DF-5989-4BBE-B87C-CD5E2E48186C}" dt="2026-03-17T15:16:22.010" v="507"/>
        <pc:sldMkLst>
          <pc:docMk/>
          <pc:sldMk cId="268059868" sldId="263"/>
        </pc:sldMkLst>
      </pc:sldChg>
      <pc:sldChg chg="setBg">
        <pc:chgData name="Jonathan Pugh" userId="0c243754-e5db-4f8a-b480-e8b3756bbae8" providerId="ADAL" clId="{703EB9DF-5989-4BBE-B87C-CD5E2E48186C}" dt="2026-03-17T15:16:22.010" v="507"/>
        <pc:sldMkLst>
          <pc:docMk/>
          <pc:sldMk cId="4064793353" sldId="264"/>
        </pc:sldMkLst>
      </pc:sldChg>
      <pc:sldChg chg="add">
        <pc:chgData name="Jonathan Pugh" userId="0c243754-e5db-4f8a-b480-e8b3756bbae8" providerId="ADAL" clId="{703EB9DF-5989-4BBE-B87C-CD5E2E48186C}" dt="2026-03-17T14:31:45.320" v="0"/>
        <pc:sldMkLst>
          <pc:docMk/>
          <pc:sldMk cId="3866550275" sldId="266"/>
        </pc:sldMkLst>
      </pc:sldChg>
      <pc:sldChg chg="add">
        <pc:chgData name="Jonathan Pugh" userId="0c243754-e5db-4f8a-b480-e8b3756bbae8" providerId="ADAL" clId="{703EB9DF-5989-4BBE-B87C-CD5E2E48186C}" dt="2026-03-17T14:31:45.320" v="0"/>
        <pc:sldMkLst>
          <pc:docMk/>
          <pc:sldMk cId="2391979994" sldId="267"/>
        </pc:sldMkLst>
      </pc:sldChg>
      <pc:sldChg chg="add">
        <pc:chgData name="Jonathan Pugh" userId="0c243754-e5db-4f8a-b480-e8b3756bbae8" providerId="ADAL" clId="{703EB9DF-5989-4BBE-B87C-CD5E2E48186C}" dt="2026-03-17T14:31:45.320" v="0"/>
        <pc:sldMkLst>
          <pc:docMk/>
          <pc:sldMk cId="3107910315" sldId="269"/>
        </pc:sldMkLst>
      </pc:sldChg>
      <pc:sldChg chg="add">
        <pc:chgData name="Jonathan Pugh" userId="0c243754-e5db-4f8a-b480-e8b3756bbae8" providerId="ADAL" clId="{703EB9DF-5989-4BBE-B87C-CD5E2E48186C}" dt="2026-03-17T14:31:45.320" v="0"/>
        <pc:sldMkLst>
          <pc:docMk/>
          <pc:sldMk cId="185972630" sldId="270"/>
        </pc:sldMkLst>
      </pc:sldChg>
      <pc:sldChg chg="add">
        <pc:chgData name="Jonathan Pugh" userId="0c243754-e5db-4f8a-b480-e8b3756bbae8" providerId="ADAL" clId="{703EB9DF-5989-4BBE-B87C-CD5E2E48186C}" dt="2026-03-17T14:31:45.320" v="0"/>
        <pc:sldMkLst>
          <pc:docMk/>
          <pc:sldMk cId="3316623460" sldId="271"/>
        </pc:sldMkLst>
      </pc:sldChg>
      <pc:sldChg chg="add">
        <pc:chgData name="Jonathan Pugh" userId="0c243754-e5db-4f8a-b480-e8b3756bbae8" providerId="ADAL" clId="{703EB9DF-5989-4BBE-B87C-CD5E2E48186C}" dt="2026-03-17T14:31:45.320" v="0"/>
        <pc:sldMkLst>
          <pc:docMk/>
          <pc:sldMk cId="1809779478" sldId="286"/>
        </pc:sldMkLst>
      </pc:sldChg>
      <pc:sldChg chg="add">
        <pc:chgData name="Jonathan Pugh" userId="0c243754-e5db-4f8a-b480-e8b3756bbae8" providerId="ADAL" clId="{703EB9DF-5989-4BBE-B87C-CD5E2E48186C}" dt="2026-03-17T14:31:45.320" v="0"/>
        <pc:sldMkLst>
          <pc:docMk/>
          <pc:sldMk cId="588865813" sldId="287"/>
        </pc:sldMkLst>
      </pc:sldChg>
      <pc:sldChg chg="modSp add mod">
        <pc:chgData name="Jonathan Pugh" userId="0c243754-e5db-4f8a-b480-e8b3756bbae8" providerId="ADAL" clId="{703EB9DF-5989-4BBE-B87C-CD5E2E48186C}" dt="2026-03-17T15:12:53.284" v="495" actId="20577"/>
        <pc:sldMkLst>
          <pc:docMk/>
          <pc:sldMk cId="1410435018" sldId="288"/>
        </pc:sldMkLst>
        <pc:spChg chg="mod">
          <ac:chgData name="Jonathan Pugh" userId="0c243754-e5db-4f8a-b480-e8b3756bbae8" providerId="ADAL" clId="{703EB9DF-5989-4BBE-B87C-CD5E2E48186C}" dt="2026-03-17T15:12:53.284" v="495" actId="20577"/>
          <ac:spMkLst>
            <pc:docMk/>
            <pc:sldMk cId="1410435018" sldId="288"/>
            <ac:spMk id="3" creationId="{A533007F-D14B-1D10-F986-79BC3F6B8075}"/>
          </ac:spMkLst>
        </pc:spChg>
      </pc:sldChg>
      <pc:sldChg chg="add">
        <pc:chgData name="Jonathan Pugh" userId="0c243754-e5db-4f8a-b480-e8b3756bbae8" providerId="ADAL" clId="{703EB9DF-5989-4BBE-B87C-CD5E2E48186C}" dt="2026-03-17T14:31:45.320" v="0"/>
        <pc:sldMkLst>
          <pc:docMk/>
          <pc:sldMk cId="3799114678" sldId="289"/>
        </pc:sldMkLst>
      </pc:sldChg>
      <pc:sldChg chg="modSp add mod">
        <pc:chgData name="Jonathan Pugh" userId="0c243754-e5db-4f8a-b480-e8b3756bbae8" providerId="ADAL" clId="{703EB9DF-5989-4BBE-B87C-CD5E2E48186C}" dt="2026-03-17T15:10:21.475" v="483" actId="113"/>
        <pc:sldMkLst>
          <pc:docMk/>
          <pc:sldMk cId="1661610870" sldId="290"/>
        </pc:sldMkLst>
        <pc:spChg chg="mod">
          <ac:chgData name="Jonathan Pugh" userId="0c243754-e5db-4f8a-b480-e8b3756bbae8" providerId="ADAL" clId="{703EB9DF-5989-4BBE-B87C-CD5E2E48186C}" dt="2026-03-17T15:10:21.475" v="483" actId="113"/>
          <ac:spMkLst>
            <pc:docMk/>
            <pc:sldMk cId="1661610870" sldId="290"/>
            <ac:spMk id="3" creationId="{DFDB0276-95D2-784B-62C9-2FDE965FBCC0}"/>
          </ac:spMkLst>
        </pc:spChg>
      </pc:sldChg>
      <pc:sldChg chg="modSp add mod">
        <pc:chgData name="Jonathan Pugh" userId="0c243754-e5db-4f8a-b480-e8b3756bbae8" providerId="ADAL" clId="{703EB9DF-5989-4BBE-B87C-CD5E2E48186C}" dt="2026-03-17T15:13:33.763" v="497" actId="20577"/>
        <pc:sldMkLst>
          <pc:docMk/>
          <pc:sldMk cId="3289195494" sldId="291"/>
        </pc:sldMkLst>
        <pc:spChg chg="mod">
          <ac:chgData name="Jonathan Pugh" userId="0c243754-e5db-4f8a-b480-e8b3756bbae8" providerId="ADAL" clId="{703EB9DF-5989-4BBE-B87C-CD5E2E48186C}" dt="2026-03-17T15:13:33.763" v="497" actId="20577"/>
          <ac:spMkLst>
            <pc:docMk/>
            <pc:sldMk cId="3289195494" sldId="291"/>
            <ac:spMk id="3" creationId="{432C5161-55FC-AD54-D6E1-3A6DE5316998}"/>
          </ac:spMkLst>
        </pc:spChg>
      </pc:sldChg>
      <pc:sldChg chg="modSp add mod setBg">
        <pc:chgData name="Jonathan Pugh" userId="0c243754-e5db-4f8a-b480-e8b3756bbae8" providerId="ADAL" clId="{703EB9DF-5989-4BBE-B87C-CD5E2E48186C}" dt="2026-03-17T15:11:59.890" v="490" actId="115"/>
        <pc:sldMkLst>
          <pc:docMk/>
          <pc:sldMk cId="2345080229" sldId="292"/>
        </pc:sldMkLst>
        <pc:spChg chg="mod">
          <ac:chgData name="Jonathan Pugh" userId="0c243754-e5db-4f8a-b480-e8b3756bbae8" providerId="ADAL" clId="{703EB9DF-5989-4BBE-B87C-CD5E2E48186C}" dt="2026-03-17T15:10:44.264" v="484" actId="1076"/>
          <ac:spMkLst>
            <pc:docMk/>
            <pc:sldMk cId="2345080229" sldId="292"/>
            <ac:spMk id="2" creationId="{8D26E0BB-BFAF-ED33-E256-E0D0A8C04829}"/>
          </ac:spMkLst>
        </pc:spChg>
        <pc:spChg chg="mod">
          <ac:chgData name="Jonathan Pugh" userId="0c243754-e5db-4f8a-b480-e8b3756bbae8" providerId="ADAL" clId="{703EB9DF-5989-4BBE-B87C-CD5E2E48186C}" dt="2026-03-17T15:11:59.890" v="490" actId="115"/>
          <ac:spMkLst>
            <pc:docMk/>
            <pc:sldMk cId="2345080229" sldId="292"/>
            <ac:spMk id="3" creationId="{40F27B44-E28C-180A-2778-54028B1DBBF7}"/>
          </ac:spMkLst>
        </pc:spChg>
      </pc:sldChg>
      <pc:sldChg chg="add">
        <pc:chgData name="Jonathan Pugh" userId="0c243754-e5db-4f8a-b480-e8b3756bbae8" providerId="ADAL" clId="{703EB9DF-5989-4BBE-B87C-CD5E2E48186C}" dt="2026-03-17T14:31:45.320" v="0"/>
        <pc:sldMkLst>
          <pc:docMk/>
          <pc:sldMk cId="4005911646" sldId="293"/>
        </pc:sldMkLst>
      </pc:sldChg>
      <pc:sldChg chg="add">
        <pc:chgData name="Jonathan Pugh" userId="0c243754-e5db-4f8a-b480-e8b3756bbae8" providerId="ADAL" clId="{703EB9DF-5989-4BBE-B87C-CD5E2E48186C}" dt="2026-03-17T14:31:45.320" v="0"/>
        <pc:sldMkLst>
          <pc:docMk/>
          <pc:sldMk cId="750222104" sldId="294"/>
        </pc:sldMkLst>
      </pc:sldChg>
      <pc:sldChg chg="add setBg">
        <pc:chgData name="Jonathan Pugh" userId="0c243754-e5db-4f8a-b480-e8b3756bbae8" providerId="ADAL" clId="{703EB9DF-5989-4BBE-B87C-CD5E2E48186C}" dt="2026-03-17T15:14:45.841" v="498"/>
        <pc:sldMkLst>
          <pc:docMk/>
          <pc:sldMk cId="1813873651" sldId="295"/>
        </pc:sldMkLst>
      </pc:sldChg>
      <pc:sldChg chg="add">
        <pc:chgData name="Jonathan Pugh" userId="0c243754-e5db-4f8a-b480-e8b3756bbae8" providerId="ADAL" clId="{703EB9DF-5989-4BBE-B87C-CD5E2E48186C}" dt="2026-03-17T14:31:45.320" v="0"/>
        <pc:sldMkLst>
          <pc:docMk/>
          <pc:sldMk cId="1736662782" sldId="298"/>
        </pc:sldMkLst>
      </pc:sldChg>
      <pc:sldChg chg="modSp add mod">
        <pc:chgData name="Jonathan Pugh" userId="0c243754-e5db-4f8a-b480-e8b3756bbae8" providerId="ADAL" clId="{703EB9DF-5989-4BBE-B87C-CD5E2E48186C}" dt="2026-03-17T15:15:33.626" v="506" actId="20577"/>
        <pc:sldMkLst>
          <pc:docMk/>
          <pc:sldMk cId="410806687" sldId="299"/>
        </pc:sldMkLst>
        <pc:spChg chg="mod">
          <ac:chgData name="Jonathan Pugh" userId="0c243754-e5db-4f8a-b480-e8b3756bbae8" providerId="ADAL" clId="{703EB9DF-5989-4BBE-B87C-CD5E2E48186C}" dt="2026-03-17T15:15:33.626" v="506" actId="20577"/>
          <ac:spMkLst>
            <pc:docMk/>
            <pc:sldMk cId="410806687" sldId="299"/>
            <ac:spMk id="3" creationId="{8E9B66FD-ECCC-27BF-1DCE-6F506CC0A911}"/>
          </ac:spMkLst>
        </pc:spChg>
      </pc:sldChg>
      <pc:sldChg chg="setBg">
        <pc:chgData name="Jonathan Pugh" userId="0c243754-e5db-4f8a-b480-e8b3756bbae8" providerId="ADAL" clId="{703EB9DF-5989-4BBE-B87C-CD5E2E48186C}" dt="2026-03-17T15:16:22.010" v="507"/>
        <pc:sldMkLst>
          <pc:docMk/>
          <pc:sldMk cId="3429459321" sldId="301"/>
        </pc:sldMkLst>
      </pc:sldChg>
      <pc:sldChg chg="setBg">
        <pc:chgData name="Jonathan Pugh" userId="0c243754-e5db-4f8a-b480-e8b3756bbae8" providerId="ADAL" clId="{703EB9DF-5989-4BBE-B87C-CD5E2E48186C}" dt="2026-03-17T15:16:22.010" v="507"/>
        <pc:sldMkLst>
          <pc:docMk/>
          <pc:sldMk cId="989150744" sldId="302"/>
        </pc:sldMkLst>
      </pc:sldChg>
      <pc:sldChg chg="setBg">
        <pc:chgData name="Jonathan Pugh" userId="0c243754-e5db-4f8a-b480-e8b3756bbae8" providerId="ADAL" clId="{703EB9DF-5989-4BBE-B87C-CD5E2E48186C}" dt="2026-03-17T15:16:22.010" v="507"/>
        <pc:sldMkLst>
          <pc:docMk/>
          <pc:sldMk cId="2128541642" sldId="303"/>
        </pc:sldMkLst>
      </pc:sldChg>
      <pc:sldChg chg="setBg">
        <pc:chgData name="Jonathan Pugh" userId="0c243754-e5db-4f8a-b480-e8b3756bbae8" providerId="ADAL" clId="{703EB9DF-5989-4BBE-B87C-CD5E2E48186C}" dt="2026-03-17T15:16:22.010" v="507"/>
        <pc:sldMkLst>
          <pc:docMk/>
          <pc:sldMk cId="2113725384" sldId="304"/>
        </pc:sldMkLst>
      </pc:sldChg>
      <pc:sldChg chg="setBg">
        <pc:chgData name="Jonathan Pugh" userId="0c243754-e5db-4f8a-b480-e8b3756bbae8" providerId="ADAL" clId="{703EB9DF-5989-4BBE-B87C-CD5E2E48186C}" dt="2026-03-17T15:16:22.010" v="507"/>
        <pc:sldMkLst>
          <pc:docMk/>
          <pc:sldMk cId="3706206235" sldId="305"/>
        </pc:sldMkLst>
      </pc:sldChg>
      <pc:sldChg chg="setBg">
        <pc:chgData name="Jonathan Pugh" userId="0c243754-e5db-4f8a-b480-e8b3756bbae8" providerId="ADAL" clId="{703EB9DF-5989-4BBE-B87C-CD5E2E48186C}" dt="2026-03-17T15:16:22.010" v="507"/>
        <pc:sldMkLst>
          <pc:docMk/>
          <pc:sldMk cId="3816543246" sldId="306"/>
        </pc:sldMkLst>
      </pc:sldChg>
      <pc:sldChg chg="add">
        <pc:chgData name="Jonathan Pugh" userId="0c243754-e5db-4f8a-b480-e8b3756bbae8" providerId="ADAL" clId="{703EB9DF-5989-4BBE-B87C-CD5E2E48186C}" dt="2026-03-17T14:31:45.320" v="0"/>
        <pc:sldMkLst>
          <pc:docMk/>
          <pc:sldMk cId="698113499" sldId="307"/>
        </pc:sldMkLst>
      </pc:sldChg>
      <pc:sldChg chg="add">
        <pc:chgData name="Jonathan Pugh" userId="0c243754-e5db-4f8a-b480-e8b3756bbae8" providerId="ADAL" clId="{703EB9DF-5989-4BBE-B87C-CD5E2E48186C}" dt="2026-03-17T14:31:45.320" v="0"/>
        <pc:sldMkLst>
          <pc:docMk/>
          <pc:sldMk cId="175240213" sldId="308"/>
        </pc:sldMkLst>
      </pc:sldChg>
      <pc:sldChg chg="modSp new mod modNotesTx">
        <pc:chgData name="Jonathan Pugh" userId="0c243754-e5db-4f8a-b480-e8b3756bbae8" providerId="ADAL" clId="{703EB9DF-5989-4BBE-B87C-CD5E2E48186C}" dt="2026-03-18T08:18:14.234" v="553" actId="20577"/>
        <pc:sldMkLst>
          <pc:docMk/>
          <pc:sldMk cId="1888260725" sldId="309"/>
        </pc:sldMkLst>
        <pc:spChg chg="mod">
          <ac:chgData name="Jonathan Pugh" userId="0c243754-e5db-4f8a-b480-e8b3756bbae8" providerId="ADAL" clId="{703EB9DF-5989-4BBE-B87C-CD5E2E48186C}" dt="2026-03-17T14:45:18.942" v="5"/>
          <ac:spMkLst>
            <pc:docMk/>
            <pc:sldMk cId="1888260725" sldId="309"/>
            <ac:spMk id="2" creationId="{E54CA564-C26B-21CA-F6D6-75D99FE2C66B}"/>
          </ac:spMkLst>
        </pc:spChg>
        <pc:spChg chg="mod">
          <ac:chgData name="Jonathan Pugh" userId="0c243754-e5db-4f8a-b480-e8b3756bbae8" providerId="ADAL" clId="{703EB9DF-5989-4BBE-B87C-CD5E2E48186C}" dt="2026-03-17T14:46:09.132" v="116" actId="20577"/>
          <ac:spMkLst>
            <pc:docMk/>
            <pc:sldMk cId="1888260725" sldId="309"/>
            <ac:spMk id="3" creationId="{44DC91C7-9A76-4244-9ABC-8AA1620EC796}"/>
          </ac:spMkLst>
        </pc:spChg>
      </pc:sldChg>
      <pc:sldChg chg="modSp new mod setBg">
        <pc:chgData name="Jonathan Pugh" userId="0c243754-e5db-4f8a-b480-e8b3756bbae8" providerId="ADAL" clId="{703EB9DF-5989-4BBE-B87C-CD5E2E48186C}" dt="2026-03-18T08:37:28.037" v="1018" actId="20577"/>
        <pc:sldMkLst>
          <pc:docMk/>
          <pc:sldMk cId="3642664954" sldId="310"/>
        </pc:sldMkLst>
        <pc:spChg chg="mod">
          <ac:chgData name="Jonathan Pugh" userId="0c243754-e5db-4f8a-b480-e8b3756bbae8" providerId="ADAL" clId="{703EB9DF-5989-4BBE-B87C-CD5E2E48186C}" dt="2026-03-18T08:37:28.037" v="1018" actId="20577"/>
          <ac:spMkLst>
            <pc:docMk/>
            <pc:sldMk cId="3642664954" sldId="310"/>
            <ac:spMk id="2" creationId="{49E4EEF7-7231-687D-756A-D64CDEE9A896}"/>
          </ac:spMkLst>
        </pc:spChg>
        <pc:spChg chg="mod">
          <ac:chgData name="Jonathan Pugh" userId="0c243754-e5db-4f8a-b480-e8b3756bbae8" providerId="ADAL" clId="{703EB9DF-5989-4BBE-B87C-CD5E2E48186C}" dt="2026-03-18T08:37:03.169" v="1012" actId="20577"/>
          <ac:spMkLst>
            <pc:docMk/>
            <pc:sldMk cId="3642664954" sldId="310"/>
            <ac:spMk id="3" creationId="{9AF98255-CCCD-959F-C540-6E0A017AE191}"/>
          </ac:spMkLst>
        </pc:spChg>
      </pc:sldChg>
      <pc:sldChg chg="modSp add mod setBg">
        <pc:chgData name="Jonathan Pugh" userId="0c243754-e5db-4f8a-b480-e8b3756bbae8" providerId="ADAL" clId="{703EB9DF-5989-4BBE-B87C-CD5E2E48186C}" dt="2026-03-18T08:37:34.351" v="1019"/>
        <pc:sldMkLst>
          <pc:docMk/>
          <pc:sldMk cId="2899904092" sldId="311"/>
        </pc:sldMkLst>
        <pc:spChg chg="mod">
          <ac:chgData name="Jonathan Pugh" userId="0c243754-e5db-4f8a-b480-e8b3756bbae8" providerId="ADAL" clId="{703EB9DF-5989-4BBE-B87C-CD5E2E48186C}" dt="2026-03-18T08:37:34.351" v="1019"/>
          <ac:spMkLst>
            <pc:docMk/>
            <pc:sldMk cId="2899904092" sldId="311"/>
            <ac:spMk id="2" creationId="{991BF4B9-AF05-1D8F-07C1-FDDE47A184AF}"/>
          </ac:spMkLst>
        </pc:spChg>
        <pc:spChg chg="mod">
          <ac:chgData name="Jonathan Pugh" userId="0c243754-e5db-4f8a-b480-e8b3756bbae8" providerId="ADAL" clId="{703EB9DF-5989-4BBE-B87C-CD5E2E48186C}" dt="2026-03-18T08:37:13.744" v="1016" actId="6549"/>
          <ac:spMkLst>
            <pc:docMk/>
            <pc:sldMk cId="2899904092" sldId="311"/>
            <ac:spMk id="3" creationId="{C708AFE1-39DB-C6A8-F4DF-02DBB6097B22}"/>
          </ac:spMkLst>
        </pc:spChg>
      </pc:sldChg>
      <pc:sldChg chg="modSp add mod setBg">
        <pc:chgData name="Jonathan Pugh" userId="0c243754-e5db-4f8a-b480-e8b3756bbae8" providerId="ADAL" clId="{703EB9DF-5989-4BBE-B87C-CD5E2E48186C}" dt="2026-03-18T08:37:37.646" v="1020"/>
        <pc:sldMkLst>
          <pc:docMk/>
          <pc:sldMk cId="4116739508" sldId="312"/>
        </pc:sldMkLst>
        <pc:spChg chg="mod">
          <ac:chgData name="Jonathan Pugh" userId="0c243754-e5db-4f8a-b480-e8b3756bbae8" providerId="ADAL" clId="{703EB9DF-5989-4BBE-B87C-CD5E2E48186C}" dt="2026-03-18T08:37:37.646" v="1020"/>
          <ac:spMkLst>
            <pc:docMk/>
            <pc:sldMk cId="4116739508" sldId="312"/>
            <ac:spMk id="2" creationId="{CA97A567-B485-B4CB-D3E2-9DEA6CAD6869}"/>
          </ac:spMkLst>
        </pc:spChg>
        <pc:spChg chg="mod">
          <ac:chgData name="Jonathan Pugh" userId="0c243754-e5db-4f8a-b480-e8b3756bbae8" providerId="ADAL" clId="{703EB9DF-5989-4BBE-B87C-CD5E2E48186C}" dt="2026-03-17T15:04:24.760" v="446" actId="20577"/>
          <ac:spMkLst>
            <pc:docMk/>
            <pc:sldMk cId="4116739508" sldId="312"/>
            <ac:spMk id="3" creationId="{FF6ED732-F76D-F8BE-B112-D77DDE0177FC}"/>
          </ac:spMkLst>
        </pc:spChg>
      </pc:sldChg>
      <pc:sldChg chg="modSp add mod setBg">
        <pc:chgData name="Jonathan Pugh" userId="0c243754-e5db-4f8a-b480-e8b3756bbae8" providerId="ADAL" clId="{703EB9DF-5989-4BBE-B87C-CD5E2E48186C}" dt="2026-03-18T08:37:41.524" v="1021"/>
        <pc:sldMkLst>
          <pc:docMk/>
          <pc:sldMk cId="652713057" sldId="313"/>
        </pc:sldMkLst>
        <pc:spChg chg="mod">
          <ac:chgData name="Jonathan Pugh" userId="0c243754-e5db-4f8a-b480-e8b3756bbae8" providerId="ADAL" clId="{703EB9DF-5989-4BBE-B87C-CD5E2E48186C}" dt="2026-03-18T08:37:41.524" v="1021"/>
          <ac:spMkLst>
            <pc:docMk/>
            <pc:sldMk cId="652713057" sldId="313"/>
            <ac:spMk id="2" creationId="{F8DB9E87-06C8-76A2-B1B8-D64B5531E5EF}"/>
          </ac:spMkLst>
        </pc:spChg>
        <pc:spChg chg="mod">
          <ac:chgData name="Jonathan Pugh" userId="0c243754-e5db-4f8a-b480-e8b3756bbae8" providerId="ADAL" clId="{703EB9DF-5989-4BBE-B87C-CD5E2E48186C}" dt="2026-03-17T15:04:39.962" v="479" actId="20577"/>
          <ac:spMkLst>
            <pc:docMk/>
            <pc:sldMk cId="652713057" sldId="313"/>
            <ac:spMk id="3" creationId="{BC8B5E8F-F4C8-0470-51E1-CFE93B3515C8}"/>
          </ac:spMkLst>
        </pc:spChg>
      </pc:sldChg>
      <pc:sldChg chg="modSp new mod">
        <pc:chgData name="Jonathan Pugh" userId="0c243754-e5db-4f8a-b480-e8b3756bbae8" providerId="ADAL" clId="{703EB9DF-5989-4BBE-B87C-CD5E2E48186C}" dt="2026-03-18T08:22:27.715" v="658" actId="113"/>
        <pc:sldMkLst>
          <pc:docMk/>
          <pc:sldMk cId="3239991797" sldId="314"/>
        </pc:sldMkLst>
        <pc:spChg chg="mod">
          <ac:chgData name="Jonathan Pugh" userId="0c243754-e5db-4f8a-b480-e8b3756bbae8" providerId="ADAL" clId="{703EB9DF-5989-4BBE-B87C-CD5E2E48186C}" dt="2026-03-18T08:21:18.454" v="555"/>
          <ac:spMkLst>
            <pc:docMk/>
            <pc:sldMk cId="3239991797" sldId="314"/>
            <ac:spMk id="2" creationId="{509D6F5E-8AAF-8760-7E00-CC06FC26B8C2}"/>
          </ac:spMkLst>
        </pc:spChg>
        <pc:spChg chg="mod">
          <ac:chgData name="Jonathan Pugh" userId="0c243754-e5db-4f8a-b480-e8b3756bbae8" providerId="ADAL" clId="{703EB9DF-5989-4BBE-B87C-CD5E2E48186C}" dt="2026-03-18T08:22:27.715" v="658" actId="113"/>
          <ac:spMkLst>
            <pc:docMk/>
            <pc:sldMk cId="3239991797" sldId="314"/>
            <ac:spMk id="3" creationId="{88E89B13-E68E-8BCA-B5A9-21B28C1CB62D}"/>
          </ac:spMkLst>
        </pc:spChg>
      </pc:sldChg>
      <pc:sldChg chg="modSp new mod">
        <pc:chgData name="Jonathan Pugh" userId="0c243754-e5db-4f8a-b480-e8b3756bbae8" providerId="ADAL" clId="{703EB9DF-5989-4BBE-B87C-CD5E2E48186C}" dt="2026-03-18T08:23:47.280" v="756" actId="20577"/>
        <pc:sldMkLst>
          <pc:docMk/>
          <pc:sldMk cId="2498055940" sldId="315"/>
        </pc:sldMkLst>
        <pc:spChg chg="mod">
          <ac:chgData name="Jonathan Pugh" userId="0c243754-e5db-4f8a-b480-e8b3756bbae8" providerId="ADAL" clId="{703EB9DF-5989-4BBE-B87C-CD5E2E48186C}" dt="2026-03-18T08:22:54.728" v="660"/>
          <ac:spMkLst>
            <pc:docMk/>
            <pc:sldMk cId="2498055940" sldId="315"/>
            <ac:spMk id="2" creationId="{40012746-7E3E-F292-5867-48209A175471}"/>
          </ac:spMkLst>
        </pc:spChg>
        <pc:spChg chg="mod">
          <ac:chgData name="Jonathan Pugh" userId="0c243754-e5db-4f8a-b480-e8b3756bbae8" providerId="ADAL" clId="{703EB9DF-5989-4BBE-B87C-CD5E2E48186C}" dt="2026-03-18T08:23:47.280" v="756" actId="20577"/>
          <ac:spMkLst>
            <pc:docMk/>
            <pc:sldMk cId="2498055940" sldId="315"/>
            <ac:spMk id="3" creationId="{97A3A27E-FC07-D085-D048-0816C2B9A0CF}"/>
          </ac:spMkLst>
        </pc:spChg>
      </pc:sldChg>
      <pc:sldChg chg="modSp new mod setBg">
        <pc:chgData name="Jonathan Pugh" userId="0c243754-e5db-4f8a-b480-e8b3756bbae8" providerId="ADAL" clId="{703EB9DF-5989-4BBE-B87C-CD5E2E48186C}" dt="2026-03-18T08:25:40.632" v="848" actId="20577"/>
        <pc:sldMkLst>
          <pc:docMk/>
          <pc:sldMk cId="2573629908" sldId="316"/>
        </pc:sldMkLst>
        <pc:spChg chg="mod">
          <ac:chgData name="Jonathan Pugh" userId="0c243754-e5db-4f8a-b480-e8b3756bbae8" providerId="ADAL" clId="{703EB9DF-5989-4BBE-B87C-CD5E2E48186C}" dt="2026-03-18T08:25:21.666" v="825" actId="5793"/>
          <ac:spMkLst>
            <pc:docMk/>
            <pc:sldMk cId="2573629908" sldId="316"/>
            <ac:spMk id="2" creationId="{B1EC8400-F23C-488D-CA56-720971C58D2C}"/>
          </ac:spMkLst>
        </pc:spChg>
        <pc:spChg chg="mod">
          <ac:chgData name="Jonathan Pugh" userId="0c243754-e5db-4f8a-b480-e8b3756bbae8" providerId="ADAL" clId="{703EB9DF-5989-4BBE-B87C-CD5E2E48186C}" dt="2026-03-18T08:25:40.632" v="848" actId="20577"/>
          <ac:spMkLst>
            <pc:docMk/>
            <pc:sldMk cId="2573629908" sldId="316"/>
            <ac:spMk id="3" creationId="{62F17B60-4F8B-867D-1C23-FDC3D37F9B18}"/>
          </ac:spMkLst>
        </pc:spChg>
      </pc:sldChg>
      <pc:sldChg chg="modSp new mod setBg">
        <pc:chgData name="Jonathan Pugh" userId="0c243754-e5db-4f8a-b480-e8b3756bbae8" providerId="ADAL" clId="{703EB9DF-5989-4BBE-B87C-CD5E2E48186C}" dt="2026-03-18T08:26:57.675" v="883"/>
        <pc:sldMkLst>
          <pc:docMk/>
          <pc:sldMk cId="2365502478" sldId="317"/>
        </pc:sldMkLst>
        <pc:spChg chg="mod">
          <ac:chgData name="Jonathan Pugh" userId="0c243754-e5db-4f8a-b480-e8b3756bbae8" providerId="ADAL" clId="{703EB9DF-5989-4BBE-B87C-CD5E2E48186C}" dt="2026-03-18T08:26:04.612" v="882" actId="20577"/>
          <ac:spMkLst>
            <pc:docMk/>
            <pc:sldMk cId="2365502478" sldId="317"/>
            <ac:spMk id="2" creationId="{3FA424B9-581B-7E87-8068-0E7AC8DE0003}"/>
          </ac:spMkLst>
        </pc:spChg>
        <pc:spChg chg="mod">
          <ac:chgData name="Jonathan Pugh" userId="0c243754-e5db-4f8a-b480-e8b3756bbae8" providerId="ADAL" clId="{703EB9DF-5989-4BBE-B87C-CD5E2E48186C}" dt="2026-03-18T08:26:57.675" v="883"/>
          <ac:spMkLst>
            <pc:docMk/>
            <pc:sldMk cId="2365502478" sldId="317"/>
            <ac:spMk id="3" creationId="{76218B7F-E6C3-7B3F-E3F8-2105E6655971}"/>
          </ac:spMkLst>
        </pc:spChg>
      </pc:sldChg>
      <pc:sldChg chg="modSp new setBg">
        <pc:chgData name="Jonathan Pugh" userId="0c243754-e5db-4f8a-b480-e8b3756bbae8" providerId="ADAL" clId="{703EB9DF-5989-4BBE-B87C-CD5E2E48186C}" dt="2026-03-18T08:28:12.164" v="914"/>
        <pc:sldMkLst>
          <pc:docMk/>
          <pc:sldMk cId="160137214" sldId="318"/>
        </pc:sldMkLst>
        <pc:spChg chg="mod">
          <ac:chgData name="Jonathan Pugh" userId="0c243754-e5db-4f8a-b480-e8b3756bbae8" providerId="ADAL" clId="{703EB9DF-5989-4BBE-B87C-CD5E2E48186C}" dt="2026-03-18T08:27:26.787" v="887"/>
          <ac:spMkLst>
            <pc:docMk/>
            <pc:sldMk cId="160137214" sldId="318"/>
            <ac:spMk id="2" creationId="{B34450D8-5A87-9BC9-1520-2B2E745C31BC}"/>
          </ac:spMkLst>
        </pc:spChg>
        <pc:spChg chg="mod">
          <ac:chgData name="Jonathan Pugh" userId="0c243754-e5db-4f8a-b480-e8b3756bbae8" providerId="ADAL" clId="{703EB9DF-5989-4BBE-B87C-CD5E2E48186C}" dt="2026-03-18T08:27:20.081" v="886"/>
          <ac:spMkLst>
            <pc:docMk/>
            <pc:sldMk cId="160137214" sldId="318"/>
            <ac:spMk id="3" creationId="{3A9381E4-1B9D-D265-275B-AFF83A4D78A3}"/>
          </ac:spMkLst>
        </pc:spChg>
      </pc:sldChg>
      <pc:sldChg chg="modSp new mod setBg">
        <pc:chgData name="Jonathan Pugh" userId="0c243754-e5db-4f8a-b480-e8b3756bbae8" providerId="ADAL" clId="{703EB9DF-5989-4BBE-B87C-CD5E2E48186C}" dt="2026-03-18T08:28:12.164" v="914"/>
        <pc:sldMkLst>
          <pc:docMk/>
          <pc:sldMk cId="613265996" sldId="319"/>
        </pc:sldMkLst>
        <pc:spChg chg="mod">
          <ac:chgData name="Jonathan Pugh" userId="0c243754-e5db-4f8a-b480-e8b3756bbae8" providerId="ADAL" clId="{703EB9DF-5989-4BBE-B87C-CD5E2E48186C}" dt="2026-03-18T08:28:04.869" v="913" actId="20577"/>
          <ac:spMkLst>
            <pc:docMk/>
            <pc:sldMk cId="613265996" sldId="319"/>
            <ac:spMk id="2" creationId="{9FA3DDA8-28D3-8D52-3F75-4D9B52FC3C38}"/>
          </ac:spMkLst>
        </pc:spChg>
        <pc:spChg chg="mod">
          <ac:chgData name="Jonathan Pugh" userId="0c243754-e5db-4f8a-b480-e8b3756bbae8" providerId="ADAL" clId="{703EB9DF-5989-4BBE-B87C-CD5E2E48186C}" dt="2026-03-18T08:27:53.981" v="889" actId="113"/>
          <ac:spMkLst>
            <pc:docMk/>
            <pc:sldMk cId="613265996" sldId="319"/>
            <ac:spMk id="3" creationId="{69E5BE04-4D2C-107F-8DCA-4D095D467295}"/>
          </ac:spMkLst>
        </pc:spChg>
      </pc:sldChg>
      <pc:sldChg chg="add setBg">
        <pc:chgData name="Jonathan Pugh" userId="0c243754-e5db-4f8a-b480-e8b3756bbae8" providerId="ADAL" clId="{703EB9DF-5989-4BBE-B87C-CD5E2E48186C}" dt="2026-03-18T08:28:23.245" v="916"/>
        <pc:sldMkLst>
          <pc:docMk/>
          <pc:sldMk cId="2455135388" sldId="32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8C162C-9E53-47D4-8D78-DF1258331937}"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1951DB-D926-45D2-9546-85FA9727840F}" type="slidenum">
              <a:rPr lang="en-GB" smtClean="0"/>
              <a:t>‹#›</a:t>
            </a:fld>
            <a:endParaRPr lang="en-GB"/>
          </a:p>
        </p:txBody>
      </p:sp>
    </p:spTree>
    <p:extLst>
      <p:ext uri="{BB962C8B-B14F-4D97-AF65-F5344CB8AC3E}">
        <p14:creationId xmlns:p14="http://schemas.microsoft.com/office/powerpoint/2010/main" val="863591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p32</a:t>
            </a:r>
          </a:p>
        </p:txBody>
      </p:sp>
      <p:sp>
        <p:nvSpPr>
          <p:cNvPr id="4" name="Slide Number Placeholder 3"/>
          <p:cNvSpPr>
            <a:spLocks noGrp="1"/>
          </p:cNvSpPr>
          <p:nvPr>
            <p:ph type="sldNum" sz="quarter" idx="5"/>
          </p:nvPr>
        </p:nvSpPr>
        <p:spPr/>
        <p:txBody>
          <a:bodyPr/>
          <a:lstStyle/>
          <a:p>
            <a:fld id="{ED1951DB-D926-45D2-9546-85FA9727840F}" type="slidenum">
              <a:rPr lang="en-GB" smtClean="0"/>
              <a:t>1</a:t>
            </a:fld>
            <a:endParaRPr lang="en-GB"/>
          </a:p>
        </p:txBody>
      </p:sp>
    </p:spTree>
    <p:extLst>
      <p:ext uri="{BB962C8B-B14F-4D97-AF65-F5344CB8AC3E}">
        <p14:creationId xmlns:p14="http://schemas.microsoft.com/office/powerpoint/2010/main" val="2760577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9:42 – 12:48</a:t>
            </a:r>
          </a:p>
          <a:p>
            <a:r>
              <a:rPr lang="en-GB" dirty="0"/>
              <a:t>25:58 son’s context -27:00ish</a:t>
            </a:r>
          </a:p>
        </p:txBody>
      </p:sp>
      <p:sp>
        <p:nvSpPr>
          <p:cNvPr id="4" name="Slide Number Placeholder 3"/>
          <p:cNvSpPr>
            <a:spLocks noGrp="1"/>
          </p:cNvSpPr>
          <p:nvPr>
            <p:ph type="sldNum" sz="quarter" idx="5"/>
          </p:nvPr>
        </p:nvSpPr>
        <p:spPr/>
        <p:txBody>
          <a:bodyPr/>
          <a:lstStyle/>
          <a:p>
            <a:fld id="{ED1951DB-D926-45D2-9546-85FA9727840F}" type="slidenum">
              <a:rPr lang="en-GB" smtClean="0"/>
              <a:t>4</a:t>
            </a:fld>
            <a:endParaRPr lang="en-GB"/>
          </a:p>
        </p:txBody>
      </p:sp>
    </p:spTree>
    <p:extLst>
      <p:ext uri="{BB962C8B-B14F-4D97-AF65-F5344CB8AC3E}">
        <p14:creationId xmlns:p14="http://schemas.microsoft.com/office/powerpoint/2010/main" val="457250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in Nichols but also – the key to marketing strategies across social media etc. </a:t>
            </a:r>
          </a:p>
        </p:txBody>
      </p:sp>
      <p:sp>
        <p:nvSpPr>
          <p:cNvPr id="4" name="Slide Number Placeholder 3"/>
          <p:cNvSpPr>
            <a:spLocks noGrp="1"/>
          </p:cNvSpPr>
          <p:nvPr>
            <p:ph type="sldNum" sz="quarter" idx="5"/>
          </p:nvPr>
        </p:nvSpPr>
        <p:spPr/>
        <p:txBody>
          <a:bodyPr/>
          <a:lstStyle/>
          <a:p>
            <a:fld id="{8B87FB4D-330F-4973-8CA0-0185CD89C56F}" type="slidenum">
              <a:rPr lang="en-GB" smtClean="0"/>
              <a:t>12</a:t>
            </a:fld>
            <a:endParaRPr lang="en-GB"/>
          </a:p>
        </p:txBody>
      </p:sp>
    </p:spTree>
    <p:extLst>
      <p:ext uri="{BB962C8B-B14F-4D97-AF65-F5344CB8AC3E}">
        <p14:creationId xmlns:p14="http://schemas.microsoft.com/office/powerpoint/2010/main" val="2172866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Situationist perspective in Nash 2017.</a:t>
            </a:r>
          </a:p>
          <a:p>
            <a:r>
              <a:rPr lang="en-GB" dirty="0"/>
              <a:t>*</a:t>
            </a:r>
            <a:r>
              <a:rPr lang="en-GB" b="0" i="0" dirty="0">
                <a:solidFill>
                  <a:srgbClr val="474747"/>
                </a:solidFill>
                <a:effectLst/>
                <a:latin typeface="Google Sans"/>
              </a:rPr>
              <a:t>Situationism is the view that </a:t>
            </a:r>
            <a:r>
              <a:rPr lang="en-GB" b="0" i="0" dirty="0">
                <a:solidFill>
                  <a:srgbClr val="040C28"/>
                </a:solidFill>
                <a:effectLst/>
                <a:latin typeface="Google Sans"/>
              </a:rPr>
              <a:t>our behaviour and actions are determined by our immediate environment and surroundings</a:t>
            </a:r>
            <a:r>
              <a:rPr lang="en-GB" b="0" i="0" dirty="0">
                <a:solidFill>
                  <a:srgbClr val="474747"/>
                </a:solidFill>
                <a:effectLst/>
                <a:latin typeface="Google Sans"/>
              </a:rPr>
              <a:t>. In contrast, </a:t>
            </a:r>
            <a:r>
              <a:rPr lang="en-GB" b="0" i="0" dirty="0" err="1">
                <a:solidFill>
                  <a:srgbClr val="474747"/>
                </a:solidFill>
                <a:effectLst/>
                <a:latin typeface="Google Sans"/>
              </a:rPr>
              <a:t>dispositionism</a:t>
            </a:r>
            <a:r>
              <a:rPr lang="en-GB" b="0" i="0" dirty="0">
                <a:solidFill>
                  <a:srgbClr val="474747"/>
                </a:solidFill>
                <a:effectLst/>
                <a:latin typeface="Google Sans"/>
              </a:rPr>
              <a:t> holds that our behaviour is determined by internal factors (Heider, 1958).</a:t>
            </a:r>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18</a:t>
            </a:fld>
            <a:endParaRPr lang="en-GB"/>
          </a:p>
        </p:txBody>
      </p:sp>
    </p:spTree>
    <p:extLst>
      <p:ext uri="{BB962C8B-B14F-4D97-AF65-F5344CB8AC3E}">
        <p14:creationId xmlns:p14="http://schemas.microsoft.com/office/powerpoint/2010/main" val="216150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Situationist perspective in Nash 2017.</a:t>
            </a:r>
          </a:p>
          <a:p>
            <a:r>
              <a:rPr lang="en-GB" dirty="0"/>
              <a:t>*</a:t>
            </a:r>
            <a:r>
              <a:rPr lang="en-GB" b="0" i="0" dirty="0">
                <a:solidFill>
                  <a:srgbClr val="474747"/>
                </a:solidFill>
                <a:effectLst/>
                <a:latin typeface="Google Sans"/>
              </a:rPr>
              <a:t>Situationism is the view that </a:t>
            </a:r>
            <a:r>
              <a:rPr lang="en-GB" b="0" i="0" dirty="0">
                <a:solidFill>
                  <a:srgbClr val="040C28"/>
                </a:solidFill>
                <a:effectLst/>
                <a:latin typeface="Google Sans"/>
              </a:rPr>
              <a:t>our behaviour and actions are determined by our immediate environment and surroundings</a:t>
            </a:r>
            <a:r>
              <a:rPr lang="en-GB" b="0" i="0" dirty="0">
                <a:solidFill>
                  <a:srgbClr val="474747"/>
                </a:solidFill>
                <a:effectLst/>
                <a:latin typeface="Google Sans"/>
              </a:rPr>
              <a:t>. In contrast, </a:t>
            </a:r>
            <a:r>
              <a:rPr lang="en-GB" b="0" i="0" dirty="0" err="1">
                <a:solidFill>
                  <a:srgbClr val="474747"/>
                </a:solidFill>
                <a:effectLst/>
                <a:latin typeface="Google Sans"/>
              </a:rPr>
              <a:t>dispositionism</a:t>
            </a:r>
            <a:r>
              <a:rPr lang="en-GB" b="0" i="0" dirty="0">
                <a:solidFill>
                  <a:srgbClr val="474747"/>
                </a:solidFill>
                <a:effectLst/>
                <a:latin typeface="Google Sans"/>
              </a:rPr>
              <a:t> holds that our behaviour is determined by internal factors (Heider, 1958).</a:t>
            </a:r>
            <a:endParaRPr lang="en-GB" dirty="0"/>
          </a:p>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26</a:t>
            </a:fld>
            <a:endParaRPr lang="en-GB"/>
          </a:p>
        </p:txBody>
      </p:sp>
    </p:spTree>
    <p:extLst>
      <p:ext uri="{BB962C8B-B14F-4D97-AF65-F5344CB8AC3E}">
        <p14:creationId xmlns:p14="http://schemas.microsoft.com/office/powerpoint/2010/main" val="731700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00"/>
              </a:lnSpc>
              <a:spcBef>
                <a:spcPts val="900"/>
              </a:spcBef>
              <a:spcAft>
                <a:spcPts val="900"/>
              </a:spcAft>
            </a:pPr>
            <a:r>
              <a:rPr lang="en-GB" b="0" i="0" dirty="0">
                <a:solidFill>
                  <a:srgbClr val="1F1F1F"/>
                </a:solidFill>
                <a:effectLst/>
                <a:latin typeface="Google Sans"/>
              </a:rPr>
              <a:t>What is the meaning of the right of veto?</a:t>
            </a:r>
            <a:endParaRPr lang="en-GB" b="0" i="0" dirty="0">
              <a:solidFill>
                <a:srgbClr val="1F1F1F"/>
              </a:solidFill>
              <a:effectLst/>
              <a:latin typeface="Arial" panose="020B0604020202020204" pitchFamily="34" charset="0"/>
            </a:endParaRPr>
          </a:p>
          <a:p>
            <a:pPr algn="l">
              <a:lnSpc>
                <a:spcPts val="1800"/>
              </a:lnSpc>
              <a:spcAft>
                <a:spcPts val="750"/>
              </a:spcAft>
            </a:pPr>
            <a:r>
              <a:rPr lang="en-GB" b="0" i="0" dirty="0">
                <a:solidFill>
                  <a:srgbClr val="040C28"/>
                </a:solidFill>
                <a:effectLst/>
                <a:latin typeface="Google Sans"/>
              </a:rPr>
              <a:t>an official power or right to refuse to accept or allow something</a:t>
            </a:r>
            <a:r>
              <a:rPr lang="en-GB" b="0" i="0" dirty="0">
                <a:solidFill>
                  <a:srgbClr val="1F1F1F"/>
                </a:solidFill>
                <a:effectLst/>
                <a:latin typeface="Google Sans"/>
              </a:rPr>
              <a:t>: power of veto The president has the power of veto over any bill that comes across his desk. In theory the British government could use its veto to block this proposal.</a:t>
            </a:r>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B87FB4D-330F-4973-8CA0-0185CD89C56F}" type="slidenum">
              <a:rPr lang="en-GB" smtClean="0"/>
              <a:t>31</a:t>
            </a:fld>
            <a:endParaRPr lang="en-GB"/>
          </a:p>
        </p:txBody>
      </p:sp>
    </p:spTree>
    <p:extLst>
      <p:ext uri="{BB962C8B-B14F-4D97-AF65-F5344CB8AC3E}">
        <p14:creationId xmlns:p14="http://schemas.microsoft.com/office/powerpoint/2010/main" val="2822098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Title – ref citation = Reid &amp; Sanders, 2021: p34</a:t>
            </a:r>
          </a:p>
        </p:txBody>
      </p:sp>
      <p:sp>
        <p:nvSpPr>
          <p:cNvPr id="4" name="Slide Number Placeholder 3"/>
          <p:cNvSpPr>
            <a:spLocks noGrp="1"/>
          </p:cNvSpPr>
          <p:nvPr>
            <p:ph type="sldNum" sz="quarter" idx="5"/>
          </p:nvPr>
        </p:nvSpPr>
        <p:spPr/>
        <p:txBody>
          <a:bodyPr/>
          <a:lstStyle/>
          <a:p>
            <a:fld id="{ED1951DB-D926-45D2-9546-85FA9727840F}" type="slidenum">
              <a:rPr lang="en-GB" smtClean="0"/>
              <a:t>42</a:t>
            </a:fld>
            <a:endParaRPr lang="en-GB"/>
          </a:p>
        </p:txBody>
      </p:sp>
    </p:spTree>
    <p:extLst>
      <p:ext uri="{BB962C8B-B14F-4D97-AF65-F5344CB8AC3E}">
        <p14:creationId xmlns:p14="http://schemas.microsoft.com/office/powerpoint/2010/main" val="356345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AD7E-2EFA-CD11-1361-ADE416C367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3FDF93-231B-1B3A-A9C3-468995E2D0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B598F9-FFDB-713D-0E49-C69092531436}"/>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5" name="Footer Placeholder 4">
            <a:extLst>
              <a:ext uri="{FF2B5EF4-FFF2-40B4-BE49-F238E27FC236}">
                <a16:creationId xmlns:a16="http://schemas.microsoft.com/office/drawing/2014/main" id="{0A324A35-144C-6918-2C72-07C41DA62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E495CF-D578-1521-970F-72F84B5E1097}"/>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642113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F1C11-4A93-9BFF-F6C9-0023376A74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4F6F53-A0FE-DB10-F103-E20B5570C8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F4460A-6A56-B6EA-2EAF-BF289BB7D0FB}"/>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5" name="Footer Placeholder 4">
            <a:extLst>
              <a:ext uri="{FF2B5EF4-FFF2-40B4-BE49-F238E27FC236}">
                <a16:creationId xmlns:a16="http://schemas.microsoft.com/office/drawing/2014/main" id="{8FAF0DC9-9DF9-8F17-CFD5-6679022DE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59BFA-812D-ACCD-3592-07756850948E}"/>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118179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9FEE8-13F0-ED88-AB3E-1EA9598831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5EF8D4-DFBA-CA45-2840-3037D25223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0F14C0-FB7D-DBE6-0AFA-02DDAE6C4195}"/>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5" name="Footer Placeholder 4">
            <a:extLst>
              <a:ext uri="{FF2B5EF4-FFF2-40B4-BE49-F238E27FC236}">
                <a16:creationId xmlns:a16="http://schemas.microsoft.com/office/drawing/2014/main" id="{7F96E99D-4212-FD85-4D16-BFEEC99D4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6D4E3-1775-5F95-245E-2B2888906AEF}"/>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168857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55E4-185C-21E0-5BC1-A0C473337B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63A38E-2080-DF33-D26E-3911EE8CBD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9A460D6-D87F-EB77-23E0-C3275410E5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FAB9AD-6821-EB6A-1A6A-38A79F8D48CE}"/>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6" name="Footer Placeholder 5">
            <a:extLst>
              <a:ext uri="{FF2B5EF4-FFF2-40B4-BE49-F238E27FC236}">
                <a16:creationId xmlns:a16="http://schemas.microsoft.com/office/drawing/2014/main" id="{A597D88A-F047-AABA-642E-E3167A457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7557ED-B8FC-5D9E-3FC1-E77B72CF3691}"/>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733402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817F6-A5BD-DA0D-CA24-157353EC93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40724B-138F-1CA6-758E-34A7609668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BB91F0-7458-23D2-AA92-F8380FCDDB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4DC7CA-3C95-B787-7F51-03D29A0F12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0375A1-97AD-EE02-C1D6-757EFC0A3A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146C17-735B-DF65-C759-E0B51CB0C53E}"/>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8" name="Footer Placeholder 7">
            <a:extLst>
              <a:ext uri="{FF2B5EF4-FFF2-40B4-BE49-F238E27FC236}">
                <a16:creationId xmlns:a16="http://schemas.microsoft.com/office/drawing/2014/main" id="{38595995-481A-D80D-DF20-31C1015472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AEF2F1-6FF8-7525-C7EF-6251F226821B}"/>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388341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C3DF-B976-F3D8-BD45-140FBEF1B7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5EE3C5-E517-289E-8882-37F14CF4A70B}"/>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4" name="Footer Placeholder 3">
            <a:extLst>
              <a:ext uri="{FF2B5EF4-FFF2-40B4-BE49-F238E27FC236}">
                <a16:creationId xmlns:a16="http://schemas.microsoft.com/office/drawing/2014/main" id="{559BC9DE-1F8E-EDCA-C682-D6A5426A95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D2FB5A-F7F4-A74B-D303-4E034B071A2E}"/>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812694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14513B-286E-FEA1-9CD3-AED14C48E8AF}"/>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3" name="Footer Placeholder 2">
            <a:extLst>
              <a:ext uri="{FF2B5EF4-FFF2-40B4-BE49-F238E27FC236}">
                <a16:creationId xmlns:a16="http://schemas.microsoft.com/office/drawing/2014/main" id="{3AB88D20-C652-6501-09E1-49C0FED0D6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C17018-6BE2-436A-E88E-04F4F8972504}"/>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702650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3D613-A3EC-4C4E-40EF-28F0E83688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0BCB57-120B-79C7-67FA-C39B09BD41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604528-EAC2-1249-AC16-D82B078AB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8744D7-D8E3-2F4C-67BD-CC1DD8848EC5}"/>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6" name="Footer Placeholder 5">
            <a:extLst>
              <a:ext uri="{FF2B5EF4-FFF2-40B4-BE49-F238E27FC236}">
                <a16:creationId xmlns:a16="http://schemas.microsoft.com/office/drawing/2014/main" id="{DE4E053D-CFAE-2997-3535-604358C586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17544C-28B6-F8EE-C493-F7EEC2863BE6}"/>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1310559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3A9ED-2E29-CAE4-C374-E407E47A9A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F87B29-2AEA-2DFD-728A-DED23E972C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18A27E-40D6-F8B0-E19A-24659900A7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8E2DCE-1B5E-673B-1C29-48F8855B3464}"/>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6" name="Footer Placeholder 5">
            <a:extLst>
              <a:ext uri="{FF2B5EF4-FFF2-40B4-BE49-F238E27FC236}">
                <a16:creationId xmlns:a16="http://schemas.microsoft.com/office/drawing/2014/main" id="{2F995B74-BC12-65F3-662E-744E97CCB5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676B40-9537-C3B0-0A51-A89BFACEDC71}"/>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805858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A721F-0520-CCD7-A270-691B3F2A1E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405B5-1A75-31FC-C591-D9FE929BD7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1EE4B8-AA9A-F9B0-E2AA-690FB871CF8E}"/>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5" name="Footer Placeholder 4">
            <a:extLst>
              <a:ext uri="{FF2B5EF4-FFF2-40B4-BE49-F238E27FC236}">
                <a16:creationId xmlns:a16="http://schemas.microsoft.com/office/drawing/2014/main" id="{70283E9A-3872-C871-003D-6949A7E4EE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4B82E3-716A-1341-97E6-081D1C3AE794}"/>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2898332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66B671-DE0B-EC68-EB92-19F6562298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FF544D-058B-FF6B-05BA-6422EBD60A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3A112A-2136-A30D-582F-022684717003}"/>
              </a:ext>
            </a:extLst>
          </p:cNvPr>
          <p:cNvSpPr>
            <a:spLocks noGrp="1"/>
          </p:cNvSpPr>
          <p:nvPr>
            <p:ph type="dt" sz="half" idx="10"/>
          </p:nvPr>
        </p:nvSpPr>
        <p:spPr/>
        <p:txBody>
          <a:bodyPr/>
          <a:lstStyle/>
          <a:p>
            <a:fld id="{3233B443-28A8-4BE5-9E16-BCA376E39E5A}" type="datetimeFigureOut">
              <a:rPr lang="en-GB" smtClean="0"/>
              <a:t>18/03/2026</a:t>
            </a:fld>
            <a:endParaRPr lang="en-GB"/>
          </a:p>
        </p:txBody>
      </p:sp>
      <p:sp>
        <p:nvSpPr>
          <p:cNvPr id="5" name="Footer Placeholder 4">
            <a:extLst>
              <a:ext uri="{FF2B5EF4-FFF2-40B4-BE49-F238E27FC236}">
                <a16:creationId xmlns:a16="http://schemas.microsoft.com/office/drawing/2014/main" id="{0035A526-5D03-5C2E-A47D-2B096CE0DA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43C34-DA5F-0361-28B7-3281A6A262B3}"/>
              </a:ext>
            </a:extLst>
          </p:cNvPr>
          <p:cNvSpPr>
            <a:spLocks noGrp="1"/>
          </p:cNvSpPr>
          <p:nvPr>
            <p:ph type="sldNum" sz="quarter" idx="12"/>
          </p:nvPr>
        </p:nvSpPr>
        <p:spPr/>
        <p:txBody>
          <a:bodyPr/>
          <a:lstStyle/>
          <a:p>
            <a:fld id="{EC5275B1-F899-40FB-AC09-8518D6E12ADE}" type="slidenum">
              <a:rPr lang="en-GB" smtClean="0"/>
              <a:t>‹#›</a:t>
            </a:fld>
            <a:endParaRPr lang="en-GB"/>
          </a:p>
        </p:txBody>
      </p:sp>
    </p:spTree>
    <p:extLst>
      <p:ext uri="{BB962C8B-B14F-4D97-AF65-F5344CB8AC3E}">
        <p14:creationId xmlns:p14="http://schemas.microsoft.com/office/powerpoint/2010/main" val="1271834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10000"/>
            <a:lumOff val="90000"/>
            <a:alpha val="51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78C84E-E7C8-A70D-06CF-EB500E650C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D6002B-EB7C-3BC1-3122-2A2A717090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CF3B23-B4F5-A0B1-B8A1-B67D59871A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33B443-28A8-4BE5-9E16-BCA376E39E5A}" type="datetimeFigureOut">
              <a:rPr lang="en-GB" smtClean="0"/>
              <a:t>18/03/2026</a:t>
            </a:fld>
            <a:endParaRPr lang="en-GB"/>
          </a:p>
        </p:txBody>
      </p:sp>
      <p:sp>
        <p:nvSpPr>
          <p:cNvPr id="5" name="Footer Placeholder 4">
            <a:extLst>
              <a:ext uri="{FF2B5EF4-FFF2-40B4-BE49-F238E27FC236}">
                <a16:creationId xmlns:a16="http://schemas.microsoft.com/office/drawing/2014/main" id="{7C591E0A-149F-629C-C166-9B89D507AE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010A5AC-B1DD-637C-03E8-86B8F41E13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5275B1-F899-40FB-AC09-8518D6E12ADE}" type="slidenum">
              <a:rPr lang="en-GB" smtClean="0"/>
              <a:t>‹#›</a:t>
            </a:fld>
            <a:endParaRPr lang="en-GB"/>
          </a:p>
        </p:txBody>
      </p:sp>
    </p:spTree>
    <p:extLst>
      <p:ext uri="{BB962C8B-B14F-4D97-AF65-F5344CB8AC3E}">
        <p14:creationId xmlns:p14="http://schemas.microsoft.com/office/powerpoint/2010/main" val="1651805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sounds/play/m0023x4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080/17400309.2012.693765"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AAF34-00D6-70A2-4537-6F03B9AF7A5E}"/>
              </a:ext>
            </a:extLst>
          </p:cNvPr>
          <p:cNvSpPr>
            <a:spLocks noGrp="1"/>
          </p:cNvSpPr>
          <p:nvPr>
            <p:ph type="ctrTitle"/>
          </p:nvPr>
        </p:nvSpPr>
        <p:spPr/>
        <p:txBody>
          <a:bodyPr/>
          <a:lstStyle/>
          <a:p>
            <a:r>
              <a:rPr lang="en-GB"/>
              <a:t>Factual Media Production</a:t>
            </a:r>
          </a:p>
        </p:txBody>
      </p:sp>
      <p:sp>
        <p:nvSpPr>
          <p:cNvPr id="3" name="Subtitle 2">
            <a:extLst>
              <a:ext uri="{FF2B5EF4-FFF2-40B4-BE49-F238E27FC236}">
                <a16:creationId xmlns:a16="http://schemas.microsoft.com/office/drawing/2014/main" id="{AF1C52F5-1DEB-7997-74D2-A9BD7E214E4C}"/>
              </a:ext>
            </a:extLst>
          </p:cNvPr>
          <p:cNvSpPr>
            <a:spLocks noGrp="1"/>
          </p:cNvSpPr>
          <p:nvPr>
            <p:ph type="subTitle" idx="1"/>
          </p:nvPr>
        </p:nvSpPr>
        <p:spPr/>
        <p:txBody>
          <a:bodyPr/>
          <a:lstStyle/>
          <a:p>
            <a:r>
              <a:rPr lang="en-GB" dirty="0"/>
              <a:t>ADMA5013</a:t>
            </a:r>
          </a:p>
          <a:p>
            <a:r>
              <a:rPr lang="en-GB" dirty="0"/>
              <a:t>It is important that you regularly assess the achievability of your project </a:t>
            </a:r>
          </a:p>
        </p:txBody>
      </p:sp>
    </p:spTree>
    <p:extLst>
      <p:ext uri="{BB962C8B-B14F-4D97-AF65-F5344CB8AC3E}">
        <p14:creationId xmlns:p14="http://schemas.microsoft.com/office/powerpoint/2010/main" val="2584297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0E3B7-A245-6811-D7C5-42C5BFD0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5FAD85-3994-23B6-C8C7-A616414AC9B6}"/>
              </a:ext>
            </a:extLst>
          </p:cNvPr>
          <p:cNvSpPr>
            <a:spLocks noGrp="1"/>
          </p:cNvSpPr>
          <p:nvPr>
            <p:ph type="title"/>
          </p:nvPr>
        </p:nvSpPr>
        <p:spPr/>
        <p:txBody>
          <a:bodyPr/>
          <a:lstStyle/>
          <a:p>
            <a:r>
              <a:rPr lang="en-GB" dirty="0"/>
              <a:t>What is a documentary (Nichols, 2017)?</a:t>
            </a:r>
          </a:p>
        </p:txBody>
      </p:sp>
      <p:sp>
        <p:nvSpPr>
          <p:cNvPr id="3" name="Content Placeholder 2">
            <a:extLst>
              <a:ext uri="{FF2B5EF4-FFF2-40B4-BE49-F238E27FC236}">
                <a16:creationId xmlns:a16="http://schemas.microsoft.com/office/drawing/2014/main" id="{2D87030D-882E-8ACB-EE50-882A4CCA45C6}"/>
              </a:ext>
            </a:extLst>
          </p:cNvPr>
          <p:cNvSpPr>
            <a:spLocks noGrp="1"/>
          </p:cNvSpPr>
          <p:nvPr>
            <p:ph idx="1"/>
          </p:nvPr>
        </p:nvSpPr>
        <p:spPr/>
        <p:txBody>
          <a:bodyPr/>
          <a:lstStyle/>
          <a:p>
            <a:r>
              <a:rPr lang="en-GB" dirty="0"/>
              <a:t> Documentaries are about reality; they’re about something that actually happened. (2017; p5)</a:t>
            </a:r>
          </a:p>
          <a:p>
            <a:endParaRPr lang="en-GB" dirty="0"/>
          </a:p>
          <a:p>
            <a:r>
              <a:rPr lang="en-GB" dirty="0"/>
              <a:t>Documentaries are about real people. (2017; p6)</a:t>
            </a:r>
          </a:p>
          <a:p>
            <a:endParaRPr lang="en-GB" dirty="0"/>
          </a:p>
          <a:p>
            <a:r>
              <a:rPr lang="en-GB" dirty="0"/>
              <a:t>Documentaries tell stories about what happens in the real world (2017; p7)</a:t>
            </a:r>
          </a:p>
          <a:p>
            <a:endParaRPr lang="en-GB" dirty="0"/>
          </a:p>
        </p:txBody>
      </p:sp>
    </p:spTree>
    <p:extLst>
      <p:ext uri="{BB962C8B-B14F-4D97-AF65-F5344CB8AC3E}">
        <p14:creationId xmlns:p14="http://schemas.microsoft.com/office/powerpoint/2010/main" val="3866550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3B3FF-E57E-6CFE-3D9A-FD6F2A466423}"/>
              </a:ext>
            </a:extLst>
          </p:cNvPr>
          <p:cNvSpPr>
            <a:spLocks noGrp="1"/>
          </p:cNvSpPr>
          <p:nvPr>
            <p:ph type="title"/>
          </p:nvPr>
        </p:nvSpPr>
        <p:spPr/>
        <p:txBody>
          <a:bodyPr/>
          <a:lstStyle/>
          <a:p>
            <a:r>
              <a:rPr lang="en-GB" dirty="0"/>
              <a:t>‘Documentaries are about reality…’</a:t>
            </a:r>
          </a:p>
        </p:txBody>
      </p:sp>
      <p:sp>
        <p:nvSpPr>
          <p:cNvPr id="3" name="Content Placeholder 2">
            <a:extLst>
              <a:ext uri="{FF2B5EF4-FFF2-40B4-BE49-F238E27FC236}">
                <a16:creationId xmlns:a16="http://schemas.microsoft.com/office/drawing/2014/main" id="{568A64B9-B630-F9A7-71A1-11197A99B69C}"/>
              </a:ext>
            </a:extLst>
          </p:cNvPr>
          <p:cNvSpPr>
            <a:spLocks noGrp="1"/>
          </p:cNvSpPr>
          <p:nvPr>
            <p:ph idx="1"/>
          </p:nvPr>
        </p:nvSpPr>
        <p:spPr/>
        <p:txBody>
          <a:bodyPr/>
          <a:lstStyle/>
          <a:p>
            <a:r>
              <a:rPr lang="en-GB" dirty="0"/>
              <a:t>‘Documentary films, though, refer directly to the historical world. Documentary images present people and events that belong to the world we share rather than invent characters and actions to tell a story that refers to our world obliquely or allegorically. One consequence is that documentaries strive to respect known facts and offer verifiable evidence. They do much more than this, but a documentary that distorts facts, alters reality, or fabricates evidence jeopardizes its own status as a documentary.’ (2017; p5+6)</a:t>
            </a:r>
          </a:p>
        </p:txBody>
      </p:sp>
    </p:spTree>
    <p:extLst>
      <p:ext uri="{BB962C8B-B14F-4D97-AF65-F5344CB8AC3E}">
        <p14:creationId xmlns:p14="http://schemas.microsoft.com/office/powerpoint/2010/main" val="3107910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A564-C26B-21CA-F6D6-75D99FE2C66B}"/>
              </a:ext>
            </a:extLst>
          </p:cNvPr>
          <p:cNvSpPr>
            <a:spLocks noGrp="1"/>
          </p:cNvSpPr>
          <p:nvPr>
            <p:ph type="title"/>
          </p:nvPr>
        </p:nvSpPr>
        <p:spPr/>
        <p:txBody>
          <a:bodyPr/>
          <a:lstStyle/>
          <a:p>
            <a:r>
              <a:rPr lang="en-GB" dirty="0"/>
              <a:t>‘Documentaries are about reality…’</a:t>
            </a:r>
          </a:p>
        </p:txBody>
      </p:sp>
      <p:sp>
        <p:nvSpPr>
          <p:cNvPr id="3" name="Content Placeholder 2">
            <a:extLst>
              <a:ext uri="{FF2B5EF4-FFF2-40B4-BE49-F238E27FC236}">
                <a16:creationId xmlns:a16="http://schemas.microsoft.com/office/drawing/2014/main" id="{44DC91C7-9A76-4244-9ABC-8AA1620EC796}"/>
              </a:ext>
            </a:extLst>
          </p:cNvPr>
          <p:cNvSpPr>
            <a:spLocks noGrp="1"/>
          </p:cNvSpPr>
          <p:nvPr>
            <p:ph idx="1"/>
          </p:nvPr>
        </p:nvSpPr>
        <p:spPr/>
        <p:txBody>
          <a:bodyPr/>
          <a:lstStyle/>
          <a:p>
            <a:endParaRPr lang="en-GB" dirty="0"/>
          </a:p>
          <a:p>
            <a:endParaRPr lang="en-GB" dirty="0"/>
          </a:p>
          <a:p>
            <a:r>
              <a:rPr lang="en-GB" dirty="0">
                <a:hlinkClick r:id="rId3"/>
              </a:rPr>
              <a:t>Illuminated - We Are Not Alone - BBC Sounds</a:t>
            </a:r>
            <a:endParaRPr lang="en-GB" dirty="0"/>
          </a:p>
          <a:p>
            <a:endParaRPr lang="en-GB" dirty="0"/>
          </a:p>
          <a:p>
            <a:endParaRPr lang="en-GB" dirty="0"/>
          </a:p>
          <a:p>
            <a:r>
              <a:rPr lang="en-GB" dirty="0"/>
              <a:t>Link to whole series is on Moodle in the Database tile, along with a link to </a:t>
            </a:r>
            <a:r>
              <a:rPr lang="en-GB" dirty="0" err="1"/>
              <a:t>BoB</a:t>
            </a:r>
            <a:r>
              <a:rPr lang="en-GB" dirty="0"/>
              <a:t> – Box of Broadcasts.</a:t>
            </a:r>
          </a:p>
        </p:txBody>
      </p:sp>
    </p:spTree>
    <p:extLst>
      <p:ext uri="{BB962C8B-B14F-4D97-AF65-F5344CB8AC3E}">
        <p14:creationId xmlns:p14="http://schemas.microsoft.com/office/powerpoint/2010/main" val="1888260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608ED-FD87-0333-A30E-7BA04A0EF5BC}"/>
              </a:ext>
            </a:extLst>
          </p:cNvPr>
          <p:cNvSpPr>
            <a:spLocks noGrp="1"/>
          </p:cNvSpPr>
          <p:nvPr>
            <p:ph type="title"/>
          </p:nvPr>
        </p:nvSpPr>
        <p:spPr/>
        <p:txBody>
          <a:bodyPr/>
          <a:lstStyle/>
          <a:p>
            <a:r>
              <a:rPr lang="en-GB" dirty="0"/>
              <a:t>‘Documentaries are about real people…’</a:t>
            </a:r>
          </a:p>
        </p:txBody>
      </p:sp>
      <p:sp>
        <p:nvSpPr>
          <p:cNvPr id="3" name="Content Placeholder 2">
            <a:extLst>
              <a:ext uri="{FF2B5EF4-FFF2-40B4-BE49-F238E27FC236}">
                <a16:creationId xmlns:a16="http://schemas.microsoft.com/office/drawing/2014/main" id="{24800E17-05EB-D7AB-B672-183C759BDD22}"/>
              </a:ext>
            </a:extLst>
          </p:cNvPr>
          <p:cNvSpPr>
            <a:spLocks noGrp="1"/>
          </p:cNvSpPr>
          <p:nvPr>
            <p:ph idx="1"/>
          </p:nvPr>
        </p:nvSpPr>
        <p:spPr/>
        <p:txBody>
          <a:bodyPr>
            <a:normAutofit fontScale="92500"/>
          </a:bodyPr>
          <a:lstStyle/>
          <a:p>
            <a:r>
              <a:rPr lang="en-GB" dirty="0"/>
              <a:t>‘A more accurate statement might be, “Documentaries are about real people who do not play or perform roles as actors do.” Instead, they “play” or present themselves.’ (2017; p6)</a:t>
            </a:r>
          </a:p>
          <a:p>
            <a:endParaRPr lang="en-GB" dirty="0"/>
          </a:p>
          <a:p>
            <a:r>
              <a:rPr lang="en-GB" dirty="0"/>
              <a:t>‘We play ourselves in one of the many ways we have learned to do so: friendly, guarded, seductive, charming, persuasive, deceptive, cunning, or cruel. We’ve rehearsed presenting aspects of ourselves many times before. To adopt a new persona, be it friendly or manipulative, domineering or subdued, in an unfamiliar manner usually takes the training expected of an actor. The self we present may have multiple facets, but this is just what the camera captures.’ (2017; p6)</a:t>
            </a:r>
          </a:p>
          <a:p>
            <a:endParaRPr lang="en-GB" dirty="0"/>
          </a:p>
        </p:txBody>
      </p:sp>
    </p:spTree>
    <p:extLst>
      <p:ext uri="{BB962C8B-B14F-4D97-AF65-F5344CB8AC3E}">
        <p14:creationId xmlns:p14="http://schemas.microsoft.com/office/powerpoint/2010/main" val="185972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6F5E-8AAF-8760-7E00-CC06FC26B8C2}"/>
              </a:ext>
            </a:extLst>
          </p:cNvPr>
          <p:cNvSpPr>
            <a:spLocks noGrp="1"/>
          </p:cNvSpPr>
          <p:nvPr>
            <p:ph type="title"/>
          </p:nvPr>
        </p:nvSpPr>
        <p:spPr/>
        <p:txBody>
          <a:bodyPr/>
          <a:lstStyle/>
          <a:p>
            <a:r>
              <a:rPr lang="en-GB" dirty="0"/>
              <a:t>‘Documentaries are about real people…’</a:t>
            </a:r>
          </a:p>
        </p:txBody>
      </p:sp>
      <p:sp>
        <p:nvSpPr>
          <p:cNvPr id="3" name="Content Placeholder 2">
            <a:extLst>
              <a:ext uri="{FF2B5EF4-FFF2-40B4-BE49-F238E27FC236}">
                <a16:creationId xmlns:a16="http://schemas.microsoft.com/office/drawing/2014/main" id="{88E89B13-E68E-8BCA-B5A9-21B28C1CB62D}"/>
              </a:ext>
            </a:extLst>
          </p:cNvPr>
          <p:cNvSpPr>
            <a:spLocks noGrp="1"/>
          </p:cNvSpPr>
          <p:nvPr>
            <p:ph idx="1"/>
          </p:nvPr>
        </p:nvSpPr>
        <p:spPr/>
        <p:txBody>
          <a:bodyPr/>
          <a:lstStyle/>
          <a:p>
            <a:endParaRPr lang="en-GB" dirty="0"/>
          </a:p>
          <a:p>
            <a:endParaRPr lang="en-GB" dirty="0"/>
          </a:p>
          <a:p>
            <a:r>
              <a:rPr lang="en-GB" b="1" dirty="0"/>
              <a:t>Consider:</a:t>
            </a:r>
          </a:p>
          <a:p>
            <a:endParaRPr lang="en-GB" dirty="0"/>
          </a:p>
          <a:p>
            <a:r>
              <a:rPr lang="en-GB" dirty="0"/>
              <a:t>In your factual media concepts, who and who’s story are you shining a light upon?</a:t>
            </a:r>
          </a:p>
        </p:txBody>
      </p:sp>
    </p:spTree>
    <p:extLst>
      <p:ext uri="{BB962C8B-B14F-4D97-AF65-F5344CB8AC3E}">
        <p14:creationId xmlns:p14="http://schemas.microsoft.com/office/powerpoint/2010/main" val="3239991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F543C-3554-D2BE-27AF-3BDA194C41DC}"/>
              </a:ext>
            </a:extLst>
          </p:cNvPr>
          <p:cNvSpPr>
            <a:spLocks noGrp="1"/>
          </p:cNvSpPr>
          <p:nvPr>
            <p:ph type="title"/>
          </p:nvPr>
        </p:nvSpPr>
        <p:spPr/>
        <p:txBody>
          <a:bodyPr/>
          <a:lstStyle/>
          <a:p>
            <a:r>
              <a:rPr lang="en-GB" dirty="0"/>
              <a:t>‘Documentaries tell stories about what happens in the real world…’</a:t>
            </a:r>
          </a:p>
        </p:txBody>
      </p:sp>
      <p:sp>
        <p:nvSpPr>
          <p:cNvPr id="3" name="Content Placeholder 2">
            <a:extLst>
              <a:ext uri="{FF2B5EF4-FFF2-40B4-BE49-F238E27FC236}">
                <a16:creationId xmlns:a16="http://schemas.microsoft.com/office/drawing/2014/main" id="{90A0911B-D272-16E4-5E08-23E6154A5298}"/>
              </a:ext>
            </a:extLst>
          </p:cNvPr>
          <p:cNvSpPr>
            <a:spLocks noGrp="1"/>
          </p:cNvSpPr>
          <p:nvPr>
            <p:ph idx="1"/>
          </p:nvPr>
        </p:nvSpPr>
        <p:spPr/>
        <p:txBody>
          <a:bodyPr>
            <a:normAutofit fontScale="92500"/>
          </a:bodyPr>
          <a:lstStyle/>
          <a:p>
            <a:r>
              <a:rPr lang="en-GB" dirty="0"/>
              <a:t>‘The basic questions are, Whose story is it, and how is it told? Is the story the filmmaker’s or the subject’s? Does it clearly derive from the events and people involved, or is it primarily the work of the filmmaker, even if based on reality?’ (2017; p7)</a:t>
            </a:r>
          </a:p>
          <a:p>
            <a:endParaRPr lang="en-GB" dirty="0"/>
          </a:p>
          <a:p>
            <a:r>
              <a:rPr lang="en-GB" dirty="0"/>
              <a:t>‘We need to add to this commonsense notion something like, “To the extent a documentary tells a story, the story is a plausible representation of what happened rather than an imaginative interpretation of what might have happened.” It will be told from the perspective of the filmmaker in a form and style of his or her choosing, but it will correspond to known facts and actual events.’ (2017; p7+8)</a:t>
            </a:r>
          </a:p>
        </p:txBody>
      </p:sp>
    </p:spTree>
    <p:extLst>
      <p:ext uri="{BB962C8B-B14F-4D97-AF65-F5344CB8AC3E}">
        <p14:creationId xmlns:p14="http://schemas.microsoft.com/office/powerpoint/2010/main" val="3316623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12746-7E3E-F292-5867-48209A175471}"/>
              </a:ext>
            </a:extLst>
          </p:cNvPr>
          <p:cNvSpPr>
            <a:spLocks noGrp="1"/>
          </p:cNvSpPr>
          <p:nvPr>
            <p:ph type="title"/>
          </p:nvPr>
        </p:nvSpPr>
        <p:spPr/>
        <p:txBody>
          <a:bodyPr/>
          <a:lstStyle/>
          <a:p>
            <a:r>
              <a:rPr lang="en-GB" dirty="0"/>
              <a:t>‘Documentaries are about real people…’</a:t>
            </a:r>
          </a:p>
        </p:txBody>
      </p:sp>
      <p:sp>
        <p:nvSpPr>
          <p:cNvPr id="3" name="Content Placeholder 2">
            <a:extLst>
              <a:ext uri="{FF2B5EF4-FFF2-40B4-BE49-F238E27FC236}">
                <a16:creationId xmlns:a16="http://schemas.microsoft.com/office/drawing/2014/main" id="{97A3A27E-FC07-D085-D048-0816C2B9A0CF}"/>
              </a:ext>
            </a:extLst>
          </p:cNvPr>
          <p:cNvSpPr>
            <a:spLocks noGrp="1"/>
          </p:cNvSpPr>
          <p:nvPr>
            <p:ph idx="1"/>
          </p:nvPr>
        </p:nvSpPr>
        <p:spPr/>
        <p:txBody>
          <a:bodyPr/>
          <a:lstStyle/>
          <a:p>
            <a:endParaRPr lang="en-GB" dirty="0"/>
          </a:p>
          <a:p>
            <a:endParaRPr lang="en-GB" dirty="0"/>
          </a:p>
          <a:p>
            <a:r>
              <a:rPr lang="en-GB" b="1" dirty="0"/>
              <a:t>Consider:</a:t>
            </a:r>
          </a:p>
          <a:p>
            <a:endParaRPr lang="en-GB" dirty="0"/>
          </a:p>
          <a:p>
            <a:r>
              <a:rPr lang="en-GB" dirty="0"/>
              <a:t>In your factual media concepts, how will you present your story visually, sonically and ‘for’ what platform or channel?</a:t>
            </a:r>
          </a:p>
          <a:p>
            <a:endParaRPr lang="en-GB" dirty="0"/>
          </a:p>
        </p:txBody>
      </p:sp>
    </p:spTree>
    <p:extLst>
      <p:ext uri="{BB962C8B-B14F-4D97-AF65-F5344CB8AC3E}">
        <p14:creationId xmlns:p14="http://schemas.microsoft.com/office/powerpoint/2010/main" val="2498055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A8E775-8DB0-B022-6EB4-527B058E8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1C64A8-8BEC-2939-4743-860A0DD351EA}"/>
              </a:ext>
            </a:extLst>
          </p:cNvPr>
          <p:cNvSpPr>
            <a:spLocks noGrp="1"/>
          </p:cNvSpPr>
          <p:nvPr>
            <p:ph type="title"/>
          </p:nvPr>
        </p:nvSpPr>
        <p:spPr/>
        <p:txBody>
          <a:bodyPr/>
          <a:lstStyle/>
          <a:p>
            <a:r>
              <a:rPr lang="en-GB" dirty="0"/>
              <a:t>What is a documentary?</a:t>
            </a:r>
          </a:p>
        </p:txBody>
      </p:sp>
      <p:sp>
        <p:nvSpPr>
          <p:cNvPr id="3" name="Content Placeholder 2">
            <a:extLst>
              <a:ext uri="{FF2B5EF4-FFF2-40B4-BE49-F238E27FC236}">
                <a16:creationId xmlns:a16="http://schemas.microsoft.com/office/drawing/2014/main" id="{8C38A895-1991-E90B-4EAC-035E5AA86EAD}"/>
              </a:ext>
            </a:extLst>
          </p:cNvPr>
          <p:cNvSpPr>
            <a:spLocks noGrp="1"/>
          </p:cNvSpPr>
          <p:nvPr>
            <p:ph idx="1"/>
          </p:nvPr>
        </p:nvSpPr>
        <p:spPr/>
        <p:txBody>
          <a:bodyPr/>
          <a:lstStyle/>
          <a:p>
            <a:endParaRPr lang="en-GB" dirty="0"/>
          </a:p>
          <a:p>
            <a:r>
              <a:rPr lang="en-GB" dirty="0"/>
              <a:t>The (almost) democratic platforms of social and sharing media provide a good space for sharing, supporting and inspiring factual media from all perspectives. </a:t>
            </a:r>
          </a:p>
          <a:p>
            <a:endParaRPr lang="en-GB" dirty="0"/>
          </a:p>
          <a:p>
            <a:r>
              <a:rPr lang="en-GB" dirty="0"/>
              <a:t>From certain ethical perspectives, this is a positive and a negative in equal measure. </a:t>
            </a:r>
          </a:p>
          <a:p>
            <a:endParaRPr lang="en-GB" dirty="0"/>
          </a:p>
        </p:txBody>
      </p:sp>
    </p:spTree>
    <p:extLst>
      <p:ext uri="{BB962C8B-B14F-4D97-AF65-F5344CB8AC3E}">
        <p14:creationId xmlns:p14="http://schemas.microsoft.com/office/powerpoint/2010/main" val="2391979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757B0-C3B4-6DDF-4B72-4F613437C9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07DEDB-8B7C-7C41-3008-4B30346379CC}"/>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DFDB0276-95D2-784B-62C9-2FDE965FBCC0}"/>
              </a:ext>
            </a:extLst>
          </p:cNvPr>
          <p:cNvSpPr>
            <a:spLocks noGrp="1"/>
          </p:cNvSpPr>
          <p:nvPr>
            <p:ph idx="1"/>
          </p:nvPr>
        </p:nvSpPr>
        <p:spPr/>
        <p:txBody>
          <a:bodyPr>
            <a:normAutofit fontScale="92500" lnSpcReduction="10000"/>
          </a:bodyPr>
          <a:lstStyle/>
          <a:p>
            <a:r>
              <a:rPr lang="en-GB" dirty="0"/>
              <a:t>‘Analysis of the documentary ethics literature ﬁnds that four principles most often underpin ethical argument: </a:t>
            </a:r>
          </a:p>
          <a:p>
            <a:r>
              <a:rPr lang="en-GB" b="1" dirty="0"/>
              <a:t>Respect for autonomy </a:t>
            </a:r>
            <a:r>
              <a:rPr lang="en-GB" dirty="0"/>
              <a:t>(foundation for the ideal of implied consent and the right to privacy);</a:t>
            </a:r>
          </a:p>
          <a:p>
            <a:r>
              <a:rPr lang="en-GB" b="1" dirty="0"/>
              <a:t>Honesty </a:t>
            </a:r>
            <a:r>
              <a:rPr lang="en-GB" dirty="0"/>
              <a:t>(the main principle governing the relationship between the documentary maker and the audience as well as having implications for the relationship with the participant); </a:t>
            </a:r>
          </a:p>
          <a:p>
            <a:r>
              <a:rPr lang="en-GB" b="1" dirty="0"/>
              <a:t>Non-maleﬁcence</a:t>
            </a:r>
            <a:r>
              <a:rPr lang="en-GB" dirty="0"/>
              <a:t> (a principle requiring that the documentary maker work to eliminate harm resulting from documentary practice); </a:t>
            </a:r>
          </a:p>
          <a:p>
            <a:r>
              <a:rPr lang="en-GB" dirty="0"/>
              <a:t>and </a:t>
            </a:r>
            <a:r>
              <a:rPr lang="en-GB" b="1" dirty="0"/>
              <a:t>Beneﬁcence</a:t>
            </a:r>
            <a:r>
              <a:rPr lang="en-GB" dirty="0"/>
              <a:t>(acting for the beneﬁt of others, this underpins arguments about the social value of documentary).’ (Nash, 2012; p321) </a:t>
            </a:r>
          </a:p>
        </p:txBody>
      </p:sp>
    </p:spTree>
    <p:extLst>
      <p:ext uri="{BB962C8B-B14F-4D97-AF65-F5344CB8AC3E}">
        <p14:creationId xmlns:p14="http://schemas.microsoft.com/office/powerpoint/2010/main" val="1661610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6E0BB-BFAF-ED33-E256-E0D0A8C04829}"/>
              </a:ext>
            </a:extLst>
          </p:cNvPr>
          <p:cNvSpPr>
            <a:spLocks noGrp="1"/>
          </p:cNvSpPr>
          <p:nvPr>
            <p:ph type="title"/>
          </p:nvPr>
        </p:nvSpPr>
        <p:spPr>
          <a:xfrm>
            <a:off x="0" y="18255"/>
            <a:ext cx="10515600" cy="1325563"/>
          </a:xfrm>
        </p:spPr>
        <p:txBody>
          <a:bodyPr/>
          <a:lstStyle/>
          <a:p>
            <a:r>
              <a:rPr lang="en-GB" dirty="0"/>
              <a:t>Hardcore quote</a:t>
            </a:r>
          </a:p>
        </p:txBody>
      </p:sp>
      <p:sp>
        <p:nvSpPr>
          <p:cNvPr id="3" name="Content Placeholder 2">
            <a:extLst>
              <a:ext uri="{FF2B5EF4-FFF2-40B4-BE49-F238E27FC236}">
                <a16:creationId xmlns:a16="http://schemas.microsoft.com/office/drawing/2014/main" id="{40F27B44-E28C-180A-2778-54028B1DBBF7}"/>
              </a:ext>
            </a:extLst>
          </p:cNvPr>
          <p:cNvSpPr>
            <a:spLocks noGrp="1"/>
          </p:cNvSpPr>
          <p:nvPr>
            <p:ph idx="1"/>
          </p:nvPr>
        </p:nvSpPr>
        <p:spPr>
          <a:xfrm>
            <a:off x="838200" y="1136073"/>
            <a:ext cx="10515600" cy="5040890"/>
          </a:xfrm>
        </p:spPr>
        <p:txBody>
          <a:bodyPr>
            <a:normAutofit lnSpcReduction="10000"/>
          </a:bodyPr>
          <a:lstStyle/>
          <a:p>
            <a:r>
              <a:rPr lang="en-GB" dirty="0"/>
              <a:t>‘By exploring ﬁlmmakers’ attitudes, the report identiﬁes a number of principles that seem to guide documentary practice. The authors found, for instance, that documentary makers generally do feel a sense of obligation toward participants; that they are conscious of a difference in power and often work to protect their subjects. </a:t>
            </a:r>
          </a:p>
          <a:p>
            <a:endParaRPr lang="en-GB" dirty="0"/>
          </a:p>
          <a:p>
            <a:r>
              <a:rPr lang="en-GB" dirty="0"/>
              <a:t>The report also found that the structure of the production process and the ﬁnancial pressures facing broadcast institutions often cut across documentary makers’ obligations. The report implies that documentary makers, like other professionals, </a:t>
            </a:r>
            <a:r>
              <a:rPr lang="en-GB" u="sng" dirty="0"/>
              <a:t>may experience a level of ethical stress in the course of their work</a:t>
            </a:r>
            <a:r>
              <a:rPr lang="en-GB" dirty="0"/>
              <a:t>.’ (Nash, 2012; p322) </a:t>
            </a:r>
          </a:p>
        </p:txBody>
      </p:sp>
    </p:spTree>
    <p:extLst>
      <p:ext uri="{BB962C8B-B14F-4D97-AF65-F5344CB8AC3E}">
        <p14:creationId xmlns:p14="http://schemas.microsoft.com/office/powerpoint/2010/main" val="2345080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EED4C-D21B-39ED-553F-3BD363EF1917}"/>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328CE1C0-1626-06F6-C388-ECE8538A1F44}"/>
              </a:ext>
            </a:extLst>
          </p:cNvPr>
          <p:cNvSpPr>
            <a:spLocks noGrp="1"/>
          </p:cNvSpPr>
          <p:nvPr>
            <p:ph idx="1"/>
          </p:nvPr>
        </p:nvSpPr>
        <p:spPr/>
        <p:txBody>
          <a:bodyPr/>
          <a:lstStyle/>
          <a:p>
            <a:r>
              <a:rPr lang="en-GB" dirty="0"/>
              <a:t>If the key to effective factual media production is storytelling, how will you present your story?</a:t>
            </a:r>
          </a:p>
          <a:p>
            <a:endParaRPr lang="en-GB" dirty="0"/>
          </a:p>
          <a:p>
            <a:r>
              <a:rPr lang="en-GB" dirty="0"/>
              <a:t>Depending upon the mode of your documentary, you may follow a pattern that has the intention to ‘inspire, engage, convert’*?</a:t>
            </a:r>
          </a:p>
          <a:p>
            <a:endParaRPr lang="en-GB" dirty="0"/>
          </a:p>
          <a:p>
            <a:r>
              <a:rPr lang="en-GB" dirty="0"/>
              <a:t>Following on from your ideas, what mode of documentary do you consider will suit your project?</a:t>
            </a:r>
          </a:p>
        </p:txBody>
      </p:sp>
    </p:spTree>
    <p:extLst>
      <p:ext uri="{BB962C8B-B14F-4D97-AF65-F5344CB8AC3E}">
        <p14:creationId xmlns:p14="http://schemas.microsoft.com/office/powerpoint/2010/main" val="698113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C8400-F23C-488D-CA56-720971C58D2C}"/>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62F17B60-4F8B-867D-1C23-FDC3D37F9B18}"/>
              </a:ext>
            </a:extLst>
          </p:cNvPr>
          <p:cNvSpPr>
            <a:spLocks noGrp="1"/>
          </p:cNvSpPr>
          <p:nvPr>
            <p:ph idx="1"/>
          </p:nvPr>
        </p:nvSpPr>
        <p:spPr/>
        <p:txBody>
          <a:bodyPr/>
          <a:lstStyle/>
          <a:p>
            <a:r>
              <a:rPr lang="en-GB" dirty="0"/>
              <a:t>Where have you reached in your initial Factual Media Product development?</a:t>
            </a:r>
          </a:p>
        </p:txBody>
      </p:sp>
    </p:spTree>
    <p:extLst>
      <p:ext uri="{BB962C8B-B14F-4D97-AF65-F5344CB8AC3E}">
        <p14:creationId xmlns:p14="http://schemas.microsoft.com/office/powerpoint/2010/main" val="25736299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424B9-581B-7E87-8068-0E7AC8DE0003}"/>
              </a:ext>
            </a:extLst>
          </p:cNvPr>
          <p:cNvSpPr>
            <a:spLocks noGrp="1"/>
          </p:cNvSpPr>
          <p:nvPr>
            <p:ph type="title"/>
          </p:nvPr>
        </p:nvSpPr>
        <p:spPr/>
        <p:txBody>
          <a:bodyPr/>
          <a:lstStyle/>
          <a:p>
            <a:r>
              <a:rPr lang="en-GB" dirty="0"/>
              <a:t>Assignment reminder: Component 1</a:t>
            </a:r>
          </a:p>
        </p:txBody>
      </p:sp>
      <p:sp>
        <p:nvSpPr>
          <p:cNvPr id="3" name="Content Placeholder 2">
            <a:extLst>
              <a:ext uri="{FF2B5EF4-FFF2-40B4-BE49-F238E27FC236}">
                <a16:creationId xmlns:a16="http://schemas.microsoft.com/office/drawing/2014/main" id="{76218B7F-E6C3-7B3F-E3F8-2105E6655971}"/>
              </a:ext>
            </a:extLst>
          </p:cNvPr>
          <p:cNvSpPr>
            <a:spLocks noGrp="1"/>
          </p:cNvSpPr>
          <p:nvPr>
            <p:ph idx="1"/>
          </p:nvPr>
        </p:nvSpPr>
        <p:spPr/>
        <p:txBody>
          <a:bodyPr/>
          <a:lstStyle/>
          <a:p>
            <a:r>
              <a:rPr lang="en-GB" b="1" dirty="0"/>
              <a:t>Process Workbook: 2,500 words.</a:t>
            </a:r>
            <a:endParaRPr lang="en-GB" dirty="0"/>
          </a:p>
          <a:p>
            <a:r>
              <a:rPr lang="en-GB" b="1" dirty="0"/>
              <a:t> </a:t>
            </a:r>
            <a:endParaRPr lang="en-GB" dirty="0"/>
          </a:p>
          <a:p>
            <a:r>
              <a:rPr lang="en-GB" dirty="0"/>
              <a:t>Clearly and thoroughly demonstrate the preproduction process for a piece of factual media work, including academic and subject specific research, its interpretation for your project, planning materials. In addition to typical process workbook / preproduction asset production*, you should include evidence of - or documents that are:</a:t>
            </a:r>
          </a:p>
          <a:p>
            <a:r>
              <a:rPr lang="en-GB" dirty="0"/>
              <a:t>AV Scripts, mood-boards, release forms, risk assessment, ethics statement, and any third-party assets. </a:t>
            </a:r>
          </a:p>
          <a:p>
            <a:endParaRPr lang="en-GB" dirty="0"/>
          </a:p>
        </p:txBody>
      </p:sp>
    </p:spTree>
    <p:extLst>
      <p:ext uri="{BB962C8B-B14F-4D97-AF65-F5344CB8AC3E}">
        <p14:creationId xmlns:p14="http://schemas.microsoft.com/office/powerpoint/2010/main" val="2365502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50D8-5A87-9BC9-1520-2B2E745C31BC}"/>
              </a:ext>
            </a:extLst>
          </p:cNvPr>
          <p:cNvSpPr>
            <a:spLocks noGrp="1"/>
          </p:cNvSpPr>
          <p:nvPr>
            <p:ph type="title"/>
          </p:nvPr>
        </p:nvSpPr>
        <p:spPr/>
        <p:txBody>
          <a:bodyPr/>
          <a:lstStyle/>
          <a:p>
            <a:r>
              <a:rPr lang="en-GB" dirty="0"/>
              <a:t>Assignment reminder: Component 1</a:t>
            </a:r>
          </a:p>
        </p:txBody>
      </p:sp>
      <p:sp>
        <p:nvSpPr>
          <p:cNvPr id="3" name="Content Placeholder 2">
            <a:extLst>
              <a:ext uri="{FF2B5EF4-FFF2-40B4-BE49-F238E27FC236}">
                <a16:creationId xmlns:a16="http://schemas.microsoft.com/office/drawing/2014/main" id="{3A9381E4-1B9D-D265-275B-AFF83A4D78A3}"/>
              </a:ext>
            </a:extLst>
          </p:cNvPr>
          <p:cNvSpPr>
            <a:spLocks noGrp="1"/>
          </p:cNvSpPr>
          <p:nvPr>
            <p:ph idx="1"/>
          </p:nvPr>
        </p:nvSpPr>
        <p:spPr/>
        <p:txBody>
          <a:bodyPr/>
          <a:lstStyle/>
          <a:p>
            <a:r>
              <a:rPr lang="en-GB" dirty="0"/>
              <a:t>The portfolio should demonstrate the connection between theory and practice through academic rigour, media industry principles, and the reflection on creative work. Implicit in this is the consideration of media content and intended platform (sharing/ streaming/ broadcast) in relation to audience.</a:t>
            </a:r>
          </a:p>
          <a:p>
            <a:endParaRPr lang="en-GB" dirty="0"/>
          </a:p>
        </p:txBody>
      </p:sp>
    </p:spTree>
    <p:extLst>
      <p:ext uri="{BB962C8B-B14F-4D97-AF65-F5344CB8AC3E}">
        <p14:creationId xmlns:p14="http://schemas.microsoft.com/office/powerpoint/2010/main" val="160137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3DDA8-28D3-8D52-3F75-4D9B52FC3C38}"/>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69E5BE04-4D2C-107F-8DCA-4D095D467295}"/>
              </a:ext>
            </a:extLst>
          </p:cNvPr>
          <p:cNvSpPr>
            <a:spLocks noGrp="1"/>
          </p:cNvSpPr>
          <p:nvPr>
            <p:ph idx="1"/>
          </p:nvPr>
        </p:nvSpPr>
        <p:spPr/>
        <p:txBody>
          <a:bodyPr/>
          <a:lstStyle/>
          <a:p>
            <a:pPr fontAlgn="base" hangingPunct="0"/>
            <a:r>
              <a:rPr lang="en-GB" b="1" dirty="0"/>
              <a:t>Upon the successful completion of this module, the student should be able to:</a:t>
            </a:r>
          </a:p>
          <a:p>
            <a:pPr lvl="0" fontAlgn="base" hangingPunct="0"/>
            <a:r>
              <a:rPr lang="en-GB" dirty="0"/>
              <a:t>Demonstrate the ability to conduct independent research into the creation of factual media;</a:t>
            </a:r>
          </a:p>
          <a:p>
            <a:pPr lvl="0" fontAlgn="base" hangingPunct="0"/>
            <a:r>
              <a:rPr lang="en-GB" dirty="0"/>
              <a:t>Employ relevant industry techniques and conceptual frameworks in the creation of factual media artefacts.</a:t>
            </a:r>
          </a:p>
          <a:p>
            <a:pPr lvl="0" fontAlgn="base" hangingPunct="0"/>
            <a:r>
              <a:rPr lang="en-GB" dirty="0"/>
              <a:t>Critically analyse the ethical and theoretical debates surrounding contemporary factual media practices;</a:t>
            </a:r>
          </a:p>
          <a:p>
            <a:endParaRPr lang="en-GB" dirty="0"/>
          </a:p>
        </p:txBody>
      </p:sp>
    </p:spTree>
    <p:extLst>
      <p:ext uri="{BB962C8B-B14F-4D97-AF65-F5344CB8AC3E}">
        <p14:creationId xmlns:p14="http://schemas.microsoft.com/office/powerpoint/2010/main" val="6132659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alpha val="51000"/>
          </a:schemeClr>
        </a:solidFill>
        <a:effectLst/>
      </p:bgPr>
    </p:bg>
    <p:spTree>
      <p:nvGrpSpPr>
        <p:cNvPr id="1" name="">
          <a:extLst>
            <a:ext uri="{FF2B5EF4-FFF2-40B4-BE49-F238E27FC236}">
              <a16:creationId xmlns:a16="http://schemas.microsoft.com/office/drawing/2014/main" id="{3FBD416C-4DCA-B8F0-EB73-F00545132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59BBE9-A356-AC1F-F8D9-C09F6460A759}"/>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838B4561-CB4B-E08D-EFE5-EB66C6F01948}"/>
              </a:ext>
            </a:extLst>
          </p:cNvPr>
          <p:cNvSpPr>
            <a:spLocks noGrp="1"/>
          </p:cNvSpPr>
          <p:nvPr>
            <p:ph idx="1"/>
          </p:nvPr>
        </p:nvSpPr>
        <p:spPr/>
        <p:txBody>
          <a:bodyPr/>
          <a:lstStyle/>
          <a:p>
            <a:r>
              <a:rPr lang="en-GB" dirty="0"/>
              <a:t>Where have you reached in your initial Factual Media Product development?</a:t>
            </a:r>
          </a:p>
        </p:txBody>
      </p:sp>
    </p:spTree>
    <p:extLst>
      <p:ext uri="{BB962C8B-B14F-4D97-AF65-F5344CB8AC3E}">
        <p14:creationId xmlns:p14="http://schemas.microsoft.com/office/powerpoint/2010/main" val="2455135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5FCCA-3413-0004-3158-1436800EF9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D0187-AF09-DFF9-6DD9-173D7EFEF191}"/>
              </a:ext>
            </a:extLst>
          </p:cNvPr>
          <p:cNvSpPr>
            <a:spLocks noGrp="1"/>
          </p:cNvSpPr>
          <p:nvPr>
            <p:ph type="title"/>
          </p:nvPr>
        </p:nvSpPr>
        <p:spPr/>
        <p:txBody>
          <a:bodyPr/>
          <a:lstStyle/>
          <a:p>
            <a:r>
              <a:rPr lang="en-GB" dirty="0"/>
              <a:t>Storytelling</a:t>
            </a:r>
          </a:p>
        </p:txBody>
      </p:sp>
      <p:sp>
        <p:nvSpPr>
          <p:cNvPr id="3" name="Content Placeholder 2">
            <a:extLst>
              <a:ext uri="{FF2B5EF4-FFF2-40B4-BE49-F238E27FC236}">
                <a16:creationId xmlns:a16="http://schemas.microsoft.com/office/drawing/2014/main" id="{6E884574-ADD6-E0DA-8EA8-86D7F0A874E0}"/>
              </a:ext>
            </a:extLst>
          </p:cNvPr>
          <p:cNvSpPr>
            <a:spLocks noGrp="1"/>
          </p:cNvSpPr>
          <p:nvPr>
            <p:ph idx="1"/>
          </p:nvPr>
        </p:nvSpPr>
        <p:spPr/>
        <p:txBody>
          <a:bodyPr/>
          <a:lstStyle/>
          <a:p>
            <a:r>
              <a:rPr lang="en-GB" dirty="0"/>
              <a:t>What is the context of your subject’s story within its given location?</a:t>
            </a:r>
          </a:p>
          <a:p>
            <a:endParaRPr lang="en-GB" dirty="0"/>
          </a:p>
          <a:p>
            <a:r>
              <a:rPr lang="en-GB" dirty="0"/>
              <a:t>How might your subjects want to tell their story?</a:t>
            </a:r>
          </a:p>
          <a:p>
            <a:endParaRPr lang="en-GB" dirty="0"/>
          </a:p>
          <a:p>
            <a:r>
              <a:rPr lang="en-GB" dirty="0"/>
              <a:t>How will you elicit or unveil that narrative in an ethical manner that creates an appropriate representation for you as media maker, and them as subject?</a:t>
            </a:r>
          </a:p>
        </p:txBody>
      </p:sp>
    </p:spTree>
    <p:extLst>
      <p:ext uri="{BB962C8B-B14F-4D97-AF65-F5344CB8AC3E}">
        <p14:creationId xmlns:p14="http://schemas.microsoft.com/office/powerpoint/2010/main" val="18097794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4EEF7-7231-687D-756A-D64CDEE9A896}"/>
              </a:ext>
            </a:extLst>
          </p:cNvPr>
          <p:cNvSpPr>
            <a:spLocks noGrp="1"/>
          </p:cNvSpPr>
          <p:nvPr>
            <p:ph type="title"/>
          </p:nvPr>
        </p:nvSpPr>
        <p:spPr/>
        <p:txBody>
          <a:bodyPr/>
          <a:lstStyle/>
          <a:p>
            <a:r>
              <a:rPr lang="en-GB" dirty="0"/>
              <a:t>60 Second Task</a:t>
            </a:r>
          </a:p>
        </p:txBody>
      </p:sp>
      <p:sp>
        <p:nvSpPr>
          <p:cNvPr id="3" name="Content Placeholder 2">
            <a:extLst>
              <a:ext uri="{FF2B5EF4-FFF2-40B4-BE49-F238E27FC236}">
                <a16:creationId xmlns:a16="http://schemas.microsoft.com/office/drawing/2014/main" id="{9AF98255-CCCD-959F-C540-6E0A017AE191}"/>
              </a:ext>
            </a:extLst>
          </p:cNvPr>
          <p:cNvSpPr>
            <a:spLocks noGrp="1"/>
          </p:cNvSpPr>
          <p:nvPr>
            <p:ph idx="1"/>
          </p:nvPr>
        </p:nvSpPr>
        <p:spPr/>
        <p:txBody>
          <a:bodyPr/>
          <a:lstStyle/>
          <a:p>
            <a:r>
              <a:rPr lang="en-GB" dirty="0"/>
              <a:t>Based upon your ideas for your FMP practical work and what has been discussed so for today:</a:t>
            </a:r>
          </a:p>
          <a:p>
            <a:endParaRPr lang="en-GB" dirty="0"/>
          </a:p>
          <a:p>
            <a:endParaRPr lang="en-GB" dirty="0"/>
          </a:p>
          <a:p>
            <a:r>
              <a:rPr lang="en-GB" dirty="0"/>
              <a:t>Write down the names of people who you need to contact, interview, speak to for your factual media product.</a:t>
            </a:r>
          </a:p>
        </p:txBody>
      </p:sp>
    </p:spTree>
    <p:extLst>
      <p:ext uri="{BB962C8B-B14F-4D97-AF65-F5344CB8AC3E}">
        <p14:creationId xmlns:p14="http://schemas.microsoft.com/office/powerpoint/2010/main" val="36426649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1000"/>
          </a:schemeClr>
        </a:solidFill>
        <a:effectLst/>
      </p:bgPr>
    </p:bg>
    <p:spTree>
      <p:nvGrpSpPr>
        <p:cNvPr id="1" name="">
          <a:extLst>
            <a:ext uri="{FF2B5EF4-FFF2-40B4-BE49-F238E27FC236}">
              <a16:creationId xmlns:a16="http://schemas.microsoft.com/office/drawing/2014/main" id="{786A1158-390A-389E-C899-C21CAE9E34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1BF4B9-AF05-1D8F-07C1-FDDE47A184AF}"/>
              </a:ext>
            </a:extLst>
          </p:cNvPr>
          <p:cNvSpPr>
            <a:spLocks noGrp="1"/>
          </p:cNvSpPr>
          <p:nvPr>
            <p:ph type="title"/>
          </p:nvPr>
        </p:nvSpPr>
        <p:spPr/>
        <p:txBody>
          <a:bodyPr/>
          <a:lstStyle/>
          <a:p>
            <a:r>
              <a:rPr lang="en-GB" dirty="0"/>
              <a:t>60 Second Task</a:t>
            </a:r>
          </a:p>
        </p:txBody>
      </p:sp>
      <p:sp>
        <p:nvSpPr>
          <p:cNvPr id="3" name="Content Placeholder 2">
            <a:extLst>
              <a:ext uri="{FF2B5EF4-FFF2-40B4-BE49-F238E27FC236}">
                <a16:creationId xmlns:a16="http://schemas.microsoft.com/office/drawing/2014/main" id="{C708AFE1-39DB-C6A8-F4DF-02DBB6097B22}"/>
              </a:ext>
            </a:extLst>
          </p:cNvPr>
          <p:cNvSpPr>
            <a:spLocks noGrp="1"/>
          </p:cNvSpPr>
          <p:nvPr>
            <p:ph idx="1"/>
          </p:nvPr>
        </p:nvSpPr>
        <p:spPr/>
        <p:txBody>
          <a:bodyPr/>
          <a:lstStyle/>
          <a:p>
            <a:r>
              <a:rPr lang="en-GB" dirty="0"/>
              <a:t>Based upon your ideas for your FMP practical work and what has been discussed so for today:</a:t>
            </a:r>
          </a:p>
          <a:p>
            <a:endParaRPr lang="en-GB" dirty="0"/>
          </a:p>
          <a:p>
            <a:r>
              <a:rPr lang="en-GB" dirty="0"/>
              <a:t>Write down the names of people who you need to contact, interview, speak to for your factual media product.</a:t>
            </a:r>
          </a:p>
          <a:p>
            <a:endParaRPr lang="en-GB" dirty="0"/>
          </a:p>
          <a:p>
            <a:r>
              <a:rPr lang="en-GB" dirty="0"/>
              <a:t>Does your list represent more than one side of the story?</a:t>
            </a:r>
          </a:p>
        </p:txBody>
      </p:sp>
    </p:spTree>
    <p:extLst>
      <p:ext uri="{BB962C8B-B14F-4D97-AF65-F5344CB8AC3E}">
        <p14:creationId xmlns:p14="http://schemas.microsoft.com/office/powerpoint/2010/main" val="2899904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1000"/>
          </a:schemeClr>
        </a:solidFill>
        <a:effectLst/>
      </p:bgPr>
    </p:bg>
    <p:spTree>
      <p:nvGrpSpPr>
        <p:cNvPr id="1" name="">
          <a:extLst>
            <a:ext uri="{FF2B5EF4-FFF2-40B4-BE49-F238E27FC236}">
              <a16:creationId xmlns:a16="http://schemas.microsoft.com/office/drawing/2014/main" id="{870D0ABF-F8B0-7522-2078-9519B8DDF6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97A567-B485-B4CB-D3E2-9DEA6CAD6869}"/>
              </a:ext>
            </a:extLst>
          </p:cNvPr>
          <p:cNvSpPr>
            <a:spLocks noGrp="1"/>
          </p:cNvSpPr>
          <p:nvPr>
            <p:ph type="title"/>
          </p:nvPr>
        </p:nvSpPr>
        <p:spPr/>
        <p:txBody>
          <a:bodyPr/>
          <a:lstStyle/>
          <a:p>
            <a:r>
              <a:rPr lang="en-GB" dirty="0"/>
              <a:t>60 Second Task</a:t>
            </a:r>
          </a:p>
        </p:txBody>
      </p:sp>
      <p:sp>
        <p:nvSpPr>
          <p:cNvPr id="3" name="Content Placeholder 2">
            <a:extLst>
              <a:ext uri="{FF2B5EF4-FFF2-40B4-BE49-F238E27FC236}">
                <a16:creationId xmlns:a16="http://schemas.microsoft.com/office/drawing/2014/main" id="{FF6ED732-F76D-F8BE-B112-D77DDE0177FC}"/>
              </a:ext>
            </a:extLst>
          </p:cNvPr>
          <p:cNvSpPr>
            <a:spLocks noGrp="1"/>
          </p:cNvSpPr>
          <p:nvPr>
            <p:ph idx="1"/>
          </p:nvPr>
        </p:nvSpPr>
        <p:spPr/>
        <p:txBody>
          <a:bodyPr/>
          <a:lstStyle/>
          <a:p>
            <a:r>
              <a:rPr lang="en-GB" dirty="0"/>
              <a:t>Write down the names of people who you need to contact, interview, speak to for your factual media product.</a:t>
            </a:r>
          </a:p>
          <a:p>
            <a:endParaRPr lang="en-GB" dirty="0"/>
          </a:p>
          <a:p>
            <a:r>
              <a:rPr lang="en-GB" dirty="0"/>
              <a:t>Does your list represent more than one side of the story?</a:t>
            </a:r>
          </a:p>
          <a:p>
            <a:endParaRPr lang="en-GB" dirty="0"/>
          </a:p>
          <a:p>
            <a:r>
              <a:rPr lang="en-GB" dirty="0"/>
              <a:t>What kinds of external agency could you also contact to deepen your story and make it more personal to the subject?</a:t>
            </a:r>
          </a:p>
        </p:txBody>
      </p:sp>
    </p:spTree>
    <p:extLst>
      <p:ext uri="{BB962C8B-B14F-4D97-AF65-F5344CB8AC3E}">
        <p14:creationId xmlns:p14="http://schemas.microsoft.com/office/powerpoint/2010/main" val="4116739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1000"/>
          </a:schemeClr>
        </a:solidFill>
        <a:effectLst/>
      </p:bgPr>
    </p:bg>
    <p:spTree>
      <p:nvGrpSpPr>
        <p:cNvPr id="1" name="">
          <a:extLst>
            <a:ext uri="{FF2B5EF4-FFF2-40B4-BE49-F238E27FC236}">
              <a16:creationId xmlns:a16="http://schemas.microsoft.com/office/drawing/2014/main" id="{4D90A6E0-20FC-0834-D380-0F95CF9241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DB9E87-06C8-76A2-B1B8-D64B5531E5EF}"/>
              </a:ext>
            </a:extLst>
          </p:cNvPr>
          <p:cNvSpPr>
            <a:spLocks noGrp="1"/>
          </p:cNvSpPr>
          <p:nvPr>
            <p:ph type="title"/>
          </p:nvPr>
        </p:nvSpPr>
        <p:spPr/>
        <p:txBody>
          <a:bodyPr/>
          <a:lstStyle/>
          <a:p>
            <a:r>
              <a:rPr lang="en-GB" dirty="0"/>
              <a:t>60 Second Task</a:t>
            </a:r>
          </a:p>
        </p:txBody>
      </p:sp>
      <p:sp>
        <p:nvSpPr>
          <p:cNvPr id="3" name="Content Placeholder 2">
            <a:extLst>
              <a:ext uri="{FF2B5EF4-FFF2-40B4-BE49-F238E27FC236}">
                <a16:creationId xmlns:a16="http://schemas.microsoft.com/office/drawing/2014/main" id="{BC8B5E8F-F4C8-0470-51E1-CFE93B3515C8}"/>
              </a:ext>
            </a:extLst>
          </p:cNvPr>
          <p:cNvSpPr>
            <a:spLocks noGrp="1"/>
          </p:cNvSpPr>
          <p:nvPr>
            <p:ph idx="1"/>
          </p:nvPr>
        </p:nvSpPr>
        <p:spPr/>
        <p:txBody>
          <a:bodyPr/>
          <a:lstStyle/>
          <a:p>
            <a:r>
              <a:rPr lang="en-GB" dirty="0"/>
              <a:t>Write down the names of people who you need to contact, interview, speak to for your factual media product.</a:t>
            </a:r>
          </a:p>
          <a:p>
            <a:endParaRPr lang="en-GB" dirty="0"/>
          </a:p>
          <a:p>
            <a:r>
              <a:rPr lang="en-GB" dirty="0"/>
              <a:t>Does your list represent more than one side of the story?</a:t>
            </a:r>
          </a:p>
          <a:p>
            <a:endParaRPr lang="en-GB" dirty="0"/>
          </a:p>
          <a:p>
            <a:r>
              <a:rPr lang="en-GB" dirty="0"/>
              <a:t>What kinds of external agency could you also contact to deepen your story and make it more personal to the subject?</a:t>
            </a:r>
          </a:p>
          <a:p>
            <a:endParaRPr lang="en-GB" dirty="0"/>
          </a:p>
          <a:p>
            <a:r>
              <a:rPr lang="en-GB" dirty="0"/>
              <a:t>…or relevant to the viewer?</a:t>
            </a:r>
          </a:p>
        </p:txBody>
      </p:sp>
    </p:spTree>
    <p:extLst>
      <p:ext uri="{BB962C8B-B14F-4D97-AF65-F5344CB8AC3E}">
        <p14:creationId xmlns:p14="http://schemas.microsoft.com/office/powerpoint/2010/main" val="652713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34A1-446F-A526-1F33-E3E5C97245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8F2868-1D5E-B5D0-8626-F4A6090452D6}"/>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0DED4EBA-D060-6DDA-2711-A6E65D029AF2}"/>
              </a:ext>
            </a:extLst>
          </p:cNvPr>
          <p:cNvSpPr>
            <a:spLocks noGrp="1"/>
          </p:cNvSpPr>
          <p:nvPr>
            <p:ph idx="1"/>
          </p:nvPr>
        </p:nvSpPr>
        <p:spPr/>
        <p:txBody>
          <a:bodyPr/>
          <a:lstStyle/>
          <a:p>
            <a:r>
              <a:rPr lang="en-GB" dirty="0"/>
              <a:t>What follows are some ‘key theoretical questions about documentary ethics:</a:t>
            </a:r>
          </a:p>
          <a:p>
            <a:r>
              <a:rPr lang="en-GB" dirty="0"/>
              <a:t>‘…the possibility of informed consent as a moral foundation, the existence of a filmmaking duty of care, the conflict between legal and moral rights to privacy and free speech, and the consequences of representation.’ (Nash, 2012; p320)</a:t>
            </a:r>
          </a:p>
          <a:p>
            <a:endParaRPr lang="en-GB" dirty="0"/>
          </a:p>
          <a:p>
            <a:r>
              <a:rPr lang="en-GB" dirty="0"/>
              <a:t>In addition, Nash considers ethical questions concerning ‘the ownership of images, payment to subjects, and the use of release forms.’ (Nash, 2012; p320)</a:t>
            </a:r>
          </a:p>
          <a:p>
            <a:endParaRPr lang="en-GB" dirty="0"/>
          </a:p>
        </p:txBody>
      </p:sp>
    </p:spTree>
    <p:extLst>
      <p:ext uri="{BB962C8B-B14F-4D97-AF65-F5344CB8AC3E}">
        <p14:creationId xmlns:p14="http://schemas.microsoft.com/office/powerpoint/2010/main" val="588865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75CB-25E0-D1E5-B8A2-7F9B142DA6DC}"/>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B39487C0-2DBA-94C3-AC92-A880A25AE0EE}"/>
              </a:ext>
            </a:extLst>
          </p:cNvPr>
          <p:cNvSpPr>
            <a:spLocks noGrp="1"/>
          </p:cNvSpPr>
          <p:nvPr>
            <p:ph idx="1"/>
          </p:nvPr>
        </p:nvSpPr>
        <p:spPr/>
        <p:txBody>
          <a:bodyPr/>
          <a:lstStyle/>
          <a:p>
            <a:r>
              <a:rPr lang="en-GB" dirty="0"/>
              <a:t>What is your experience of completing release forms – about yourself?</a:t>
            </a:r>
          </a:p>
          <a:p>
            <a:endParaRPr lang="en-GB" dirty="0"/>
          </a:p>
          <a:p>
            <a:r>
              <a:rPr lang="en-GB" dirty="0"/>
              <a:t>What release form have you used in the past – on others?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366627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13AAA-74BA-C2B2-0A64-4D8BD9AAA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EA9BF4-9221-67D7-7DD4-513245D21AB8}"/>
              </a:ext>
            </a:extLst>
          </p:cNvPr>
          <p:cNvSpPr>
            <a:spLocks noGrp="1"/>
          </p:cNvSpPr>
          <p:nvPr>
            <p:ph type="title"/>
          </p:nvPr>
        </p:nvSpPr>
        <p:spPr/>
        <p:txBody>
          <a:bodyPr/>
          <a:lstStyle/>
          <a:p>
            <a:r>
              <a:rPr lang="en-GB" dirty="0"/>
              <a:t>Storytelling + Ethics</a:t>
            </a:r>
          </a:p>
        </p:txBody>
      </p:sp>
      <p:sp>
        <p:nvSpPr>
          <p:cNvPr id="3" name="Content Placeholder 2">
            <a:extLst>
              <a:ext uri="{FF2B5EF4-FFF2-40B4-BE49-F238E27FC236}">
                <a16:creationId xmlns:a16="http://schemas.microsoft.com/office/drawing/2014/main" id="{A533007F-D14B-1D10-F986-79BC3F6B8075}"/>
              </a:ext>
            </a:extLst>
          </p:cNvPr>
          <p:cNvSpPr>
            <a:spLocks noGrp="1"/>
          </p:cNvSpPr>
          <p:nvPr>
            <p:ph idx="1"/>
          </p:nvPr>
        </p:nvSpPr>
        <p:spPr/>
        <p:txBody>
          <a:bodyPr/>
          <a:lstStyle/>
          <a:p>
            <a:r>
              <a:rPr lang="en-GB" dirty="0"/>
              <a:t>What is more important to you; the realities of the story or the value of ethical theory in documentary practice? (Nash, 2012; p320)</a:t>
            </a:r>
          </a:p>
          <a:p>
            <a:endParaRPr lang="en-GB" dirty="0"/>
          </a:p>
          <a:p>
            <a:r>
              <a:rPr lang="en-GB" dirty="0"/>
              <a:t>Is platforming free speech more important than considering its capacity to do harm?</a:t>
            </a:r>
          </a:p>
          <a:p>
            <a:endParaRPr lang="en-GB" dirty="0"/>
          </a:p>
          <a:p>
            <a:r>
              <a:rPr lang="en-GB" i="1" dirty="0"/>
              <a:t>Can</a:t>
            </a:r>
            <a:r>
              <a:rPr lang="en-GB" dirty="0"/>
              <a:t> we be ethical if we work for money? Despite the obvious and resounding ‘Yes (I think so…?), where does our money come from? </a:t>
            </a:r>
          </a:p>
        </p:txBody>
      </p:sp>
    </p:spTree>
    <p:extLst>
      <p:ext uri="{BB962C8B-B14F-4D97-AF65-F5344CB8AC3E}">
        <p14:creationId xmlns:p14="http://schemas.microsoft.com/office/powerpoint/2010/main" val="14104350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7CD76-3EE0-A789-22E4-ACB46E8A5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8343A7-6EFB-F8EB-F5FA-AC90471E49E3}"/>
              </a:ext>
            </a:extLst>
          </p:cNvPr>
          <p:cNvSpPr>
            <a:spLocks noGrp="1"/>
          </p:cNvSpPr>
          <p:nvPr>
            <p:ph type="title"/>
          </p:nvPr>
        </p:nvSpPr>
        <p:spPr/>
        <p:txBody>
          <a:bodyPr/>
          <a:lstStyle/>
          <a:p>
            <a:r>
              <a:rPr lang="en-GB" dirty="0"/>
              <a:t>An Ideal…?</a:t>
            </a:r>
          </a:p>
        </p:txBody>
      </p:sp>
      <p:sp>
        <p:nvSpPr>
          <p:cNvPr id="3" name="Content Placeholder 2">
            <a:extLst>
              <a:ext uri="{FF2B5EF4-FFF2-40B4-BE49-F238E27FC236}">
                <a16:creationId xmlns:a16="http://schemas.microsoft.com/office/drawing/2014/main" id="{24372C50-435B-5B97-6DD0-CF9AEAEFB060}"/>
              </a:ext>
            </a:extLst>
          </p:cNvPr>
          <p:cNvSpPr>
            <a:spLocks noGrp="1"/>
          </p:cNvSpPr>
          <p:nvPr>
            <p:ph idx="1"/>
          </p:nvPr>
        </p:nvSpPr>
        <p:spPr/>
        <p:txBody>
          <a:bodyPr/>
          <a:lstStyle/>
          <a:p>
            <a:endParaRPr lang="en-GB" dirty="0"/>
          </a:p>
          <a:p>
            <a:r>
              <a:rPr lang="en-GB" dirty="0"/>
              <a:t>Winston (in Nash)… ‘argues explicitly for a situationist approach to documentary ethics by which he intends (…) an individual, rational, and voluntary ethic in which the documentary maker is called on to remain sensitive to the impact of documentary production and distribution for the documentary participant.’ (in Nash, 2012; p321) </a:t>
            </a:r>
          </a:p>
        </p:txBody>
      </p:sp>
    </p:spTree>
    <p:extLst>
      <p:ext uri="{BB962C8B-B14F-4D97-AF65-F5344CB8AC3E}">
        <p14:creationId xmlns:p14="http://schemas.microsoft.com/office/powerpoint/2010/main" val="3799114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FC6E1-2F0C-5F3B-B2BE-364C3F7A6CB8}"/>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432C5161-55FC-AD54-D6E1-3A6DE5316998}"/>
              </a:ext>
            </a:extLst>
          </p:cNvPr>
          <p:cNvSpPr>
            <a:spLocks noGrp="1"/>
          </p:cNvSpPr>
          <p:nvPr>
            <p:ph idx="1"/>
          </p:nvPr>
        </p:nvSpPr>
        <p:spPr/>
        <p:txBody>
          <a:bodyPr/>
          <a:lstStyle/>
          <a:p>
            <a:r>
              <a:rPr lang="en-GB" dirty="0"/>
              <a:t>‘(Yet) a substantial concern of documentary ethicists is the treatment of the documentary participant. Nichols (2001, p5) suggests that a central question for documentary ethics is ‘What do we do with people when we make a documentary?’ (Nash, 2012; p322) </a:t>
            </a:r>
          </a:p>
          <a:p>
            <a:endParaRPr lang="en-GB" dirty="0"/>
          </a:p>
          <a:p>
            <a:r>
              <a:rPr lang="en-GB" dirty="0"/>
              <a:t>‘To what extent were the ideals of fully informed consent approached? To what extent does the documentary reduce the participant to a stereotypical role, dictated in advance by the ﬁlmmaker?’ (Nash, 2012; p322) </a:t>
            </a:r>
          </a:p>
        </p:txBody>
      </p:sp>
    </p:spTree>
    <p:extLst>
      <p:ext uri="{BB962C8B-B14F-4D97-AF65-F5344CB8AC3E}">
        <p14:creationId xmlns:p14="http://schemas.microsoft.com/office/powerpoint/2010/main" val="3289195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D870-1387-DE15-0142-66C9189CCCCB}"/>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AD963A3D-A620-2AAB-98FE-62C11FCAA92A}"/>
              </a:ext>
            </a:extLst>
          </p:cNvPr>
          <p:cNvSpPr>
            <a:spLocks noGrp="1"/>
          </p:cNvSpPr>
          <p:nvPr>
            <p:ph idx="1"/>
          </p:nvPr>
        </p:nvSpPr>
        <p:spPr/>
        <p:txBody>
          <a:bodyPr/>
          <a:lstStyle/>
          <a:p>
            <a:r>
              <a:rPr lang="en-GB" dirty="0"/>
              <a:t>Drawing on the work of Reisman (2008) and Squire (2008), experiential research takes the act of storytelling to be a process of meaning making, seeking to understand the signiﬁcance of events by considering how the teller evaluates them.’ (Nash, 2012; p323)</a:t>
            </a:r>
          </a:p>
          <a:p>
            <a:endParaRPr lang="en-GB" dirty="0"/>
          </a:p>
          <a:p>
            <a:r>
              <a:rPr lang="en-GB" dirty="0"/>
              <a:t>The interview is conceptualized in this research not as a process of objective data collection but as a process of meaning making in which the narrative is created for, and in collaboration with, the interviewer (Mishler 1986) (Nash, 2012; p323) </a:t>
            </a:r>
          </a:p>
        </p:txBody>
      </p:sp>
    </p:spTree>
    <p:extLst>
      <p:ext uri="{BB962C8B-B14F-4D97-AF65-F5344CB8AC3E}">
        <p14:creationId xmlns:p14="http://schemas.microsoft.com/office/powerpoint/2010/main" val="750222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C89A-98D8-90B5-A284-7C71FDBDB5FE}"/>
              </a:ext>
            </a:extLst>
          </p:cNvPr>
          <p:cNvSpPr>
            <a:spLocks noGrp="1"/>
          </p:cNvSpPr>
          <p:nvPr>
            <p:ph type="title"/>
          </p:nvPr>
        </p:nvSpPr>
        <p:spPr/>
        <p:txBody>
          <a:bodyPr/>
          <a:lstStyle/>
          <a:p>
            <a:r>
              <a:rPr lang="en-GB" dirty="0"/>
              <a:t>Your choices matter</a:t>
            </a:r>
          </a:p>
        </p:txBody>
      </p:sp>
      <p:sp>
        <p:nvSpPr>
          <p:cNvPr id="3" name="Content Placeholder 2">
            <a:extLst>
              <a:ext uri="{FF2B5EF4-FFF2-40B4-BE49-F238E27FC236}">
                <a16:creationId xmlns:a16="http://schemas.microsoft.com/office/drawing/2014/main" id="{219FC502-4BA6-ED77-1392-3DE8819B2B82}"/>
              </a:ext>
            </a:extLst>
          </p:cNvPr>
          <p:cNvSpPr>
            <a:spLocks noGrp="1"/>
          </p:cNvSpPr>
          <p:nvPr>
            <p:ph idx="1"/>
          </p:nvPr>
        </p:nvSpPr>
        <p:spPr/>
        <p:txBody>
          <a:bodyPr/>
          <a:lstStyle/>
          <a:p>
            <a:endParaRPr lang="en-GB" dirty="0"/>
          </a:p>
          <a:p>
            <a:r>
              <a:rPr lang="en-GB" dirty="0"/>
              <a:t>‘Lyn Rule (a documentary participant referred to in the paper and previously in Nichols) describes the release form as a kind of handing over of valuables.’ (Nash, 2012; p328)</a:t>
            </a:r>
          </a:p>
          <a:p>
            <a:endParaRPr lang="en-GB" dirty="0"/>
          </a:p>
          <a:p>
            <a:r>
              <a:rPr lang="en-GB" dirty="0"/>
              <a:t>‘Research narratives, like documentary texts, emerge from the interactions between ﬁlmmaker/researcher and participant/subject.’ (Nash, 2012; p323)</a:t>
            </a:r>
          </a:p>
          <a:p>
            <a:endParaRPr lang="en-GB" dirty="0"/>
          </a:p>
          <a:p>
            <a:endParaRPr lang="en-GB" dirty="0"/>
          </a:p>
        </p:txBody>
      </p:sp>
    </p:spTree>
    <p:extLst>
      <p:ext uri="{BB962C8B-B14F-4D97-AF65-F5344CB8AC3E}">
        <p14:creationId xmlns:p14="http://schemas.microsoft.com/office/powerpoint/2010/main" val="4005911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4C61-CF75-0B50-4A97-9A681637861D}"/>
              </a:ext>
            </a:extLst>
          </p:cNvPr>
          <p:cNvSpPr>
            <a:spLocks noGrp="1"/>
          </p:cNvSpPr>
          <p:nvPr>
            <p:ph type="title"/>
          </p:nvPr>
        </p:nvSpPr>
        <p:spPr/>
        <p:txBody>
          <a:bodyPr/>
          <a:lstStyle/>
          <a:p>
            <a:r>
              <a:rPr lang="en-GB" dirty="0"/>
              <a:t>Hardcore quote</a:t>
            </a:r>
          </a:p>
        </p:txBody>
      </p:sp>
      <p:sp>
        <p:nvSpPr>
          <p:cNvPr id="3" name="Content Placeholder 2">
            <a:extLst>
              <a:ext uri="{FF2B5EF4-FFF2-40B4-BE49-F238E27FC236}">
                <a16:creationId xmlns:a16="http://schemas.microsoft.com/office/drawing/2014/main" id="{8977964E-71D4-70F6-F964-1FF939429DC0}"/>
              </a:ext>
            </a:extLst>
          </p:cNvPr>
          <p:cNvSpPr>
            <a:spLocks noGrp="1"/>
          </p:cNvSpPr>
          <p:nvPr>
            <p:ph idx="1"/>
          </p:nvPr>
        </p:nvSpPr>
        <p:spPr/>
        <p:txBody>
          <a:bodyPr>
            <a:normAutofit lnSpcReduction="10000"/>
          </a:bodyPr>
          <a:lstStyle/>
          <a:p>
            <a:r>
              <a:rPr lang="en-GB" dirty="0"/>
              <a:t>‘In reality, release forms serve multiple functions. One key function is to protect the ﬁlmmaker and broadcaster against defamation, while ensuring a clean slate in terms of copyright and use of the participant’s image (Brenton and Cohen2003). </a:t>
            </a:r>
          </a:p>
          <a:p>
            <a:r>
              <a:rPr lang="en-GB" dirty="0"/>
              <a:t>Within the context of documentary, the effect of the release form is to make the participant feel additionally disempowered in their relationship with the ﬁlmmaker. </a:t>
            </a:r>
          </a:p>
          <a:p>
            <a:r>
              <a:rPr lang="en-GB" dirty="0"/>
              <a:t>Neither Lyn Rule nor Tom </a:t>
            </a:r>
            <a:r>
              <a:rPr lang="en-GB" dirty="0" err="1"/>
              <a:t>Zubrycki</a:t>
            </a:r>
            <a:r>
              <a:rPr lang="en-GB" dirty="0"/>
              <a:t> felt that the release form related in any way to informed consent; rather, both saw it as a process that protected the ﬁnancial interests of the broadcast institution.’ (Nash, 2012; p329)</a:t>
            </a:r>
          </a:p>
          <a:p>
            <a:endParaRPr lang="en-GB" dirty="0"/>
          </a:p>
        </p:txBody>
      </p:sp>
    </p:spTree>
    <p:extLst>
      <p:ext uri="{BB962C8B-B14F-4D97-AF65-F5344CB8AC3E}">
        <p14:creationId xmlns:p14="http://schemas.microsoft.com/office/powerpoint/2010/main" val="18138736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2FDD-DA5B-C946-630D-1A654AA352A8}"/>
              </a:ext>
            </a:extLst>
          </p:cNvPr>
          <p:cNvSpPr>
            <a:spLocks noGrp="1"/>
          </p:cNvSpPr>
          <p:nvPr>
            <p:ph type="title"/>
          </p:nvPr>
        </p:nvSpPr>
        <p:spPr/>
        <p:txBody>
          <a:bodyPr/>
          <a:lstStyle/>
          <a:p>
            <a:r>
              <a:rPr lang="en-GB" dirty="0"/>
              <a:t>Hardcore quote (pt2)</a:t>
            </a:r>
          </a:p>
        </p:txBody>
      </p:sp>
      <p:sp>
        <p:nvSpPr>
          <p:cNvPr id="3" name="Content Placeholder 2">
            <a:extLst>
              <a:ext uri="{FF2B5EF4-FFF2-40B4-BE49-F238E27FC236}">
                <a16:creationId xmlns:a16="http://schemas.microsoft.com/office/drawing/2014/main" id="{8E9B66FD-ECCC-27BF-1DCE-6F506CC0A911}"/>
              </a:ext>
            </a:extLst>
          </p:cNvPr>
          <p:cNvSpPr>
            <a:spLocks noGrp="1"/>
          </p:cNvSpPr>
          <p:nvPr>
            <p:ph idx="1"/>
          </p:nvPr>
        </p:nvSpPr>
        <p:spPr/>
        <p:txBody>
          <a:bodyPr/>
          <a:lstStyle/>
          <a:p>
            <a:r>
              <a:rPr lang="en-GB" dirty="0"/>
              <a:t>‘For ﬁlmmakers Tom </a:t>
            </a:r>
            <a:r>
              <a:rPr lang="en-GB" dirty="0" err="1"/>
              <a:t>Zubrycki</a:t>
            </a:r>
            <a:r>
              <a:rPr lang="en-GB" dirty="0"/>
              <a:t> and Bob Connolly the right of veto* is an important feature of ethical documentary making and both offered this to participants at the editing stage. They acknowledge, however, that giving participants a right of veto is controversial for broadcasters and funding bodies and remains an informal relationship.’ (Nash, 2012; p329)</a:t>
            </a:r>
          </a:p>
          <a:p>
            <a:endParaRPr lang="en-GB" dirty="0"/>
          </a:p>
          <a:p>
            <a:endParaRPr lang="en-GB" dirty="0"/>
          </a:p>
          <a:p>
            <a:r>
              <a:rPr lang="en-GB" dirty="0"/>
              <a:t>*</a:t>
            </a:r>
            <a:r>
              <a:rPr lang="en-GB" dirty="0">
                <a:solidFill>
                  <a:srgbClr val="040C28"/>
                </a:solidFill>
                <a:latin typeface="Google Sans"/>
              </a:rPr>
              <a:t>an official power or right to refuse to accept or allow something</a:t>
            </a:r>
            <a:r>
              <a:rPr lang="en-GB" dirty="0">
                <a:solidFill>
                  <a:srgbClr val="1F1F1F"/>
                </a:solidFill>
                <a:latin typeface="Google Sans"/>
              </a:rPr>
              <a:t>.</a:t>
            </a:r>
            <a:endParaRPr lang="en-GB" dirty="0"/>
          </a:p>
          <a:p>
            <a:endParaRPr lang="en-GB" dirty="0"/>
          </a:p>
        </p:txBody>
      </p:sp>
    </p:spTree>
    <p:extLst>
      <p:ext uri="{BB962C8B-B14F-4D97-AF65-F5344CB8AC3E}">
        <p14:creationId xmlns:p14="http://schemas.microsoft.com/office/powerpoint/2010/main" val="4108066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2F253-E0C7-51AF-A310-392236204F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E4F852-3FAD-63D4-FA9B-DC6263B2044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EE094AA-837E-50CA-30CA-0DC0C1964C96}"/>
              </a:ext>
            </a:extLst>
          </p:cNvPr>
          <p:cNvSpPr>
            <a:spLocks noGrp="1"/>
          </p:cNvSpPr>
          <p:nvPr>
            <p:ph idx="1"/>
          </p:nvPr>
        </p:nvSpPr>
        <p:spPr/>
        <p:txBody>
          <a:bodyPr/>
          <a:lstStyle/>
          <a:p>
            <a:r>
              <a:rPr lang="en-GB" dirty="0"/>
              <a:t>Nichols, B. (2017) </a:t>
            </a:r>
            <a:r>
              <a:rPr lang="en-GB" i="1" dirty="0"/>
              <a:t>Introduction to Documentary</a:t>
            </a:r>
            <a:r>
              <a:rPr lang="en-GB" dirty="0"/>
              <a:t>. Third edition. Bloomington, Indiana: Indiana University Press.</a:t>
            </a:r>
          </a:p>
          <a:p>
            <a:endParaRPr lang="en-GB" dirty="0"/>
          </a:p>
          <a:p>
            <a:r>
              <a:rPr lang="en-GB" dirty="0"/>
              <a:t>Nash, K. (2012) ‘Telling Stories: the narrative study of documentary ethics.’ </a:t>
            </a:r>
            <a:r>
              <a:rPr lang="en-GB" i="1" dirty="0"/>
              <a:t>New Review of Film and Television Studies</a:t>
            </a:r>
            <a:r>
              <a:rPr lang="en-GB" dirty="0"/>
              <a:t>. Routledge online. 10(3), pp. 318–331. Available at: </a:t>
            </a:r>
            <a:r>
              <a:rPr lang="en-GB" dirty="0">
                <a:hlinkClick r:id="rId2"/>
              </a:rPr>
              <a:t>https://doi.org/10.1080/17400309.2012.693765</a:t>
            </a:r>
            <a:endParaRPr lang="en-GB" dirty="0"/>
          </a:p>
          <a:p>
            <a:r>
              <a:rPr lang="en-GB" dirty="0"/>
              <a:t>Yorke, J. (2013) </a:t>
            </a:r>
            <a:r>
              <a:rPr lang="en-GB" i="1" dirty="0"/>
              <a:t>Into the woods: How stories work and why we tell them</a:t>
            </a:r>
            <a:r>
              <a:rPr lang="en-GB" dirty="0"/>
              <a:t>. London; Penguin Books. </a:t>
            </a:r>
          </a:p>
          <a:p>
            <a:endParaRPr lang="en-GB" dirty="0"/>
          </a:p>
          <a:p>
            <a:endParaRPr lang="en-GB" dirty="0"/>
          </a:p>
        </p:txBody>
      </p:sp>
    </p:spTree>
    <p:extLst>
      <p:ext uri="{BB962C8B-B14F-4D97-AF65-F5344CB8AC3E}">
        <p14:creationId xmlns:p14="http://schemas.microsoft.com/office/powerpoint/2010/main" val="175240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1CF34-1229-2059-FEFB-837F42D719BA}"/>
              </a:ext>
            </a:extLst>
          </p:cNvPr>
          <p:cNvSpPr>
            <a:spLocks noGrp="1"/>
          </p:cNvSpPr>
          <p:nvPr>
            <p:ph type="title"/>
          </p:nvPr>
        </p:nvSpPr>
        <p:spPr/>
        <p:txBody>
          <a:bodyPr/>
          <a:lstStyle/>
          <a:p>
            <a:r>
              <a:rPr lang="en-GB" dirty="0"/>
              <a:t>Pre-Production: Basic definition</a:t>
            </a:r>
          </a:p>
        </p:txBody>
      </p:sp>
      <p:sp>
        <p:nvSpPr>
          <p:cNvPr id="3" name="Content Placeholder 2">
            <a:extLst>
              <a:ext uri="{FF2B5EF4-FFF2-40B4-BE49-F238E27FC236}">
                <a16:creationId xmlns:a16="http://schemas.microsoft.com/office/drawing/2014/main" id="{CA1E2253-936E-36DD-47D1-6A45441D0C5E}"/>
              </a:ext>
            </a:extLst>
          </p:cNvPr>
          <p:cNvSpPr>
            <a:spLocks noGrp="1"/>
          </p:cNvSpPr>
          <p:nvPr>
            <p:ph idx="1"/>
          </p:nvPr>
        </p:nvSpPr>
        <p:spPr/>
        <p:txBody>
          <a:bodyPr>
            <a:normAutofit fontScale="92500" lnSpcReduction="10000"/>
          </a:bodyPr>
          <a:lstStyle/>
          <a:p>
            <a:endParaRPr lang="en-GB" dirty="0"/>
          </a:p>
          <a:p>
            <a:r>
              <a:rPr lang="en-GB" dirty="0"/>
              <a:t>‘It is during pre-production that you, as much as possible, plan the events and processes that will need to occur in order for you to achieve your vision.’ (Reid &amp; Sanders, 2021:p30 )</a:t>
            </a:r>
          </a:p>
          <a:p>
            <a:pPr marL="0" indent="0">
              <a:buNone/>
            </a:pPr>
            <a:endParaRPr lang="en-GB" dirty="0"/>
          </a:p>
          <a:p>
            <a:endParaRPr lang="en-GB" dirty="0"/>
          </a:p>
          <a:p>
            <a:r>
              <a:rPr lang="en-GB" dirty="0"/>
              <a:t>‘Pre-production is also the phase in which the realities of a shoot - including identifying key filming locations, transportation, costs, crew organisation, and so on — are organised: ideas must be turned into actionable milestones. Plan as much as you can.’ (Reid &amp; Sanders, 2021:32)</a:t>
            </a:r>
          </a:p>
          <a:p>
            <a:pPr marL="0" indent="0">
              <a:buNone/>
            </a:pPr>
            <a:endParaRPr lang="en-GB" dirty="0"/>
          </a:p>
        </p:txBody>
      </p:sp>
    </p:spTree>
    <p:extLst>
      <p:ext uri="{BB962C8B-B14F-4D97-AF65-F5344CB8AC3E}">
        <p14:creationId xmlns:p14="http://schemas.microsoft.com/office/powerpoint/2010/main" val="18971496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F1B0-39B2-F054-8D64-DF7B34D4977D}"/>
              </a:ext>
            </a:extLst>
          </p:cNvPr>
          <p:cNvSpPr>
            <a:spLocks noGrp="1"/>
          </p:cNvSpPr>
          <p:nvPr>
            <p:ph type="title"/>
          </p:nvPr>
        </p:nvSpPr>
        <p:spPr/>
        <p:txBody>
          <a:bodyPr/>
          <a:lstStyle/>
          <a:p>
            <a:r>
              <a:rPr lang="en-GB" dirty="0"/>
              <a:t>Pre-Production: Basic definition</a:t>
            </a:r>
          </a:p>
        </p:txBody>
      </p:sp>
      <p:sp>
        <p:nvSpPr>
          <p:cNvPr id="3" name="Content Placeholder 2">
            <a:extLst>
              <a:ext uri="{FF2B5EF4-FFF2-40B4-BE49-F238E27FC236}">
                <a16:creationId xmlns:a16="http://schemas.microsoft.com/office/drawing/2014/main" id="{F4DB72D3-6EB0-9F21-00A0-A8FEC969E4AE}"/>
              </a:ext>
            </a:extLst>
          </p:cNvPr>
          <p:cNvSpPr>
            <a:spLocks noGrp="1"/>
          </p:cNvSpPr>
          <p:nvPr>
            <p:ph idx="1"/>
          </p:nvPr>
        </p:nvSpPr>
        <p:spPr/>
        <p:txBody>
          <a:bodyPr/>
          <a:lstStyle/>
          <a:p>
            <a:r>
              <a:rPr lang="en-GB" dirty="0"/>
              <a:t>Key outcomes:</a:t>
            </a:r>
          </a:p>
          <a:p>
            <a:endParaRPr lang="en-GB" dirty="0"/>
          </a:p>
          <a:p>
            <a:r>
              <a:rPr lang="en-GB" dirty="0"/>
              <a:t>That you have given time, creativity and ‘mental-space’ to imagining and planning what your output looks and sounds like.</a:t>
            </a:r>
          </a:p>
          <a:p>
            <a:endParaRPr lang="en-GB" dirty="0"/>
          </a:p>
          <a:p>
            <a:r>
              <a:rPr lang="en-GB" dirty="0"/>
              <a:t>You have a reliable, working plan that clearly describes how you will achieve your creative aims. </a:t>
            </a:r>
          </a:p>
          <a:p>
            <a:endParaRPr lang="en-GB" dirty="0"/>
          </a:p>
        </p:txBody>
      </p:sp>
    </p:spTree>
    <p:extLst>
      <p:ext uri="{BB962C8B-B14F-4D97-AF65-F5344CB8AC3E}">
        <p14:creationId xmlns:p14="http://schemas.microsoft.com/office/powerpoint/2010/main" val="268059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F779-CC05-6B4F-E8A9-294085760E83}"/>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6B2F0BF8-5149-900C-D9F5-A7A572808FC1}"/>
              </a:ext>
            </a:extLst>
          </p:cNvPr>
          <p:cNvSpPr>
            <a:spLocks noGrp="1"/>
          </p:cNvSpPr>
          <p:nvPr>
            <p:ph idx="1"/>
          </p:nvPr>
        </p:nvSpPr>
        <p:spPr/>
        <p:txBody>
          <a:bodyPr/>
          <a:lstStyle/>
          <a:p>
            <a:r>
              <a:rPr lang="en-GB" dirty="0"/>
              <a:t>‘Pre-production involves a lot of planning, but it is also a highly creative process. It is during this stage that you conceptualise your film and plan out how you will achieve your vision.’ (Reid &amp; Sanders, 2021:p30)</a:t>
            </a:r>
          </a:p>
          <a:p>
            <a:pPr marL="0" indent="0">
              <a:buNone/>
            </a:pPr>
            <a:endParaRPr lang="en-GB" dirty="0"/>
          </a:p>
          <a:p>
            <a:endParaRPr lang="en-GB" dirty="0"/>
          </a:p>
          <a:p>
            <a:r>
              <a:rPr lang="en-GB" dirty="0"/>
              <a:t>Will you use script and/or scripted questions? </a:t>
            </a:r>
          </a:p>
          <a:p>
            <a:r>
              <a:rPr lang="en-GB" dirty="0"/>
              <a:t>Will you use vox-pops?</a:t>
            </a:r>
          </a:p>
          <a:p>
            <a:r>
              <a:rPr lang="en-GB" dirty="0"/>
              <a:t>Will you story board your vision?</a:t>
            </a:r>
          </a:p>
          <a:p>
            <a:endParaRPr lang="en-GB" dirty="0"/>
          </a:p>
        </p:txBody>
      </p:sp>
    </p:spTree>
    <p:extLst>
      <p:ext uri="{BB962C8B-B14F-4D97-AF65-F5344CB8AC3E}">
        <p14:creationId xmlns:p14="http://schemas.microsoft.com/office/powerpoint/2010/main" val="4279819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25AA5-25D5-D2F3-850F-D4763CD0BD52}"/>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EED96AA4-64F0-FEB6-4F40-E49F0558D739}"/>
              </a:ext>
            </a:extLst>
          </p:cNvPr>
          <p:cNvSpPr>
            <a:spLocks noGrp="1"/>
          </p:cNvSpPr>
          <p:nvPr>
            <p:ph idx="1"/>
          </p:nvPr>
        </p:nvSpPr>
        <p:spPr/>
        <p:txBody>
          <a:bodyPr/>
          <a:lstStyle/>
          <a:p>
            <a:r>
              <a:rPr lang="en-GB" dirty="0"/>
              <a:t>‘Pre-production is the time during which you prepare; prepare yourself, your script (if applicable), your crew, your camera skills, your schedule, your storyboards, etc. Plan everything that is within your power’ (Reid &amp; Sanders, 2021:p30)</a:t>
            </a:r>
          </a:p>
          <a:p>
            <a:pPr marL="0" indent="0">
              <a:buNone/>
            </a:pPr>
            <a:endParaRPr lang="en-GB" dirty="0"/>
          </a:p>
          <a:p>
            <a:endParaRPr lang="en-GB" dirty="0"/>
          </a:p>
          <a:p>
            <a:r>
              <a:rPr lang="en-GB" dirty="0"/>
              <a:t>Why?</a:t>
            </a:r>
          </a:p>
        </p:txBody>
      </p:sp>
    </p:spTree>
    <p:extLst>
      <p:ext uri="{BB962C8B-B14F-4D97-AF65-F5344CB8AC3E}">
        <p14:creationId xmlns:p14="http://schemas.microsoft.com/office/powerpoint/2010/main" val="12566993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63595-BE83-9155-2C34-97F6C04ABDD3}"/>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477BB1BD-E73B-99CC-DC6A-F5D50473A947}"/>
              </a:ext>
            </a:extLst>
          </p:cNvPr>
          <p:cNvSpPr>
            <a:spLocks noGrp="1"/>
          </p:cNvSpPr>
          <p:nvPr>
            <p:ph idx="1"/>
          </p:nvPr>
        </p:nvSpPr>
        <p:spPr/>
        <p:txBody>
          <a:bodyPr>
            <a:normAutofit lnSpcReduction="10000"/>
          </a:bodyPr>
          <a:lstStyle/>
          <a:p>
            <a:r>
              <a:rPr lang="en-GB" dirty="0"/>
              <a:t>During planning try to imagine all eventualities.</a:t>
            </a:r>
          </a:p>
          <a:p>
            <a:endParaRPr lang="en-GB" dirty="0"/>
          </a:p>
          <a:p>
            <a:r>
              <a:rPr lang="en-GB" dirty="0"/>
              <a:t>When you revise your plans, ask yourselves again ‘What was it meant to achieve? How might that same theme be explored in a different, more achievable way?’ (Reid &amp; Sanders, 2021:p35)</a:t>
            </a:r>
          </a:p>
          <a:p>
            <a:pPr marL="0" indent="0">
              <a:buNone/>
            </a:pPr>
            <a:endParaRPr lang="en-GB" dirty="0"/>
          </a:p>
          <a:p>
            <a:endParaRPr lang="en-GB" dirty="0"/>
          </a:p>
          <a:p>
            <a:r>
              <a:rPr lang="en-GB" dirty="0"/>
              <a:t>This same question should be asked in the field when things go ‘wrong’ to facilitate creative flexibility and allow for content to be captured despite an unavoidable change in plan. </a:t>
            </a:r>
          </a:p>
        </p:txBody>
      </p:sp>
    </p:spTree>
    <p:extLst>
      <p:ext uri="{BB962C8B-B14F-4D97-AF65-F5344CB8AC3E}">
        <p14:creationId xmlns:p14="http://schemas.microsoft.com/office/powerpoint/2010/main" val="21285416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B1F04-786F-C463-85B2-FE3E08BDAABA}"/>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8AC85F3B-C6BE-ECBA-D308-F524845DCC9A}"/>
              </a:ext>
            </a:extLst>
          </p:cNvPr>
          <p:cNvSpPr>
            <a:spLocks noGrp="1"/>
          </p:cNvSpPr>
          <p:nvPr>
            <p:ph idx="1"/>
          </p:nvPr>
        </p:nvSpPr>
        <p:spPr/>
        <p:txBody>
          <a:bodyPr>
            <a:normAutofit fontScale="92500"/>
          </a:bodyPr>
          <a:lstStyle/>
          <a:p>
            <a:r>
              <a:rPr lang="en-GB" dirty="0"/>
              <a:t>To facilitate appropriate focus in the field and capture new ideas as they come to you.</a:t>
            </a:r>
          </a:p>
          <a:p>
            <a:endParaRPr lang="en-GB" dirty="0"/>
          </a:p>
          <a:p>
            <a:r>
              <a:rPr lang="en-GB" dirty="0"/>
              <a:t>‘…you will be able to devote all of your creative and intellectual energy to the actual making of your project.’ (Reid &amp; Sanders, 2021:31)</a:t>
            </a:r>
          </a:p>
          <a:p>
            <a:pPr marL="0" indent="0">
              <a:buNone/>
            </a:pPr>
            <a:endParaRPr lang="en-GB" dirty="0"/>
          </a:p>
          <a:p>
            <a:endParaRPr lang="en-GB" dirty="0"/>
          </a:p>
          <a:p>
            <a:r>
              <a:rPr lang="en-GB" dirty="0"/>
              <a:t>Keeping a working creative journal also provides a space to keep new ideas that you want to explore. Keep an eye out for inspiration at all times.</a:t>
            </a:r>
          </a:p>
        </p:txBody>
      </p:sp>
    </p:spTree>
    <p:extLst>
      <p:ext uri="{BB962C8B-B14F-4D97-AF65-F5344CB8AC3E}">
        <p14:creationId xmlns:p14="http://schemas.microsoft.com/office/powerpoint/2010/main" val="41611268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190A5-59FC-E2A7-5BB2-F3A736E1F4A4}"/>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454E573D-8665-EBFF-F9EE-CEF13CB77F9A}"/>
              </a:ext>
            </a:extLst>
          </p:cNvPr>
          <p:cNvSpPr>
            <a:spLocks noGrp="1"/>
          </p:cNvSpPr>
          <p:nvPr>
            <p:ph idx="1"/>
          </p:nvPr>
        </p:nvSpPr>
        <p:spPr/>
        <p:txBody>
          <a:bodyPr/>
          <a:lstStyle/>
          <a:p>
            <a:r>
              <a:rPr lang="en-GB" dirty="0"/>
              <a:t>To allow consideration of how complex your plans are – or how complex they may become.</a:t>
            </a:r>
          </a:p>
          <a:p>
            <a:endParaRPr lang="en-GB" dirty="0"/>
          </a:p>
          <a:p>
            <a:r>
              <a:rPr lang="en-GB" dirty="0"/>
              <a:t>Can you explore the ‘what if’s’ of potential problems + how you might resolve them in a last-minute situation?</a:t>
            </a:r>
          </a:p>
        </p:txBody>
      </p:sp>
    </p:spTree>
    <p:extLst>
      <p:ext uri="{BB962C8B-B14F-4D97-AF65-F5344CB8AC3E}">
        <p14:creationId xmlns:p14="http://schemas.microsoft.com/office/powerpoint/2010/main" val="22439116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652A2-0FD5-A36A-8172-36FC4A5CA393}"/>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050CBD7B-07F6-6439-D515-626B1413A52F}"/>
              </a:ext>
            </a:extLst>
          </p:cNvPr>
          <p:cNvSpPr>
            <a:spLocks noGrp="1"/>
          </p:cNvSpPr>
          <p:nvPr>
            <p:ph idx="1"/>
          </p:nvPr>
        </p:nvSpPr>
        <p:spPr/>
        <p:txBody>
          <a:bodyPr/>
          <a:lstStyle/>
          <a:p>
            <a:endParaRPr lang="en-GB" dirty="0"/>
          </a:p>
          <a:p>
            <a:r>
              <a:rPr lang="en-GB" dirty="0"/>
              <a:t>‘If your planning suggests an over-complicated or unachievable production process, your vision may need to be revisited. Ask yourself a simple question — does your objective justify the resources and effort required to achieve it? Revisit and revise your production plan as many times as necessary to develop a schedule of activity with which you are comfortable — and whose milestones are demonstrably achievable.’ (Reid &amp; Sanders, 2021:p33)</a:t>
            </a:r>
          </a:p>
          <a:p>
            <a:pPr marL="0" indent="0">
              <a:buNone/>
            </a:pPr>
            <a:endParaRPr lang="en-GB" dirty="0"/>
          </a:p>
        </p:txBody>
      </p:sp>
    </p:spTree>
    <p:extLst>
      <p:ext uri="{BB962C8B-B14F-4D97-AF65-F5344CB8AC3E}">
        <p14:creationId xmlns:p14="http://schemas.microsoft.com/office/powerpoint/2010/main" val="40647933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BBAEF-AA85-F38E-F00F-BF0C2C18AC18}"/>
              </a:ext>
            </a:extLst>
          </p:cNvPr>
          <p:cNvSpPr>
            <a:spLocks noGrp="1"/>
          </p:cNvSpPr>
          <p:nvPr>
            <p:ph type="title"/>
          </p:nvPr>
        </p:nvSpPr>
        <p:spPr/>
        <p:txBody>
          <a:bodyPr/>
          <a:lstStyle/>
          <a:p>
            <a:r>
              <a:rPr lang="en-GB" dirty="0"/>
              <a:t>Pre-Production</a:t>
            </a:r>
          </a:p>
        </p:txBody>
      </p:sp>
      <p:sp>
        <p:nvSpPr>
          <p:cNvPr id="3" name="Content Placeholder 2">
            <a:extLst>
              <a:ext uri="{FF2B5EF4-FFF2-40B4-BE49-F238E27FC236}">
                <a16:creationId xmlns:a16="http://schemas.microsoft.com/office/drawing/2014/main" id="{225413F1-2C33-3133-4868-C3202CE99A19}"/>
              </a:ext>
            </a:extLst>
          </p:cNvPr>
          <p:cNvSpPr>
            <a:spLocks noGrp="1"/>
          </p:cNvSpPr>
          <p:nvPr>
            <p:ph idx="1"/>
          </p:nvPr>
        </p:nvSpPr>
        <p:spPr/>
        <p:txBody>
          <a:bodyPr>
            <a:normAutofit/>
          </a:bodyPr>
          <a:lstStyle/>
          <a:p>
            <a:r>
              <a:rPr lang="en-GB" dirty="0"/>
              <a:t>The theoretical becomes real and the pressures placed upon the filmmaker can be vast. It is one thing to conceptualise a film, it is another to bring it into being. (Reid &amp; Sanders, 2021:p33)</a:t>
            </a:r>
          </a:p>
          <a:p>
            <a:endParaRPr lang="en-GB" dirty="0"/>
          </a:p>
          <a:p>
            <a:r>
              <a:rPr lang="en-GB" dirty="0"/>
              <a:t>Understand that some things will likely go wrong. Accept this as a reality and be prepared to be flexible should a setback occur.</a:t>
            </a:r>
            <a:endParaRPr lang="en-GB" b="1" dirty="0"/>
          </a:p>
          <a:p>
            <a:r>
              <a:rPr lang="en-GB" dirty="0"/>
              <a:t>Deal with it as best you can and do not be afraid to take a step back and reassess. There is much to be said for taking a short break, sleeping on a crisis, and discovering new solutions to your production problems. (Reid &amp; Sanders, 2021:p34)</a:t>
            </a:r>
          </a:p>
        </p:txBody>
      </p:sp>
    </p:spTree>
    <p:extLst>
      <p:ext uri="{BB962C8B-B14F-4D97-AF65-F5344CB8AC3E}">
        <p14:creationId xmlns:p14="http://schemas.microsoft.com/office/powerpoint/2010/main" val="34294593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6EC0F-B60B-B1F9-828C-DC9B0A8E4FBC}"/>
              </a:ext>
            </a:extLst>
          </p:cNvPr>
          <p:cNvSpPr>
            <a:spLocks noGrp="1"/>
          </p:cNvSpPr>
          <p:nvPr>
            <p:ph type="title"/>
          </p:nvPr>
        </p:nvSpPr>
        <p:spPr/>
        <p:txBody>
          <a:bodyPr/>
          <a:lstStyle/>
          <a:p>
            <a:r>
              <a:rPr lang="en-GB" dirty="0"/>
              <a:t>‘The unforeseen breeds creative opportunity’</a:t>
            </a:r>
          </a:p>
        </p:txBody>
      </p:sp>
      <p:sp>
        <p:nvSpPr>
          <p:cNvPr id="3" name="Content Placeholder 2">
            <a:extLst>
              <a:ext uri="{FF2B5EF4-FFF2-40B4-BE49-F238E27FC236}">
                <a16:creationId xmlns:a16="http://schemas.microsoft.com/office/drawing/2014/main" id="{8289039B-0F9C-708B-F48F-C9BF0A1190B6}"/>
              </a:ext>
            </a:extLst>
          </p:cNvPr>
          <p:cNvSpPr>
            <a:spLocks noGrp="1"/>
          </p:cNvSpPr>
          <p:nvPr>
            <p:ph idx="1"/>
          </p:nvPr>
        </p:nvSpPr>
        <p:spPr/>
        <p:txBody>
          <a:bodyPr/>
          <a:lstStyle/>
          <a:p>
            <a:endParaRPr lang="en-GB" dirty="0"/>
          </a:p>
          <a:p>
            <a:r>
              <a:rPr lang="en-GB" dirty="0"/>
              <a:t>The intellectual and creative rewards are significant and by persevering through them and turning them to your advantage, your work will ultimately become stronger as a result. (Reid &amp; Sanders, 2021:p34)</a:t>
            </a:r>
          </a:p>
          <a:p>
            <a:pPr marL="0" indent="0">
              <a:buNone/>
            </a:pPr>
            <a:endParaRPr lang="en-GB" dirty="0"/>
          </a:p>
          <a:p>
            <a:r>
              <a:rPr lang="en-GB" dirty="0"/>
              <a:t>What potentially positive adaptations can be made as a result of unexpected issues and problems?</a:t>
            </a:r>
          </a:p>
        </p:txBody>
      </p:sp>
    </p:spTree>
    <p:extLst>
      <p:ext uri="{BB962C8B-B14F-4D97-AF65-F5344CB8AC3E}">
        <p14:creationId xmlns:p14="http://schemas.microsoft.com/office/powerpoint/2010/main" val="9891507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5CDC8-54CC-FEFF-A9F1-286A9F738F94}"/>
              </a:ext>
            </a:extLst>
          </p:cNvPr>
          <p:cNvSpPr>
            <a:spLocks noGrp="1"/>
          </p:cNvSpPr>
          <p:nvPr>
            <p:ph type="title"/>
          </p:nvPr>
        </p:nvSpPr>
        <p:spPr/>
        <p:txBody>
          <a:bodyPr/>
          <a:lstStyle/>
          <a:p>
            <a:r>
              <a:rPr lang="en-GB" dirty="0"/>
              <a:t>Locations</a:t>
            </a:r>
          </a:p>
        </p:txBody>
      </p:sp>
      <p:sp>
        <p:nvSpPr>
          <p:cNvPr id="3" name="Content Placeholder 2">
            <a:extLst>
              <a:ext uri="{FF2B5EF4-FFF2-40B4-BE49-F238E27FC236}">
                <a16:creationId xmlns:a16="http://schemas.microsoft.com/office/drawing/2014/main" id="{E4FFFF2E-05DE-B4A0-B883-8D599F1A0AAC}"/>
              </a:ext>
            </a:extLst>
          </p:cNvPr>
          <p:cNvSpPr>
            <a:spLocks noGrp="1"/>
          </p:cNvSpPr>
          <p:nvPr>
            <p:ph idx="1"/>
          </p:nvPr>
        </p:nvSpPr>
        <p:spPr/>
        <p:txBody>
          <a:bodyPr/>
          <a:lstStyle/>
          <a:p>
            <a:r>
              <a:rPr lang="en-GB" dirty="0"/>
              <a:t>‘If you wish to shoot in more than one location, plan out when, where, and how you will get to that location. List all of the equipment you will require.’ (Reid &amp; Sanders, 2021:p30)</a:t>
            </a:r>
          </a:p>
          <a:p>
            <a:endParaRPr lang="en-GB" dirty="0"/>
          </a:p>
          <a:p>
            <a:r>
              <a:rPr lang="en-GB" dirty="0"/>
              <a:t>Selecting and booking equipment.</a:t>
            </a:r>
          </a:p>
          <a:p>
            <a:endParaRPr lang="en-GB" dirty="0"/>
          </a:p>
          <a:p>
            <a:r>
              <a:rPr lang="en-GB" dirty="0"/>
              <a:t>‘By the end of the pre-production process, all of your logistics should be resolved.’ (Reid &amp; Sanders, 2021:p30)</a:t>
            </a:r>
          </a:p>
          <a:p>
            <a:endParaRPr lang="en-GB" dirty="0"/>
          </a:p>
        </p:txBody>
      </p:sp>
    </p:spTree>
    <p:extLst>
      <p:ext uri="{BB962C8B-B14F-4D97-AF65-F5344CB8AC3E}">
        <p14:creationId xmlns:p14="http://schemas.microsoft.com/office/powerpoint/2010/main" val="26506690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B960D-4453-2701-F414-1B260115B8C1}"/>
              </a:ext>
            </a:extLst>
          </p:cNvPr>
          <p:cNvSpPr>
            <a:spLocks noGrp="1"/>
          </p:cNvSpPr>
          <p:nvPr>
            <p:ph type="title"/>
          </p:nvPr>
        </p:nvSpPr>
        <p:spPr/>
        <p:txBody>
          <a:bodyPr/>
          <a:lstStyle/>
          <a:p>
            <a:r>
              <a:rPr lang="en-GB"/>
              <a:t>End of Day</a:t>
            </a:r>
          </a:p>
        </p:txBody>
      </p:sp>
      <p:sp>
        <p:nvSpPr>
          <p:cNvPr id="3" name="Content Placeholder 2">
            <a:extLst>
              <a:ext uri="{FF2B5EF4-FFF2-40B4-BE49-F238E27FC236}">
                <a16:creationId xmlns:a16="http://schemas.microsoft.com/office/drawing/2014/main" id="{8455ABEE-63DF-70DF-3B28-CDB146CCC50C}"/>
              </a:ext>
            </a:extLst>
          </p:cNvPr>
          <p:cNvSpPr>
            <a:spLocks noGrp="1"/>
          </p:cNvSpPr>
          <p:nvPr>
            <p:ph idx="1"/>
          </p:nvPr>
        </p:nvSpPr>
        <p:spPr/>
        <p:txBody>
          <a:bodyPr>
            <a:normAutofit/>
          </a:bodyPr>
          <a:lstStyle/>
          <a:p>
            <a:r>
              <a:rPr lang="en-GB" dirty="0"/>
              <a:t>‘It is also worth mentioning that you should develop a rigorous end-of-day process, which will include time to care for your equipment, recharge batteries, and back up data. </a:t>
            </a:r>
          </a:p>
          <a:p>
            <a:r>
              <a:rPr lang="en-GB" dirty="0"/>
              <a:t>Every night you should ensure that all camera batteries are recharged. Memory cards should be downloaded on to at least two separate hard drives (in case one fails), and your footage should be reviewed to ensure that the material you captured meets your requirements (all your shots should be in focus, etc). This part of the daily process is non-negotiable.’ (Reid &amp; Sanders, 2021:p37)</a:t>
            </a:r>
          </a:p>
          <a:p>
            <a:endParaRPr lang="en-GB" dirty="0"/>
          </a:p>
        </p:txBody>
      </p:sp>
    </p:spTree>
    <p:extLst>
      <p:ext uri="{BB962C8B-B14F-4D97-AF65-F5344CB8AC3E}">
        <p14:creationId xmlns:p14="http://schemas.microsoft.com/office/powerpoint/2010/main" val="21137253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29956-B0FC-4C23-0606-A6392F809595}"/>
              </a:ext>
            </a:extLst>
          </p:cNvPr>
          <p:cNvSpPr>
            <a:spLocks noGrp="1"/>
          </p:cNvSpPr>
          <p:nvPr>
            <p:ph type="title"/>
          </p:nvPr>
        </p:nvSpPr>
        <p:spPr/>
        <p:txBody>
          <a:bodyPr/>
          <a:lstStyle/>
          <a:p>
            <a:r>
              <a:rPr lang="en-GB" dirty="0"/>
              <a:t>Inspirational and ominous…</a:t>
            </a:r>
          </a:p>
        </p:txBody>
      </p:sp>
      <p:sp>
        <p:nvSpPr>
          <p:cNvPr id="3" name="Content Placeholder 2">
            <a:extLst>
              <a:ext uri="{FF2B5EF4-FFF2-40B4-BE49-F238E27FC236}">
                <a16:creationId xmlns:a16="http://schemas.microsoft.com/office/drawing/2014/main" id="{E696EE85-B5BB-8A85-1E2C-DBAFA2A99D1A}"/>
              </a:ext>
            </a:extLst>
          </p:cNvPr>
          <p:cNvSpPr>
            <a:spLocks noGrp="1"/>
          </p:cNvSpPr>
          <p:nvPr>
            <p:ph idx="1"/>
          </p:nvPr>
        </p:nvSpPr>
        <p:spPr/>
        <p:txBody>
          <a:bodyPr/>
          <a:lstStyle/>
          <a:p>
            <a:endParaRPr lang="en-GB" dirty="0"/>
          </a:p>
          <a:p>
            <a:endParaRPr lang="en-GB" dirty="0"/>
          </a:p>
          <a:p>
            <a:r>
              <a:rPr lang="en-GB" dirty="0"/>
              <a:t>‘The footage you capture is the currency of your shoot and should be treated as such.’ (Reid &amp; Sanders, 2021:p37)</a:t>
            </a:r>
          </a:p>
          <a:p>
            <a:endParaRPr lang="en-GB" dirty="0"/>
          </a:p>
        </p:txBody>
      </p:sp>
    </p:spTree>
    <p:extLst>
      <p:ext uri="{BB962C8B-B14F-4D97-AF65-F5344CB8AC3E}">
        <p14:creationId xmlns:p14="http://schemas.microsoft.com/office/powerpoint/2010/main" val="3706206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alpha val="5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95EB-E066-A2B9-511D-0BA3A371B67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C765BE8-3644-C65D-301C-BE5CB83641AC}"/>
              </a:ext>
            </a:extLst>
          </p:cNvPr>
          <p:cNvSpPr>
            <a:spLocks noGrp="1"/>
          </p:cNvSpPr>
          <p:nvPr>
            <p:ph idx="1"/>
          </p:nvPr>
        </p:nvSpPr>
        <p:spPr/>
        <p:txBody>
          <a:bodyPr/>
          <a:lstStyle/>
          <a:p>
            <a:r>
              <a:rPr lang="en-GB" dirty="0"/>
              <a:t>Reid, D.R. and Sanders, B. (2021) </a:t>
            </a:r>
            <a:r>
              <a:rPr lang="en-GB" i="1" dirty="0"/>
              <a:t>Documentary making for digital humanists</a:t>
            </a:r>
            <a:r>
              <a:rPr lang="en-GB" dirty="0"/>
              <a:t>. Cambridge, UK: Open Book Publishers.</a:t>
            </a:r>
          </a:p>
        </p:txBody>
      </p:sp>
    </p:spTree>
    <p:extLst>
      <p:ext uri="{BB962C8B-B14F-4D97-AF65-F5344CB8AC3E}">
        <p14:creationId xmlns:p14="http://schemas.microsoft.com/office/powerpoint/2010/main" val="3816543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466</TotalTime>
  <Words>3386</Words>
  <Application>Microsoft Office PowerPoint</Application>
  <PresentationFormat>Widescreen</PresentationFormat>
  <Paragraphs>241</Paragraphs>
  <Slides>46</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Google Sans</vt:lpstr>
      <vt:lpstr>Aptos</vt:lpstr>
      <vt:lpstr>Aptos Display</vt:lpstr>
      <vt:lpstr>Arial</vt:lpstr>
      <vt:lpstr>Office Theme</vt:lpstr>
      <vt:lpstr>Factual Media Production</vt:lpstr>
      <vt:lpstr>What is a documentary (Nichols, 2017)?</vt:lpstr>
      <vt:lpstr>‘Documentaries are about reality…’</vt:lpstr>
      <vt:lpstr>‘Documentaries are about reality…’</vt:lpstr>
      <vt:lpstr>‘Documentaries are about real people…’</vt:lpstr>
      <vt:lpstr>‘Documentaries are about real people…’</vt:lpstr>
      <vt:lpstr>‘Documentaries tell stories about what happens in the real world…’</vt:lpstr>
      <vt:lpstr>‘Documentaries are about real people…’</vt:lpstr>
      <vt:lpstr>What is a documentary?</vt:lpstr>
      <vt:lpstr>Hardcore quote</vt:lpstr>
      <vt:lpstr>Hardcore quote</vt:lpstr>
      <vt:lpstr>Storytelling</vt:lpstr>
      <vt:lpstr>Over to you…</vt:lpstr>
      <vt:lpstr>Assignment reminder: Component 1</vt:lpstr>
      <vt:lpstr>Assignment reminder: Component 1</vt:lpstr>
      <vt:lpstr>Module Learning Outcomes</vt:lpstr>
      <vt:lpstr>Over to you…</vt:lpstr>
      <vt:lpstr>Storytelling</vt:lpstr>
      <vt:lpstr>60 Second Task</vt:lpstr>
      <vt:lpstr>60 Second Task</vt:lpstr>
      <vt:lpstr>60 Second Task</vt:lpstr>
      <vt:lpstr>60 Second Task</vt:lpstr>
      <vt:lpstr>Storytelling + Ethics</vt:lpstr>
      <vt:lpstr>Storytelling + Ethics</vt:lpstr>
      <vt:lpstr>Storytelling + Ethics</vt:lpstr>
      <vt:lpstr>An Ideal…?</vt:lpstr>
      <vt:lpstr>Your choices matter</vt:lpstr>
      <vt:lpstr>Your choices matter</vt:lpstr>
      <vt:lpstr>Your choices matter</vt:lpstr>
      <vt:lpstr>Hardcore quote</vt:lpstr>
      <vt:lpstr>Hardcore quote (pt2)</vt:lpstr>
      <vt:lpstr>Bibliography</vt:lpstr>
      <vt:lpstr>Pre-Production: Basic definition</vt:lpstr>
      <vt:lpstr>Pre-Production: Basic definition</vt:lpstr>
      <vt:lpstr>Pre-Production</vt:lpstr>
      <vt:lpstr>Pre-Production</vt:lpstr>
      <vt:lpstr>Pre-Production</vt:lpstr>
      <vt:lpstr>Pre-Production</vt:lpstr>
      <vt:lpstr>Pre-Production</vt:lpstr>
      <vt:lpstr>Pre-Production</vt:lpstr>
      <vt:lpstr>Pre-Production</vt:lpstr>
      <vt:lpstr>‘The unforeseen breeds creative opportunity’</vt:lpstr>
      <vt:lpstr>Locations</vt:lpstr>
      <vt:lpstr>End of Day</vt:lpstr>
      <vt:lpstr>Inspirational and ominous…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12</cp:revision>
  <dcterms:created xsi:type="dcterms:W3CDTF">2025-02-18T14:58:25Z</dcterms:created>
  <dcterms:modified xsi:type="dcterms:W3CDTF">2026-03-18T08:37:46Z</dcterms:modified>
</cp:coreProperties>
</file>