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2" r:id="rId8"/>
    <p:sldId id="265"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3"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4DFA7-E9E8-4355-B9F1-A05E4097E5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32847A-ED04-487F-90A8-ADC183F35A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102B54-1CB2-475B-A389-B4DD5E542690}"/>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5" name="Footer Placeholder 4">
            <a:extLst>
              <a:ext uri="{FF2B5EF4-FFF2-40B4-BE49-F238E27FC236}">
                <a16:creationId xmlns:a16="http://schemas.microsoft.com/office/drawing/2014/main" id="{E57355D3-AADA-4889-B852-639428AEC9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5A72A7-7651-4901-B897-2DB120495589}"/>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352627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D9CC9-3174-4774-B7A0-BA22587842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5C621D-3282-4677-A2B3-A4688D9021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A5A7F1-C2DC-4F99-9D78-D64A52076CBB}"/>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5" name="Footer Placeholder 4">
            <a:extLst>
              <a:ext uri="{FF2B5EF4-FFF2-40B4-BE49-F238E27FC236}">
                <a16:creationId xmlns:a16="http://schemas.microsoft.com/office/drawing/2014/main" id="{01229656-D359-479B-8CE6-B191752D2B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5C38E0-2B52-4A1D-A5CA-A2A85F9D6F3F}"/>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3038872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6E9DB-6CD6-4B11-A9EF-EF14227A47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E44516-618D-43FF-A6CA-02ABB13DCE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52678B-6B67-4384-AD1F-E5475944BBFE}"/>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5" name="Footer Placeholder 4">
            <a:extLst>
              <a:ext uri="{FF2B5EF4-FFF2-40B4-BE49-F238E27FC236}">
                <a16:creationId xmlns:a16="http://schemas.microsoft.com/office/drawing/2014/main" id="{1A5CCA99-1293-4281-9AEA-6823DCFEFE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41F4FE-B96D-490E-B2BE-B779F203B967}"/>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1239452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2B9D8-81D3-4E3C-B896-606307FFE8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EB9D2A-68CA-44A3-9CA8-4364C2CE38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E4DDAE-0630-4DAA-A90E-8C0BBAD1DA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F2AA4E-705F-4157-BCE7-B1FA453D81AA}"/>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6" name="Footer Placeholder 5">
            <a:extLst>
              <a:ext uri="{FF2B5EF4-FFF2-40B4-BE49-F238E27FC236}">
                <a16:creationId xmlns:a16="http://schemas.microsoft.com/office/drawing/2014/main" id="{D64834B2-7D21-4CE7-9BB4-3813408E49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DB5F9A-1EE7-48EC-BAE2-652E7A9F82D8}"/>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1217862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3B901-77E7-4785-B939-5ABF1382F4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676F34-F8BC-4396-AD4D-36FFCC4CCA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315A88-5695-43CB-A31B-6AB651DC01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AEF8A1-9FB4-41FF-8650-0ED273734C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7E6231-6576-42A1-8081-4A8DE379F9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2A1DE9-AE59-4412-96A1-3CDC94B5520D}"/>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8" name="Footer Placeholder 7">
            <a:extLst>
              <a:ext uri="{FF2B5EF4-FFF2-40B4-BE49-F238E27FC236}">
                <a16:creationId xmlns:a16="http://schemas.microsoft.com/office/drawing/2014/main" id="{A2F14DC4-7885-4524-A87D-6DA6311F25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191F15-2208-434A-B0DA-76F3F572A483}"/>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2725812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38474-03E4-4CF4-8B96-B453323514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B6158-0AC5-4565-A938-664DAEE8C529}"/>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4" name="Footer Placeholder 3">
            <a:extLst>
              <a:ext uri="{FF2B5EF4-FFF2-40B4-BE49-F238E27FC236}">
                <a16:creationId xmlns:a16="http://schemas.microsoft.com/office/drawing/2014/main" id="{B58E99D6-381C-4E09-9214-AE43D5D4F0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DC6B74-30B5-4D41-ABBD-E8BBBA920903}"/>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2793227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A013A1-2FE9-4290-908F-F858668A9155}"/>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3" name="Footer Placeholder 2">
            <a:extLst>
              <a:ext uri="{FF2B5EF4-FFF2-40B4-BE49-F238E27FC236}">
                <a16:creationId xmlns:a16="http://schemas.microsoft.com/office/drawing/2014/main" id="{D4EB7503-BB54-4927-88F2-F468D65314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5A0369-DC63-40F0-8FF6-A29E1279D5B0}"/>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790418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41425-5A84-48C4-85B6-C02BDD73A7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F2E140-BECA-4F35-A87B-C7CB8704A3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BD62A4-C7EB-4C15-B944-08C473278E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958D67-FB75-47B7-92EB-C6D1BC939AF9}"/>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6" name="Footer Placeholder 5">
            <a:extLst>
              <a:ext uri="{FF2B5EF4-FFF2-40B4-BE49-F238E27FC236}">
                <a16:creationId xmlns:a16="http://schemas.microsoft.com/office/drawing/2014/main" id="{8D0D6F67-A6EE-46DF-9823-B2AD3B72FD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028F27-54AD-41DE-9EDF-D140CFB5FABE}"/>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311860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E4D0E-3FBA-4D8A-8205-E6166FFF23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93A2BA-F0FC-486B-8992-7E4EAE0D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F64C49-B19A-44BE-8272-03F9FEB623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E168EB-268C-4DD8-B0B0-F20F228A4D65}"/>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6" name="Footer Placeholder 5">
            <a:extLst>
              <a:ext uri="{FF2B5EF4-FFF2-40B4-BE49-F238E27FC236}">
                <a16:creationId xmlns:a16="http://schemas.microsoft.com/office/drawing/2014/main" id="{17712E77-AB77-42A8-AC10-D47A964544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0D0E1C-EA90-4CD1-A2C6-BDB5ACDDA6D0}"/>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2907997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A6609-323A-4AB2-9E88-2C102DB7EF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59A05F-89C0-4B0B-B565-231BA3C747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2A5E55-B536-44A4-A45D-F99BF3239EDF}"/>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5" name="Footer Placeholder 4">
            <a:extLst>
              <a:ext uri="{FF2B5EF4-FFF2-40B4-BE49-F238E27FC236}">
                <a16:creationId xmlns:a16="http://schemas.microsoft.com/office/drawing/2014/main" id="{0B57E247-3F5D-4575-B062-57B7E25075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C7C00B-493B-4C6B-816D-F4307E6D4801}"/>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2604595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3A491D-5F60-4D7D-9AA9-81BB5B17E3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85946F-FDBC-4DFD-9779-12DC56566D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7A3915-1D54-4BD4-91FB-D8614565A714}"/>
              </a:ext>
            </a:extLst>
          </p:cNvPr>
          <p:cNvSpPr>
            <a:spLocks noGrp="1"/>
          </p:cNvSpPr>
          <p:nvPr>
            <p:ph type="dt" sz="half" idx="10"/>
          </p:nvPr>
        </p:nvSpPr>
        <p:spPr/>
        <p:txBody>
          <a:bodyPr/>
          <a:lstStyle/>
          <a:p>
            <a:fld id="{0FD8791C-B78F-4BA1-A541-EC6A491047A4}" type="datetimeFigureOut">
              <a:rPr lang="en-GB" smtClean="0"/>
              <a:t>01/11/2022</a:t>
            </a:fld>
            <a:endParaRPr lang="en-GB"/>
          </a:p>
        </p:txBody>
      </p:sp>
      <p:sp>
        <p:nvSpPr>
          <p:cNvPr id="5" name="Footer Placeholder 4">
            <a:extLst>
              <a:ext uri="{FF2B5EF4-FFF2-40B4-BE49-F238E27FC236}">
                <a16:creationId xmlns:a16="http://schemas.microsoft.com/office/drawing/2014/main" id="{40326AB7-85AF-432B-BA10-E97C6AF477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D9B42-7DAA-4399-83C4-B620AE99E79C}"/>
              </a:ext>
            </a:extLst>
          </p:cNvPr>
          <p:cNvSpPr>
            <a:spLocks noGrp="1"/>
          </p:cNvSpPr>
          <p:nvPr>
            <p:ph type="sldNum" sz="quarter" idx="12"/>
          </p:nvPr>
        </p:nvSpPr>
        <p:spPr/>
        <p:txBody>
          <a:bodyPr/>
          <a:lstStyle/>
          <a:p>
            <a:fld id="{E1BB94A4-9E20-4918-A1BB-0EC0F4E93E1C}" type="slidenum">
              <a:rPr lang="en-GB" smtClean="0"/>
              <a:t>‹#›</a:t>
            </a:fld>
            <a:endParaRPr lang="en-GB"/>
          </a:p>
        </p:txBody>
      </p:sp>
    </p:spTree>
    <p:extLst>
      <p:ext uri="{BB962C8B-B14F-4D97-AF65-F5344CB8AC3E}">
        <p14:creationId xmlns:p14="http://schemas.microsoft.com/office/powerpoint/2010/main" val="2908290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02FCC2-ABA7-4B90-BE66-AE73A9A66A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1D2318-83CF-4237-91EC-B3E33FD6D3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6E699F-870B-4349-AE9D-F7AB38DF20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D8791C-B78F-4BA1-A541-EC6A491047A4}" type="datetimeFigureOut">
              <a:rPr lang="en-GB" smtClean="0"/>
              <a:t>01/11/2022</a:t>
            </a:fld>
            <a:endParaRPr lang="en-GB"/>
          </a:p>
        </p:txBody>
      </p:sp>
      <p:sp>
        <p:nvSpPr>
          <p:cNvPr id="5" name="Footer Placeholder 4">
            <a:extLst>
              <a:ext uri="{FF2B5EF4-FFF2-40B4-BE49-F238E27FC236}">
                <a16:creationId xmlns:a16="http://schemas.microsoft.com/office/drawing/2014/main" id="{F7D0FF42-0AE8-4DB3-A4D5-C80E008FCC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8A6877-7459-430A-888A-86F8C6A02E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BB94A4-9E20-4918-A1BB-0EC0F4E93E1C}" type="slidenum">
              <a:rPr lang="en-GB" smtClean="0"/>
              <a:t>‹#›</a:t>
            </a:fld>
            <a:endParaRPr lang="en-GB"/>
          </a:p>
        </p:txBody>
      </p:sp>
    </p:spTree>
    <p:extLst>
      <p:ext uri="{BB962C8B-B14F-4D97-AF65-F5344CB8AC3E}">
        <p14:creationId xmlns:p14="http://schemas.microsoft.com/office/powerpoint/2010/main" val="33233378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tindall@pembrokeshire.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B1CDF-3FCF-4E44-ACC7-BF8BCDE43C3C}"/>
              </a:ext>
            </a:extLst>
          </p:cNvPr>
          <p:cNvSpPr>
            <a:spLocks noGrp="1"/>
          </p:cNvSpPr>
          <p:nvPr>
            <p:ph type="ctrTitle"/>
          </p:nvPr>
        </p:nvSpPr>
        <p:spPr/>
        <p:txBody>
          <a:bodyPr/>
          <a:lstStyle/>
          <a:p>
            <a:r>
              <a:rPr lang="en-GB" dirty="0"/>
              <a:t>Project Control &amp; Contract Administration</a:t>
            </a:r>
          </a:p>
        </p:txBody>
      </p:sp>
      <p:sp>
        <p:nvSpPr>
          <p:cNvPr id="3" name="Subtitle 2">
            <a:extLst>
              <a:ext uri="{FF2B5EF4-FFF2-40B4-BE49-F238E27FC236}">
                <a16:creationId xmlns:a16="http://schemas.microsoft.com/office/drawing/2014/main" id="{5FE03B6F-EE0C-4A9B-ABA1-15556D10ED32}"/>
              </a:ext>
            </a:extLst>
          </p:cNvPr>
          <p:cNvSpPr>
            <a:spLocks noGrp="1"/>
          </p:cNvSpPr>
          <p:nvPr>
            <p:ph type="subTitle" idx="1"/>
          </p:nvPr>
        </p:nvSpPr>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Session 4</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Stephen Tindall</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s.tindall@uwtsd.ac.uk</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1871481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F0BA1-6994-434E-B88D-D39D720CE2BE}"/>
              </a:ext>
            </a:extLst>
          </p:cNvPr>
          <p:cNvSpPr>
            <a:spLocks noGrp="1"/>
          </p:cNvSpPr>
          <p:nvPr>
            <p:ph type="title"/>
          </p:nvPr>
        </p:nvSpPr>
        <p:spPr/>
        <p:txBody>
          <a:bodyPr/>
          <a:lstStyle/>
          <a:p>
            <a:r>
              <a:rPr lang="en-GB" dirty="0"/>
              <a:t>Last session….</a:t>
            </a:r>
          </a:p>
        </p:txBody>
      </p:sp>
      <p:sp>
        <p:nvSpPr>
          <p:cNvPr id="3" name="Content Placeholder 2">
            <a:extLst>
              <a:ext uri="{FF2B5EF4-FFF2-40B4-BE49-F238E27FC236}">
                <a16:creationId xmlns:a16="http://schemas.microsoft.com/office/drawing/2014/main" id="{C6983DD5-D609-4356-A99E-76E7510ECA77}"/>
              </a:ext>
            </a:extLst>
          </p:cNvPr>
          <p:cNvSpPr>
            <a:spLocks noGrp="1"/>
          </p:cNvSpPr>
          <p:nvPr>
            <p:ph idx="1"/>
          </p:nvPr>
        </p:nvSpPr>
        <p:spPr/>
        <p:txBody>
          <a:bodyPr/>
          <a:lstStyle/>
          <a:p>
            <a:r>
              <a:rPr lang="en-GB" dirty="0"/>
              <a:t>Recap to date.</a:t>
            </a:r>
          </a:p>
          <a:p>
            <a:r>
              <a:rPr lang="en-GB" dirty="0"/>
              <a:t>Two Stage Tendering – early contractor involvement</a:t>
            </a:r>
          </a:p>
          <a:p>
            <a:r>
              <a:rPr lang="en-GB" dirty="0"/>
              <a:t>Question from last session: </a:t>
            </a:r>
          </a:p>
          <a:p>
            <a:pPr lvl="1"/>
            <a:r>
              <a:rPr lang="en-GB" dirty="0"/>
              <a:t>What do you think are the critical factors to the success of a two stage tendering project?</a:t>
            </a:r>
          </a:p>
          <a:p>
            <a:pPr marL="914400" lvl="1" indent="-457200">
              <a:buFont typeface="+mj-lt"/>
              <a:buAutoNum type="arabicPeriod"/>
            </a:pPr>
            <a:r>
              <a:rPr lang="en-GB" dirty="0"/>
              <a:t>Trust between the Client &amp; Contractor</a:t>
            </a:r>
          </a:p>
          <a:p>
            <a:pPr marL="914400" lvl="1" indent="-457200">
              <a:buFont typeface="+mj-lt"/>
              <a:buAutoNum type="arabicPeriod"/>
            </a:pPr>
            <a:r>
              <a:rPr lang="en-GB" dirty="0"/>
              <a:t>The appointment of an innovative contractor who is prepared to contribute to the design development</a:t>
            </a:r>
          </a:p>
          <a:p>
            <a:pPr marL="914400" lvl="1" indent="-457200">
              <a:buFont typeface="+mj-lt"/>
              <a:buAutoNum type="arabicPeriod"/>
            </a:pPr>
            <a:r>
              <a:rPr lang="en-GB" dirty="0"/>
              <a:t>Quick information production – failure can lead to high client costs and embarrassment </a:t>
            </a:r>
          </a:p>
        </p:txBody>
      </p:sp>
    </p:spTree>
    <p:extLst>
      <p:ext uri="{BB962C8B-B14F-4D97-AF65-F5344CB8AC3E}">
        <p14:creationId xmlns:p14="http://schemas.microsoft.com/office/powerpoint/2010/main" val="22304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4ABB2-9CB4-4F60-9A81-93D98DFC9FF4}"/>
              </a:ext>
            </a:extLst>
          </p:cNvPr>
          <p:cNvSpPr>
            <a:spLocks noGrp="1"/>
          </p:cNvSpPr>
          <p:nvPr>
            <p:ph type="title"/>
          </p:nvPr>
        </p:nvSpPr>
        <p:spPr/>
        <p:txBody>
          <a:bodyPr/>
          <a:lstStyle/>
          <a:p>
            <a:r>
              <a:rPr lang="en-GB" dirty="0"/>
              <a:t>Design &amp; Build Procurement (D&amp;B)</a:t>
            </a:r>
          </a:p>
        </p:txBody>
      </p:sp>
      <p:sp>
        <p:nvSpPr>
          <p:cNvPr id="3" name="Content Placeholder 2">
            <a:extLst>
              <a:ext uri="{FF2B5EF4-FFF2-40B4-BE49-F238E27FC236}">
                <a16:creationId xmlns:a16="http://schemas.microsoft.com/office/drawing/2014/main" id="{02B8C049-D5AF-4932-AB56-866CCACA4111}"/>
              </a:ext>
            </a:extLst>
          </p:cNvPr>
          <p:cNvSpPr>
            <a:spLocks noGrp="1"/>
          </p:cNvSpPr>
          <p:nvPr>
            <p:ph idx="1"/>
          </p:nvPr>
        </p:nvSpPr>
        <p:spPr/>
        <p:txBody>
          <a:bodyPr>
            <a:normAutofit fontScale="92500" lnSpcReduction="20000"/>
          </a:bodyPr>
          <a:lstStyle/>
          <a:p>
            <a:r>
              <a:rPr lang="en-GB" dirty="0"/>
              <a:t>D&amp;B is when the</a:t>
            </a:r>
            <a:r>
              <a:rPr lang="en-GB" b="1" dirty="0"/>
              <a:t> Main Contractor </a:t>
            </a:r>
            <a:r>
              <a:rPr lang="en-GB" dirty="0"/>
              <a:t>carries out both the design and the construction works of the project for an agreed Lump Sum.</a:t>
            </a:r>
          </a:p>
          <a:p>
            <a:r>
              <a:rPr lang="en-GB" dirty="0"/>
              <a:t>D&amp;B was held up in the mid 90’s by the Latham report</a:t>
            </a:r>
          </a:p>
          <a:p>
            <a:r>
              <a:rPr lang="en-GB" dirty="0"/>
              <a:t>D&amp;B account for approximately 42% of all construction                        projects (2022) Traditional 44% (2022)</a:t>
            </a:r>
          </a:p>
          <a:p>
            <a:pPr marL="0" indent="0">
              <a:buNone/>
            </a:pPr>
            <a:endParaRPr lang="en-GB" dirty="0"/>
          </a:p>
          <a:p>
            <a:r>
              <a:rPr lang="en-GB" dirty="0"/>
              <a:t>Why choose D&amp;B procurement? </a:t>
            </a:r>
          </a:p>
          <a:p>
            <a:pPr lvl="1"/>
            <a:r>
              <a:rPr lang="en-GB" dirty="0"/>
              <a:t>Early start on site.</a:t>
            </a:r>
          </a:p>
          <a:p>
            <a:pPr lvl="1"/>
            <a:r>
              <a:rPr lang="en-GB" dirty="0"/>
              <a:t>Exposes the client to less financial and design risk for a chosen project, by having a single point of responsibility. With a ‘fit for purpose’ clause on the MC design</a:t>
            </a:r>
          </a:p>
          <a:p>
            <a:pPr lvl="1"/>
            <a:r>
              <a:rPr lang="en-GB" dirty="0"/>
              <a:t>Because Risk is predominantly with the MC, prices could be higher.</a:t>
            </a:r>
          </a:p>
          <a:p>
            <a:pPr lvl="1"/>
            <a:r>
              <a:rPr lang="en-GB" dirty="0"/>
              <a:t>But main criticism of D&amp;B is the lack of Client control over quality and design! So clients use for only simple construction projects!</a:t>
            </a:r>
          </a:p>
        </p:txBody>
      </p:sp>
      <p:pic>
        <p:nvPicPr>
          <p:cNvPr id="4" name="Picture 3">
            <a:extLst>
              <a:ext uri="{FF2B5EF4-FFF2-40B4-BE49-F238E27FC236}">
                <a16:creationId xmlns:a16="http://schemas.microsoft.com/office/drawing/2014/main" id="{0D53B9C6-81E2-4C53-8BA5-28D91787E1FE}"/>
              </a:ext>
            </a:extLst>
          </p:cNvPr>
          <p:cNvPicPr>
            <a:picLocks noChangeAspect="1"/>
          </p:cNvPicPr>
          <p:nvPr/>
        </p:nvPicPr>
        <p:blipFill>
          <a:blip r:embed="rId2"/>
          <a:stretch>
            <a:fillRect/>
          </a:stretch>
        </p:blipFill>
        <p:spPr>
          <a:xfrm>
            <a:off x="9478412" y="2256524"/>
            <a:ext cx="906068" cy="1350963"/>
          </a:xfrm>
          <a:prstGeom prst="rect">
            <a:avLst/>
          </a:prstGeom>
        </p:spPr>
      </p:pic>
    </p:spTree>
    <p:extLst>
      <p:ext uri="{BB962C8B-B14F-4D97-AF65-F5344CB8AC3E}">
        <p14:creationId xmlns:p14="http://schemas.microsoft.com/office/powerpoint/2010/main" val="158641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476C3-641B-44F2-A504-BBA5B17E7257}"/>
              </a:ext>
            </a:extLst>
          </p:cNvPr>
          <p:cNvSpPr>
            <a:spLocks noGrp="1"/>
          </p:cNvSpPr>
          <p:nvPr>
            <p:ph type="title"/>
          </p:nvPr>
        </p:nvSpPr>
        <p:spPr>
          <a:xfrm>
            <a:off x="838200" y="377825"/>
            <a:ext cx="10515600" cy="790575"/>
          </a:xfrm>
        </p:spPr>
        <p:txBody>
          <a:bodyPr/>
          <a:lstStyle/>
          <a:p>
            <a:r>
              <a:rPr lang="en-GB" dirty="0"/>
              <a:t>Reasons for D&amp;B</a:t>
            </a:r>
          </a:p>
        </p:txBody>
      </p:sp>
      <p:sp>
        <p:nvSpPr>
          <p:cNvPr id="3" name="Content Placeholder 2">
            <a:extLst>
              <a:ext uri="{FF2B5EF4-FFF2-40B4-BE49-F238E27FC236}">
                <a16:creationId xmlns:a16="http://schemas.microsoft.com/office/drawing/2014/main" id="{D3CEA1E5-BAA8-490D-A06C-77F889B723C1}"/>
              </a:ext>
            </a:extLst>
          </p:cNvPr>
          <p:cNvSpPr>
            <a:spLocks noGrp="1"/>
          </p:cNvSpPr>
          <p:nvPr>
            <p:ph idx="1"/>
          </p:nvPr>
        </p:nvSpPr>
        <p:spPr>
          <a:xfrm>
            <a:off x="838200" y="1479550"/>
            <a:ext cx="10515600" cy="4351338"/>
          </a:xfrm>
        </p:spPr>
        <p:txBody>
          <a:bodyPr>
            <a:normAutofit/>
          </a:bodyPr>
          <a:lstStyle/>
          <a:p>
            <a:pPr marL="514350" indent="-514350">
              <a:buFont typeface="+mj-lt"/>
              <a:buAutoNum type="arabicPeriod"/>
            </a:pPr>
            <a:r>
              <a:rPr lang="en-GB" dirty="0"/>
              <a:t>Give the client the opportunity to integrate, from the start, the design and construction phases of the project.</a:t>
            </a:r>
          </a:p>
          <a:p>
            <a:pPr marL="514350" indent="-514350">
              <a:buFont typeface="+mj-lt"/>
              <a:buAutoNum type="arabicPeriod"/>
            </a:pPr>
            <a:r>
              <a:rPr lang="en-GB" dirty="0"/>
              <a:t>This should ensure that buildability is baked into design</a:t>
            </a:r>
          </a:p>
          <a:p>
            <a:pPr marL="514350" indent="-514350">
              <a:buFont typeface="+mj-lt"/>
              <a:buAutoNum type="arabicPeriod"/>
            </a:pPr>
            <a:r>
              <a:rPr lang="en-GB" dirty="0">
                <a:solidFill>
                  <a:srgbClr val="C00000"/>
                </a:solidFill>
              </a:rPr>
              <a:t>Specialist involvement enables shorter delivery times and better cost certainty</a:t>
            </a:r>
          </a:p>
          <a:p>
            <a:pPr marL="971550" lvl="1" indent="-514350">
              <a:buFont typeface="+mj-lt"/>
              <a:buAutoNum type="arabicPeriod"/>
            </a:pPr>
            <a:r>
              <a:rPr lang="en-GB" dirty="0"/>
              <a:t>30-33% quicker turn around for D&amp;B over Traditional</a:t>
            </a:r>
          </a:p>
          <a:p>
            <a:pPr marL="971550" lvl="1" indent="-514350">
              <a:buFont typeface="+mj-lt"/>
              <a:buAutoNum type="arabicPeriod"/>
            </a:pPr>
            <a:r>
              <a:rPr lang="en-GB" dirty="0"/>
              <a:t>Projects that exceed original cost estimate by 5%: 21% for D&amp;B and 32% for Traditional</a:t>
            </a:r>
          </a:p>
          <a:p>
            <a:pPr marL="514350" indent="-514350">
              <a:buFont typeface="+mj-lt"/>
              <a:buAutoNum type="arabicPeriod"/>
            </a:pPr>
            <a:r>
              <a:rPr lang="en-GB" dirty="0"/>
              <a:t>Unlike Europe, UK Contractors are still not fully set up for D&amp;B contracts. We have a 50/50 split between traditional &amp; D&amp;B….</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1465266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9E636-5C8D-4099-96FF-A446BFFDEB1F}"/>
              </a:ext>
            </a:extLst>
          </p:cNvPr>
          <p:cNvSpPr>
            <a:spLocks noGrp="1"/>
          </p:cNvSpPr>
          <p:nvPr>
            <p:ph type="title"/>
          </p:nvPr>
        </p:nvSpPr>
        <p:spPr/>
        <p:txBody>
          <a:bodyPr/>
          <a:lstStyle/>
          <a:p>
            <a:r>
              <a:rPr lang="en-GB" dirty="0"/>
              <a:t>So, how does D&amp;B work in practice?</a:t>
            </a:r>
          </a:p>
        </p:txBody>
      </p:sp>
      <p:sp>
        <p:nvSpPr>
          <p:cNvPr id="3" name="Content Placeholder 2">
            <a:extLst>
              <a:ext uri="{FF2B5EF4-FFF2-40B4-BE49-F238E27FC236}">
                <a16:creationId xmlns:a16="http://schemas.microsoft.com/office/drawing/2014/main" id="{C372F3B8-0BC4-43C5-BFA0-784F240F8844}"/>
              </a:ext>
            </a:extLst>
          </p:cNvPr>
          <p:cNvSpPr>
            <a:spLocks noGrp="1"/>
          </p:cNvSpPr>
          <p:nvPr>
            <p:ph idx="1"/>
          </p:nvPr>
        </p:nvSpPr>
        <p:spPr>
          <a:xfrm>
            <a:off x="838200" y="1602003"/>
            <a:ext cx="10515600" cy="4351338"/>
          </a:xfrm>
        </p:spPr>
        <p:txBody>
          <a:bodyPr>
            <a:normAutofit fontScale="92500" lnSpcReduction="20000"/>
          </a:bodyPr>
          <a:lstStyle/>
          <a:p>
            <a:r>
              <a:rPr lang="en-GB" dirty="0"/>
              <a:t>‘</a:t>
            </a:r>
            <a:r>
              <a:rPr lang="en-GB" u="sng" dirty="0"/>
              <a:t>Statement of Employers Requirements</a:t>
            </a:r>
            <a:r>
              <a:rPr lang="en-GB" dirty="0"/>
              <a:t>’ Client gives potential contractors (5) their requirements that set out what they need from the building – the contractors respond with an initial design and price proposal. (clients has to accept an early concept design!!!)</a:t>
            </a:r>
          </a:p>
          <a:p>
            <a:r>
              <a:rPr lang="en-GB" u="sng" dirty="0"/>
              <a:t>‘Contractors Proposals’ </a:t>
            </a:r>
            <a:r>
              <a:rPr lang="en-GB" dirty="0"/>
              <a:t>It is often difficult for the client to compare the tenders on a like for like basis.</a:t>
            </a:r>
          </a:p>
          <a:p>
            <a:r>
              <a:rPr lang="en-GB" dirty="0"/>
              <a:t>Appoint MC to carry out all of the detailed design work and then carry out the construction.</a:t>
            </a:r>
          </a:p>
          <a:p>
            <a:r>
              <a:rPr lang="en-GB" dirty="0"/>
              <a:t>MC may have inhouse design team or may need to appoint consultant designers. (or novate across the clients design team) </a:t>
            </a:r>
          </a:p>
          <a:p>
            <a:r>
              <a:rPr lang="en-GB" dirty="0"/>
              <a:t>D&amp;B contracts allow for a fixed-price lump-sum basis. But price certainty for the client is based on not making any significant changes to the design. Variations are difficult to price!</a:t>
            </a:r>
          </a:p>
          <a:p>
            <a:endParaRPr lang="en-GB" dirty="0"/>
          </a:p>
        </p:txBody>
      </p:sp>
    </p:spTree>
    <p:extLst>
      <p:ext uri="{BB962C8B-B14F-4D97-AF65-F5344CB8AC3E}">
        <p14:creationId xmlns:p14="http://schemas.microsoft.com/office/powerpoint/2010/main" val="350109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40774-988E-45AB-BAF0-8535AC93FECD}"/>
              </a:ext>
            </a:extLst>
          </p:cNvPr>
          <p:cNvSpPr>
            <a:spLocks noGrp="1"/>
          </p:cNvSpPr>
          <p:nvPr>
            <p:ph type="title"/>
          </p:nvPr>
        </p:nvSpPr>
        <p:spPr/>
        <p:txBody>
          <a:bodyPr/>
          <a:lstStyle/>
          <a:p>
            <a:r>
              <a:rPr lang="en-GB" dirty="0"/>
              <a:t>D&amp;B Variants </a:t>
            </a:r>
          </a:p>
        </p:txBody>
      </p:sp>
      <p:sp>
        <p:nvSpPr>
          <p:cNvPr id="3" name="Content Placeholder 2">
            <a:extLst>
              <a:ext uri="{FF2B5EF4-FFF2-40B4-BE49-F238E27FC236}">
                <a16:creationId xmlns:a16="http://schemas.microsoft.com/office/drawing/2014/main" id="{079709E3-11B5-4A2A-A0F8-D6A6927A2AE0}"/>
              </a:ext>
            </a:extLst>
          </p:cNvPr>
          <p:cNvSpPr>
            <a:spLocks noGrp="1"/>
          </p:cNvSpPr>
          <p:nvPr>
            <p:ph idx="1"/>
          </p:nvPr>
        </p:nvSpPr>
        <p:spPr/>
        <p:txBody>
          <a:bodyPr>
            <a:normAutofit fontScale="92500" lnSpcReduction="10000"/>
          </a:bodyPr>
          <a:lstStyle/>
          <a:p>
            <a:r>
              <a:rPr lang="en-GB" dirty="0"/>
              <a:t>Several variants but the idea is the same. Design can vary depending upon the clients/MC design responsibility</a:t>
            </a:r>
          </a:p>
          <a:p>
            <a:r>
              <a:rPr lang="en-GB" b="1" dirty="0"/>
              <a:t>Traditional Design and Build </a:t>
            </a:r>
            <a:r>
              <a:rPr lang="en-GB" dirty="0"/>
              <a:t>– contractor is fully responsible for the design development, working details, as well as construction of the project and all sub-contractors design.</a:t>
            </a:r>
          </a:p>
          <a:p>
            <a:r>
              <a:rPr lang="en-GB" b="1" dirty="0"/>
              <a:t>Novated Design &amp; Build </a:t>
            </a:r>
            <a:r>
              <a:rPr lang="en-GB" dirty="0"/>
              <a:t>– the MC is still responsible for the design development, but the designers have been novated across from the clients design team. This means that the MC uses the clients design and design team to develop the initial design</a:t>
            </a:r>
          </a:p>
          <a:p>
            <a:r>
              <a:rPr lang="en-GB" b="1" dirty="0"/>
              <a:t>Package deal &amp; Turnkey Design &amp; Build </a:t>
            </a:r>
            <a:r>
              <a:rPr lang="en-GB" dirty="0"/>
              <a:t>– used for standard off the shelf buildings or systems of building that are suited to the clients requirements for space and functionality.</a:t>
            </a:r>
          </a:p>
        </p:txBody>
      </p:sp>
    </p:spTree>
    <p:extLst>
      <p:ext uri="{BB962C8B-B14F-4D97-AF65-F5344CB8AC3E}">
        <p14:creationId xmlns:p14="http://schemas.microsoft.com/office/powerpoint/2010/main" val="3735034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870CA-3478-4748-A97A-0775387BAD35}"/>
              </a:ext>
            </a:extLst>
          </p:cNvPr>
          <p:cNvSpPr>
            <a:spLocks noGrp="1"/>
          </p:cNvSpPr>
          <p:nvPr>
            <p:ph type="title"/>
          </p:nvPr>
        </p:nvSpPr>
        <p:spPr/>
        <p:txBody>
          <a:bodyPr/>
          <a:lstStyle/>
          <a:p>
            <a:r>
              <a:rPr lang="en-GB" dirty="0"/>
              <a:t>Which contract for D&amp;B?</a:t>
            </a:r>
          </a:p>
        </p:txBody>
      </p:sp>
      <p:pic>
        <p:nvPicPr>
          <p:cNvPr id="4" name="Content Placeholder 3">
            <a:extLst>
              <a:ext uri="{FF2B5EF4-FFF2-40B4-BE49-F238E27FC236}">
                <a16:creationId xmlns:a16="http://schemas.microsoft.com/office/drawing/2014/main" id="{7A68C043-C3C3-4619-B731-ED66F8277EC7}"/>
              </a:ext>
            </a:extLst>
          </p:cNvPr>
          <p:cNvPicPr>
            <a:picLocks noGrp="1" noChangeAspect="1"/>
          </p:cNvPicPr>
          <p:nvPr>
            <p:ph idx="1"/>
          </p:nvPr>
        </p:nvPicPr>
        <p:blipFill>
          <a:blip r:embed="rId2"/>
          <a:stretch>
            <a:fillRect/>
          </a:stretch>
        </p:blipFill>
        <p:spPr>
          <a:xfrm>
            <a:off x="1192298" y="1938874"/>
            <a:ext cx="2860718" cy="4041332"/>
          </a:xfrm>
          <a:prstGeom prst="rect">
            <a:avLst/>
          </a:prstGeom>
        </p:spPr>
      </p:pic>
      <p:pic>
        <p:nvPicPr>
          <p:cNvPr id="5" name="Picture 4">
            <a:extLst>
              <a:ext uri="{FF2B5EF4-FFF2-40B4-BE49-F238E27FC236}">
                <a16:creationId xmlns:a16="http://schemas.microsoft.com/office/drawing/2014/main" id="{FCF47A32-A7F9-4E36-B799-F3215FE194C6}"/>
              </a:ext>
            </a:extLst>
          </p:cNvPr>
          <p:cNvPicPr>
            <a:picLocks noChangeAspect="1"/>
          </p:cNvPicPr>
          <p:nvPr/>
        </p:nvPicPr>
        <p:blipFill>
          <a:blip r:embed="rId3"/>
          <a:stretch>
            <a:fillRect/>
          </a:stretch>
        </p:blipFill>
        <p:spPr>
          <a:xfrm>
            <a:off x="7107196" y="1938874"/>
            <a:ext cx="2978650" cy="4214791"/>
          </a:xfrm>
          <a:prstGeom prst="rect">
            <a:avLst/>
          </a:prstGeom>
        </p:spPr>
      </p:pic>
      <p:sp>
        <p:nvSpPr>
          <p:cNvPr id="3" name="TextBox 2">
            <a:extLst>
              <a:ext uri="{FF2B5EF4-FFF2-40B4-BE49-F238E27FC236}">
                <a16:creationId xmlns:a16="http://schemas.microsoft.com/office/drawing/2014/main" id="{9DE2FA0A-BD43-4AAC-9860-2432F593C744}"/>
              </a:ext>
            </a:extLst>
          </p:cNvPr>
          <p:cNvSpPr txBox="1"/>
          <p:nvPr/>
        </p:nvSpPr>
        <p:spPr>
          <a:xfrm>
            <a:off x="4488110" y="2172749"/>
            <a:ext cx="1607890" cy="1477328"/>
          </a:xfrm>
          <a:prstGeom prst="rect">
            <a:avLst/>
          </a:prstGeom>
          <a:noFill/>
        </p:spPr>
        <p:txBody>
          <a:bodyPr wrap="square" rtlCol="0">
            <a:spAutoFit/>
          </a:bodyPr>
          <a:lstStyle/>
          <a:p>
            <a:r>
              <a:rPr lang="en-GB" dirty="0"/>
              <a:t>Or, JCT Std. Bld. Contract with Contractors design portion!</a:t>
            </a:r>
          </a:p>
        </p:txBody>
      </p:sp>
      <p:pic>
        <p:nvPicPr>
          <p:cNvPr id="6" name="Picture 5">
            <a:extLst>
              <a:ext uri="{FF2B5EF4-FFF2-40B4-BE49-F238E27FC236}">
                <a16:creationId xmlns:a16="http://schemas.microsoft.com/office/drawing/2014/main" id="{1E00D6E2-F9F1-4F30-AA92-56C5F9895C1A}"/>
              </a:ext>
            </a:extLst>
          </p:cNvPr>
          <p:cNvPicPr>
            <a:picLocks noChangeAspect="1"/>
          </p:cNvPicPr>
          <p:nvPr/>
        </p:nvPicPr>
        <p:blipFill>
          <a:blip r:embed="rId4"/>
          <a:stretch>
            <a:fillRect/>
          </a:stretch>
        </p:blipFill>
        <p:spPr>
          <a:xfrm>
            <a:off x="4053015" y="4571344"/>
            <a:ext cx="2683547" cy="1408862"/>
          </a:xfrm>
          <a:prstGeom prst="rect">
            <a:avLst/>
          </a:prstGeom>
        </p:spPr>
      </p:pic>
    </p:spTree>
    <p:extLst>
      <p:ext uri="{BB962C8B-B14F-4D97-AF65-F5344CB8AC3E}">
        <p14:creationId xmlns:p14="http://schemas.microsoft.com/office/powerpoint/2010/main" val="322758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E0440-DE48-41D3-AA71-6AE9CD5D0415}"/>
              </a:ext>
            </a:extLst>
          </p:cNvPr>
          <p:cNvSpPr>
            <a:spLocks noGrp="1"/>
          </p:cNvSpPr>
          <p:nvPr>
            <p:ph type="title"/>
          </p:nvPr>
        </p:nvSpPr>
        <p:spPr/>
        <p:txBody>
          <a:bodyPr/>
          <a:lstStyle/>
          <a:p>
            <a:r>
              <a:rPr lang="en-GB" dirty="0"/>
              <a:t>D&amp;B Contracts</a:t>
            </a:r>
          </a:p>
        </p:txBody>
      </p:sp>
      <p:sp>
        <p:nvSpPr>
          <p:cNvPr id="3" name="Content Placeholder 2">
            <a:extLst>
              <a:ext uri="{FF2B5EF4-FFF2-40B4-BE49-F238E27FC236}">
                <a16:creationId xmlns:a16="http://schemas.microsoft.com/office/drawing/2014/main" id="{51664797-7EA4-4B62-B40A-A92AFCBE64C5}"/>
              </a:ext>
            </a:extLst>
          </p:cNvPr>
          <p:cNvSpPr>
            <a:spLocks noGrp="1"/>
          </p:cNvSpPr>
          <p:nvPr>
            <p:ph idx="1"/>
          </p:nvPr>
        </p:nvSpPr>
        <p:spPr/>
        <p:txBody>
          <a:bodyPr/>
          <a:lstStyle/>
          <a:p>
            <a:r>
              <a:rPr lang="en-GB" dirty="0"/>
              <a:t>All D&amp;B standard forms state that all D&amp;B contracts have a ‘fitness for purpose, liability on the MC.</a:t>
            </a:r>
          </a:p>
          <a:p>
            <a:r>
              <a:rPr lang="en-GB" dirty="0"/>
              <a:t>Or reduce to ‘Due skill and care’ i.e. NEC3….less onerous </a:t>
            </a:r>
          </a:p>
          <a:p>
            <a:r>
              <a:rPr lang="en-GB" dirty="0"/>
              <a:t>Increase design Risk = MC insurance price increase</a:t>
            </a:r>
          </a:p>
          <a:p>
            <a:r>
              <a:rPr lang="en-GB" dirty="0"/>
              <a:t>In short D&amp;B offers the client a range of options from traditional or turnkey solutions, in which the client has little involvement in the design. To a develop and construct solution that just allows the MC to develop the detailed design element.</a:t>
            </a:r>
          </a:p>
          <a:p>
            <a:endParaRPr lang="en-GB" dirty="0"/>
          </a:p>
        </p:txBody>
      </p:sp>
    </p:spTree>
    <p:extLst>
      <p:ext uri="{BB962C8B-B14F-4D97-AF65-F5344CB8AC3E}">
        <p14:creationId xmlns:p14="http://schemas.microsoft.com/office/powerpoint/2010/main" val="2219819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2E852-BBF9-4951-A394-8CBCDCA5119E}"/>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6ED149BF-D34F-48F6-BBC6-2AED59F4FC2E}"/>
              </a:ext>
            </a:extLst>
          </p:cNvPr>
          <p:cNvSpPr>
            <a:spLocks noGrp="1"/>
          </p:cNvSpPr>
          <p:nvPr>
            <p:ph idx="1"/>
          </p:nvPr>
        </p:nvSpPr>
        <p:spPr/>
        <p:txBody>
          <a:bodyPr/>
          <a:lstStyle/>
          <a:p>
            <a:r>
              <a:rPr lang="en-GB" dirty="0"/>
              <a:t>Management procurement and its variants:</a:t>
            </a:r>
          </a:p>
          <a:p>
            <a:pPr marL="0" indent="0">
              <a:buNone/>
            </a:pPr>
            <a:endParaRPr lang="en-GB" dirty="0"/>
          </a:p>
          <a:p>
            <a:pPr lvl="1"/>
            <a:r>
              <a:rPr lang="en-GB" dirty="0"/>
              <a:t>Management Contracting, but a focus on:</a:t>
            </a:r>
          </a:p>
          <a:p>
            <a:pPr marL="457200" lvl="1" indent="0">
              <a:buNone/>
            </a:pPr>
            <a:endParaRPr lang="en-GB" dirty="0"/>
          </a:p>
          <a:p>
            <a:pPr lvl="2"/>
            <a:r>
              <a:rPr lang="en-GB" i="1" dirty="0"/>
              <a:t>Partnering</a:t>
            </a:r>
          </a:p>
          <a:p>
            <a:pPr lvl="2"/>
            <a:r>
              <a:rPr lang="en-GB" i="1" dirty="0"/>
              <a:t>Prime contracting</a:t>
            </a:r>
          </a:p>
          <a:p>
            <a:pPr lvl="2"/>
            <a:r>
              <a:rPr lang="en-GB" i="1" dirty="0"/>
              <a:t>Framework agreements</a:t>
            </a:r>
          </a:p>
        </p:txBody>
      </p:sp>
    </p:spTree>
    <p:extLst>
      <p:ext uri="{BB962C8B-B14F-4D97-AF65-F5344CB8AC3E}">
        <p14:creationId xmlns:p14="http://schemas.microsoft.com/office/powerpoint/2010/main" val="2747161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3F45D-5699-479D-B1DE-6CBEDC1A27E5}"/>
              </a:ext>
            </a:extLst>
          </p:cNvPr>
          <p:cNvSpPr>
            <a:spLocks noGrp="1"/>
          </p:cNvSpPr>
          <p:nvPr>
            <p:ph type="title"/>
          </p:nvPr>
        </p:nvSpPr>
        <p:spPr/>
        <p:txBody>
          <a:bodyPr/>
          <a:lstStyle/>
          <a:p>
            <a:r>
              <a:rPr lang="en-GB" dirty="0"/>
              <a:t>Your Thoughts….</a:t>
            </a:r>
          </a:p>
        </p:txBody>
      </p:sp>
      <p:sp>
        <p:nvSpPr>
          <p:cNvPr id="3" name="Content Placeholder 2">
            <a:extLst>
              <a:ext uri="{FF2B5EF4-FFF2-40B4-BE49-F238E27FC236}">
                <a16:creationId xmlns:a16="http://schemas.microsoft.com/office/drawing/2014/main" id="{C4E739D1-BCBF-4919-821D-B2A6AF4AB678}"/>
              </a:ext>
            </a:extLst>
          </p:cNvPr>
          <p:cNvSpPr>
            <a:spLocks noGrp="1"/>
          </p:cNvSpPr>
          <p:nvPr>
            <p:ph idx="1"/>
          </p:nvPr>
        </p:nvSpPr>
        <p:spPr/>
        <p:txBody>
          <a:bodyPr/>
          <a:lstStyle/>
          <a:p>
            <a:r>
              <a:rPr lang="en-GB" dirty="0"/>
              <a:t>D&amp;B procurement and Client changes to the design during the construction phase. </a:t>
            </a:r>
          </a:p>
          <a:p>
            <a:pPr marL="0" indent="0">
              <a:buNone/>
            </a:pPr>
            <a:r>
              <a:rPr lang="en-GB" dirty="0"/>
              <a:t>   How could we help minimise the financial risk to the Client?</a:t>
            </a:r>
          </a:p>
          <a:p>
            <a:endParaRPr lang="en-GB" dirty="0"/>
          </a:p>
          <a:p>
            <a:r>
              <a:rPr lang="en-GB" dirty="0"/>
              <a:t>We should have no design information ‘extension of time’ claims from the MC in D&amp;B procurement! Agree or Disagree?</a:t>
            </a:r>
          </a:p>
        </p:txBody>
      </p:sp>
    </p:spTree>
    <p:extLst>
      <p:ext uri="{BB962C8B-B14F-4D97-AF65-F5344CB8AC3E}">
        <p14:creationId xmlns:p14="http://schemas.microsoft.com/office/powerpoint/2010/main" val="16997460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TotalTime>
  <Words>833</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Project Control &amp; Contract Administration</vt:lpstr>
      <vt:lpstr>Last session….</vt:lpstr>
      <vt:lpstr>Design &amp; Build Procurement (D&amp;B)</vt:lpstr>
      <vt:lpstr>Reasons for D&amp;B</vt:lpstr>
      <vt:lpstr>So, how does D&amp;B work in practice?</vt:lpstr>
      <vt:lpstr>D&amp;B Variants </vt:lpstr>
      <vt:lpstr>Which contract for D&amp;B?</vt:lpstr>
      <vt:lpstr>D&amp;B Contracts</vt:lpstr>
      <vt:lpstr>Next week….</vt:lpstr>
      <vt:lpstr>Your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Control &amp; Contract Administration</dc:title>
  <dc:creator>Steve Tindall</dc:creator>
  <cp:lastModifiedBy>belle tindall</cp:lastModifiedBy>
  <cp:revision>25</cp:revision>
  <dcterms:created xsi:type="dcterms:W3CDTF">2022-10-27T10:42:06Z</dcterms:created>
  <dcterms:modified xsi:type="dcterms:W3CDTF">2022-11-01T17:54:20Z</dcterms:modified>
</cp:coreProperties>
</file>