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61" r:id="rId2"/>
    <p:sldId id="257" r:id="rId3"/>
    <p:sldId id="270" r:id="rId4"/>
    <p:sldId id="272" r:id="rId5"/>
    <p:sldId id="271" r:id="rId6"/>
    <p:sldId id="268" r:id="rId7"/>
    <p:sldId id="267" r:id="rId8"/>
    <p:sldId id="269" r:id="rId9"/>
    <p:sldId id="259" r:id="rId10"/>
    <p:sldId id="266"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076" autoAdjust="0"/>
  </p:normalViewPr>
  <p:slideViewPr>
    <p:cSldViewPr snapToGrid="0">
      <p:cViewPr varScale="1">
        <p:scale>
          <a:sx n="58" d="100"/>
          <a:sy n="58" d="100"/>
        </p:scale>
        <p:origin x="12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66625-E980-4112-B7E3-447E3461E9E1}" type="datetimeFigureOut">
              <a:rPr lang="en-GB" smtClean="0"/>
              <a:t>05/06/2019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18A50-747C-4690-BE0F-2829DBC508CF}" type="slidenum">
              <a:rPr lang="en-GB" smtClean="0"/>
              <a:t>‹#›</a:t>
            </a:fld>
            <a:endParaRPr lang="en-GB"/>
          </a:p>
        </p:txBody>
      </p:sp>
    </p:spTree>
    <p:extLst>
      <p:ext uri="{BB962C8B-B14F-4D97-AF65-F5344CB8AC3E}">
        <p14:creationId xmlns:p14="http://schemas.microsoft.com/office/powerpoint/2010/main" val="3019672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Telegraph described Monty Python’s Life of Brian as “foul disgusting and blasphemous”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Sanjeev Bhaskar, ‘Why Monty Python’s “foul, Disgusting and Blasphemous” Life of Brian Wouldn’t Get Made Today’, </a:t>
            </a:r>
            <a:r>
              <a:rPr lang="en-GB" sz="1200" i="1" kern="1200" dirty="0">
                <a:solidFill>
                  <a:schemeClr val="tx1"/>
                </a:solidFill>
                <a:effectLst/>
                <a:latin typeface="+mn-lt"/>
                <a:ea typeface="+mn-ea"/>
                <a:cs typeface="+mn-cs"/>
              </a:rPr>
              <a:t>The Telegraph</a:t>
            </a:r>
            <a:r>
              <a:rPr lang="en-GB" sz="1200" kern="1200" dirty="0">
                <a:solidFill>
                  <a:schemeClr val="tx1"/>
                </a:solidFill>
                <a:effectLst/>
                <a:latin typeface="+mn-lt"/>
                <a:ea typeface="+mn-ea"/>
                <a:cs typeface="+mn-cs"/>
              </a:rPr>
              <a:t>, 16 April 2018 &lt;https://www.telegraph.co.uk/films/0/monty-pythons-foul-disgusting-blasphemous-life-brian-wouldnt/&gt; [accessed 5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1</a:t>
            </a:fld>
            <a:endParaRPr lang="en-GB"/>
          </a:p>
        </p:txBody>
      </p:sp>
    </p:spTree>
    <p:extLst>
      <p:ext uri="{BB962C8B-B14F-4D97-AF65-F5344CB8AC3E}">
        <p14:creationId xmlns:p14="http://schemas.microsoft.com/office/powerpoint/2010/main" val="3547756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 to look a how religion and the church is portrayed in the media</a:t>
            </a:r>
          </a:p>
          <a:p>
            <a:r>
              <a:rPr lang="en-GB" dirty="0"/>
              <a:t>In particular religious satire</a:t>
            </a:r>
          </a:p>
          <a:p>
            <a:r>
              <a:rPr lang="en-GB" dirty="0"/>
              <a:t>Religious satire is a barometer of public opinion and provides important insights into the ways in which the church has lost its importance and relevance in the modern world</a:t>
            </a:r>
          </a:p>
        </p:txBody>
      </p:sp>
      <p:sp>
        <p:nvSpPr>
          <p:cNvPr id="4" name="Slide Number Placeholder 3"/>
          <p:cNvSpPr>
            <a:spLocks noGrp="1"/>
          </p:cNvSpPr>
          <p:nvPr>
            <p:ph type="sldNum" sz="quarter" idx="5"/>
          </p:nvPr>
        </p:nvSpPr>
        <p:spPr/>
        <p:txBody>
          <a:bodyPr/>
          <a:lstStyle/>
          <a:p>
            <a:fld id="{EF918A50-747C-4690-BE0F-2829DBC508CF}" type="slidenum">
              <a:rPr lang="en-GB" smtClean="0"/>
              <a:t>2</a:t>
            </a:fld>
            <a:endParaRPr lang="en-GB"/>
          </a:p>
        </p:txBody>
      </p:sp>
    </p:spTree>
    <p:extLst>
      <p:ext uri="{BB962C8B-B14F-4D97-AF65-F5344CB8AC3E}">
        <p14:creationId xmlns:p14="http://schemas.microsoft.com/office/powerpoint/2010/main" val="2050188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30000" dirty="0">
                <a:solidFill>
                  <a:schemeClr val="tx1"/>
                </a:solidFill>
                <a:effectLst/>
                <a:latin typeface="+mn-lt"/>
                <a:ea typeface="+mn-ea"/>
                <a:cs typeface="+mn-cs"/>
              </a:rPr>
              <a:t>‘Jesus and the Church Goes for Counselling’ &lt;https://nakedpastor.com/&gt; [accessed 4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3</a:t>
            </a:fld>
            <a:endParaRPr lang="en-GB"/>
          </a:p>
        </p:txBody>
      </p:sp>
    </p:spTree>
    <p:extLst>
      <p:ext uri="{BB962C8B-B14F-4D97-AF65-F5344CB8AC3E}">
        <p14:creationId xmlns:p14="http://schemas.microsoft.com/office/powerpoint/2010/main" val="61285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‘Religious Cartoons | Thinking Out Loud’ &lt;https://paulwilkinson.wordpress.com/tag/religious-cartoons/&gt; [accessed 4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4</a:t>
            </a:fld>
            <a:endParaRPr lang="en-GB"/>
          </a:p>
        </p:txBody>
      </p:sp>
    </p:spTree>
    <p:extLst>
      <p:ext uri="{BB962C8B-B14F-4D97-AF65-F5344CB8AC3E}">
        <p14:creationId xmlns:p14="http://schemas.microsoft.com/office/powerpoint/2010/main" val="893154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AlwaysQuestionAuthority</a:t>
            </a:r>
            <a:r>
              <a:rPr lang="en-GB" sz="1200" kern="1200" dirty="0">
                <a:solidFill>
                  <a:schemeClr val="tx1"/>
                </a:solidFill>
                <a:effectLst/>
                <a:latin typeface="+mn-lt"/>
                <a:ea typeface="+mn-ea"/>
                <a:cs typeface="+mn-cs"/>
              </a:rPr>
              <a:t>, ‘CHILD RAPE: “The Catholic Church”’, </a:t>
            </a:r>
            <a:r>
              <a:rPr lang="en-GB" sz="1200" i="1" kern="1200" dirty="0">
                <a:solidFill>
                  <a:schemeClr val="tx1"/>
                </a:solidFill>
                <a:effectLst/>
                <a:latin typeface="+mn-lt"/>
                <a:ea typeface="+mn-ea"/>
                <a:cs typeface="+mn-cs"/>
              </a:rPr>
              <a:t>Always Question Authority</a:t>
            </a:r>
            <a:r>
              <a:rPr lang="en-GB" sz="1200" kern="1200" dirty="0">
                <a:solidFill>
                  <a:schemeClr val="tx1"/>
                </a:solidFill>
                <a:effectLst/>
                <a:latin typeface="+mn-lt"/>
                <a:ea typeface="+mn-ea"/>
                <a:cs typeface="+mn-cs"/>
              </a:rPr>
              <a:t>, 2013 &lt;https://alwaysquestionauthority.com/2013/08/03/child-rape-the-catholic-church/&gt; [accessed 4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5</a:t>
            </a:fld>
            <a:endParaRPr lang="en-GB"/>
          </a:p>
        </p:txBody>
      </p:sp>
    </p:spTree>
    <p:extLst>
      <p:ext uri="{BB962C8B-B14F-4D97-AF65-F5344CB8AC3E}">
        <p14:creationId xmlns:p14="http://schemas.microsoft.com/office/powerpoint/2010/main" val="400004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30000" dirty="0">
                <a:solidFill>
                  <a:schemeClr val="tx1"/>
                </a:solidFill>
                <a:effectLst/>
                <a:latin typeface="+mn-lt"/>
                <a:ea typeface="+mn-ea"/>
                <a:cs typeface="+mn-cs"/>
              </a:rPr>
              <a:t>‘Rob Rogers | Satire’ &lt;https://robrogers.com/tag/satire/&gt; [accessed 4 June 2019].</a:t>
            </a:r>
          </a:p>
          <a:p>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6</a:t>
            </a:fld>
            <a:endParaRPr lang="en-GB"/>
          </a:p>
        </p:txBody>
      </p:sp>
    </p:spTree>
    <p:extLst>
      <p:ext uri="{BB962C8B-B14F-4D97-AF65-F5344CB8AC3E}">
        <p14:creationId xmlns:p14="http://schemas.microsoft.com/office/powerpoint/2010/main" val="3833717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‘(3) Church Is About Community - YouTube’ &lt;https://www.youtube.com/watch?v=ockfntl4e8U&amp;t=13s&gt; [accessed 1 June 2019].</a:t>
            </a:r>
          </a:p>
          <a:p>
            <a:endParaRPr lang="en-GB" dirty="0"/>
          </a:p>
          <a:p>
            <a:r>
              <a:rPr lang="en-GB" dirty="0"/>
              <a:t>South Park – We have a traditional scene of a community going to church only the congregation go to laugh at the priest.  Pulls no punches.  This is the perception of one of the worlds major religions that it is full of child molesters.   Religion is supposed to represent the best human qualities and what we have is some of the worst masquerading as pious God fearing pillars of the community.</a:t>
            </a:r>
          </a:p>
          <a:p>
            <a:pPr marL="228600" indent="-228600">
              <a:buAutoNum type="arabicPeriod"/>
            </a:pPr>
            <a:r>
              <a:rPr lang="en-GB" dirty="0"/>
              <a:t>The community only come together in opposition to the priest.</a:t>
            </a:r>
          </a:p>
          <a:p>
            <a:pPr marL="228600" indent="-228600">
              <a:buAutoNum type="arabicPeriod"/>
            </a:pPr>
            <a:r>
              <a:rPr lang="en-GB" dirty="0"/>
              <a:t>The message cannot be delivered because the congregation distracted by wrong doings.</a:t>
            </a:r>
          </a:p>
          <a:p>
            <a:pPr marL="228600" indent="-228600">
              <a:buAutoNum type="arabicPeriod"/>
            </a:pPr>
            <a:r>
              <a:rPr lang="en-GB" dirty="0"/>
              <a:t>The message of the church is overshadowed and undermined by its inability to live up to its own message</a:t>
            </a:r>
          </a:p>
          <a:p>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7</a:t>
            </a:fld>
            <a:endParaRPr lang="en-GB"/>
          </a:p>
        </p:txBody>
      </p:sp>
    </p:spTree>
    <p:extLst>
      <p:ext uri="{BB962C8B-B14F-4D97-AF65-F5344CB8AC3E}">
        <p14:creationId xmlns:p14="http://schemas.microsoft.com/office/powerpoint/2010/main" val="1478457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‘Frank Stack’, </a:t>
            </a:r>
            <a:r>
              <a:rPr lang="en-GB" sz="1200" i="1" kern="1200" dirty="0" err="1">
                <a:solidFill>
                  <a:schemeClr val="tx1"/>
                </a:solidFill>
                <a:effectLst/>
                <a:latin typeface="+mn-lt"/>
                <a:ea typeface="+mn-ea"/>
                <a:cs typeface="+mn-cs"/>
              </a:rPr>
              <a:t>Lambiek.Net</a:t>
            </a:r>
            <a:r>
              <a:rPr lang="en-GB" sz="1200" kern="1200">
                <a:solidFill>
                  <a:schemeClr val="tx1"/>
                </a:solidFill>
                <a:effectLst/>
                <a:latin typeface="+mn-lt"/>
                <a:ea typeface="+mn-ea"/>
                <a:cs typeface="+mn-cs"/>
              </a:rPr>
              <a:t> &lt;https://www.lambiek.net/artists/s/stack_frank.htm&gt; [accessed 4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8</a:t>
            </a:fld>
            <a:endParaRPr lang="en-GB"/>
          </a:p>
        </p:txBody>
      </p:sp>
    </p:spTree>
    <p:extLst>
      <p:ext uri="{BB962C8B-B14F-4D97-AF65-F5344CB8AC3E}">
        <p14:creationId xmlns:p14="http://schemas.microsoft.com/office/powerpoint/2010/main" val="3442127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UN Climate Change, </a:t>
            </a:r>
            <a:r>
              <a:rPr lang="en-GB" sz="1200" i="1" kern="1200" dirty="0">
                <a:solidFill>
                  <a:schemeClr val="tx1"/>
                </a:solidFill>
                <a:effectLst/>
                <a:latin typeface="+mn-lt"/>
                <a:ea typeface="+mn-ea"/>
                <a:cs typeface="+mn-cs"/>
              </a:rPr>
              <a:t>Sir David Attenborough Delivers The People’s Seat Address at #COP24 #</a:t>
            </a:r>
            <a:r>
              <a:rPr lang="en-GB" sz="1200" i="1" kern="1200" dirty="0" err="1">
                <a:solidFill>
                  <a:schemeClr val="tx1"/>
                </a:solidFill>
                <a:effectLst/>
                <a:latin typeface="+mn-lt"/>
                <a:ea typeface="+mn-ea"/>
                <a:cs typeface="+mn-cs"/>
              </a:rPr>
              <a:t>TakeYourSeat</a:t>
            </a:r>
            <a:r>
              <a:rPr lang="en-GB" sz="1200" kern="1200" dirty="0">
                <a:solidFill>
                  <a:schemeClr val="tx1"/>
                </a:solidFill>
                <a:effectLst/>
                <a:latin typeface="+mn-lt"/>
                <a:ea typeface="+mn-ea"/>
                <a:cs typeface="+mn-cs"/>
              </a:rPr>
              <a:t> &lt;https://www.youtube.com/watch?v=kqVPFpJAwS0&gt; [accessed 5 June 2019].</a:t>
            </a:r>
            <a:endParaRPr lang="en-GB" dirty="0"/>
          </a:p>
        </p:txBody>
      </p:sp>
      <p:sp>
        <p:nvSpPr>
          <p:cNvPr id="4" name="Slide Number Placeholder 3"/>
          <p:cNvSpPr>
            <a:spLocks noGrp="1"/>
          </p:cNvSpPr>
          <p:nvPr>
            <p:ph type="sldNum" sz="quarter" idx="5"/>
          </p:nvPr>
        </p:nvSpPr>
        <p:spPr/>
        <p:txBody>
          <a:bodyPr/>
          <a:lstStyle/>
          <a:p>
            <a:fld id="{EF918A50-747C-4690-BE0F-2829DBC508CF}" type="slidenum">
              <a:rPr lang="en-GB" smtClean="0"/>
              <a:t>9</a:t>
            </a:fld>
            <a:endParaRPr lang="en-GB"/>
          </a:p>
        </p:txBody>
      </p:sp>
    </p:spTree>
    <p:extLst>
      <p:ext uri="{BB962C8B-B14F-4D97-AF65-F5344CB8AC3E}">
        <p14:creationId xmlns:p14="http://schemas.microsoft.com/office/powerpoint/2010/main" val="2775599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918A50-747C-4690-BE0F-2829DBC508CF}" type="slidenum">
              <a:rPr lang="en-GB" smtClean="0"/>
              <a:t>10</a:t>
            </a:fld>
            <a:endParaRPr lang="en-GB"/>
          </a:p>
        </p:txBody>
      </p:sp>
    </p:spTree>
    <p:extLst>
      <p:ext uri="{BB962C8B-B14F-4D97-AF65-F5344CB8AC3E}">
        <p14:creationId xmlns:p14="http://schemas.microsoft.com/office/powerpoint/2010/main" val="214241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6/5/2019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6/5/2019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6/5/2019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88" name="Picture 87">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0" name="Straight Connector 89">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2" descr="A scene from Life of Brian">
            <a:extLst>
              <a:ext uri="{FF2B5EF4-FFF2-40B4-BE49-F238E27FC236}">
                <a16:creationId xmlns:a16="http://schemas.microsoft.com/office/drawing/2014/main" id="{BD3FA053-6318-42D4-B190-FC677791257F}"/>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r="-1" b="9997"/>
          <a:stretch/>
        </p:blipFill>
        <p:spPr bwMode="auto">
          <a:xfrm>
            <a:off x="-3408218" y="-343411"/>
            <a:ext cx="15599893" cy="8775161"/>
          </a:xfrm>
          <a:prstGeom prst="rect">
            <a:avLst/>
          </a:prstGeom>
          <a:noFill/>
          <a:extLst>
            <a:ext uri="{909E8E84-426E-40DD-AFC4-6F175D3DCCD1}">
              <a14:hiddenFill xmlns:a14="http://schemas.microsoft.com/office/drawing/2010/main">
                <a:solidFill>
                  <a:srgbClr val="FFFFFF"/>
                </a:solidFill>
              </a14:hiddenFill>
            </a:ext>
          </a:extLst>
        </p:spPr>
      </p:pic>
      <p:sp>
        <p:nvSpPr>
          <p:cNvPr id="94" name="Rectangle 93">
            <a:extLst>
              <a:ext uri="{FF2B5EF4-FFF2-40B4-BE49-F238E27FC236}">
                <a16:creationId xmlns:a16="http://schemas.microsoft.com/office/drawing/2014/main" id="{95633E59-CFCD-4CB3-AB4B-F13B8BA43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5" y="4907589"/>
            <a:ext cx="8295215" cy="1452929"/>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6D140-03B4-4777-B342-2EB2C38A9997}"/>
              </a:ext>
            </a:extLst>
          </p:cNvPr>
          <p:cNvSpPr>
            <a:spLocks noGrp="1"/>
          </p:cNvSpPr>
          <p:nvPr>
            <p:ph type="title"/>
          </p:nvPr>
        </p:nvSpPr>
        <p:spPr>
          <a:xfrm>
            <a:off x="4060512" y="5241371"/>
            <a:ext cx="6835556" cy="954556"/>
          </a:xfrm>
        </p:spPr>
        <p:txBody>
          <a:bodyPr vert="horz" lIns="91440" tIns="45720" rIns="91440" bIns="45720" rtlCol="0" anchor="t">
            <a:normAutofit fontScale="90000"/>
          </a:bodyPr>
          <a:lstStyle/>
          <a:p>
            <a:r>
              <a:rPr lang="en-US" sz="2000" dirty="0">
                <a:solidFill>
                  <a:srgbClr val="FFFFFE"/>
                </a:solidFill>
              </a:rPr>
              <a:t>                    </a:t>
            </a:r>
            <a:r>
              <a:rPr lang="en-US" sz="2800" dirty="0">
                <a:solidFill>
                  <a:srgbClr val="FFFFFE"/>
                </a:solidFill>
              </a:rPr>
              <a:t>The funny Side of God</a:t>
            </a:r>
            <a:br>
              <a:rPr lang="en-US" sz="2000" dirty="0">
                <a:solidFill>
                  <a:srgbClr val="FFFFFE"/>
                </a:solidFill>
              </a:rPr>
            </a:br>
            <a:r>
              <a:rPr lang="en-US" sz="2000" dirty="0">
                <a:solidFill>
                  <a:srgbClr val="FFFFFE"/>
                </a:solidFill>
              </a:rPr>
              <a:t>                        Cameron  Watson</a:t>
            </a:r>
            <a:br>
              <a:rPr lang="en-US" sz="2000" dirty="0">
                <a:solidFill>
                  <a:srgbClr val="FFFFFE"/>
                </a:solidFill>
              </a:rPr>
            </a:br>
            <a:endParaRPr lang="en-US" sz="2000" dirty="0">
              <a:solidFill>
                <a:srgbClr val="FFFFFE"/>
              </a:solidFill>
            </a:endParaRPr>
          </a:p>
        </p:txBody>
      </p:sp>
      <p:cxnSp>
        <p:nvCxnSpPr>
          <p:cNvPr id="96" name="Straight Connector 95">
            <a:extLst>
              <a:ext uri="{FF2B5EF4-FFF2-40B4-BE49-F238E27FC236}">
                <a16:creationId xmlns:a16="http://schemas.microsoft.com/office/drawing/2014/main" id="{7FFB1710-F59A-4B72-91E4-53C2300B70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5075836"/>
            <a:ext cx="6832499" cy="0"/>
          </a:xfrm>
          <a:prstGeom prst="line">
            <a:avLst/>
          </a:prstGeom>
          <a:ln w="31750">
            <a:solidFill>
              <a:srgbClr val="E7DE95"/>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282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0C1A3-7D4D-4B15-AA5D-B6303D77B749}"/>
              </a:ext>
            </a:extLst>
          </p:cNvPr>
          <p:cNvSpPr>
            <a:spLocks noGrp="1"/>
          </p:cNvSpPr>
          <p:nvPr>
            <p:ph type="title"/>
          </p:nvPr>
        </p:nvSpPr>
        <p:spPr/>
        <p:txBody>
          <a:bodyPr/>
          <a:lstStyle/>
          <a:p>
            <a:r>
              <a:rPr lang="en-GB" dirty="0"/>
              <a:t>                                 Content	</a:t>
            </a:r>
          </a:p>
        </p:txBody>
      </p:sp>
      <p:sp>
        <p:nvSpPr>
          <p:cNvPr id="3" name="Content Placeholder 2">
            <a:extLst>
              <a:ext uri="{FF2B5EF4-FFF2-40B4-BE49-F238E27FC236}">
                <a16:creationId xmlns:a16="http://schemas.microsoft.com/office/drawing/2014/main" id="{739D404D-6344-46AC-B8A3-21AA9576CB45}"/>
              </a:ext>
            </a:extLst>
          </p:cNvPr>
          <p:cNvSpPr>
            <a:spLocks noGrp="1"/>
          </p:cNvSpPr>
          <p:nvPr>
            <p:ph idx="1"/>
          </p:nvPr>
        </p:nvSpPr>
        <p:spPr>
          <a:xfrm>
            <a:off x="1451579" y="2015732"/>
            <a:ext cx="6882649" cy="4418319"/>
          </a:xfrm>
        </p:spPr>
        <p:txBody>
          <a:bodyPr>
            <a:normAutofit/>
          </a:bodyPr>
          <a:lstStyle/>
          <a:p>
            <a:r>
              <a:rPr lang="en-GB" dirty="0"/>
              <a:t>Lessons from religious satire</a:t>
            </a:r>
          </a:p>
          <a:p>
            <a:r>
              <a:rPr lang="en-GB" dirty="0"/>
              <a:t>Religious institutions are being ridiculed by their inability to live up to their own values.</a:t>
            </a:r>
          </a:p>
          <a:p>
            <a:r>
              <a:rPr lang="en-GB" dirty="0"/>
              <a:t>Satire is a barometer of public opinion</a:t>
            </a:r>
          </a:p>
          <a:p>
            <a:r>
              <a:rPr lang="en-GB" dirty="0"/>
              <a:t>The end is nigh</a:t>
            </a:r>
          </a:p>
          <a:p>
            <a:r>
              <a:rPr lang="en-GB" dirty="0"/>
              <a:t>We need something else from our religious leaders and organisations</a:t>
            </a:r>
          </a:p>
          <a:p>
            <a:pPr marL="0" indent="0">
              <a:buNone/>
            </a:pPr>
            <a:endParaRPr lang="en-GB" dirty="0"/>
          </a:p>
        </p:txBody>
      </p:sp>
      <p:pic>
        <p:nvPicPr>
          <p:cNvPr id="2050" name="Picture 2" descr="Image result for jesus laughing images">
            <a:extLst>
              <a:ext uri="{FF2B5EF4-FFF2-40B4-BE49-F238E27FC236}">
                <a16:creationId xmlns:a16="http://schemas.microsoft.com/office/drawing/2014/main" id="{7977B4F8-0072-49A0-ACFD-88B663B3E8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4228" y="2046870"/>
            <a:ext cx="224790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1792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8E58F-3048-406D-9351-8933A02862E9}"/>
              </a:ext>
            </a:extLst>
          </p:cNvPr>
          <p:cNvSpPr>
            <a:spLocks noGrp="1"/>
          </p:cNvSpPr>
          <p:nvPr>
            <p:ph type="title"/>
          </p:nvPr>
        </p:nvSpPr>
        <p:spPr>
          <a:xfrm>
            <a:off x="1451579" y="804519"/>
            <a:ext cx="9603275" cy="1049235"/>
          </a:xfrm>
        </p:spPr>
        <p:txBody>
          <a:bodyPr/>
          <a:lstStyle/>
          <a:p>
            <a:endParaRPr lang="en-GB"/>
          </a:p>
        </p:txBody>
      </p:sp>
      <p:pic>
        <p:nvPicPr>
          <p:cNvPr id="4098" name="Picture 2" descr="https://nakedpastor.com/wp-content/uploads/2019/05/counseling.jpg">
            <a:extLst>
              <a:ext uri="{FF2B5EF4-FFF2-40B4-BE49-F238E27FC236}">
                <a16:creationId xmlns:a16="http://schemas.microsoft.com/office/drawing/2014/main" id="{E80413B7-07F1-4114-AE6B-F6124E9E421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 y="-110553"/>
            <a:ext cx="12718473" cy="7359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09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29" name="Picture 72">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0" name="Straight Connector 74">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paulwilkinson.files.wordpress.com/2011/10/father-forgive-them-at-naked-pastor-dot-com.jpg?w=500&amp;h=494">
            <a:extLst>
              <a:ext uri="{FF2B5EF4-FFF2-40B4-BE49-F238E27FC236}">
                <a16:creationId xmlns:a16="http://schemas.microsoft.com/office/drawing/2014/main" id="{9FD59C56-E262-4471-8609-B8993450EBF5}"/>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3275207" y="643467"/>
            <a:ext cx="564158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0705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5" name="Straight Connector 74">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122" name="Picture 2" descr="Catholic Child Rape">
            <a:extLst>
              <a:ext uri="{FF2B5EF4-FFF2-40B4-BE49-F238E27FC236}">
                <a16:creationId xmlns:a16="http://schemas.microsoft.com/office/drawing/2014/main" id="{A9F3F125-7EDC-467C-A561-DDBE97FB1809}"/>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t="11718" b="2922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954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470E6-DC72-4FC5-AB42-3C0C2A3EBE65}"/>
              </a:ext>
            </a:extLst>
          </p:cNvPr>
          <p:cNvSpPr>
            <a:spLocks noGrp="1"/>
          </p:cNvSpPr>
          <p:nvPr>
            <p:ph type="title"/>
          </p:nvPr>
        </p:nvSpPr>
        <p:spPr/>
        <p:txBody>
          <a:bodyPr/>
          <a:lstStyle/>
          <a:p>
            <a:pPr algn="ctr"/>
            <a:r>
              <a:rPr lang="en-GB" dirty="0"/>
              <a:t>What do different religions have in common?</a:t>
            </a:r>
          </a:p>
        </p:txBody>
      </p:sp>
      <p:pic>
        <p:nvPicPr>
          <p:cNvPr id="4" name="Picture 6" descr="Image result for religious satire images">
            <a:extLst>
              <a:ext uri="{FF2B5EF4-FFF2-40B4-BE49-F238E27FC236}">
                <a16:creationId xmlns:a16="http://schemas.microsoft.com/office/drawing/2014/main" id="{250D458B-01C2-4596-B7AE-AC5206FC2D4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93818" y="2016125"/>
            <a:ext cx="7431578" cy="5296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668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B18E3-1377-476F-BAA0-317BA85AAD09}"/>
              </a:ext>
            </a:extLst>
          </p:cNvPr>
          <p:cNvSpPr>
            <a:spLocks noGrp="1"/>
          </p:cNvSpPr>
          <p:nvPr>
            <p:ph type="title"/>
          </p:nvPr>
        </p:nvSpPr>
        <p:spPr>
          <a:xfrm>
            <a:off x="1451579" y="804519"/>
            <a:ext cx="9603275" cy="1049235"/>
          </a:xfrm>
        </p:spPr>
        <p:txBody>
          <a:bodyPr/>
          <a:lstStyle/>
          <a:p>
            <a:pPr algn="ctr"/>
            <a:r>
              <a:rPr lang="en-GB" dirty="0"/>
              <a:t>Lessons from religious satire		</a:t>
            </a:r>
          </a:p>
        </p:txBody>
      </p:sp>
      <p:sp>
        <p:nvSpPr>
          <p:cNvPr id="3" name="Content Placeholder 2">
            <a:extLst>
              <a:ext uri="{FF2B5EF4-FFF2-40B4-BE49-F238E27FC236}">
                <a16:creationId xmlns:a16="http://schemas.microsoft.com/office/drawing/2014/main" id="{D46ADBCD-B6F9-483B-BD3D-B70E4B6BA98B}"/>
              </a:ext>
            </a:extLst>
          </p:cNvPr>
          <p:cNvSpPr>
            <a:spLocks noGrp="1"/>
          </p:cNvSpPr>
          <p:nvPr>
            <p:ph idx="1"/>
          </p:nvPr>
        </p:nvSpPr>
        <p:spPr>
          <a:xfrm>
            <a:off x="1451579" y="2015732"/>
            <a:ext cx="9603275" cy="3450613"/>
          </a:xfrm>
        </p:spPr>
        <p:txBody>
          <a:bodyPr>
            <a:normAutofit/>
          </a:bodyPr>
          <a:lstStyle/>
          <a:p>
            <a:r>
              <a:rPr lang="en-GB" dirty="0"/>
              <a:t>Church is about community – South Park 40</a:t>
            </a:r>
          </a:p>
          <a:p>
            <a:r>
              <a:rPr lang="en-GB" dirty="0"/>
              <a:t>https://www.youtube.com/watch?v=ockfntl4e8U</a:t>
            </a:r>
          </a:p>
          <a:p>
            <a:endParaRPr lang="en-GB" dirty="0"/>
          </a:p>
          <a:p>
            <a:endParaRPr lang="en-GB" sz="1700" dirty="0"/>
          </a:p>
          <a:p>
            <a:endParaRPr lang="en-GB" dirty="0"/>
          </a:p>
          <a:p>
            <a:endParaRPr lang="en-GB" dirty="0"/>
          </a:p>
          <a:p>
            <a:endParaRPr lang="en-GB" dirty="0"/>
          </a:p>
        </p:txBody>
      </p:sp>
      <p:pic>
        <p:nvPicPr>
          <p:cNvPr id="1028" name="Picture 4" descr="Image result for south park free images">
            <a:extLst>
              <a:ext uri="{FF2B5EF4-FFF2-40B4-BE49-F238E27FC236}">
                <a16:creationId xmlns:a16="http://schemas.microsoft.com/office/drawing/2014/main" id="{443F19DD-3B8E-4051-9C0E-2810BF674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339" y="3176085"/>
            <a:ext cx="4621877" cy="256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014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77" name="Picture 72">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78" name="Straight Connector 74">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79" name="Straight Connector 76">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074" name="Picture 2" descr="The New Adventures of Jesus, by Frank Stack">
            <a:extLst>
              <a:ext uri="{FF2B5EF4-FFF2-40B4-BE49-F238E27FC236}">
                <a16:creationId xmlns:a16="http://schemas.microsoft.com/office/drawing/2014/main" id="{A3884192-3C49-4388-9CFD-540E24458907}"/>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r="1" b="5516"/>
          <a:stretch/>
        </p:blipFill>
        <p:spPr bwMode="auto">
          <a:xfrm>
            <a:off x="20" y="10"/>
            <a:ext cx="12191675"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78">
            <a:extLst>
              <a:ext uri="{FF2B5EF4-FFF2-40B4-BE49-F238E27FC236}">
                <a16:creationId xmlns:a16="http://schemas.microsoft.com/office/drawing/2014/main" id="{95633E59-CFCD-4CB3-AB4B-F13B8BA43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5" y="4907589"/>
            <a:ext cx="8295215" cy="1452929"/>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F073D-3152-47E0-BDE5-2981788EA3E4}"/>
              </a:ext>
            </a:extLst>
          </p:cNvPr>
          <p:cNvSpPr>
            <a:spLocks noGrp="1"/>
          </p:cNvSpPr>
          <p:nvPr>
            <p:ph type="title"/>
          </p:nvPr>
        </p:nvSpPr>
        <p:spPr>
          <a:xfrm>
            <a:off x="4060512" y="5241371"/>
            <a:ext cx="6835556" cy="954556"/>
          </a:xfrm>
        </p:spPr>
        <p:txBody>
          <a:bodyPr vert="horz" lIns="91440" tIns="45720" rIns="91440" bIns="45720" rtlCol="0" anchor="t">
            <a:normAutofit/>
          </a:bodyPr>
          <a:lstStyle/>
          <a:p>
            <a:r>
              <a:rPr lang="en-US" dirty="0">
                <a:solidFill>
                  <a:srgbClr val="FFFFFE"/>
                </a:solidFill>
              </a:rPr>
              <a:t>Who’s job is it anyway?</a:t>
            </a:r>
          </a:p>
        </p:txBody>
      </p:sp>
      <p:cxnSp>
        <p:nvCxnSpPr>
          <p:cNvPr id="3081" name="Straight Connector 80">
            <a:extLst>
              <a:ext uri="{FF2B5EF4-FFF2-40B4-BE49-F238E27FC236}">
                <a16:creationId xmlns:a16="http://schemas.microsoft.com/office/drawing/2014/main" id="{7FFB1710-F59A-4B72-91E4-53C2300B70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5075836"/>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7186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1F1DE-2950-4432-84E6-3B419D4A2DEF}"/>
              </a:ext>
            </a:extLst>
          </p:cNvPr>
          <p:cNvSpPr>
            <a:spLocks noGrp="1"/>
          </p:cNvSpPr>
          <p:nvPr>
            <p:ph type="title"/>
          </p:nvPr>
        </p:nvSpPr>
        <p:spPr>
          <a:xfrm>
            <a:off x="1776424" y="4460798"/>
            <a:ext cx="8637073" cy="1640744"/>
          </a:xfrm>
        </p:spPr>
        <p:txBody>
          <a:bodyPr vert="horz" lIns="91440" tIns="45720" rIns="91440" bIns="0" rtlCol="0" anchor="b">
            <a:normAutofit/>
          </a:bodyPr>
          <a:lstStyle/>
          <a:p>
            <a:pPr algn="ctr"/>
            <a:r>
              <a:rPr lang="en-US" sz="2400" dirty="0"/>
              <a:t>The End is Nigh</a:t>
            </a:r>
            <a:br>
              <a:rPr lang="en-US" sz="2400" dirty="0"/>
            </a:br>
            <a:r>
              <a:rPr lang="en-US" sz="1800" dirty="0"/>
              <a:t>collapse of civilization is on the horizon</a:t>
            </a:r>
            <a:br>
              <a:rPr lang="en-US" sz="1800" dirty="0"/>
            </a:br>
            <a:r>
              <a:rPr lang="en-US" sz="1700" dirty="0"/>
              <a:t>  David Attenborough speaking at the Un Climate Summit</a:t>
            </a:r>
          </a:p>
        </p:txBody>
      </p:sp>
      <p:pic>
        <p:nvPicPr>
          <p:cNvPr id="4100" name="Picture 4" descr="Go back! We fucked up!">
            <a:extLst>
              <a:ext uri="{FF2B5EF4-FFF2-40B4-BE49-F238E27FC236}">
                <a16:creationId xmlns:a16="http://schemas.microsoft.com/office/drawing/2014/main" id="{2D150C5B-0272-41D2-B7CB-B8ED6D1166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68" r="2" b="5243"/>
          <a:stretch/>
        </p:blipFill>
        <p:spPr bwMode="auto">
          <a:xfrm>
            <a:off x="2292092" y="1944640"/>
            <a:ext cx="3599926" cy="236922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pictures of david attenborough">
            <a:extLst>
              <a:ext uri="{FF2B5EF4-FFF2-40B4-BE49-F238E27FC236}">
                <a16:creationId xmlns:a16="http://schemas.microsoft.com/office/drawing/2014/main" id="{2284E070-0EF0-4A05-817A-CD05A820826A}"/>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5890" r="8641" b="1"/>
          <a:stretch/>
        </p:blipFill>
        <p:spPr bwMode="auto">
          <a:xfrm>
            <a:off x="6325101" y="2018107"/>
            <a:ext cx="3599926" cy="2369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502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69A5-0813-4DA5-9D53-FF81A0BDAC2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5BFD271-F870-4362-8886-1E0FDAB152B3}"/>
              </a:ext>
            </a:extLst>
          </p:cNvPr>
          <p:cNvSpPr>
            <a:spLocks noGrp="1"/>
          </p:cNvSpPr>
          <p:nvPr>
            <p:ph idx="1"/>
          </p:nvPr>
        </p:nvSpPr>
        <p:spPr/>
        <p:txBody>
          <a:bodyPr>
            <a:noAutofit/>
          </a:bodyPr>
          <a:lstStyle/>
          <a:p>
            <a:r>
              <a:rPr lang="en-GB" sz="1800" dirty="0"/>
              <a:t>The church needs to represent Jesus’s message</a:t>
            </a:r>
          </a:p>
          <a:p>
            <a:r>
              <a:rPr lang="en-GB" sz="1800" dirty="0"/>
              <a:t>Increasingly irrelevant </a:t>
            </a:r>
          </a:p>
          <a:p>
            <a:r>
              <a:rPr lang="en-GB" sz="1800" dirty="0"/>
              <a:t>Does not appear to provide solutions –</a:t>
            </a:r>
          </a:p>
          <a:p>
            <a:pPr marL="0" indent="0">
              <a:buNone/>
            </a:pPr>
            <a:r>
              <a:rPr lang="en-GB" sz="1400" dirty="0"/>
              <a:t>	</a:t>
            </a:r>
            <a:r>
              <a:rPr lang="en-GB" sz="1800" dirty="0"/>
              <a:t>Inspiration </a:t>
            </a:r>
          </a:p>
          <a:p>
            <a:pPr marL="0" indent="0">
              <a:buNone/>
            </a:pPr>
            <a:r>
              <a:rPr lang="en-GB" sz="1800" dirty="0"/>
              <a:t>	Setting example</a:t>
            </a:r>
          </a:p>
          <a:p>
            <a:pPr marL="0" indent="0">
              <a:buNone/>
            </a:pPr>
            <a:r>
              <a:rPr lang="en-GB" sz="1800" dirty="0"/>
              <a:t>	Wise counsel to leaders</a:t>
            </a:r>
          </a:p>
          <a:p>
            <a:pPr marL="0" indent="0">
              <a:buNone/>
            </a:pPr>
            <a:r>
              <a:rPr lang="en-GB" sz="1800" dirty="0"/>
              <a:t>	Guidance in world affairs</a:t>
            </a:r>
          </a:p>
          <a:p>
            <a:pPr marL="0" indent="0">
              <a:buNone/>
            </a:pPr>
            <a:r>
              <a:rPr lang="en-GB" sz="1800" dirty="0"/>
              <a:t>	Genuine spiritual instruction to individuals</a:t>
            </a:r>
          </a:p>
          <a:p>
            <a:pPr marL="0" indent="0">
              <a:buNone/>
            </a:pPr>
            <a:r>
              <a:rPr lang="en-GB" sz="1800" dirty="0"/>
              <a:t>			</a:t>
            </a:r>
          </a:p>
          <a:p>
            <a:pPr marL="457200" lvl="1" indent="0">
              <a:buNone/>
            </a:pPr>
            <a:r>
              <a:rPr lang="en-GB" sz="1600" dirty="0"/>
              <a:t>	</a:t>
            </a:r>
          </a:p>
          <a:p>
            <a:pPr marL="0" indent="0">
              <a:buNone/>
            </a:pPr>
            <a:endParaRPr lang="en-GB" sz="1800" dirty="0"/>
          </a:p>
        </p:txBody>
      </p:sp>
    </p:spTree>
    <p:extLst>
      <p:ext uri="{BB962C8B-B14F-4D97-AF65-F5344CB8AC3E}">
        <p14:creationId xmlns:p14="http://schemas.microsoft.com/office/powerpoint/2010/main" val="3957525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CCC2-F524-4EAB-AA99-A6F3C69B73B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C7E7DB4-F3E3-448D-9C84-79D47C5F003D}"/>
              </a:ext>
            </a:extLst>
          </p:cNvPr>
          <p:cNvSpPr>
            <a:spLocks noGrp="1"/>
          </p:cNvSpPr>
          <p:nvPr>
            <p:ph idx="1"/>
          </p:nvPr>
        </p:nvSpPr>
        <p:spPr/>
        <p:txBody>
          <a:bodyPr>
            <a:normAutofit fontScale="62500" lnSpcReduction="20000"/>
          </a:bodyPr>
          <a:lstStyle/>
          <a:p>
            <a:r>
              <a:rPr lang="en-GB" dirty="0"/>
              <a:t>‘(3) Church Is About Community - YouTube’ &lt;https://www.youtube.com/watch?v=ockfntl4e8U&amp;t=13s&gt; [accessed 1 June 2019]</a:t>
            </a:r>
          </a:p>
          <a:p>
            <a:r>
              <a:rPr lang="en-GB" dirty="0" err="1"/>
              <a:t>AlwaysQuestionAuthority</a:t>
            </a:r>
            <a:r>
              <a:rPr lang="en-GB" dirty="0"/>
              <a:t>, ‘CHILD RAPE: “The Catholic Church”’, </a:t>
            </a:r>
            <a:r>
              <a:rPr lang="en-GB" i="1" dirty="0"/>
              <a:t>Always Question Authority</a:t>
            </a:r>
            <a:r>
              <a:rPr lang="en-GB" dirty="0"/>
              <a:t>, 2013 &lt;https://alwaysquestionauthority.com/2013/08/03/child-rape-the-catholic-church/&gt; [accessed 4 June 2019]</a:t>
            </a:r>
          </a:p>
          <a:p>
            <a:r>
              <a:rPr lang="en-GB" dirty="0"/>
              <a:t>Bhaskar, Sanjeev, ‘Why Monty Python’s “foul, Disgusting and Blasphemous” Life of Brian Wouldn’t Get Made Today’, </a:t>
            </a:r>
            <a:r>
              <a:rPr lang="en-GB" i="1" dirty="0"/>
              <a:t>The Telegraph</a:t>
            </a:r>
            <a:r>
              <a:rPr lang="en-GB" dirty="0"/>
              <a:t>, 16 April 2018 &lt;https://www.telegraph.co.uk/films/0/monty-pythons-foul-disgusting-blasphemous-life-brian-wouldnt/&gt; [accessed 5 June 2019]</a:t>
            </a:r>
          </a:p>
          <a:p>
            <a:r>
              <a:rPr lang="en-GB" dirty="0"/>
              <a:t>‘Frank Stack’, </a:t>
            </a:r>
            <a:r>
              <a:rPr lang="en-GB" i="1" dirty="0" err="1"/>
              <a:t>Lambiek.Net</a:t>
            </a:r>
            <a:r>
              <a:rPr lang="en-GB" dirty="0"/>
              <a:t> &lt;https://www.lambiek.net/artists/s/stack_frank.htm&gt; [accessed 4 June 2019]</a:t>
            </a:r>
          </a:p>
          <a:p>
            <a:r>
              <a:rPr lang="en-GB" dirty="0"/>
              <a:t>‘Jesus and the Church Goes for Counselling’ &lt;https://nakedpastor.com/&gt; [accessed 4 June 2019]</a:t>
            </a:r>
          </a:p>
          <a:p>
            <a:r>
              <a:rPr lang="en-GB" dirty="0"/>
              <a:t>‘Religious Cartoons | Thinking Out Loud’ &lt;https://paulwilkinson.wordpress.com/tag/religious-cartoons/&gt; [accessed 4 June 2019]</a:t>
            </a:r>
          </a:p>
          <a:p>
            <a:r>
              <a:rPr lang="en-GB" dirty="0"/>
              <a:t>‘Rob Rogers | Satire’ &lt;https://robrogers.com/tag/satire/&gt; [accessed 4 June 2019]</a:t>
            </a:r>
          </a:p>
          <a:p>
            <a:r>
              <a:rPr lang="en-GB" dirty="0"/>
              <a:t>UN Climate Change, </a:t>
            </a:r>
            <a:r>
              <a:rPr lang="en-GB" i="1" dirty="0"/>
              <a:t>Sir David Attenborough Delivers The People’s Seat Address at #COP24 #</a:t>
            </a:r>
            <a:r>
              <a:rPr lang="en-GB" i="1" dirty="0" err="1"/>
              <a:t>TakeYourSeat</a:t>
            </a:r>
            <a:r>
              <a:rPr lang="en-GB" dirty="0"/>
              <a:t> &lt;https://www.youtube.com/watch?v=kqVPFpJAwS0&gt; [accessed 5 June 2019]</a:t>
            </a:r>
          </a:p>
          <a:p>
            <a:endParaRPr lang="en-GB" dirty="0"/>
          </a:p>
        </p:txBody>
      </p:sp>
    </p:spTree>
    <p:extLst>
      <p:ext uri="{BB962C8B-B14F-4D97-AF65-F5344CB8AC3E}">
        <p14:creationId xmlns:p14="http://schemas.microsoft.com/office/powerpoint/2010/main" val="17784991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825</Words>
  <Application>Microsoft Office PowerPoint</Application>
  <PresentationFormat>Widescreen</PresentationFormat>
  <Paragraphs>64</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                    The funny Side of God                         Cameron  Watson </vt:lpstr>
      <vt:lpstr>                                 Content </vt:lpstr>
      <vt:lpstr>PowerPoint Presentation</vt:lpstr>
      <vt:lpstr>PowerPoint Presentation</vt:lpstr>
      <vt:lpstr>PowerPoint Presentation</vt:lpstr>
      <vt:lpstr>What do different religions have in common?</vt:lpstr>
      <vt:lpstr>Lessons from religious satire  </vt:lpstr>
      <vt:lpstr>Who’s job is it anyway?</vt:lpstr>
      <vt:lpstr>The End is Nigh collapse of civilization is on the horizon   David Attenborough speaking at the Un Climate Summit</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funny Side of God                         Cameron  Watson </dc:title>
  <dc:creator>Cameron Watson (1604872)</dc:creator>
  <cp:lastModifiedBy>Cameron Watson (1604872)</cp:lastModifiedBy>
  <cp:revision>12</cp:revision>
  <dcterms:created xsi:type="dcterms:W3CDTF">2019-06-05T11:42:20Z</dcterms:created>
  <dcterms:modified xsi:type="dcterms:W3CDTF">2019-06-05T14:03:34Z</dcterms:modified>
</cp:coreProperties>
</file>