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9"/>
  </p:notesMasterIdLst>
  <p:sldIdLst>
    <p:sldId id="493" r:id="rId2"/>
    <p:sldId id="381" r:id="rId3"/>
    <p:sldId id="471" r:id="rId4"/>
    <p:sldId id="475" r:id="rId5"/>
    <p:sldId id="484" r:id="rId6"/>
    <p:sldId id="473" r:id="rId7"/>
    <p:sldId id="486" r:id="rId8"/>
    <p:sldId id="485" r:id="rId9"/>
    <p:sldId id="495" r:id="rId10"/>
    <p:sldId id="487" r:id="rId11"/>
    <p:sldId id="494" r:id="rId12"/>
    <p:sldId id="488" r:id="rId13"/>
    <p:sldId id="490" r:id="rId14"/>
    <p:sldId id="489" r:id="rId15"/>
    <p:sldId id="479" r:id="rId16"/>
    <p:sldId id="476" r:id="rId17"/>
    <p:sldId id="474" r:id="rId18"/>
    <p:sldId id="492" r:id="rId19"/>
    <p:sldId id="477" r:id="rId20"/>
    <p:sldId id="478" r:id="rId21"/>
    <p:sldId id="480" r:id="rId22"/>
    <p:sldId id="481" r:id="rId23"/>
    <p:sldId id="483" r:id="rId24"/>
    <p:sldId id="491" r:id="rId25"/>
    <p:sldId id="421" r:id="rId26"/>
    <p:sldId id="496" r:id="rId27"/>
    <p:sldId id="497" r:id="rId28"/>
  </p:sldIdLst>
  <p:sldSz cx="10080625" cy="7559675"/>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048" autoAdjust="0"/>
    <p:restoredTop sz="89447" autoAdjust="0"/>
  </p:normalViewPr>
  <p:slideViewPr>
    <p:cSldViewPr snapToGrid="0">
      <p:cViewPr varScale="1">
        <p:scale>
          <a:sx n="69" d="100"/>
          <a:sy n="69" d="100"/>
        </p:scale>
        <p:origin x="67" y="3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 name="PlaceHolder 1"/>
          <p:cNvSpPr>
            <a:spLocks noGrp="1" noRot="1" noChangeAspect="1"/>
          </p:cNvSpPr>
          <p:nvPr>
            <p:ph type="sldImg"/>
          </p:nvPr>
        </p:nvSpPr>
        <p:spPr>
          <a:xfrm>
            <a:off x="533520" y="764280"/>
            <a:ext cx="6704640" cy="3771360"/>
          </a:xfrm>
          <a:prstGeom prst="rect">
            <a:avLst/>
          </a:prstGeom>
        </p:spPr>
        <p:txBody>
          <a:bodyPr lIns="0" tIns="0" rIns="0" bIns="0" anchor="ctr">
            <a:noAutofit/>
          </a:bodyPr>
          <a:lstStyle/>
          <a:p>
            <a:r>
              <a:rPr lang="en-US" sz="1800" b="0" strike="noStrike" spc="-1">
                <a:solidFill>
                  <a:srgbClr val="000000"/>
                </a:solidFill>
                <a:latin typeface="Arial"/>
              </a:rPr>
              <a:t>Click to move the slide</a:t>
            </a:r>
          </a:p>
        </p:txBody>
      </p:sp>
      <p:sp>
        <p:nvSpPr>
          <p:cNvPr id="41" name="PlaceHolder 2"/>
          <p:cNvSpPr>
            <a:spLocks noGrp="1"/>
          </p:cNvSpPr>
          <p:nvPr>
            <p:ph type="body"/>
          </p:nvPr>
        </p:nvSpPr>
        <p:spPr>
          <a:xfrm>
            <a:off x="777240" y="4777560"/>
            <a:ext cx="6217560" cy="4525920"/>
          </a:xfrm>
          <a:prstGeom prst="rect">
            <a:avLst/>
          </a:prstGeom>
        </p:spPr>
        <p:txBody>
          <a:bodyPr lIns="0" tIns="0" rIns="0" bIns="0">
            <a:noAutofit/>
          </a:bodyPr>
          <a:lstStyle/>
          <a:p>
            <a:r>
              <a:rPr lang="en-US" sz="2000" b="0" strike="noStrike" spc="-1">
                <a:latin typeface="Arial"/>
              </a:rPr>
              <a:t>Click to edit the notes format</a:t>
            </a:r>
          </a:p>
        </p:txBody>
      </p:sp>
      <p:sp>
        <p:nvSpPr>
          <p:cNvPr id="42" name="PlaceHolder 3"/>
          <p:cNvSpPr>
            <a:spLocks noGrp="1"/>
          </p:cNvSpPr>
          <p:nvPr>
            <p:ph type="hdr"/>
          </p:nvPr>
        </p:nvSpPr>
        <p:spPr>
          <a:xfrm>
            <a:off x="0" y="0"/>
            <a:ext cx="3372840" cy="502560"/>
          </a:xfrm>
          <a:prstGeom prst="rect">
            <a:avLst/>
          </a:prstGeom>
        </p:spPr>
        <p:txBody>
          <a:bodyPr lIns="0" tIns="0" rIns="0" bIns="0">
            <a:noAutofit/>
          </a:bodyPr>
          <a:lstStyle/>
          <a:p>
            <a:r>
              <a:rPr lang="en-US" sz="1400" b="0" strike="noStrike" spc="-1">
                <a:latin typeface="Times New Roman"/>
              </a:rPr>
              <a:t>&lt;header&gt;</a:t>
            </a:r>
          </a:p>
        </p:txBody>
      </p:sp>
      <p:sp>
        <p:nvSpPr>
          <p:cNvPr id="43" name="PlaceHolder 4"/>
          <p:cNvSpPr>
            <a:spLocks noGrp="1"/>
          </p:cNvSpPr>
          <p:nvPr>
            <p:ph type="dt"/>
          </p:nvPr>
        </p:nvSpPr>
        <p:spPr>
          <a:xfrm>
            <a:off x="4399200" y="0"/>
            <a:ext cx="3372840" cy="502560"/>
          </a:xfrm>
          <a:prstGeom prst="rect">
            <a:avLst/>
          </a:prstGeom>
        </p:spPr>
        <p:txBody>
          <a:bodyPr lIns="0" tIns="0" rIns="0" bIns="0">
            <a:noAutofit/>
          </a:bodyPr>
          <a:lstStyle/>
          <a:p>
            <a:pPr algn="r"/>
            <a:r>
              <a:rPr lang="en-US" sz="1400" b="0" strike="noStrike" spc="-1">
                <a:latin typeface="Times New Roman"/>
              </a:rPr>
              <a:t>&lt;date/time&gt;</a:t>
            </a:r>
          </a:p>
        </p:txBody>
      </p:sp>
      <p:sp>
        <p:nvSpPr>
          <p:cNvPr id="44" name="PlaceHolder 5"/>
          <p:cNvSpPr>
            <a:spLocks noGrp="1"/>
          </p:cNvSpPr>
          <p:nvPr>
            <p:ph type="ftr"/>
          </p:nvPr>
        </p:nvSpPr>
        <p:spPr>
          <a:xfrm>
            <a:off x="0" y="9555480"/>
            <a:ext cx="3372840" cy="502560"/>
          </a:xfrm>
          <a:prstGeom prst="rect">
            <a:avLst/>
          </a:prstGeom>
        </p:spPr>
        <p:txBody>
          <a:bodyPr lIns="0" tIns="0" rIns="0" bIns="0" anchor="b">
            <a:noAutofit/>
          </a:bodyPr>
          <a:lstStyle/>
          <a:p>
            <a:r>
              <a:rPr lang="en-US" sz="1400" b="0" strike="noStrike" spc="-1">
                <a:latin typeface="Times New Roman"/>
              </a:rPr>
              <a:t>&lt;footer&gt;</a:t>
            </a:r>
          </a:p>
        </p:txBody>
      </p:sp>
      <p:sp>
        <p:nvSpPr>
          <p:cNvPr id="45" name="PlaceHolder 6"/>
          <p:cNvSpPr>
            <a:spLocks noGrp="1"/>
          </p:cNvSpPr>
          <p:nvPr>
            <p:ph type="sldNum"/>
          </p:nvPr>
        </p:nvSpPr>
        <p:spPr>
          <a:xfrm>
            <a:off x="4399200" y="9555480"/>
            <a:ext cx="3372840" cy="502560"/>
          </a:xfrm>
          <a:prstGeom prst="rect">
            <a:avLst/>
          </a:prstGeom>
        </p:spPr>
        <p:txBody>
          <a:bodyPr lIns="0" tIns="0" rIns="0" bIns="0" anchor="b">
            <a:noAutofit/>
          </a:bodyPr>
          <a:lstStyle/>
          <a:p>
            <a:pPr algn="r"/>
            <a:fld id="{C620EBCE-6EBE-42DA-8D28-D67065A1A72A}" type="slidenum">
              <a:rPr lang="en-US" sz="1400" b="0" strike="noStrike" spc="-1">
                <a:latin typeface="Times New Roman"/>
              </a:r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12</a:t>
            </a:fld>
            <a:endParaRPr lang="en-US" sz="1400" b="0" strike="noStrike" spc="-1">
              <a:latin typeface="Times New Roman"/>
            </a:endParaRPr>
          </a:p>
        </p:txBody>
      </p:sp>
    </p:spTree>
    <p:extLst>
      <p:ext uri="{BB962C8B-B14F-4D97-AF65-F5344CB8AC3E}">
        <p14:creationId xmlns:p14="http://schemas.microsoft.com/office/powerpoint/2010/main" val="3800611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19</a:t>
            </a:fld>
            <a:endParaRPr lang="en-US" sz="1400" b="0" strike="noStrike" spc="-1">
              <a:latin typeface="Times New Roman"/>
            </a:endParaRPr>
          </a:p>
        </p:txBody>
      </p:sp>
    </p:spTree>
    <p:extLst>
      <p:ext uri="{BB962C8B-B14F-4D97-AF65-F5344CB8AC3E}">
        <p14:creationId xmlns:p14="http://schemas.microsoft.com/office/powerpoint/2010/main" val="1513087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5" name="PlaceHolder 2"/>
          <p:cNvSpPr>
            <a:spLocks noGrp="1"/>
          </p:cNvSpPr>
          <p:nvPr>
            <p:ph type="subTitle"/>
          </p:nvPr>
        </p:nvSpPr>
        <p:spPr>
          <a:xfrm>
            <a:off x="504000" y="1768680"/>
            <a:ext cx="9071640" cy="438372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7" name="PlaceHolder 2"/>
          <p:cNvSpPr>
            <a:spLocks noGrp="1"/>
          </p:cNvSpPr>
          <p:nvPr>
            <p:ph type="body"/>
          </p:nvPr>
        </p:nvSpPr>
        <p:spPr>
          <a:xfrm>
            <a:off x="504000" y="1768680"/>
            <a:ext cx="907164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9"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0"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504000" y="301320"/>
            <a:ext cx="9070920" cy="584856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4"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5"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6"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8"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9"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0"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2"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3"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4" name="PlaceHolder 4"/>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6" name="PlaceHolder 2"/>
          <p:cNvSpPr>
            <a:spLocks noGrp="1"/>
          </p:cNvSpPr>
          <p:nvPr>
            <p:ph type="body"/>
          </p:nvPr>
        </p:nvSpPr>
        <p:spPr>
          <a:xfrm>
            <a:off x="504000" y="176868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7" name="PlaceHolder 3"/>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9"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0"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1"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2"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34" name="PlaceHolder 2"/>
          <p:cNvSpPr>
            <a:spLocks noGrp="1"/>
          </p:cNvSpPr>
          <p:nvPr>
            <p:ph type="body"/>
          </p:nvPr>
        </p:nvSpPr>
        <p:spPr>
          <a:xfrm>
            <a:off x="5040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5" name="PlaceHolder 3"/>
          <p:cNvSpPr>
            <a:spLocks noGrp="1"/>
          </p:cNvSpPr>
          <p:nvPr>
            <p:ph type="body"/>
          </p:nvPr>
        </p:nvSpPr>
        <p:spPr>
          <a:xfrm>
            <a:off x="35712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6" name="PlaceHolder 4"/>
          <p:cNvSpPr>
            <a:spLocks noGrp="1"/>
          </p:cNvSpPr>
          <p:nvPr>
            <p:ph type="body"/>
          </p:nvPr>
        </p:nvSpPr>
        <p:spPr>
          <a:xfrm>
            <a:off x="663804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7" name="PlaceHolder 5"/>
          <p:cNvSpPr>
            <a:spLocks noGrp="1"/>
          </p:cNvSpPr>
          <p:nvPr>
            <p:ph type="body"/>
          </p:nvPr>
        </p:nvSpPr>
        <p:spPr>
          <a:xfrm>
            <a:off x="5040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8" name="PlaceHolder 6"/>
          <p:cNvSpPr>
            <a:spLocks noGrp="1"/>
          </p:cNvSpPr>
          <p:nvPr>
            <p:ph type="body"/>
          </p:nvPr>
        </p:nvSpPr>
        <p:spPr>
          <a:xfrm>
            <a:off x="35712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9" name="PlaceHolder 7"/>
          <p:cNvSpPr>
            <a:spLocks noGrp="1"/>
          </p:cNvSpPr>
          <p:nvPr>
            <p:ph type="body"/>
          </p:nvPr>
        </p:nvSpPr>
        <p:spPr>
          <a:xfrm>
            <a:off x="663804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CustomShape 1"/>
          <p:cNvSpPr/>
          <p:nvPr/>
        </p:nvSpPr>
        <p:spPr>
          <a:xfrm>
            <a:off x="0" y="0"/>
            <a:ext cx="10080360" cy="7559280"/>
          </a:xfrm>
          <a:prstGeom prst="rect">
            <a:avLst/>
          </a:prstGeom>
          <a:solidFill>
            <a:srgbClr val="CFE7F5"/>
          </a:solidFill>
          <a:ln>
            <a:solidFill>
              <a:srgbClr val="E6E6FF"/>
            </a:solidFill>
          </a:ln>
        </p:spPr>
        <p:style>
          <a:lnRef idx="0">
            <a:scrgbClr r="0" g="0" b="0"/>
          </a:lnRef>
          <a:fillRef idx="0">
            <a:scrgbClr r="0" g="0" b="0"/>
          </a:fillRef>
          <a:effectRef idx="0">
            <a:scrgbClr r="0" g="0" b="0"/>
          </a:effectRef>
          <a:fontRef idx="minor"/>
        </p:style>
      </p:sp>
      <p:sp>
        <p:nvSpPr>
          <p:cNvPr id="2" name="PlaceHolder 2"/>
          <p:cNvSpPr>
            <a:spLocks noGrp="1"/>
          </p:cNvSpPr>
          <p:nvPr>
            <p:ph type="title"/>
          </p:nvPr>
        </p:nvSpPr>
        <p:spPr>
          <a:xfrm>
            <a:off x="504000" y="301320"/>
            <a:ext cx="9070920" cy="1261440"/>
          </a:xfrm>
          <a:prstGeom prst="rect">
            <a:avLst/>
          </a:prstGeom>
        </p:spPr>
        <p:txBody>
          <a:bodyPr lIns="0" tIns="0" rIns="0" bIns="0" anchor="ctr">
            <a:noAutofit/>
          </a:bodyPr>
          <a:lstStyle/>
          <a:p>
            <a:r>
              <a:rPr lang="en-US" sz="4400" b="0" strike="noStrike" spc="-1">
                <a:solidFill>
                  <a:srgbClr val="000000"/>
                </a:solidFill>
                <a:latin typeface="Arial"/>
              </a:rPr>
              <a:t>Click to edit the title text format</a:t>
            </a:r>
          </a:p>
        </p:txBody>
      </p:sp>
      <p:sp>
        <p:nvSpPr>
          <p:cNvPr id="3" name="PlaceHolder 3"/>
          <p:cNvSpPr>
            <a:spLocks noGrp="1"/>
          </p:cNvSpPr>
          <p:nvPr>
            <p:ph type="body"/>
          </p:nvPr>
        </p:nvSpPr>
        <p:spPr>
          <a:xfrm>
            <a:off x="504000" y="1768680"/>
            <a:ext cx="9071640" cy="4383720"/>
          </a:xfrm>
          <a:prstGeom prst="rect">
            <a:avLst/>
          </a:prstGeom>
        </p:spPr>
        <p:txBody>
          <a:bodyPr lIns="0" tIns="0" rIns="0" bIns="0">
            <a:noAutofit/>
          </a:bodyPr>
          <a:lstStyle/>
          <a:p>
            <a:pPr marL="432000" indent="-324000">
              <a:spcBef>
                <a:spcPts val="1417"/>
              </a:spcBef>
              <a:buClr>
                <a:srgbClr val="000000"/>
              </a:buClr>
              <a:buSzPct val="45000"/>
              <a:buFont typeface="Wingdings" charset="2"/>
              <a:buChar char=""/>
            </a:pPr>
            <a:r>
              <a:rPr lang="en-US" sz="2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8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8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8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8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800" b="0" strike="noStrike" spc="-1">
                <a:solidFill>
                  <a:srgbClr val="000000"/>
                </a:solidFill>
                <a:latin typeface="Arial"/>
              </a:rPr>
              <a:t>Seventh Outline Level</a:t>
            </a:r>
          </a:p>
        </p:txBody>
      </p:sp>
      <p:pic>
        <p:nvPicPr>
          <p:cNvPr id="7" name="Picture 6">
            <a:extLst>
              <a:ext uri="{FF2B5EF4-FFF2-40B4-BE49-F238E27FC236}">
                <a16:creationId xmlns:a16="http://schemas.microsoft.com/office/drawing/2014/main" id="{8691E47C-4E30-43AE-9638-CE268B72E111}"/>
              </a:ext>
            </a:extLst>
          </p:cNvPr>
          <p:cNvPicPr>
            <a:picLocks noChangeAspect="1"/>
          </p:cNvPicPr>
          <p:nvPr userDrawn="1"/>
        </p:nvPicPr>
        <p:blipFill>
          <a:blip r:embed="rId14"/>
          <a:stretch>
            <a:fillRect/>
          </a:stretch>
        </p:blipFill>
        <p:spPr>
          <a:xfrm>
            <a:off x="8852396" y="0"/>
            <a:ext cx="1226524" cy="140727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cir_bVysyX0" TargetMode="External"/><Relationship Id="rId2" Type="http://schemas.openxmlformats.org/officeDocument/2006/relationships/hyperlink" Target="https://www.google.com/search?safe=active&amp;sxsrf=ALeKk01d2os45U9cI_eeITjGZ25Cc9tJuA:1612448788528&amp;q=how+to+pronounce+polymer&amp;stick=H4sIAAAAAAAAAOMIfcRoyS3w8sc9YSmDSWtOXmPU4uINKMrPK81LzkwsyczPExLmYglJLcoV4pbi5GIvyM-pzE0tsmJRYkrN41nEKpGRX65Qkq9QANSSD9STqgBVAQDLWyr8WQAAAA&amp;pron_lang=en&amp;pron_country=gb&amp;sa=X&amp;ved=2ahUKEwiDwYjqt9DuAhXPTsAKHd2ICPEQ3eEDMAB6BAgFEAg"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en.wikipedia.org/wiki/Phenol" TargetMode="External"/><Relationship Id="rId3" Type="http://schemas.openxmlformats.org/officeDocument/2006/relationships/hyperlink" Target="https://en.wikipedia.org/wiki/Polyester_resin" TargetMode="External"/><Relationship Id="rId7" Type="http://schemas.openxmlformats.org/officeDocument/2006/relationships/hyperlink" Target="https://en.wikipedia.org/wiki/Bakelite" TargetMode="External"/><Relationship Id="rId12" Type="http://schemas.openxmlformats.org/officeDocument/2006/relationships/image" Target="../media/image11.png"/><Relationship Id="rId2" Type="http://schemas.openxmlformats.org/officeDocument/2006/relationships/hyperlink" Target="https://en.wikipedia.org/w/index.php?title=Thermosetting_polymer&amp;action=edit&amp;section=4" TargetMode="External"/><Relationship Id="rId1" Type="http://schemas.openxmlformats.org/officeDocument/2006/relationships/slideLayout" Target="../slideLayouts/slideLayout1.xml"/><Relationship Id="rId6" Type="http://schemas.openxmlformats.org/officeDocument/2006/relationships/hyperlink" Target="https://en.wikipedia.org/wiki/Vulcanization" TargetMode="External"/><Relationship Id="rId11" Type="http://schemas.openxmlformats.org/officeDocument/2006/relationships/image" Target="../media/image10.png"/><Relationship Id="rId5" Type="http://schemas.openxmlformats.org/officeDocument/2006/relationships/hyperlink" Target="https://en.wikipedia.org/wiki/Polyurea" TargetMode="External"/><Relationship Id="rId10" Type="http://schemas.openxmlformats.org/officeDocument/2006/relationships/image" Target="../media/image9.png"/><Relationship Id="rId4" Type="http://schemas.openxmlformats.org/officeDocument/2006/relationships/hyperlink" Target="https://en.wikipedia.org/wiki/Polyurethane" TargetMode="External"/><Relationship Id="rId9" Type="http://schemas.openxmlformats.org/officeDocument/2006/relationships/hyperlink" Target="https://en.wikipedia.org/wiki/Formaldehyde"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en.wikipedia.org/wiki/Thermosetting_polymer#cite_note-17" TargetMode="External"/><Relationship Id="rId13" Type="http://schemas.openxmlformats.org/officeDocument/2006/relationships/image" Target="../media/image12.png"/><Relationship Id="rId3" Type="http://schemas.openxmlformats.org/officeDocument/2006/relationships/hyperlink" Target="https://en.wikipedia.org/wiki/Urea-formaldehyde" TargetMode="External"/><Relationship Id="rId7" Type="http://schemas.openxmlformats.org/officeDocument/2006/relationships/hyperlink" Target="https://en.wikipedia.org/wiki/Epoxy" TargetMode="External"/><Relationship Id="rId12" Type="http://schemas.openxmlformats.org/officeDocument/2006/relationships/hyperlink" Target="https://en.wikipedia.org/wiki/Benzoxazines" TargetMode="External"/><Relationship Id="rId2" Type="http://schemas.openxmlformats.org/officeDocument/2006/relationships/hyperlink" Target="https://en.wikipedia.org/wiki/Duroplast" TargetMode="External"/><Relationship Id="rId1" Type="http://schemas.openxmlformats.org/officeDocument/2006/relationships/slideLayout" Target="../slideLayouts/slideLayout1.xml"/><Relationship Id="rId6" Type="http://schemas.openxmlformats.org/officeDocument/2006/relationships/hyperlink" Target="https://en.wikipedia.org/wiki/Thermosetting_polymer#cite_note-16" TargetMode="External"/><Relationship Id="rId11" Type="http://schemas.openxmlformats.org/officeDocument/2006/relationships/hyperlink" Target="https://en.wikipedia.org/wiki/Thermosetting_polymer#cite_note-18" TargetMode="External"/><Relationship Id="rId5" Type="http://schemas.openxmlformats.org/officeDocument/2006/relationships/hyperlink" Target="https://en.wikipedia.org/wiki/Melamine_resin" TargetMode="External"/><Relationship Id="rId15" Type="http://schemas.openxmlformats.org/officeDocument/2006/relationships/image" Target="../media/image14.png"/><Relationship Id="rId10" Type="http://schemas.openxmlformats.org/officeDocument/2006/relationships/hyperlink" Target="https://en.wikipedia.org/wiki/Graphite-reinforced_plastic" TargetMode="External"/><Relationship Id="rId4" Type="http://schemas.openxmlformats.org/officeDocument/2006/relationships/hyperlink" Target="https://en.wikipedia.org/wiki/Plywood" TargetMode="External"/><Relationship Id="rId9" Type="http://schemas.openxmlformats.org/officeDocument/2006/relationships/hyperlink" Target="https://en.wikipedia.org/wiki/Fiber_reinforced_plastic" TargetMode="External"/><Relationship Id="rId1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hyperlink" Target="https://en.wikipedia.org/w/index.php?title=Thiolyte&amp;action=edit&amp;redlink=1" TargetMode="External"/><Relationship Id="rId3" Type="http://schemas.openxmlformats.org/officeDocument/2006/relationships/hyperlink" Target="https://en.wikipedia.org/wiki/Maleimide" TargetMode="External"/><Relationship Id="rId7" Type="http://schemas.openxmlformats.org/officeDocument/2006/relationships/hyperlink" Target="https://en.wikipedia.org/wiki/Silicone" TargetMode="External"/><Relationship Id="rId2" Type="http://schemas.openxmlformats.org/officeDocument/2006/relationships/hyperlink" Target="https://en.wikipedia.org/wiki/Polyimides" TargetMode="External"/><Relationship Id="rId1" Type="http://schemas.openxmlformats.org/officeDocument/2006/relationships/slideLayout" Target="../slideLayouts/slideLayout2.xml"/><Relationship Id="rId6" Type="http://schemas.openxmlformats.org/officeDocument/2006/relationships/hyperlink" Target="https://en.wikipedia.org/wiki/Thermosetting_polymer#cite_note-19" TargetMode="External"/><Relationship Id="rId5" Type="http://schemas.openxmlformats.org/officeDocument/2006/relationships/hyperlink" Target="https://en.wikipedia.org/wiki/Furan" TargetMode="External"/><Relationship Id="rId4" Type="http://schemas.openxmlformats.org/officeDocument/2006/relationships/hyperlink" Target="https://en.wikipedia.org/wiki/Cyanate_ester" TargetMode="External"/><Relationship Id="rId9" Type="http://schemas.openxmlformats.org/officeDocument/2006/relationships/hyperlink" Target="https://en.wikipedia.org/wiki/Vinyl_ester_resin"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Poly(methyl_methacrylate)" TargetMode="External"/><Relationship Id="rId2" Type="http://schemas.openxmlformats.org/officeDocument/2006/relationships/hyperlink" Target="https://en.wikipedia.org/w/index.php?title=Thermoplastic&amp;action=edit&amp;section=1" TargetMode="Externa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hyperlink" Target="https://en.wikipedia.org/wiki/Button" TargetMode="External"/><Relationship Id="rId4" Type="http://schemas.openxmlformats.org/officeDocument/2006/relationships/hyperlink" Target="https://en.wikipedia.org/wiki/Thermoplastic#cite_note-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Acrylonitrile_butadiene_styrene" TargetMode="External"/><Relationship Id="rId7" Type="http://schemas.openxmlformats.org/officeDocument/2006/relationships/hyperlink" Target="https://en.wikipedia.org/wiki/Polybutadiene" TargetMode="External"/><Relationship Id="rId2" Type="http://schemas.openxmlformats.org/officeDocument/2006/relationships/hyperlink" Target="https://en.wikipedia.org/w/index.php?title=Thermoplastic&amp;action=edit&amp;section=2" TargetMode="External"/><Relationship Id="rId1" Type="http://schemas.openxmlformats.org/officeDocument/2006/relationships/slideLayout" Target="../slideLayouts/slideLayout2.xml"/><Relationship Id="rId6" Type="http://schemas.openxmlformats.org/officeDocument/2006/relationships/hyperlink" Target="https://en.wikipedia.org/wiki/Acrylonitrile" TargetMode="External"/><Relationship Id="rId5" Type="http://schemas.openxmlformats.org/officeDocument/2006/relationships/hyperlink" Target="https://en.wikipedia.org/wiki/Styrene" TargetMode="External"/><Relationship Id="rId4" Type="http://schemas.openxmlformats.org/officeDocument/2006/relationships/hyperlink" Target="https://en.wikipedia.org/wiki/Terpolymer"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ndex.php?title=Thermoplastic&amp;action=edit&amp;section=3" TargetMode="External"/><Relationship Id="rId7" Type="http://schemas.openxmlformats.org/officeDocument/2006/relationships/hyperlink" Target="https://en.wikipedia.org/wiki/Bisphenol_A"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en.wikipedia.org/wiki/Polycarbonate" TargetMode="External"/><Relationship Id="rId5" Type="http://schemas.openxmlformats.org/officeDocument/2006/relationships/hyperlink" Target="https://en.wikipedia.org/wiki/Polyamide" TargetMode="External"/><Relationship Id="rId4" Type="http://schemas.openxmlformats.org/officeDocument/2006/relationships/hyperlink" Target="https://en.wikipedia.org/wiki/Nylon"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en.wikipedia.org/wiki/Hernia" TargetMode="External"/><Relationship Id="rId3" Type="http://schemas.openxmlformats.org/officeDocument/2006/relationships/hyperlink" Target="https://en.wikipedia.org/wiki/Polypropylene" TargetMode="External"/><Relationship Id="rId7" Type="http://schemas.openxmlformats.org/officeDocument/2006/relationships/hyperlink" Target="https://en.wikipedia.org/wiki/Car_batteries" TargetMode="External"/><Relationship Id="rId2" Type="http://schemas.openxmlformats.org/officeDocument/2006/relationships/hyperlink" Target="https://en.wikipedia.org/w/index.php?title=Thermoplastic&amp;action=edit&amp;section=14" TargetMode="External"/><Relationship Id="rId1" Type="http://schemas.openxmlformats.org/officeDocument/2006/relationships/slideLayout" Target="../slideLayouts/slideLayout2.xml"/><Relationship Id="rId6" Type="http://schemas.openxmlformats.org/officeDocument/2006/relationships/hyperlink" Target="https://en.wikipedia.org/wiki/Sanitary_pad" TargetMode="External"/><Relationship Id="rId5" Type="http://schemas.openxmlformats.org/officeDocument/2006/relationships/hyperlink" Target="https://en.wikipedia.org/wiki/Diaper" TargetMode="External"/><Relationship Id="rId10" Type="http://schemas.openxmlformats.org/officeDocument/2006/relationships/hyperlink" Target="https://en.wikipedia.org/wiki/Polystyrene" TargetMode="External"/><Relationship Id="rId4" Type="http://schemas.openxmlformats.org/officeDocument/2006/relationships/hyperlink" Target="https://en.wikipedia.org/wiki/Plastic_container" TargetMode="External"/><Relationship Id="rId9" Type="http://schemas.openxmlformats.org/officeDocument/2006/relationships/hyperlink" Target="https://en.wikipedia.org/w/index.php?title=Thermoplastic&amp;action=edit&amp;section=15"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en.wikipedia.org/wiki/Hernia" TargetMode="External"/><Relationship Id="rId13" Type="http://schemas.openxmlformats.org/officeDocument/2006/relationships/hyperlink" Target="https://en.wikipedia.org/wiki/Plasticizer" TargetMode="External"/><Relationship Id="rId18" Type="http://schemas.openxmlformats.org/officeDocument/2006/relationships/hyperlink" Target="https://en.wikipedia.org/wiki/Thermoplastic#cite_note-7" TargetMode="External"/><Relationship Id="rId3" Type="http://schemas.openxmlformats.org/officeDocument/2006/relationships/hyperlink" Target="https://en.wikipedia.org/wiki/Polypropylene" TargetMode="External"/><Relationship Id="rId7" Type="http://schemas.openxmlformats.org/officeDocument/2006/relationships/hyperlink" Target="https://en.wikipedia.org/wiki/Car_batteries" TargetMode="External"/><Relationship Id="rId12" Type="http://schemas.openxmlformats.org/officeDocument/2006/relationships/hyperlink" Target="https://en.wikipedia.org/wiki/Polyvinyl_chloride" TargetMode="External"/><Relationship Id="rId17" Type="http://schemas.openxmlformats.org/officeDocument/2006/relationships/hyperlink" Target="https://en.wikipedia.org/wiki/Hydrocarbon" TargetMode="External"/><Relationship Id="rId2" Type="http://schemas.openxmlformats.org/officeDocument/2006/relationships/hyperlink" Target="https://en.wikipedia.org/w/index.php?title=Thermoplastic&amp;action=edit&amp;section=14" TargetMode="External"/><Relationship Id="rId16" Type="http://schemas.openxmlformats.org/officeDocument/2006/relationships/hyperlink" Target="https://en.wikipedia.org/wiki/Chlorine_atom" TargetMode="External"/><Relationship Id="rId1" Type="http://schemas.openxmlformats.org/officeDocument/2006/relationships/slideLayout" Target="../slideLayouts/slideLayout2.xml"/><Relationship Id="rId6" Type="http://schemas.openxmlformats.org/officeDocument/2006/relationships/hyperlink" Target="https://en.wikipedia.org/wiki/Sanitary_pad" TargetMode="External"/><Relationship Id="rId11" Type="http://schemas.openxmlformats.org/officeDocument/2006/relationships/hyperlink" Target="https://en.wikipedia.org/w/index.php?title=Thermoplastic&amp;action=edit&amp;section=16" TargetMode="External"/><Relationship Id="rId5" Type="http://schemas.openxmlformats.org/officeDocument/2006/relationships/hyperlink" Target="https://en.wikipedia.org/wiki/Diaper" TargetMode="External"/><Relationship Id="rId15" Type="http://schemas.openxmlformats.org/officeDocument/2006/relationships/hyperlink" Target="https://en.wikipedia.org/wiki/Chlorination_reaction" TargetMode="External"/><Relationship Id="rId10" Type="http://schemas.openxmlformats.org/officeDocument/2006/relationships/hyperlink" Target="https://en.wikipedia.org/wiki/Polystyrene" TargetMode="External"/><Relationship Id="rId19" Type="http://schemas.openxmlformats.org/officeDocument/2006/relationships/hyperlink" Target="https://en.wikipedia.org/wiki/Thermoplastic#cite_note-8" TargetMode="External"/><Relationship Id="rId4" Type="http://schemas.openxmlformats.org/officeDocument/2006/relationships/hyperlink" Target="https://en.wikipedia.org/wiki/Plastic_container" TargetMode="External"/><Relationship Id="rId9" Type="http://schemas.openxmlformats.org/officeDocument/2006/relationships/hyperlink" Target="https://en.wikipedia.org/w/index.php?title=Thermoplastic&amp;action=edit&amp;section=15" TargetMode="External"/><Relationship Id="rId14" Type="http://schemas.openxmlformats.org/officeDocument/2006/relationships/hyperlink" Target="https://en.wikipedia.org/wiki/Chlorinated_polyvinyl_chloride"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hyperlink" Target="https://omnexus.specialchem.com/polymer-properties/properties/glass-transition-temperature" TargetMode="Externa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en.wikipedia.org/wiki/Dynamic_mechanical_analysis"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www.tainstruments.com/wp-content/uploads/Introduction-to-Dynamic-Mechnical-Analysis_Akron-Workshop.pdf" TargetMode="External"/><Relationship Id="rId4" Type="http://schemas.openxmlformats.org/officeDocument/2006/relationships/hyperlink" Target="http://www.madisongroup.com/publications/Creep%20Article%20Jansen%20Plastics%20Eng.pdf"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hyperlink" Target="https://www.pureplanetrecycling.co.uk/types-of-plastics/" TargetMode="Externa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v-qO-tFYyw4" TargetMode="Externa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pslc.ws/macrog/maindir.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Warmup.</a:t>
            </a:r>
          </a:p>
        </p:txBody>
      </p:sp>
      <p:pic>
        <p:nvPicPr>
          <p:cNvPr id="4" name="Picture 3">
            <a:extLst>
              <a:ext uri="{FF2B5EF4-FFF2-40B4-BE49-F238E27FC236}">
                <a16:creationId xmlns:a16="http://schemas.microsoft.com/office/drawing/2014/main" id="{2D12239A-EF08-4EA7-8746-A2E8C073CD9D}"/>
              </a:ext>
            </a:extLst>
          </p:cNvPr>
          <p:cNvPicPr>
            <a:picLocks noChangeAspect="1"/>
          </p:cNvPicPr>
          <p:nvPr/>
        </p:nvPicPr>
        <p:blipFill>
          <a:blip r:embed="rId2"/>
          <a:stretch>
            <a:fillRect/>
          </a:stretch>
        </p:blipFill>
        <p:spPr>
          <a:xfrm>
            <a:off x="605572" y="2238680"/>
            <a:ext cx="8867775" cy="5019675"/>
          </a:xfrm>
          <a:prstGeom prst="rect">
            <a:avLst/>
          </a:prstGeom>
        </p:spPr>
      </p:pic>
      <p:sp>
        <p:nvSpPr>
          <p:cNvPr id="5" name="Rectangle 4">
            <a:extLst>
              <a:ext uri="{FF2B5EF4-FFF2-40B4-BE49-F238E27FC236}">
                <a16:creationId xmlns:a16="http://schemas.microsoft.com/office/drawing/2014/main" id="{D4C670D7-811C-4617-995E-BEB2CC8835A1}"/>
              </a:ext>
            </a:extLst>
          </p:cNvPr>
          <p:cNvSpPr/>
          <p:nvPr/>
        </p:nvSpPr>
        <p:spPr>
          <a:xfrm>
            <a:off x="4115130" y="1193428"/>
            <a:ext cx="3241015" cy="369332"/>
          </a:xfrm>
          <a:prstGeom prst="rect">
            <a:avLst/>
          </a:prstGeom>
        </p:spPr>
        <p:txBody>
          <a:bodyPr wrap="none">
            <a:spAutoFit/>
          </a:bodyPr>
          <a:lstStyle/>
          <a:p>
            <a:r>
              <a:rPr lang="en-GB" dirty="0"/>
              <a:t>https://youtu.be/yLc5qsJVu5U</a:t>
            </a:r>
          </a:p>
        </p:txBody>
      </p:sp>
    </p:spTree>
    <p:extLst>
      <p:ext uri="{BB962C8B-B14F-4D97-AF65-F5344CB8AC3E}">
        <p14:creationId xmlns:p14="http://schemas.microsoft.com/office/powerpoint/2010/main" val="3240661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Warmup.</a:t>
            </a:r>
          </a:p>
        </p:txBody>
      </p:sp>
      <p:sp>
        <p:nvSpPr>
          <p:cNvPr id="3" name="TextBox 2">
            <a:extLst>
              <a:ext uri="{FF2B5EF4-FFF2-40B4-BE49-F238E27FC236}">
                <a16:creationId xmlns:a16="http://schemas.microsoft.com/office/drawing/2014/main" id="{E6E99E07-2827-433A-8EE8-827CB9B9005D}"/>
              </a:ext>
            </a:extLst>
          </p:cNvPr>
          <p:cNvSpPr txBox="1"/>
          <p:nvPr/>
        </p:nvSpPr>
        <p:spPr>
          <a:xfrm>
            <a:off x="304800" y="1800225"/>
            <a:ext cx="3228975" cy="923330"/>
          </a:xfrm>
          <a:prstGeom prst="rect">
            <a:avLst/>
          </a:prstGeom>
          <a:noFill/>
        </p:spPr>
        <p:txBody>
          <a:bodyPr wrap="square" rtlCol="0">
            <a:spAutoFit/>
          </a:bodyPr>
          <a:lstStyle/>
          <a:p>
            <a:r>
              <a:rPr lang="en-US" dirty="0"/>
              <a:t>What are the material requirements for the following applications ? </a:t>
            </a:r>
            <a:endParaRPr lang="en-GB" dirty="0"/>
          </a:p>
        </p:txBody>
      </p:sp>
      <p:pic>
        <p:nvPicPr>
          <p:cNvPr id="7" name="Picture 6">
            <a:extLst>
              <a:ext uri="{FF2B5EF4-FFF2-40B4-BE49-F238E27FC236}">
                <a16:creationId xmlns:a16="http://schemas.microsoft.com/office/drawing/2014/main" id="{284E6AA0-A31D-4C5E-9FDD-7C77DE19F950}"/>
              </a:ext>
            </a:extLst>
          </p:cNvPr>
          <p:cNvPicPr>
            <a:picLocks noChangeAspect="1"/>
          </p:cNvPicPr>
          <p:nvPr/>
        </p:nvPicPr>
        <p:blipFill>
          <a:blip r:embed="rId2"/>
          <a:stretch>
            <a:fillRect/>
          </a:stretch>
        </p:blipFill>
        <p:spPr>
          <a:xfrm>
            <a:off x="181854" y="2764028"/>
            <a:ext cx="5067300" cy="3023105"/>
          </a:xfrm>
          <a:prstGeom prst="rect">
            <a:avLst/>
          </a:prstGeom>
        </p:spPr>
      </p:pic>
      <p:pic>
        <p:nvPicPr>
          <p:cNvPr id="9" name="Picture 8">
            <a:extLst>
              <a:ext uri="{FF2B5EF4-FFF2-40B4-BE49-F238E27FC236}">
                <a16:creationId xmlns:a16="http://schemas.microsoft.com/office/drawing/2014/main" id="{D3D12502-337A-42F5-90D2-6AD532CB23DA}"/>
              </a:ext>
            </a:extLst>
          </p:cNvPr>
          <p:cNvPicPr>
            <a:picLocks noChangeAspect="1"/>
          </p:cNvPicPr>
          <p:nvPr/>
        </p:nvPicPr>
        <p:blipFill>
          <a:blip r:embed="rId3"/>
          <a:stretch>
            <a:fillRect/>
          </a:stretch>
        </p:blipFill>
        <p:spPr>
          <a:xfrm>
            <a:off x="3640137" y="1342727"/>
            <a:ext cx="5010150" cy="1838325"/>
          </a:xfrm>
          <a:prstGeom prst="rect">
            <a:avLst/>
          </a:prstGeom>
        </p:spPr>
      </p:pic>
      <p:pic>
        <p:nvPicPr>
          <p:cNvPr id="14" name="Picture 13">
            <a:extLst>
              <a:ext uri="{FF2B5EF4-FFF2-40B4-BE49-F238E27FC236}">
                <a16:creationId xmlns:a16="http://schemas.microsoft.com/office/drawing/2014/main" id="{046D4541-1234-4C01-8724-DC940885F0A3}"/>
              </a:ext>
            </a:extLst>
          </p:cNvPr>
          <p:cNvPicPr>
            <a:picLocks noChangeAspect="1"/>
          </p:cNvPicPr>
          <p:nvPr/>
        </p:nvPicPr>
        <p:blipFill>
          <a:blip r:embed="rId4"/>
          <a:stretch>
            <a:fillRect/>
          </a:stretch>
        </p:blipFill>
        <p:spPr>
          <a:xfrm>
            <a:off x="5736345" y="2903537"/>
            <a:ext cx="3838575" cy="2247900"/>
          </a:xfrm>
          <a:prstGeom prst="rect">
            <a:avLst/>
          </a:prstGeom>
        </p:spPr>
      </p:pic>
      <p:pic>
        <p:nvPicPr>
          <p:cNvPr id="15" name="Picture 14">
            <a:extLst>
              <a:ext uri="{FF2B5EF4-FFF2-40B4-BE49-F238E27FC236}">
                <a16:creationId xmlns:a16="http://schemas.microsoft.com/office/drawing/2014/main" id="{7789B737-3464-44BE-AF06-40E160FB5466}"/>
              </a:ext>
            </a:extLst>
          </p:cNvPr>
          <p:cNvPicPr>
            <a:picLocks noChangeAspect="1"/>
          </p:cNvPicPr>
          <p:nvPr/>
        </p:nvPicPr>
        <p:blipFill>
          <a:blip r:embed="rId5"/>
          <a:stretch>
            <a:fillRect/>
          </a:stretch>
        </p:blipFill>
        <p:spPr>
          <a:xfrm>
            <a:off x="181854" y="5883275"/>
            <a:ext cx="4143375" cy="1676400"/>
          </a:xfrm>
          <a:prstGeom prst="rect">
            <a:avLst/>
          </a:prstGeom>
        </p:spPr>
      </p:pic>
      <p:pic>
        <p:nvPicPr>
          <p:cNvPr id="16" name="Picture 15">
            <a:extLst>
              <a:ext uri="{FF2B5EF4-FFF2-40B4-BE49-F238E27FC236}">
                <a16:creationId xmlns:a16="http://schemas.microsoft.com/office/drawing/2014/main" id="{B81D64ED-8923-473B-9103-444E467EC525}"/>
              </a:ext>
            </a:extLst>
          </p:cNvPr>
          <p:cNvPicPr>
            <a:picLocks noChangeAspect="1"/>
          </p:cNvPicPr>
          <p:nvPr/>
        </p:nvPicPr>
        <p:blipFill>
          <a:blip r:embed="rId6"/>
          <a:stretch>
            <a:fillRect/>
          </a:stretch>
        </p:blipFill>
        <p:spPr>
          <a:xfrm>
            <a:off x="6544410" y="5635625"/>
            <a:ext cx="2933700" cy="1924050"/>
          </a:xfrm>
          <a:prstGeom prst="rect">
            <a:avLst/>
          </a:prstGeom>
        </p:spPr>
      </p:pic>
    </p:spTree>
    <p:extLst>
      <p:ext uri="{BB962C8B-B14F-4D97-AF65-F5344CB8AC3E}">
        <p14:creationId xmlns:p14="http://schemas.microsoft.com/office/powerpoint/2010/main" val="4221901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323850" y="323850"/>
            <a:ext cx="7639050" cy="369332"/>
          </a:xfrm>
          <a:prstGeom prst="rect">
            <a:avLst/>
          </a:prstGeom>
          <a:noFill/>
        </p:spPr>
        <p:txBody>
          <a:bodyPr wrap="square" rtlCol="0">
            <a:spAutoFit/>
          </a:bodyPr>
          <a:lstStyle/>
          <a:p>
            <a:r>
              <a:rPr lang="en-US" dirty="0"/>
              <a:t>What is a polymer</a:t>
            </a:r>
          </a:p>
        </p:txBody>
      </p:sp>
      <p:sp>
        <p:nvSpPr>
          <p:cNvPr id="3" name="Rectangle 1">
            <a:extLst>
              <a:ext uri="{FF2B5EF4-FFF2-40B4-BE49-F238E27FC236}">
                <a16:creationId xmlns:a16="http://schemas.microsoft.com/office/drawing/2014/main" id="{B7EE1E10-7749-4596-9B89-1C7631BADF04}"/>
              </a:ext>
            </a:extLst>
          </p:cNvPr>
          <p:cNvSpPr>
            <a:spLocks noChangeArrowheads="1"/>
          </p:cNvSpPr>
          <p:nvPr/>
        </p:nvSpPr>
        <p:spPr bwMode="auto">
          <a:xfrm>
            <a:off x="1304925" y="1876425"/>
            <a:ext cx="7397603" cy="124649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rgbClr val="202124"/>
                </a:solidFill>
                <a:effectLst/>
                <a:latin typeface="Arial" panose="020B0604020202020204" pitchFamily="34" charset="0"/>
                <a:ea typeface="Google Sans"/>
                <a:cs typeface="Arial" panose="020B0604020202020204" pitchFamily="34" charset="0"/>
              </a:rPr>
              <a:t>polymer</a:t>
            </a:r>
            <a:endParaRPr kumimoji="0" lang="en-US" altLang="en-US" sz="600" b="0" i="0" u="none" strike="noStrike" cap="none" normalizeH="0" baseline="0" dirty="0">
              <a:ln>
                <a:noFill/>
              </a:ln>
              <a:solidFill>
                <a:srgbClr val="202124"/>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a substance which has a molecular structure built up chiefly or completely </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from a large number of similar units bonded together, e.g. many synthetic organic materials </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used as plastics and resins.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AutoShape 2">
            <a:hlinkClick r:id="rId2"/>
            <a:extLst>
              <a:ext uri="{FF2B5EF4-FFF2-40B4-BE49-F238E27FC236}">
                <a16:creationId xmlns:a16="http://schemas.microsoft.com/office/drawing/2014/main" id="{7093FDEE-4187-4F23-A176-BD7603309B16}"/>
              </a:ext>
            </a:extLst>
          </p:cNvPr>
          <p:cNvSpPr>
            <a:spLocks noChangeAspect="1" noChangeArrowheads="1"/>
          </p:cNvSpPr>
          <p:nvPr/>
        </p:nvSpPr>
        <p:spPr bwMode="auto">
          <a:xfrm>
            <a:off x="1431925" y="23495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069B1636-E066-4566-B58B-A9CB023ED863}"/>
              </a:ext>
            </a:extLst>
          </p:cNvPr>
          <p:cNvSpPr txBox="1"/>
          <p:nvPr/>
        </p:nvSpPr>
        <p:spPr>
          <a:xfrm>
            <a:off x="412595" y="3992137"/>
            <a:ext cx="4471639" cy="1754326"/>
          </a:xfrm>
          <a:prstGeom prst="rect">
            <a:avLst/>
          </a:prstGeom>
          <a:noFill/>
        </p:spPr>
        <p:txBody>
          <a:bodyPr wrap="square" rtlCol="0">
            <a:spAutoFit/>
          </a:bodyPr>
          <a:lstStyle/>
          <a:p>
            <a:r>
              <a:rPr lang="en-US" dirty="0"/>
              <a:t>Polymer chemistry.</a:t>
            </a:r>
          </a:p>
          <a:p>
            <a:endParaRPr lang="en-US" dirty="0"/>
          </a:p>
          <a:p>
            <a:r>
              <a:rPr lang="en-GB" dirty="0">
                <a:hlinkClick r:id="rId3"/>
              </a:rPr>
              <a:t>https://www.youtube.com/watch?v=cir_bVysyX0</a:t>
            </a:r>
            <a:r>
              <a:rPr lang="en-GB" dirty="0"/>
              <a:t>.  Polyethylene</a:t>
            </a:r>
          </a:p>
          <a:p>
            <a:endParaRPr lang="en-GB" dirty="0"/>
          </a:p>
          <a:p>
            <a:endParaRPr lang="en-GB" dirty="0"/>
          </a:p>
        </p:txBody>
      </p:sp>
    </p:spTree>
    <p:extLst>
      <p:ext uri="{BB962C8B-B14F-4D97-AF65-F5344CB8AC3E}">
        <p14:creationId xmlns:p14="http://schemas.microsoft.com/office/powerpoint/2010/main" val="51873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C24751-86A9-482A-94A8-0BED87DB5892}"/>
              </a:ext>
            </a:extLst>
          </p:cNvPr>
          <p:cNvSpPr>
            <a:spLocks noGrp="1"/>
          </p:cNvSpPr>
          <p:nvPr>
            <p:ph type="subTitle"/>
          </p:nvPr>
        </p:nvSpPr>
        <p:spPr>
          <a:xfrm>
            <a:off x="504000" y="1768680"/>
            <a:ext cx="2620200" cy="1793670"/>
          </a:xfrm>
        </p:spPr>
        <p:txBody>
          <a:bodyPr/>
          <a:lstStyle/>
          <a:p>
            <a:r>
              <a:rPr lang="en-US" dirty="0"/>
              <a:t>Brittle</a:t>
            </a:r>
          </a:p>
          <a:p>
            <a:r>
              <a:rPr lang="en-US" dirty="0"/>
              <a:t>Plastic</a:t>
            </a:r>
          </a:p>
          <a:p>
            <a:r>
              <a:rPr lang="en-US" dirty="0"/>
              <a:t>Elastomers</a:t>
            </a:r>
            <a:endParaRPr lang="en-GB" dirty="0"/>
          </a:p>
        </p:txBody>
      </p:sp>
      <p:pic>
        <p:nvPicPr>
          <p:cNvPr id="4" name="Picture 3">
            <a:extLst>
              <a:ext uri="{FF2B5EF4-FFF2-40B4-BE49-F238E27FC236}">
                <a16:creationId xmlns:a16="http://schemas.microsoft.com/office/drawing/2014/main" id="{451F9B79-4AAB-4BF9-821A-93F8E3F88406}"/>
              </a:ext>
            </a:extLst>
          </p:cNvPr>
          <p:cNvPicPr>
            <a:picLocks noChangeAspect="1"/>
          </p:cNvPicPr>
          <p:nvPr/>
        </p:nvPicPr>
        <p:blipFill>
          <a:blip r:embed="rId2"/>
          <a:stretch>
            <a:fillRect/>
          </a:stretch>
        </p:blipFill>
        <p:spPr>
          <a:xfrm>
            <a:off x="4241800" y="1407275"/>
            <a:ext cx="5838825" cy="4914900"/>
          </a:xfrm>
          <a:prstGeom prst="rect">
            <a:avLst/>
          </a:prstGeom>
        </p:spPr>
      </p:pic>
      <p:sp>
        <p:nvSpPr>
          <p:cNvPr id="7" name="TextBox 6">
            <a:extLst>
              <a:ext uri="{FF2B5EF4-FFF2-40B4-BE49-F238E27FC236}">
                <a16:creationId xmlns:a16="http://schemas.microsoft.com/office/drawing/2014/main" id="{9F389A13-1633-4626-8CA6-F8AD75358E32}"/>
              </a:ext>
            </a:extLst>
          </p:cNvPr>
          <p:cNvSpPr txBox="1"/>
          <p:nvPr/>
        </p:nvSpPr>
        <p:spPr>
          <a:xfrm>
            <a:off x="295275" y="352425"/>
            <a:ext cx="3352800" cy="369332"/>
          </a:xfrm>
          <a:prstGeom prst="rect">
            <a:avLst/>
          </a:prstGeom>
          <a:noFill/>
        </p:spPr>
        <p:txBody>
          <a:bodyPr wrap="square" rtlCol="0">
            <a:spAutoFit/>
          </a:bodyPr>
          <a:lstStyle/>
          <a:p>
            <a:r>
              <a:rPr lang="en-US" dirty="0"/>
              <a:t>Classification 1</a:t>
            </a:r>
            <a:endParaRPr lang="en-GB" dirty="0"/>
          </a:p>
        </p:txBody>
      </p:sp>
    </p:spTree>
    <p:extLst>
      <p:ext uri="{BB962C8B-B14F-4D97-AF65-F5344CB8AC3E}">
        <p14:creationId xmlns:p14="http://schemas.microsoft.com/office/powerpoint/2010/main" val="469745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476250" y="495300"/>
            <a:ext cx="7639050" cy="5078313"/>
          </a:xfrm>
          <a:prstGeom prst="rect">
            <a:avLst/>
          </a:prstGeom>
          <a:noFill/>
        </p:spPr>
        <p:txBody>
          <a:bodyPr wrap="square" rtlCol="0">
            <a:spAutoFit/>
          </a:bodyPr>
          <a:lstStyle/>
          <a:p>
            <a:r>
              <a:rPr lang="en-US" dirty="0"/>
              <a:t>Classification 2</a:t>
            </a:r>
          </a:p>
          <a:p>
            <a:endParaRPr lang="en-US" dirty="0"/>
          </a:p>
          <a:p>
            <a:r>
              <a:rPr lang="en-US" sz="1400" b="1" dirty="0"/>
              <a:t>Thermosetting, </a:t>
            </a:r>
          </a:p>
          <a:p>
            <a:endParaRPr lang="en-US" dirty="0"/>
          </a:p>
          <a:p>
            <a:r>
              <a:rPr lang="en-GB" dirty="0"/>
              <a:t>Examples[</a:t>
            </a:r>
            <a:r>
              <a:rPr lang="en-GB" dirty="0">
                <a:hlinkClick r:id="rId2" tooltip="Edit section: Examples"/>
              </a:rPr>
              <a:t>edit</a:t>
            </a:r>
            <a:r>
              <a:rPr lang="en-GB" dirty="0"/>
              <a:t>]</a:t>
            </a:r>
          </a:p>
          <a:p>
            <a:r>
              <a:rPr lang="en-GB" dirty="0">
                <a:hlinkClick r:id="rId3" tooltip="Polyester resin"/>
              </a:rPr>
              <a:t>Polyester resin</a:t>
            </a:r>
            <a:r>
              <a:rPr lang="en-GB" dirty="0"/>
              <a:t> fiberglass systems: sheet </a:t>
            </a:r>
            <a:r>
              <a:rPr lang="en-GB" dirty="0" err="1"/>
              <a:t>molding</a:t>
            </a:r>
            <a:r>
              <a:rPr lang="en-GB" dirty="0"/>
              <a:t> compounds and bulk </a:t>
            </a:r>
            <a:r>
              <a:rPr lang="en-GB" dirty="0" err="1"/>
              <a:t>molding</a:t>
            </a:r>
            <a:r>
              <a:rPr lang="en-GB" dirty="0"/>
              <a:t> compounds; filament winding; wet lay-up lamination; repair compounds and protective coatings.</a:t>
            </a:r>
          </a:p>
          <a:p>
            <a:r>
              <a:rPr lang="en-GB" dirty="0">
                <a:hlinkClick r:id="rId4" tooltip="Polyurethane"/>
              </a:rPr>
              <a:t>Polyurethanes</a:t>
            </a:r>
            <a:r>
              <a:rPr lang="en-GB" dirty="0"/>
              <a:t>: insulating foams, mattresses, coatings, adhesives, car parts, print rollers, shoe soles, flooring, synthetic </a:t>
            </a:r>
            <a:r>
              <a:rPr lang="en-GB" dirty="0" err="1"/>
              <a:t>fibers</a:t>
            </a:r>
            <a:r>
              <a:rPr lang="en-GB" dirty="0"/>
              <a:t>, etc. Polyurethane polymers are formed by combining two bi- or higher functional monomers/oligomers.</a:t>
            </a:r>
          </a:p>
          <a:p>
            <a:r>
              <a:rPr lang="en-GB" dirty="0">
                <a:hlinkClick r:id="rId5" tooltip="Polyurea"/>
              </a:rPr>
              <a:t>Polyurea</a:t>
            </a:r>
            <a:r>
              <a:rPr lang="en-GB" dirty="0"/>
              <a:t>/</a:t>
            </a:r>
            <a:r>
              <a:rPr lang="en-GB" dirty="0">
                <a:hlinkClick r:id="rId4" tooltip="Polyurethane"/>
              </a:rPr>
              <a:t>polyurethane</a:t>
            </a:r>
            <a:r>
              <a:rPr lang="en-GB" dirty="0"/>
              <a:t> hybrids used for abrasion resistant waterproofing coatings.</a:t>
            </a:r>
          </a:p>
          <a:p>
            <a:r>
              <a:rPr lang="en-GB" dirty="0">
                <a:hlinkClick r:id="rId6" tooltip="Vulcanization"/>
              </a:rPr>
              <a:t>Vulcanized rubber</a:t>
            </a:r>
            <a:r>
              <a:rPr lang="en-GB" dirty="0"/>
              <a:t>.</a:t>
            </a:r>
          </a:p>
          <a:p>
            <a:r>
              <a:rPr lang="en-GB" dirty="0">
                <a:hlinkClick r:id="rId7" tooltip="Bakelite"/>
              </a:rPr>
              <a:t>Bakelite</a:t>
            </a:r>
            <a:r>
              <a:rPr lang="en-GB" dirty="0"/>
              <a:t>, a </a:t>
            </a:r>
            <a:r>
              <a:rPr lang="en-GB" dirty="0">
                <a:hlinkClick r:id="rId8" tooltip="Phenol"/>
              </a:rPr>
              <a:t>phenol</a:t>
            </a:r>
            <a:r>
              <a:rPr lang="en-GB" dirty="0"/>
              <a:t>-</a:t>
            </a:r>
            <a:r>
              <a:rPr lang="en-GB" dirty="0">
                <a:hlinkClick r:id="rId9" tooltip="Formaldehyde"/>
              </a:rPr>
              <a:t>formaldehyde</a:t>
            </a:r>
            <a:r>
              <a:rPr lang="en-GB" dirty="0"/>
              <a:t> resin used in electrical insulators and plasticware.</a:t>
            </a:r>
          </a:p>
          <a:p>
            <a:endParaRPr lang="en-US" dirty="0"/>
          </a:p>
        </p:txBody>
      </p:sp>
      <p:pic>
        <p:nvPicPr>
          <p:cNvPr id="3" name="Picture 2">
            <a:extLst>
              <a:ext uri="{FF2B5EF4-FFF2-40B4-BE49-F238E27FC236}">
                <a16:creationId xmlns:a16="http://schemas.microsoft.com/office/drawing/2014/main" id="{1726580C-730D-4004-8735-0094B3D30232}"/>
              </a:ext>
            </a:extLst>
          </p:cNvPr>
          <p:cNvPicPr>
            <a:picLocks noChangeAspect="1"/>
          </p:cNvPicPr>
          <p:nvPr/>
        </p:nvPicPr>
        <p:blipFill>
          <a:blip r:embed="rId10"/>
          <a:stretch>
            <a:fillRect/>
          </a:stretch>
        </p:blipFill>
        <p:spPr>
          <a:xfrm>
            <a:off x="476250" y="5651499"/>
            <a:ext cx="1847850" cy="1628775"/>
          </a:xfrm>
          <a:prstGeom prst="rect">
            <a:avLst/>
          </a:prstGeom>
        </p:spPr>
      </p:pic>
      <p:pic>
        <p:nvPicPr>
          <p:cNvPr id="4" name="Picture 3">
            <a:extLst>
              <a:ext uri="{FF2B5EF4-FFF2-40B4-BE49-F238E27FC236}">
                <a16:creationId xmlns:a16="http://schemas.microsoft.com/office/drawing/2014/main" id="{3B3895DF-75B5-4CD4-8069-C3B61C750133}"/>
              </a:ext>
            </a:extLst>
          </p:cNvPr>
          <p:cNvPicPr>
            <a:picLocks noChangeAspect="1"/>
          </p:cNvPicPr>
          <p:nvPr/>
        </p:nvPicPr>
        <p:blipFill>
          <a:blip r:embed="rId11"/>
          <a:stretch>
            <a:fillRect/>
          </a:stretch>
        </p:blipFill>
        <p:spPr>
          <a:xfrm>
            <a:off x="2743200" y="5334000"/>
            <a:ext cx="2144037" cy="2120900"/>
          </a:xfrm>
          <a:prstGeom prst="rect">
            <a:avLst/>
          </a:prstGeom>
        </p:spPr>
      </p:pic>
      <p:pic>
        <p:nvPicPr>
          <p:cNvPr id="5" name="Picture 4">
            <a:extLst>
              <a:ext uri="{FF2B5EF4-FFF2-40B4-BE49-F238E27FC236}">
                <a16:creationId xmlns:a16="http://schemas.microsoft.com/office/drawing/2014/main" id="{52D24B29-3DD4-4406-B362-6BE289D3CB32}"/>
              </a:ext>
            </a:extLst>
          </p:cNvPr>
          <p:cNvPicPr>
            <a:picLocks noChangeAspect="1"/>
          </p:cNvPicPr>
          <p:nvPr/>
        </p:nvPicPr>
        <p:blipFill>
          <a:blip r:embed="rId12"/>
          <a:stretch>
            <a:fillRect/>
          </a:stretch>
        </p:blipFill>
        <p:spPr>
          <a:xfrm>
            <a:off x="5288874" y="5334000"/>
            <a:ext cx="1924050" cy="1962150"/>
          </a:xfrm>
          <a:prstGeom prst="rect">
            <a:avLst/>
          </a:prstGeom>
        </p:spPr>
      </p:pic>
    </p:spTree>
    <p:extLst>
      <p:ext uri="{BB962C8B-B14F-4D97-AF65-F5344CB8AC3E}">
        <p14:creationId xmlns:p14="http://schemas.microsoft.com/office/powerpoint/2010/main" val="2851845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476250" y="495300"/>
            <a:ext cx="7639050" cy="5078313"/>
          </a:xfrm>
          <a:prstGeom prst="rect">
            <a:avLst/>
          </a:prstGeom>
          <a:noFill/>
        </p:spPr>
        <p:txBody>
          <a:bodyPr wrap="square" rtlCol="0">
            <a:spAutoFit/>
          </a:bodyPr>
          <a:lstStyle/>
          <a:p>
            <a:r>
              <a:rPr lang="en-US" dirty="0"/>
              <a:t>Classification 2</a:t>
            </a:r>
          </a:p>
          <a:p>
            <a:r>
              <a:rPr lang="en-GB" dirty="0" err="1">
                <a:hlinkClick r:id="rId2" tooltip="Duroplast"/>
              </a:rPr>
              <a:t>Duroplast</a:t>
            </a:r>
            <a:r>
              <a:rPr lang="en-GB" dirty="0"/>
              <a:t>, light but strong material, similar to Bakelite used for making car parts.</a:t>
            </a:r>
          </a:p>
          <a:p>
            <a:r>
              <a:rPr lang="en-GB" dirty="0">
                <a:hlinkClick r:id="rId3" tooltip="Urea-formaldehyde"/>
              </a:rPr>
              <a:t>Urea-formaldehyde</a:t>
            </a:r>
            <a:r>
              <a:rPr lang="en-GB" dirty="0"/>
              <a:t> foam used in </a:t>
            </a:r>
            <a:r>
              <a:rPr lang="en-GB" dirty="0">
                <a:hlinkClick r:id="rId4" tooltip="Plywood"/>
              </a:rPr>
              <a:t>plywood</a:t>
            </a:r>
            <a:r>
              <a:rPr lang="en-GB" dirty="0"/>
              <a:t>, particleboard and medium-density fibreboard.</a:t>
            </a:r>
          </a:p>
          <a:p>
            <a:r>
              <a:rPr lang="en-GB" dirty="0">
                <a:hlinkClick r:id="rId5" tooltip="Melamine resin"/>
              </a:rPr>
              <a:t>Melamine resin</a:t>
            </a:r>
            <a:r>
              <a:rPr lang="en-GB" dirty="0"/>
              <a:t> used on worktop surfaces.</a:t>
            </a:r>
            <a:r>
              <a:rPr lang="en-GB" baseline="30000" dirty="0">
                <a:hlinkClick r:id="rId6"/>
              </a:rPr>
              <a:t>[16]</a:t>
            </a:r>
            <a:endParaRPr lang="en-GB" dirty="0"/>
          </a:p>
          <a:p>
            <a:r>
              <a:rPr lang="en-GB" dirty="0"/>
              <a:t>Diallyl-phthalate (DAP) used in high temperature and mil-spec electrical connectors and other components. Usually glass filled.</a:t>
            </a:r>
          </a:p>
          <a:p>
            <a:r>
              <a:rPr lang="en-GB" dirty="0">
                <a:hlinkClick r:id="rId7" tooltip="Epoxy"/>
              </a:rPr>
              <a:t>Epoxy resin</a:t>
            </a:r>
            <a:r>
              <a:rPr lang="en-GB" dirty="0"/>
              <a:t> </a:t>
            </a:r>
            <a:r>
              <a:rPr lang="en-GB" baseline="30000" dirty="0">
                <a:hlinkClick r:id="rId8"/>
              </a:rPr>
              <a:t>[17]</a:t>
            </a:r>
            <a:r>
              <a:rPr lang="en-GB" dirty="0"/>
              <a:t> used as the matrix component in many </a:t>
            </a:r>
            <a:r>
              <a:rPr lang="en-GB" dirty="0" err="1">
                <a:hlinkClick r:id="rId9" tooltip="Fiber reinforced plastic"/>
              </a:rPr>
              <a:t>fiber</a:t>
            </a:r>
            <a:r>
              <a:rPr lang="en-GB" dirty="0">
                <a:hlinkClick r:id="rId9" tooltip="Fiber reinforced plastic"/>
              </a:rPr>
              <a:t> reinforced plastics</a:t>
            </a:r>
            <a:r>
              <a:rPr lang="en-GB" dirty="0"/>
              <a:t> such as glass-reinforced plastic and </a:t>
            </a:r>
            <a:r>
              <a:rPr lang="en-GB" dirty="0">
                <a:hlinkClick r:id="rId10" tooltip="Graphite-reinforced plastic"/>
              </a:rPr>
              <a:t>graphite-reinforced plastic</a:t>
            </a:r>
            <a:r>
              <a:rPr lang="en-GB" dirty="0"/>
              <a:t>; casting; electronics encapsulation;</a:t>
            </a:r>
            <a:r>
              <a:rPr lang="en-GB" baseline="30000" dirty="0">
                <a:hlinkClick r:id="rId11"/>
              </a:rPr>
              <a:t>[18]</a:t>
            </a:r>
            <a:r>
              <a:rPr lang="en-GB" dirty="0"/>
              <a:t> construction; protective coatings; adhesives; sealing and joining.</a:t>
            </a:r>
          </a:p>
          <a:p>
            <a:r>
              <a:rPr lang="en-GB" dirty="0"/>
              <a:t>Epoxy </a:t>
            </a:r>
            <a:r>
              <a:rPr lang="en-GB" dirty="0" err="1"/>
              <a:t>novolac</a:t>
            </a:r>
            <a:r>
              <a:rPr lang="en-GB" dirty="0"/>
              <a:t> resins used for printed circuit boards, electrical encapsulation, adhesives and coatings for metal.</a:t>
            </a:r>
          </a:p>
          <a:p>
            <a:r>
              <a:rPr lang="en-GB" dirty="0">
                <a:hlinkClick r:id="rId12" tooltip="Benzoxazines"/>
              </a:rPr>
              <a:t>Benzoxazines</a:t>
            </a:r>
            <a:r>
              <a:rPr lang="en-GB" dirty="0"/>
              <a:t>, used alone or hybridised with epoxy and phenolic resins, for structural prepregs, liquid </a:t>
            </a:r>
            <a:r>
              <a:rPr lang="en-GB" dirty="0" err="1"/>
              <a:t>molding</a:t>
            </a:r>
            <a:r>
              <a:rPr lang="en-GB" dirty="0"/>
              <a:t> and film adhesives for composite construction, bonding and repair.</a:t>
            </a:r>
          </a:p>
          <a:p>
            <a:endParaRPr lang="en-US" dirty="0"/>
          </a:p>
        </p:txBody>
      </p:sp>
      <p:pic>
        <p:nvPicPr>
          <p:cNvPr id="3" name="Picture 2">
            <a:extLst>
              <a:ext uri="{FF2B5EF4-FFF2-40B4-BE49-F238E27FC236}">
                <a16:creationId xmlns:a16="http://schemas.microsoft.com/office/drawing/2014/main" id="{149351B0-BA50-4FAE-81D4-08419EAEDEF9}"/>
              </a:ext>
            </a:extLst>
          </p:cNvPr>
          <p:cNvPicPr>
            <a:picLocks noChangeAspect="1"/>
          </p:cNvPicPr>
          <p:nvPr/>
        </p:nvPicPr>
        <p:blipFill>
          <a:blip r:embed="rId13"/>
          <a:stretch>
            <a:fillRect/>
          </a:stretch>
        </p:blipFill>
        <p:spPr>
          <a:xfrm>
            <a:off x="358774" y="5727699"/>
            <a:ext cx="1362075" cy="847725"/>
          </a:xfrm>
          <a:prstGeom prst="rect">
            <a:avLst/>
          </a:prstGeom>
        </p:spPr>
      </p:pic>
      <p:pic>
        <p:nvPicPr>
          <p:cNvPr id="4" name="Picture 3">
            <a:extLst>
              <a:ext uri="{FF2B5EF4-FFF2-40B4-BE49-F238E27FC236}">
                <a16:creationId xmlns:a16="http://schemas.microsoft.com/office/drawing/2014/main" id="{8FBFF6E0-5871-43BC-8C86-A7E096B740CC}"/>
              </a:ext>
            </a:extLst>
          </p:cNvPr>
          <p:cNvPicPr>
            <a:picLocks noChangeAspect="1"/>
          </p:cNvPicPr>
          <p:nvPr/>
        </p:nvPicPr>
        <p:blipFill>
          <a:blip r:embed="rId14"/>
          <a:stretch>
            <a:fillRect/>
          </a:stretch>
        </p:blipFill>
        <p:spPr>
          <a:xfrm>
            <a:off x="2159838" y="5573613"/>
            <a:ext cx="2462223" cy="1597025"/>
          </a:xfrm>
          <a:prstGeom prst="rect">
            <a:avLst/>
          </a:prstGeom>
        </p:spPr>
      </p:pic>
      <p:pic>
        <p:nvPicPr>
          <p:cNvPr id="5" name="Picture 4">
            <a:extLst>
              <a:ext uri="{FF2B5EF4-FFF2-40B4-BE49-F238E27FC236}">
                <a16:creationId xmlns:a16="http://schemas.microsoft.com/office/drawing/2014/main" id="{E9B86083-FC0C-4932-8AB1-A400D3F81695}"/>
              </a:ext>
            </a:extLst>
          </p:cNvPr>
          <p:cNvPicPr>
            <a:picLocks noChangeAspect="1"/>
          </p:cNvPicPr>
          <p:nvPr/>
        </p:nvPicPr>
        <p:blipFill>
          <a:blip r:embed="rId15"/>
          <a:stretch>
            <a:fillRect/>
          </a:stretch>
        </p:blipFill>
        <p:spPr>
          <a:xfrm>
            <a:off x="5403101" y="5375269"/>
            <a:ext cx="3151188" cy="1993713"/>
          </a:xfrm>
          <a:prstGeom prst="rect">
            <a:avLst/>
          </a:prstGeom>
        </p:spPr>
      </p:pic>
    </p:spTree>
    <p:extLst>
      <p:ext uri="{BB962C8B-B14F-4D97-AF65-F5344CB8AC3E}">
        <p14:creationId xmlns:p14="http://schemas.microsoft.com/office/powerpoint/2010/main" val="3044682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3A9ECD6-4ED6-4686-9DAB-027F6AD14300}"/>
              </a:ext>
            </a:extLst>
          </p:cNvPr>
          <p:cNvSpPr/>
          <p:nvPr/>
        </p:nvSpPr>
        <p:spPr>
          <a:xfrm>
            <a:off x="771525" y="1096367"/>
            <a:ext cx="6797675" cy="6463308"/>
          </a:xfrm>
          <a:prstGeom prst="rect">
            <a:avLst/>
          </a:prstGeom>
        </p:spPr>
        <p:txBody>
          <a:bodyPr wrap="square">
            <a:spAutoFit/>
          </a:bodyPr>
          <a:lstStyle/>
          <a:p>
            <a:r>
              <a:rPr lang="en-GB" dirty="0">
                <a:hlinkClick r:id="rId2" tooltip="Polyimides"/>
              </a:rPr>
              <a:t>Polyimides</a:t>
            </a:r>
            <a:r>
              <a:rPr lang="en-GB" dirty="0"/>
              <a:t> and </a:t>
            </a:r>
            <a:r>
              <a:rPr lang="en-GB" dirty="0">
                <a:hlinkClick r:id="rId3" tooltip="Maleimide"/>
              </a:rPr>
              <a:t>Bismaleimides</a:t>
            </a:r>
            <a:r>
              <a:rPr lang="en-GB" dirty="0"/>
              <a:t> used in printed circuit boards and in body parts of modern aircraft, aerospace composite structures, as a coating material and for glass reinforced pipes.</a:t>
            </a:r>
          </a:p>
          <a:p>
            <a:r>
              <a:rPr lang="en-GB" dirty="0">
                <a:hlinkClick r:id="rId4" tooltip="Cyanate ester"/>
              </a:rPr>
              <a:t>Cyanate esters</a:t>
            </a:r>
            <a:r>
              <a:rPr lang="en-GB" dirty="0"/>
              <a:t> or </a:t>
            </a:r>
            <a:r>
              <a:rPr lang="en-GB" dirty="0" err="1"/>
              <a:t>polycyanurates</a:t>
            </a:r>
            <a:r>
              <a:rPr lang="en-GB" dirty="0"/>
              <a:t> for electronics applications with need for dielectric properties and high glass temperature requirements in aerospace structural composite components.</a:t>
            </a:r>
          </a:p>
          <a:p>
            <a:r>
              <a:rPr lang="en-GB" dirty="0" err="1"/>
              <a:t>Mold</a:t>
            </a:r>
            <a:r>
              <a:rPr lang="en-GB" dirty="0"/>
              <a:t> or </a:t>
            </a:r>
            <a:r>
              <a:rPr lang="en-GB" dirty="0" err="1"/>
              <a:t>mold</a:t>
            </a:r>
            <a:r>
              <a:rPr lang="en-GB" dirty="0"/>
              <a:t> runners (the black plastic part in integrated circuits or semiconductors).</a:t>
            </a:r>
          </a:p>
          <a:p>
            <a:r>
              <a:rPr lang="en-GB" dirty="0">
                <a:hlinkClick r:id="rId5" tooltip="Furan"/>
              </a:rPr>
              <a:t>Furan</a:t>
            </a:r>
            <a:r>
              <a:rPr lang="en-GB" dirty="0"/>
              <a:t> resins used in the manufacture of sustainable </a:t>
            </a:r>
            <a:r>
              <a:rPr lang="en-GB" dirty="0" err="1"/>
              <a:t>biocomposite</a:t>
            </a:r>
            <a:r>
              <a:rPr lang="en-GB" dirty="0"/>
              <a:t> construction,</a:t>
            </a:r>
            <a:r>
              <a:rPr lang="en-GB" baseline="30000" dirty="0">
                <a:hlinkClick r:id="rId6"/>
              </a:rPr>
              <a:t>[19]</a:t>
            </a:r>
            <a:r>
              <a:rPr lang="en-GB" dirty="0"/>
              <a:t> cements, adhesives, coatings and casting/foundry resins.</a:t>
            </a:r>
          </a:p>
          <a:p>
            <a:r>
              <a:rPr lang="en-GB" dirty="0">
                <a:hlinkClick r:id="rId7" tooltip="Silicone"/>
              </a:rPr>
              <a:t>Silicone</a:t>
            </a:r>
            <a:r>
              <a:rPr lang="en-GB" dirty="0"/>
              <a:t> resins used for thermoset polymer matrix composites and as ceramic matrix composite precursors.</a:t>
            </a:r>
          </a:p>
          <a:p>
            <a:r>
              <a:rPr lang="en-GB" dirty="0" err="1">
                <a:hlinkClick r:id="rId8" tooltip="Thiolyte (page does not exist)"/>
              </a:rPr>
              <a:t>Thiolyte</a:t>
            </a:r>
            <a:r>
              <a:rPr lang="en-GB" dirty="0"/>
              <a:t>, an electrical insulating thermoset phenolic laminate material.</a:t>
            </a:r>
          </a:p>
          <a:p>
            <a:r>
              <a:rPr lang="en-GB" dirty="0">
                <a:hlinkClick r:id="rId9" tooltip="Vinyl ester resin"/>
              </a:rPr>
              <a:t>Vinyl ester</a:t>
            </a:r>
            <a:r>
              <a:rPr lang="en-GB" dirty="0"/>
              <a:t> resins used for wet lay-up laminating, </a:t>
            </a:r>
            <a:r>
              <a:rPr lang="en-GB" dirty="0" err="1"/>
              <a:t>molding</a:t>
            </a:r>
            <a:r>
              <a:rPr lang="en-GB" dirty="0"/>
              <a:t> and fast setting industrial protection and repair materials.</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676623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6D71A-E7CF-46B7-9AA2-6B6EAC5AAEEB}"/>
              </a:ext>
            </a:extLst>
          </p:cNvPr>
          <p:cNvSpPr>
            <a:spLocks noGrp="1"/>
          </p:cNvSpPr>
          <p:nvPr>
            <p:ph type="title"/>
          </p:nvPr>
        </p:nvSpPr>
        <p:spPr/>
        <p:txBody>
          <a:bodyPr/>
          <a:lstStyle/>
          <a:p>
            <a:r>
              <a:rPr lang="en-US" dirty="0"/>
              <a:t>Thermo plastics</a:t>
            </a:r>
            <a:endParaRPr lang="en-GB" dirty="0"/>
          </a:p>
        </p:txBody>
      </p:sp>
      <p:pic>
        <p:nvPicPr>
          <p:cNvPr id="4" name="Picture 3">
            <a:extLst>
              <a:ext uri="{FF2B5EF4-FFF2-40B4-BE49-F238E27FC236}">
                <a16:creationId xmlns:a16="http://schemas.microsoft.com/office/drawing/2014/main" id="{5BE87E3A-A06F-4ACE-984E-00481D8ACB15}"/>
              </a:ext>
            </a:extLst>
          </p:cNvPr>
          <p:cNvPicPr>
            <a:picLocks noChangeAspect="1"/>
          </p:cNvPicPr>
          <p:nvPr/>
        </p:nvPicPr>
        <p:blipFill>
          <a:blip r:embed="rId2"/>
          <a:stretch>
            <a:fillRect/>
          </a:stretch>
        </p:blipFill>
        <p:spPr>
          <a:xfrm>
            <a:off x="238860" y="2308224"/>
            <a:ext cx="9601200" cy="4867275"/>
          </a:xfrm>
          <a:prstGeom prst="rect">
            <a:avLst/>
          </a:prstGeom>
        </p:spPr>
      </p:pic>
    </p:spTree>
    <p:extLst>
      <p:ext uri="{BB962C8B-B14F-4D97-AF65-F5344CB8AC3E}">
        <p14:creationId xmlns:p14="http://schemas.microsoft.com/office/powerpoint/2010/main" val="387377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6D71A-E7CF-46B7-9AA2-6B6EAC5AAEEB}"/>
              </a:ext>
            </a:extLst>
          </p:cNvPr>
          <p:cNvSpPr>
            <a:spLocks noGrp="1"/>
          </p:cNvSpPr>
          <p:nvPr>
            <p:ph type="title"/>
          </p:nvPr>
        </p:nvSpPr>
        <p:spPr/>
        <p:txBody>
          <a:bodyPr/>
          <a:lstStyle/>
          <a:p>
            <a:r>
              <a:rPr lang="en-US" dirty="0"/>
              <a:t>Thermo plastics</a:t>
            </a:r>
            <a:endParaRPr lang="en-GB" dirty="0"/>
          </a:p>
        </p:txBody>
      </p:sp>
      <p:pic>
        <p:nvPicPr>
          <p:cNvPr id="3" name="Picture 2">
            <a:extLst>
              <a:ext uri="{FF2B5EF4-FFF2-40B4-BE49-F238E27FC236}">
                <a16:creationId xmlns:a16="http://schemas.microsoft.com/office/drawing/2014/main" id="{5757A6AE-9C74-44A9-8D79-A8952CD1B2DE}"/>
              </a:ext>
            </a:extLst>
          </p:cNvPr>
          <p:cNvPicPr>
            <a:picLocks noChangeAspect="1"/>
          </p:cNvPicPr>
          <p:nvPr/>
        </p:nvPicPr>
        <p:blipFill>
          <a:blip r:embed="rId2"/>
          <a:stretch>
            <a:fillRect/>
          </a:stretch>
        </p:blipFill>
        <p:spPr>
          <a:xfrm>
            <a:off x="287337" y="1912937"/>
            <a:ext cx="9505950" cy="3733800"/>
          </a:xfrm>
          <a:prstGeom prst="rect">
            <a:avLst/>
          </a:prstGeom>
        </p:spPr>
      </p:pic>
    </p:spTree>
    <p:extLst>
      <p:ext uri="{BB962C8B-B14F-4D97-AF65-F5344CB8AC3E}">
        <p14:creationId xmlns:p14="http://schemas.microsoft.com/office/powerpoint/2010/main" val="1880749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E008A9-A72A-41D9-8FE9-BF320810C8B6}"/>
              </a:ext>
            </a:extLst>
          </p:cNvPr>
          <p:cNvSpPr/>
          <p:nvPr/>
        </p:nvSpPr>
        <p:spPr>
          <a:xfrm>
            <a:off x="376277" y="1096367"/>
            <a:ext cx="9524999" cy="4524315"/>
          </a:xfrm>
          <a:prstGeom prst="rect">
            <a:avLst/>
          </a:prstGeom>
        </p:spPr>
        <p:txBody>
          <a:bodyPr wrap="square">
            <a:spAutoFit/>
          </a:bodyPr>
          <a:lstStyle/>
          <a:p>
            <a:r>
              <a:rPr lang="en-US" b="1" dirty="0">
                <a:solidFill>
                  <a:srgbClr val="000000"/>
                </a:solidFill>
                <a:latin typeface="Linux Libertine"/>
              </a:rPr>
              <a:t>Acrylic</a:t>
            </a:r>
            <a:r>
              <a:rPr lang="en-US" dirty="0">
                <a:solidFill>
                  <a:srgbClr val="54595D"/>
                </a:solidFill>
                <a:latin typeface="Arial" panose="020B0604020202020204" pitchFamily="34" charset="0"/>
              </a:rPr>
              <a:t>[</a:t>
            </a:r>
            <a:r>
              <a:rPr lang="en-US" dirty="0">
                <a:solidFill>
                  <a:srgbClr val="0645AD"/>
                </a:solidFill>
                <a:latin typeface="Arial" panose="020B0604020202020204" pitchFamily="34" charset="0"/>
                <a:hlinkClick r:id="rId2" tooltip="Edit section: Acrylic"/>
              </a:rPr>
              <a:t>edit</a:t>
            </a:r>
            <a:r>
              <a:rPr lang="en-US" dirty="0">
                <a:solidFill>
                  <a:srgbClr val="54595D"/>
                </a:solidFill>
                <a:latin typeface="Arial" panose="020B0604020202020204" pitchFamily="34" charset="0"/>
              </a:rPr>
              <a:t>]</a:t>
            </a:r>
            <a:endParaRPr lang="en-US" dirty="0">
              <a:solidFill>
                <a:srgbClr val="000000"/>
              </a:solidFill>
              <a:latin typeface="Linux Libertine"/>
            </a:endParaRPr>
          </a:p>
          <a:p>
            <a:r>
              <a:rPr lang="en-US" dirty="0">
                <a:solidFill>
                  <a:srgbClr val="202122"/>
                </a:solidFill>
                <a:latin typeface="Arial" panose="020B0604020202020204" pitchFamily="34" charset="0"/>
              </a:rPr>
              <a:t>Today’s acrylics industry can be divided into two distinct multibillion-dollar markets: on one hand the polyacrylic acids (PAA) and its ester derivatives (</a:t>
            </a:r>
            <a:r>
              <a:rPr lang="en-US" dirty="0" err="1">
                <a:solidFill>
                  <a:srgbClr val="202122"/>
                </a:solidFill>
                <a:latin typeface="Arial" panose="020B0604020202020204" pitchFamily="34" charset="0"/>
              </a:rPr>
              <a:t>PAc</a:t>
            </a:r>
            <a:r>
              <a:rPr lang="en-US" dirty="0">
                <a:solidFill>
                  <a:srgbClr val="202122"/>
                </a:solidFill>
                <a:latin typeface="Arial" panose="020B0604020202020204" pitchFamily="34" charset="0"/>
              </a:rPr>
              <a:t>) market, on the other hand, the </a:t>
            </a:r>
            <a:r>
              <a:rPr lang="en-US" dirty="0">
                <a:solidFill>
                  <a:srgbClr val="0645AD"/>
                </a:solidFill>
                <a:latin typeface="Arial" panose="020B0604020202020204" pitchFamily="34" charset="0"/>
                <a:hlinkClick r:id="rId3" tooltip="Poly(methyl methacrylate)"/>
              </a:rPr>
              <a:t>poly(methyl methacrylate)</a:t>
            </a:r>
            <a:r>
              <a:rPr lang="en-US" dirty="0">
                <a:solidFill>
                  <a:srgbClr val="202122"/>
                </a:solidFill>
                <a:latin typeface="Arial" panose="020B0604020202020204" pitchFamily="34" charset="0"/>
              </a:rPr>
              <a:t> (PMMA) market.</a:t>
            </a:r>
            <a:r>
              <a:rPr lang="en-US" baseline="30000" dirty="0">
                <a:solidFill>
                  <a:srgbClr val="0645AD"/>
                </a:solidFill>
                <a:latin typeface="Arial" panose="020B0604020202020204" pitchFamily="34" charset="0"/>
                <a:hlinkClick r:id="rId4"/>
              </a:rPr>
              <a:t>[5]</a:t>
            </a:r>
            <a:r>
              <a:rPr lang="en-US" dirty="0">
                <a:solidFill>
                  <a:srgbClr val="202122"/>
                </a:solidFill>
                <a:latin typeface="Arial" panose="020B0604020202020204" pitchFamily="34" charset="0"/>
              </a:rPr>
              <a:t> PMMA is also known by trade names such as Lucite, Perspex and Plexiglas. It serves as a sturdy substitute for glass for items such as aquariums, buttons, motorcycle helmet visors, aircraft windows, viewing ports of submersibles, and lenses of exterior lights of automobiles. It is extensively used to make signs, including lettering and logos. In medicine, it is used in bone cement and to replace eye lenses. Acrylic paint consists of PMMA particles suspended in </a:t>
            </a:r>
            <a:r>
              <a:rPr lang="en-US" dirty="0" err="1">
                <a:solidFill>
                  <a:srgbClr val="202122"/>
                </a:solidFill>
                <a:latin typeface="Arial" panose="020B0604020202020204" pitchFamily="34" charset="0"/>
              </a:rPr>
              <a:t>water.</a:t>
            </a:r>
            <a:r>
              <a:rPr lang="en-US" dirty="0" err="1">
                <a:solidFill>
                  <a:srgbClr val="0645AD"/>
                </a:solidFill>
                <a:latin typeface="Arial" panose="020B0604020202020204" pitchFamily="34" charset="0"/>
                <a:hlinkClick r:id="rId5" tooltip="Button"/>
              </a:rPr>
              <a:t>Button</a:t>
            </a:r>
            <a:r>
              <a:rPr lang="en-US" dirty="0">
                <a:solidFill>
                  <a:srgbClr val="202122"/>
                </a:solidFill>
                <a:latin typeface="Arial" panose="020B0604020202020204" pitchFamily="34" charset="0"/>
              </a:rPr>
              <a:t> For many decades, PMMA has been the predominant methacrylic ester produced worldwide. </a:t>
            </a: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p:txBody>
      </p:sp>
      <p:pic>
        <p:nvPicPr>
          <p:cNvPr id="1026" name="Picture 2" descr="Image result for Aeroplane window materials">
            <a:extLst>
              <a:ext uri="{FF2B5EF4-FFF2-40B4-BE49-F238E27FC236}">
                <a16:creationId xmlns:a16="http://schemas.microsoft.com/office/drawing/2014/main" id="{9B54AE1C-21F7-4A62-A33E-3DB043CB1D9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6277" y="4096682"/>
            <a:ext cx="30480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268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E008A9-A72A-41D9-8FE9-BF320810C8B6}"/>
              </a:ext>
            </a:extLst>
          </p:cNvPr>
          <p:cNvSpPr/>
          <p:nvPr/>
        </p:nvSpPr>
        <p:spPr>
          <a:xfrm>
            <a:off x="376277" y="1096367"/>
            <a:ext cx="9524999" cy="3416320"/>
          </a:xfrm>
          <a:prstGeom prst="rect">
            <a:avLst/>
          </a:prstGeom>
        </p:spPr>
        <p:txBody>
          <a:bodyPr wrap="square">
            <a:spAutoFit/>
          </a:bodyPr>
          <a:lstStyle/>
          <a:p>
            <a:r>
              <a:rPr lang="en-US" b="1" dirty="0">
                <a:solidFill>
                  <a:srgbClr val="000000"/>
                </a:solidFill>
                <a:latin typeface="Linux Libertine"/>
              </a:rPr>
              <a:t>ABS</a:t>
            </a:r>
            <a:r>
              <a:rPr lang="en-US" dirty="0">
                <a:solidFill>
                  <a:srgbClr val="54595D"/>
                </a:solidFill>
                <a:latin typeface="Arial" panose="020B0604020202020204" pitchFamily="34" charset="0"/>
              </a:rPr>
              <a:t>[</a:t>
            </a:r>
            <a:r>
              <a:rPr lang="en-US" dirty="0">
                <a:solidFill>
                  <a:srgbClr val="0645AD"/>
                </a:solidFill>
                <a:latin typeface="Arial" panose="020B0604020202020204" pitchFamily="34" charset="0"/>
                <a:hlinkClick r:id="rId2" tooltip="Edit section: ABS"/>
              </a:rPr>
              <a:t>edit</a:t>
            </a:r>
            <a:r>
              <a:rPr lang="en-US" dirty="0">
                <a:solidFill>
                  <a:srgbClr val="54595D"/>
                </a:solidFill>
                <a:latin typeface="Arial" panose="020B0604020202020204" pitchFamily="34" charset="0"/>
              </a:rPr>
              <a:t>]</a:t>
            </a:r>
            <a:endParaRPr lang="en-US" dirty="0">
              <a:solidFill>
                <a:srgbClr val="000000"/>
              </a:solidFill>
              <a:latin typeface="Linux Libertine"/>
            </a:endParaRPr>
          </a:p>
          <a:p>
            <a:r>
              <a:rPr lang="en-US" dirty="0">
                <a:solidFill>
                  <a:srgbClr val="0645AD"/>
                </a:solidFill>
                <a:latin typeface="Arial" panose="020B0604020202020204" pitchFamily="34" charset="0"/>
                <a:hlinkClick r:id="rId3" tooltip="Acrylonitrile butadiene styrene"/>
              </a:rPr>
              <a:t>Acrylonitrile butadiene styrene</a:t>
            </a:r>
            <a:r>
              <a:rPr lang="en-US" dirty="0">
                <a:solidFill>
                  <a:srgbClr val="202122"/>
                </a:solidFill>
                <a:latin typeface="Arial" panose="020B0604020202020204" pitchFamily="34" charset="0"/>
              </a:rPr>
              <a:t> (ABS) is a </a:t>
            </a:r>
            <a:r>
              <a:rPr lang="en-US" dirty="0">
                <a:solidFill>
                  <a:srgbClr val="0645AD"/>
                </a:solidFill>
                <a:latin typeface="Arial" panose="020B0604020202020204" pitchFamily="34" charset="0"/>
                <a:hlinkClick r:id="rId4" tooltip="Terpolymer"/>
              </a:rPr>
              <a:t>terpolymer</a:t>
            </a:r>
            <a:r>
              <a:rPr lang="en-US" dirty="0">
                <a:solidFill>
                  <a:srgbClr val="202122"/>
                </a:solidFill>
                <a:latin typeface="Arial" panose="020B0604020202020204" pitchFamily="34" charset="0"/>
              </a:rPr>
              <a:t> synthesized from </a:t>
            </a:r>
            <a:r>
              <a:rPr lang="en-US" dirty="0">
                <a:solidFill>
                  <a:srgbClr val="0645AD"/>
                </a:solidFill>
                <a:latin typeface="Arial" panose="020B0604020202020204" pitchFamily="34" charset="0"/>
                <a:hlinkClick r:id="rId5" tooltip="Styrene"/>
              </a:rPr>
              <a:t>styrene</a:t>
            </a:r>
            <a:r>
              <a:rPr lang="en-US" dirty="0">
                <a:solidFill>
                  <a:srgbClr val="202122"/>
                </a:solidFill>
                <a:latin typeface="Arial" panose="020B0604020202020204" pitchFamily="34" charset="0"/>
              </a:rPr>
              <a:t> and </a:t>
            </a:r>
            <a:r>
              <a:rPr lang="en-US" dirty="0">
                <a:solidFill>
                  <a:srgbClr val="0645AD"/>
                </a:solidFill>
                <a:latin typeface="Arial" panose="020B0604020202020204" pitchFamily="34" charset="0"/>
                <a:hlinkClick r:id="rId6" tooltip="Acrylonitrile"/>
              </a:rPr>
              <a:t>acrylonitrile</a:t>
            </a:r>
            <a:r>
              <a:rPr lang="en-US" dirty="0">
                <a:solidFill>
                  <a:srgbClr val="202122"/>
                </a:solidFill>
                <a:latin typeface="Arial" panose="020B0604020202020204" pitchFamily="34" charset="0"/>
              </a:rPr>
              <a:t> in the presence of </a:t>
            </a:r>
            <a:r>
              <a:rPr lang="en-US" dirty="0">
                <a:solidFill>
                  <a:srgbClr val="0645AD"/>
                </a:solidFill>
                <a:latin typeface="Arial" panose="020B0604020202020204" pitchFamily="34" charset="0"/>
                <a:hlinkClick r:id="rId7" tooltip="Polybutadiene"/>
              </a:rPr>
              <a:t>polybutadiene</a:t>
            </a:r>
            <a:r>
              <a:rPr lang="en-US" dirty="0">
                <a:solidFill>
                  <a:srgbClr val="202122"/>
                </a:solidFill>
                <a:latin typeface="Arial" panose="020B0604020202020204" pitchFamily="34" charset="0"/>
              </a:rPr>
              <a:t>. ABS is a light-weight material that exhibits high impact resistance and mechanical toughness. It poses few risks to human health under normal handling. It is used in many consumer products, such as toys, appliances, and telephones.</a:t>
            </a: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a:p>
            <a:endParaRPr lang="en-US" b="1" dirty="0">
              <a:solidFill>
                <a:srgbClr val="202122"/>
              </a:solidFill>
              <a:latin typeface="Arial" panose="020B0604020202020204" pitchFamily="34" charset="0"/>
            </a:endParaRPr>
          </a:p>
        </p:txBody>
      </p:sp>
    </p:spTree>
    <p:extLst>
      <p:ext uri="{BB962C8B-B14F-4D97-AF65-F5344CB8AC3E}">
        <p14:creationId xmlns:p14="http://schemas.microsoft.com/office/powerpoint/2010/main" val="2624552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E008A9-A72A-41D9-8FE9-BF320810C8B6}"/>
              </a:ext>
            </a:extLst>
          </p:cNvPr>
          <p:cNvSpPr/>
          <p:nvPr/>
        </p:nvSpPr>
        <p:spPr>
          <a:xfrm>
            <a:off x="365126" y="252750"/>
            <a:ext cx="9524999" cy="2031325"/>
          </a:xfrm>
          <a:prstGeom prst="rect">
            <a:avLst/>
          </a:prstGeom>
        </p:spPr>
        <p:txBody>
          <a:bodyPr wrap="square">
            <a:spAutoFit/>
          </a:bodyPr>
          <a:lstStyle/>
          <a:p>
            <a:r>
              <a:rPr lang="en-US" dirty="0">
                <a:solidFill>
                  <a:srgbClr val="000000"/>
                </a:solidFill>
                <a:latin typeface="Linux Libertine"/>
              </a:rPr>
              <a:t>Nylon</a:t>
            </a:r>
            <a:r>
              <a:rPr lang="en-US" dirty="0">
                <a:solidFill>
                  <a:srgbClr val="54595D"/>
                </a:solidFill>
                <a:latin typeface="Arial" panose="020B0604020202020204" pitchFamily="34" charset="0"/>
              </a:rPr>
              <a:t>[</a:t>
            </a:r>
            <a:r>
              <a:rPr lang="en-US" dirty="0">
                <a:solidFill>
                  <a:srgbClr val="0645AD"/>
                </a:solidFill>
                <a:latin typeface="Arial" panose="020B0604020202020204" pitchFamily="34" charset="0"/>
                <a:hlinkClick r:id="rId3" tooltip="Edit section: Nylon"/>
              </a:rPr>
              <a:t>edit</a:t>
            </a:r>
            <a:r>
              <a:rPr lang="en-US" dirty="0">
                <a:solidFill>
                  <a:srgbClr val="54595D"/>
                </a:solidFill>
                <a:latin typeface="Arial" panose="020B0604020202020204" pitchFamily="34" charset="0"/>
              </a:rPr>
              <a:t>]</a:t>
            </a:r>
            <a:endParaRPr lang="en-US" dirty="0">
              <a:solidFill>
                <a:srgbClr val="000000"/>
              </a:solidFill>
              <a:latin typeface="Linux Libertine"/>
            </a:endParaRPr>
          </a:p>
          <a:p>
            <a:r>
              <a:rPr lang="en-US" dirty="0">
                <a:solidFill>
                  <a:srgbClr val="0645AD"/>
                </a:solidFill>
                <a:latin typeface="Arial" panose="020B0604020202020204" pitchFamily="34" charset="0"/>
                <a:hlinkClick r:id="rId4" tooltip="Nylon"/>
              </a:rPr>
              <a:t>Nylon</a:t>
            </a:r>
            <a:r>
              <a:rPr lang="en-US" dirty="0">
                <a:solidFill>
                  <a:srgbClr val="202122"/>
                </a:solidFill>
                <a:latin typeface="Arial" panose="020B0604020202020204" pitchFamily="34" charset="0"/>
              </a:rPr>
              <a:t> belongs to a class of polymers called </a:t>
            </a:r>
            <a:r>
              <a:rPr lang="en-US" dirty="0">
                <a:solidFill>
                  <a:srgbClr val="0645AD"/>
                </a:solidFill>
                <a:latin typeface="Arial" panose="020B0604020202020204" pitchFamily="34" charset="0"/>
                <a:hlinkClick r:id="rId5" tooltip="Polyamide"/>
              </a:rPr>
              <a:t>polyamides</a:t>
            </a:r>
            <a:r>
              <a:rPr lang="en-US" dirty="0">
                <a:solidFill>
                  <a:srgbClr val="202122"/>
                </a:solidFill>
                <a:latin typeface="Arial" panose="020B0604020202020204" pitchFamily="34" charset="0"/>
              </a:rPr>
              <a:t>. It has served as a substitute mainly for hemp, cotton and silk, in products such as parachutes, cords, sails, flak vests and clothing. Nylon </a:t>
            </a:r>
            <a:r>
              <a:rPr lang="en-US" dirty="0" err="1">
                <a:solidFill>
                  <a:srgbClr val="202122"/>
                </a:solidFill>
                <a:latin typeface="Arial" panose="020B0604020202020204" pitchFamily="34" charset="0"/>
              </a:rPr>
              <a:t>fibres</a:t>
            </a:r>
            <a:r>
              <a:rPr lang="en-US" dirty="0">
                <a:solidFill>
                  <a:srgbClr val="202122"/>
                </a:solidFill>
                <a:latin typeface="Arial" panose="020B0604020202020204" pitchFamily="34" charset="0"/>
              </a:rPr>
              <a:t> are useful in making fabrics, rope, carpets and musical strings, whereas, in bulk form, nylon is used for mechanical parts including machine screws, gears and power tool casings. In addition, it is used in the manufacture of heat-resistant composite materials.</a:t>
            </a:r>
            <a:endParaRPr lang="en-US" b="0" i="0" dirty="0">
              <a:solidFill>
                <a:srgbClr val="202122"/>
              </a:solidFill>
              <a:effectLst/>
              <a:latin typeface="Arial" panose="020B0604020202020204" pitchFamily="34" charset="0"/>
            </a:endParaRPr>
          </a:p>
        </p:txBody>
      </p:sp>
      <p:sp>
        <p:nvSpPr>
          <p:cNvPr id="2" name="Rectangle 1">
            <a:extLst>
              <a:ext uri="{FF2B5EF4-FFF2-40B4-BE49-F238E27FC236}">
                <a16:creationId xmlns:a16="http://schemas.microsoft.com/office/drawing/2014/main" id="{48FB8D49-F876-4A68-AF1A-9ECFBD50850E}"/>
              </a:ext>
            </a:extLst>
          </p:cNvPr>
          <p:cNvSpPr/>
          <p:nvPr/>
        </p:nvSpPr>
        <p:spPr>
          <a:xfrm>
            <a:off x="415925" y="4480467"/>
            <a:ext cx="9423400" cy="2308324"/>
          </a:xfrm>
          <a:prstGeom prst="rect">
            <a:avLst/>
          </a:prstGeom>
        </p:spPr>
        <p:txBody>
          <a:bodyPr wrap="square">
            <a:spAutoFit/>
          </a:bodyPr>
          <a:lstStyle/>
          <a:p>
            <a:r>
              <a:rPr lang="en-US" dirty="0">
                <a:solidFill>
                  <a:srgbClr val="0645AD"/>
                </a:solidFill>
                <a:latin typeface="Arial" panose="020B0604020202020204" pitchFamily="34" charset="0"/>
                <a:hlinkClick r:id="rId6" tooltip="Polycarbonate"/>
              </a:rPr>
              <a:t>Polycarbonate</a:t>
            </a:r>
            <a:r>
              <a:rPr lang="en-US" dirty="0">
                <a:solidFill>
                  <a:srgbClr val="202122"/>
                </a:solidFill>
                <a:latin typeface="Arial" panose="020B0604020202020204" pitchFamily="34" charset="0"/>
              </a:rPr>
              <a:t> (PC) thermoplastics are known under trademarks such as Lexan, </a:t>
            </a:r>
            <a:r>
              <a:rPr lang="en-US" dirty="0" err="1">
                <a:solidFill>
                  <a:srgbClr val="202122"/>
                </a:solidFill>
                <a:latin typeface="Arial" panose="020B0604020202020204" pitchFamily="34" charset="0"/>
              </a:rPr>
              <a:t>Makrolon</a:t>
            </a:r>
            <a:r>
              <a:rPr lang="en-US" dirty="0">
                <a:solidFill>
                  <a:srgbClr val="202122"/>
                </a:solidFill>
                <a:latin typeface="Arial" panose="020B0604020202020204" pitchFamily="34" charset="0"/>
              </a:rPr>
              <a:t>, </a:t>
            </a:r>
            <a:r>
              <a:rPr lang="en-US" dirty="0" err="1">
                <a:solidFill>
                  <a:srgbClr val="202122"/>
                </a:solidFill>
                <a:latin typeface="Arial" panose="020B0604020202020204" pitchFamily="34" charset="0"/>
              </a:rPr>
              <a:t>Makroclear</a:t>
            </a:r>
            <a:r>
              <a:rPr lang="en-US" dirty="0">
                <a:solidFill>
                  <a:srgbClr val="202122"/>
                </a:solidFill>
                <a:latin typeface="Arial" panose="020B0604020202020204" pitchFamily="34" charset="0"/>
              </a:rPr>
              <a:t>, and </a:t>
            </a:r>
            <a:r>
              <a:rPr lang="en-US" dirty="0" err="1">
                <a:solidFill>
                  <a:srgbClr val="202122"/>
                </a:solidFill>
                <a:latin typeface="Arial" panose="020B0604020202020204" pitchFamily="34" charset="0"/>
              </a:rPr>
              <a:t>arcoPlus</a:t>
            </a:r>
            <a:r>
              <a:rPr lang="en-US" dirty="0">
                <a:solidFill>
                  <a:srgbClr val="202122"/>
                </a:solidFill>
                <a:latin typeface="Arial" panose="020B0604020202020204" pitchFamily="34" charset="0"/>
              </a:rPr>
              <a:t>. They are easily worked, molded, and thermoformed for many applications, such as electronic components, construction materials, data storage devices, automotive and aircraft parts, check sockets in prosthetics, and security glazing. Polycarbonates do not have a unique resin identification code. Items made from polycarbonate can contain the precursor monomer </a:t>
            </a:r>
            <a:r>
              <a:rPr lang="en-US" dirty="0">
                <a:solidFill>
                  <a:srgbClr val="0645AD"/>
                </a:solidFill>
                <a:latin typeface="Arial" panose="020B0604020202020204" pitchFamily="34" charset="0"/>
                <a:hlinkClick r:id="rId7" tooltip="Bisphenol A"/>
              </a:rPr>
              <a:t>bisphenol A</a:t>
            </a:r>
            <a:r>
              <a:rPr lang="en-US" dirty="0">
                <a:solidFill>
                  <a:srgbClr val="202122"/>
                </a:solidFill>
                <a:latin typeface="Arial" panose="020B0604020202020204" pitchFamily="34" charset="0"/>
              </a:rPr>
              <a:t> (BPA). Susceptible to UV light, exposure results in yellowing (degradation is especially visible in headlamps that lost or didn't have proper protective coating).</a:t>
            </a:r>
            <a:endParaRPr lang="en-US" b="0" i="0" dirty="0">
              <a:solidFill>
                <a:srgbClr val="202122"/>
              </a:solidFill>
              <a:effectLst/>
              <a:latin typeface="Arial" panose="020B0604020202020204" pitchFamily="34" charset="0"/>
            </a:endParaRPr>
          </a:p>
        </p:txBody>
      </p:sp>
      <p:sp>
        <p:nvSpPr>
          <p:cNvPr id="3" name="Rectangle 2">
            <a:extLst>
              <a:ext uri="{FF2B5EF4-FFF2-40B4-BE49-F238E27FC236}">
                <a16:creationId xmlns:a16="http://schemas.microsoft.com/office/drawing/2014/main" id="{9F8A0FAB-E2F8-42AE-9F5F-07B915FCD4A5}"/>
              </a:ext>
            </a:extLst>
          </p:cNvPr>
          <p:cNvSpPr/>
          <p:nvPr/>
        </p:nvSpPr>
        <p:spPr>
          <a:xfrm>
            <a:off x="1628852" y="2395592"/>
            <a:ext cx="5038725" cy="646331"/>
          </a:xfrm>
          <a:prstGeom prst="rect">
            <a:avLst/>
          </a:prstGeom>
        </p:spPr>
        <p:txBody>
          <a:bodyPr>
            <a:spAutoFit/>
          </a:bodyPr>
          <a:lstStyle/>
          <a:p>
            <a:r>
              <a:rPr lang="en-GB" dirty="0"/>
              <a:t>https://www.youtube.com/watch?v=wBbPWWFhSyw</a:t>
            </a:r>
          </a:p>
        </p:txBody>
      </p:sp>
      <p:sp>
        <p:nvSpPr>
          <p:cNvPr id="5" name="Rectangle 4">
            <a:extLst>
              <a:ext uri="{FF2B5EF4-FFF2-40B4-BE49-F238E27FC236}">
                <a16:creationId xmlns:a16="http://schemas.microsoft.com/office/drawing/2014/main" id="{4D44CC12-F1B1-41ED-9409-DE2EDB948A40}"/>
              </a:ext>
            </a:extLst>
          </p:cNvPr>
          <p:cNvSpPr/>
          <p:nvPr/>
        </p:nvSpPr>
        <p:spPr>
          <a:xfrm>
            <a:off x="2520950" y="3179674"/>
            <a:ext cx="5038725" cy="1200329"/>
          </a:xfrm>
          <a:prstGeom prst="rect">
            <a:avLst/>
          </a:prstGeom>
        </p:spPr>
        <p:txBody>
          <a:bodyPr>
            <a:spAutoFit/>
          </a:bodyPr>
          <a:lstStyle/>
          <a:p>
            <a:r>
              <a:rPr lang="en-GB" dirty="0"/>
              <a:t>https://therockulus.com/what-is-climbing-rope-made-out-of/#:~:text=Climbing%20rope%20is%20made%20from,and%20is%20called%20the%20sheath.</a:t>
            </a:r>
          </a:p>
        </p:txBody>
      </p:sp>
    </p:spTree>
    <p:extLst>
      <p:ext uri="{BB962C8B-B14F-4D97-AF65-F5344CB8AC3E}">
        <p14:creationId xmlns:p14="http://schemas.microsoft.com/office/powerpoint/2010/main" val="961219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F99A1EF-37CC-4610-8ED8-749B1EE5C104}"/>
              </a:ext>
            </a:extLst>
          </p:cNvPr>
          <p:cNvSpPr/>
          <p:nvPr/>
        </p:nvSpPr>
        <p:spPr>
          <a:xfrm>
            <a:off x="650050" y="1806764"/>
            <a:ext cx="9430575" cy="5078313"/>
          </a:xfrm>
          <a:prstGeom prst="rect">
            <a:avLst/>
          </a:prstGeom>
        </p:spPr>
        <p:txBody>
          <a:bodyPr wrap="square">
            <a:spAutoFit/>
          </a:bodyPr>
          <a:lstStyle/>
          <a:p>
            <a:r>
              <a:rPr lang="en-US" dirty="0">
                <a:solidFill>
                  <a:srgbClr val="000000"/>
                </a:solidFill>
                <a:latin typeface="Linux Libertine"/>
              </a:rPr>
              <a:t>Polypropylene</a:t>
            </a:r>
            <a:r>
              <a:rPr lang="en-US" dirty="0">
                <a:solidFill>
                  <a:srgbClr val="54595D"/>
                </a:solidFill>
                <a:latin typeface="Arial" panose="020B0604020202020204" pitchFamily="34" charset="0"/>
              </a:rPr>
              <a:t>[</a:t>
            </a:r>
            <a:r>
              <a:rPr lang="en-US" dirty="0">
                <a:solidFill>
                  <a:srgbClr val="0645AD"/>
                </a:solidFill>
                <a:latin typeface="Arial" panose="020B0604020202020204" pitchFamily="34" charset="0"/>
                <a:hlinkClick r:id="rId2" tooltip="Edit section: Polypropylene"/>
              </a:rPr>
              <a:t>edit</a:t>
            </a:r>
            <a:r>
              <a:rPr lang="en-US" dirty="0">
                <a:solidFill>
                  <a:srgbClr val="54595D"/>
                </a:solidFill>
                <a:latin typeface="Arial" panose="020B0604020202020204" pitchFamily="34" charset="0"/>
              </a:rPr>
              <a:t>]</a:t>
            </a:r>
            <a:endParaRPr lang="en-US" dirty="0">
              <a:solidFill>
                <a:srgbClr val="000000"/>
              </a:solidFill>
              <a:latin typeface="Linux Libertine"/>
            </a:endParaRPr>
          </a:p>
          <a:p>
            <a:r>
              <a:rPr lang="en-US" dirty="0">
                <a:solidFill>
                  <a:srgbClr val="0645AD"/>
                </a:solidFill>
                <a:latin typeface="Arial" panose="020B0604020202020204" pitchFamily="34" charset="0"/>
                <a:hlinkClick r:id="rId3" tooltip="Polypropylene"/>
              </a:rPr>
              <a:t>Polypropylene</a:t>
            </a:r>
            <a:r>
              <a:rPr lang="en-US" dirty="0">
                <a:solidFill>
                  <a:srgbClr val="202122"/>
                </a:solidFill>
                <a:latin typeface="Arial" panose="020B0604020202020204" pitchFamily="34" charset="0"/>
              </a:rPr>
              <a:t> (PP) is useful for such diverse products as reusable plastic food containers, microwave- and dishwasher-safe </a:t>
            </a:r>
            <a:r>
              <a:rPr lang="en-US" dirty="0">
                <a:solidFill>
                  <a:srgbClr val="0645AD"/>
                </a:solidFill>
                <a:latin typeface="Arial" panose="020B0604020202020204" pitchFamily="34" charset="0"/>
                <a:hlinkClick r:id="rId4" tooltip="Plastic container"/>
              </a:rPr>
              <a:t>plastic containers</a:t>
            </a:r>
            <a:r>
              <a:rPr lang="en-US" dirty="0">
                <a:solidFill>
                  <a:srgbClr val="202122"/>
                </a:solidFill>
                <a:latin typeface="Arial" panose="020B0604020202020204" pitchFamily="34" charset="0"/>
              </a:rPr>
              <a:t>, </a:t>
            </a:r>
            <a:r>
              <a:rPr lang="en-US" dirty="0">
                <a:solidFill>
                  <a:srgbClr val="0645AD"/>
                </a:solidFill>
                <a:latin typeface="Arial" panose="020B0604020202020204" pitchFamily="34" charset="0"/>
                <a:hlinkClick r:id="rId5" tooltip="Diaper"/>
              </a:rPr>
              <a:t>diaper</a:t>
            </a:r>
            <a:r>
              <a:rPr lang="en-US" dirty="0">
                <a:solidFill>
                  <a:srgbClr val="202122"/>
                </a:solidFill>
                <a:latin typeface="Arial" panose="020B0604020202020204" pitchFamily="34" charset="0"/>
              </a:rPr>
              <a:t> lining, </a:t>
            </a:r>
            <a:r>
              <a:rPr lang="en-US" dirty="0">
                <a:solidFill>
                  <a:srgbClr val="0645AD"/>
                </a:solidFill>
                <a:latin typeface="Arial" panose="020B0604020202020204" pitchFamily="34" charset="0"/>
                <a:hlinkClick r:id="rId6" tooltip="Sanitary pad"/>
              </a:rPr>
              <a:t>sanitary pad</a:t>
            </a:r>
            <a:r>
              <a:rPr lang="en-US" dirty="0">
                <a:solidFill>
                  <a:srgbClr val="202122"/>
                </a:solidFill>
                <a:latin typeface="Arial" panose="020B0604020202020204" pitchFamily="34" charset="0"/>
              </a:rPr>
              <a:t> lining and casing, ropes, carpets, plastic moldings, piping systems, </a:t>
            </a:r>
            <a:r>
              <a:rPr lang="en-US" dirty="0">
                <a:solidFill>
                  <a:srgbClr val="0645AD"/>
                </a:solidFill>
                <a:latin typeface="Arial" panose="020B0604020202020204" pitchFamily="34" charset="0"/>
                <a:hlinkClick r:id="rId7" tooltip="Car batteries"/>
              </a:rPr>
              <a:t>car batteries</a:t>
            </a:r>
            <a:r>
              <a:rPr lang="en-US" dirty="0">
                <a:solidFill>
                  <a:srgbClr val="202122"/>
                </a:solidFill>
                <a:latin typeface="Arial" panose="020B0604020202020204" pitchFamily="34" charset="0"/>
              </a:rPr>
              <a:t>, insulation for electrical cables and filters for gases and liquids. In medicine, it is used in </a:t>
            </a:r>
            <a:r>
              <a:rPr lang="en-US" dirty="0">
                <a:solidFill>
                  <a:srgbClr val="0645AD"/>
                </a:solidFill>
                <a:latin typeface="Arial" panose="020B0604020202020204" pitchFamily="34" charset="0"/>
                <a:hlinkClick r:id="rId8" tooltip="Hernia"/>
              </a:rPr>
              <a:t>hernia</a:t>
            </a:r>
            <a:r>
              <a:rPr lang="en-US" dirty="0">
                <a:solidFill>
                  <a:srgbClr val="202122"/>
                </a:solidFill>
                <a:latin typeface="Arial" panose="020B0604020202020204" pitchFamily="34" charset="0"/>
              </a:rPr>
              <a:t> treatment and to make heat-resistant medical equipment. Polypropylene sheets are used for stationery folders and packaging and clear storage bins. Polypropylene is defined by the recyclable plastic number 5. Although relatively inert, it is vulnerable to ultraviolet radiation and can degrade considerably in direct sunlight. Polypropylene is not as impact-resistant as the </a:t>
            </a:r>
            <a:r>
              <a:rPr lang="en-US" dirty="0" err="1">
                <a:solidFill>
                  <a:srgbClr val="202122"/>
                </a:solidFill>
                <a:latin typeface="Arial" panose="020B0604020202020204" pitchFamily="34" charset="0"/>
              </a:rPr>
              <a:t>polyethylenes</a:t>
            </a:r>
            <a:r>
              <a:rPr lang="en-US" dirty="0">
                <a:solidFill>
                  <a:srgbClr val="202122"/>
                </a:solidFill>
                <a:latin typeface="Arial" panose="020B0604020202020204" pitchFamily="34" charset="0"/>
              </a:rPr>
              <a:t> (HDPE, LDPE). It is also somewhat permeable to highly volatile gases and liquids.</a:t>
            </a:r>
          </a:p>
          <a:p>
            <a:r>
              <a:rPr lang="en-US" dirty="0">
                <a:solidFill>
                  <a:srgbClr val="000000"/>
                </a:solidFill>
                <a:latin typeface="Linux Libertine"/>
              </a:rPr>
              <a:t>Polystyrene</a:t>
            </a:r>
            <a:r>
              <a:rPr lang="en-US" dirty="0">
                <a:solidFill>
                  <a:srgbClr val="54595D"/>
                </a:solidFill>
                <a:latin typeface="Arial" panose="020B0604020202020204" pitchFamily="34" charset="0"/>
              </a:rPr>
              <a:t>[</a:t>
            </a:r>
            <a:r>
              <a:rPr lang="en-US" dirty="0">
                <a:solidFill>
                  <a:srgbClr val="0645AD"/>
                </a:solidFill>
                <a:latin typeface="Arial" panose="020B0604020202020204" pitchFamily="34" charset="0"/>
                <a:hlinkClick r:id="rId9" tooltip="Edit section: Polystyrene"/>
              </a:rPr>
              <a:t>edit</a:t>
            </a:r>
            <a:r>
              <a:rPr lang="en-US" dirty="0">
                <a:solidFill>
                  <a:srgbClr val="54595D"/>
                </a:solidFill>
                <a:latin typeface="Arial" panose="020B0604020202020204" pitchFamily="34" charset="0"/>
              </a:rPr>
              <a:t>]</a:t>
            </a:r>
            <a:endParaRPr lang="en-US" dirty="0">
              <a:solidFill>
                <a:srgbClr val="000000"/>
              </a:solidFill>
              <a:latin typeface="Linux Libertine"/>
            </a:endParaRPr>
          </a:p>
          <a:p>
            <a:r>
              <a:rPr lang="en-US" dirty="0">
                <a:solidFill>
                  <a:srgbClr val="0645AD"/>
                </a:solidFill>
                <a:latin typeface="Arial" panose="020B0604020202020204" pitchFamily="34" charset="0"/>
                <a:hlinkClick r:id="rId10" tooltip="Polystyrene"/>
              </a:rPr>
              <a:t>Polystyrene</a:t>
            </a:r>
            <a:r>
              <a:rPr lang="en-US" dirty="0">
                <a:solidFill>
                  <a:srgbClr val="202122"/>
                </a:solidFill>
                <a:latin typeface="Arial" panose="020B0604020202020204" pitchFamily="34" charset="0"/>
              </a:rPr>
              <a:t> is manufactured in various forms that have different applications. Extruded polystyrene (PS) is used in the manufacture of disposable cutlery, CD and DVD cases, plastic models of cars and boats, and smoke detector housings. Expanded polystyrene foam (EPS) is used in making insulation and packaging materials, such as the "peanuts" and molded foam used to cushion fragile products. Polystyrene copolymers are used in the manufacture of toys and product casings.</a:t>
            </a:r>
            <a:endParaRPr lang="en-US" b="0" i="0" dirty="0">
              <a:solidFill>
                <a:srgbClr val="202122"/>
              </a:solidFill>
              <a:effectLst/>
              <a:latin typeface="Arial" panose="020B0604020202020204" pitchFamily="34" charset="0"/>
            </a:endParaRPr>
          </a:p>
        </p:txBody>
      </p:sp>
    </p:spTree>
    <p:extLst>
      <p:ext uri="{BB962C8B-B14F-4D97-AF65-F5344CB8AC3E}">
        <p14:creationId xmlns:p14="http://schemas.microsoft.com/office/powerpoint/2010/main" val="3811161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4492D2B-CD74-4383-8C28-BD7335465BB4}"/>
              </a:ext>
            </a:extLst>
          </p:cNvPr>
          <p:cNvSpPr/>
          <p:nvPr/>
        </p:nvSpPr>
        <p:spPr>
          <a:xfrm>
            <a:off x="723900" y="-8177280"/>
            <a:ext cx="9105900" cy="5355312"/>
          </a:xfrm>
          <a:prstGeom prst="rect">
            <a:avLst/>
          </a:prstGeom>
        </p:spPr>
        <p:txBody>
          <a:bodyPr wrap="square">
            <a:spAutoFit/>
          </a:bodyPr>
          <a:lstStyle/>
          <a:p>
            <a:r>
              <a:rPr lang="en-US" dirty="0">
                <a:solidFill>
                  <a:srgbClr val="000000"/>
                </a:solidFill>
                <a:latin typeface="Linux Libertine"/>
              </a:rPr>
              <a:t>Polypropylene</a:t>
            </a:r>
            <a:r>
              <a:rPr lang="en-US" dirty="0">
                <a:solidFill>
                  <a:srgbClr val="54595D"/>
                </a:solidFill>
                <a:latin typeface="Arial" panose="020B0604020202020204" pitchFamily="34" charset="0"/>
              </a:rPr>
              <a:t>[</a:t>
            </a:r>
            <a:r>
              <a:rPr lang="en-US" dirty="0">
                <a:solidFill>
                  <a:srgbClr val="0645AD"/>
                </a:solidFill>
                <a:latin typeface="Arial" panose="020B0604020202020204" pitchFamily="34" charset="0"/>
                <a:hlinkClick r:id="rId2" tooltip="Edit section: Polypropylene"/>
              </a:rPr>
              <a:t>edit</a:t>
            </a:r>
            <a:r>
              <a:rPr lang="en-US" dirty="0">
                <a:solidFill>
                  <a:srgbClr val="54595D"/>
                </a:solidFill>
                <a:latin typeface="Arial" panose="020B0604020202020204" pitchFamily="34" charset="0"/>
              </a:rPr>
              <a:t>]</a:t>
            </a:r>
            <a:endParaRPr lang="en-US" dirty="0">
              <a:solidFill>
                <a:srgbClr val="000000"/>
              </a:solidFill>
              <a:latin typeface="Linux Libertine"/>
            </a:endParaRPr>
          </a:p>
          <a:p>
            <a:r>
              <a:rPr lang="en-US" dirty="0">
                <a:solidFill>
                  <a:srgbClr val="0645AD"/>
                </a:solidFill>
                <a:latin typeface="Arial" panose="020B0604020202020204" pitchFamily="34" charset="0"/>
                <a:hlinkClick r:id="rId3" tooltip="Polypropylene"/>
              </a:rPr>
              <a:t>Polypropylene</a:t>
            </a:r>
            <a:r>
              <a:rPr lang="en-US" dirty="0">
                <a:solidFill>
                  <a:srgbClr val="202122"/>
                </a:solidFill>
                <a:latin typeface="Arial" panose="020B0604020202020204" pitchFamily="34" charset="0"/>
              </a:rPr>
              <a:t> (PP) is useful for such diverse products as reusable plastic food containers, microwave- and dishwasher-safe </a:t>
            </a:r>
            <a:r>
              <a:rPr lang="en-US" dirty="0">
                <a:solidFill>
                  <a:srgbClr val="0645AD"/>
                </a:solidFill>
                <a:latin typeface="Arial" panose="020B0604020202020204" pitchFamily="34" charset="0"/>
                <a:hlinkClick r:id="rId4" tooltip="Plastic container"/>
              </a:rPr>
              <a:t>plastic containers</a:t>
            </a:r>
            <a:r>
              <a:rPr lang="en-US" dirty="0">
                <a:solidFill>
                  <a:srgbClr val="202122"/>
                </a:solidFill>
                <a:latin typeface="Arial" panose="020B0604020202020204" pitchFamily="34" charset="0"/>
              </a:rPr>
              <a:t>, </a:t>
            </a:r>
            <a:r>
              <a:rPr lang="en-US" dirty="0">
                <a:solidFill>
                  <a:srgbClr val="0645AD"/>
                </a:solidFill>
                <a:latin typeface="Arial" panose="020B0604020202020204" pitchFamily="34" charset="0"/>
                <a:hlinkClick r:id="rId5" tooltip="Diaper"/>
              </a:rPr>
              <a:t>diaper</a:t>
            </a:r>
            <a:r>
              <a:rPr lang="en-US" dirty="0">
                <a:solidFill>
                  <a:srgbClr val="202122"/>
                </a:solidFill>
                <a:latin typeface="Arial" panose="020B0604020202020204" pitchFamily="34" charset="0"/>
              </a:rPr>
              <a:t> lining, </a:t>
            </a:r>
            <a:r>
              <a:rPr lang="en-US" dirty="0">
                <a:solidFill>
                  <a:srgbClr val="0645AD"/>
                </a:solidFill>
                <a:latin typeface="Arial" panose="020B0604020202020204" pitchFamily="34" charset="0"/>
                <a:hlinkClick r:id="rId6" tooltip="Sanitary pad"/>
              </a:rPr>
              <a:t>sanitary pad</a:t>
            </a:r>
            <a:r>
              <a:rPr lang="en-US" dirty="0">
                <a:solidFill>
                  <a:srgbClr val="202122"/>
                </a:solidFill>
                <a:latin typeface="Arial" panose="020B0604020202020204" pitchFamily="34" charset="0"/>
              </a:rPr>
              <a:t> lining and casing, ropes, carpets, plastic moldings, piping systems, </a:t>
            </a:r>
            <a:r>
              <a:rPr lang="en-US" dirty="0">
                <a:solidFill>
                  <a:srgbClr val="0645AD"/>
                </a:solidFill>
                <a:latin typeface="Arial" panose="020B0604020202020204" pitchFamily="34" charset="0"/>
                <a:hlinkClick r:id="rId7" tooltip="Car batteries"/>
              </a:rPr>
              <a:t>car batteries</a:t>
            </a:r>
            <a:r>
              <a:rPr lang="en-US" dirty="0">
                <a:solidFill>
                  <a:srgbClr val="202122"/>
                </a:solidFill>
                <a:latin typeface="Arial" panose="020B0604020202020204" pitchFamily="34" charset="0"/>
              </a:rPr>
              <a:t>, insulation for electrical cables and filters for gases and liquids. In medicine, it is used in </a:t>
            </a:r>
            <a:r>
              <a:rPr lang="en-US" dirty="0">
                <a:solidFill>
                  <a:srgbClr val="0645AD"/>
                </a:solidFill>
                <a:latin typeface="Arial" panose="020B0604020202020204" pitchFamily="34" charset="0"/>
                <a:hlinkClick r:id="rId8" tooltip="Hernia"/>
              </a:rPr>
              <a:t>hernia</a:t>
            </a:r>
            <a:r>
              <a:rPr lang="en-US" dirty="0">
                <a:solidFill>
                  <a:srgbClr val="202122"/>
                </a:solidFill>
                <a:latin typeface="Arial" panose="020B0604020202020204" pitchFamily="34" charset="0"/>
              </a:rPr>
              <a:t> treatment and to make heat-resistant medical equipment. Polypropylene sheets are used for stationery folders and packaging and clear storage bins. Polypropylene is defined by the recyclable plastic number 5. Although relatively inert, it is vulnerable to ultraviolet radiation and can degrade considerably in direct sunlight. Polypropylene is not as impact-resistant as the </a:t>
            </a:r>
            <a:r>
              <a:rPr lang="en-US" dirty="0" err="1">
                <a:solidFill>
                  <a:srgbClr val="202122"/>
                </a:solidFill>
                <a:latin typeface="Arial" panose="020B0604020202020204" pitchFamily="34" charset="0"/>
              </a:rPr>
              <a:t>polyethylenes</a:t>
            </a:r>
            <a:r>
              <a:rPr lang="en-US" dirty="0">
                <a:solidFill>
                  <a:srgbClr val="202122"/>
                </a:solidFill>
                <a:latin typeface="Arial" panose="020B0604020202020204" pitchFamily="34" charset="0"/>
              </a:rPr>
              <a:t> (HDPE, LDPE). It is also somewhat permeable to highly volatile gases and liquids.</a:t>
            </a:r>
          </a:p>
          <a:p>
            <a:r>
              <a:rPr lang="en-US" dirty="0">
                <a:solidFill>
                  <a:srgbClr val="000000"/>
                </a:solidFill>
                <a:latin typeface="Linux Libertine"/>
              </a:rPr>
              <a:t>Polystyrene</a:t>
            </a:r>
            <a:r>
              <a:rPr lang="en-US" dirty="0">
                <a:solidFill>
                  <a:srgbClr val="54595D"/>
                </a:solidFill>
                <a:latin typeface="Arial" panose="020B0604020202020204" pitchFamily="34" charset="0"/>
              </a:rPr>
              <a:t>[</a:t>
            </a:r>
            <a:r>
              <a:rPr lang="en-US" dirty="0">
                <a:solidFill>
                  <a:srgbClr val="0645AD"/>
                </a:solidFill>
                <a:latin typeface="Arial" panose="020B0604020202020204" pitchFamily="34" charset="0"/>
                <a:hlinkClick r:id="rId9" tooltip="Edit section: Polystyrene"/>
              </a:rPr>
              <a:t>edit</a:t>
            </a:r>
            <a:r>
              <a:rPr lang="en-US" dirty="0">
                <a:solidFill>
                  <a:srgbClr val="54595D"/>
                </a:solidFill>
                <a:latin typeface="Arial" panose="020B0604020202020204" pitchFamily="34" charset="0"/>
              </a:rPr>
              <a:t>]</a:t>
            </a:r>
            <a:endParaRPr lang="en-US" dirty="0">
              <a:solidFill>
                <a:srgbClr val="000000"/>
              </a:solidFill>
              <a:latin typeface="Linux Libertine"/>
            </a:endParaRPr>
          </a:p>
          <a:p>
            <a:r>
              <a:rPr lang="en-US" dirty="0">
                <a:solidFill>
                  <a:srgbClr val="0645AD"/>
                </a:solidFill>
                <a:latin typeface="Arial" panose="020B0604020202020204" pitchFamily="34" charset="0"/>
                <a:hlinkClick r:id="rId10" tooltip="Polystyrene"/>
              </a:rPr>
              <a:t>Polystyrene</a:t>
            </a:r>
            <a:r>
              <a:rPr lang="en-US" dirty="0">
                <a:solidFill>
                  <a:srgbClr val="202122"/>
                </a:solidFill>
                <a:latin typeface="Arial" panose="020B0604020202020204" pitchFamily="34" charset="0"/>
              </a:rPr>
              <a:t> is manufactured in various forms that have different applications. Extruded polystyrene (PS) is used in the manufacture of disposable cutlery, CD and DVD cases, plastic models of cars and boats, and smoke detector housings. Expanded polystyrene foam (EPS) is used in making insulation and packaging materials, such as the "peanuts" and molded foam used to cushion fragile products. Polystyrene copolymers are used in the manufacture of toys and product casings.</a:t>
            </a:r>
          </a:p>
          <a:p>
            <a:r>
              <a:rPr lang="en-US" dirty="0">
                <a:solidFill>
                  <a:srgbClr val="000000"/>
                </a:solidFill>
                <a:latin typeface="Linux Libertine"/>
              </a:rPr>
              <a:t>Polyvinyl chloride</a:t>
            </a:r>
            <a:r>
              <a:rPr lang="en-US" dirty="0">
                <a:solidFill>
                  <a:srgbClr val="54595D"/>
                </a:solidFill>
                <a:latin typeface="Arial" panose="020B0604020202020204" pitchFamily="34" charset="0"/>
              </a:rPr>
              <a:t>[</a:t>
            </a:r>
            <a:r>
              <a:rPr lang="en-US" dirty="0">
                <a:solidFill>
                  <a:srgbClr val="0645AD"/>
                </a:solidFill>
                <a:latin typeface="Arial" panose="020B0604020202020204" pitchFamily="34" charset="0"/>
                <a:hlinkClick r:id="rId11" tooltip="Edit section: Polyvinyl chloride"/>
              </a:rPr>
              <a:t>edit</a:t>
            </a:r>
            <a:r>
              <a:rPr lang="en-US" dirty="0">
                <a:solidFill>
                  <a:srgbClr val="54595D"/>
                </a:solidFill>
                <a:latin typeface="Arial" panose="020B0604020202020204" pitchFamily="34" charset="0"/>
              </a:rPr>
              <a:t>]</a:t>
            </a:r>
            <a:endParaRPr lang="en-US" dirty="0">
              <a:solidFill>
                <a:srgbClr val="000000"/>
              </a:solidFill>
              <a:latin typeface="Linux Libertine"/>
            </a:endParaRPr>
          </a:p>
        </p:txBody>
      </p:sp>
      <p:sp>
        <p:nvSpPr>
          <p:cNvPr id="5" name="Rectangle 4">
            <a:extLst>
              <a:ext uri="{FF2B5EF4-FFF2-40B4-BE49-F238E27FC236}">
                <a16:creationId xmlns:a16="http://schemas.microsoft.com/office/drawing/2014/main" id="{8F4B58B5-744F-45D9-AC3C-8EC24753C739}"/>
              </a:ext>
            </a:extLst>
          </p:cNvPr>
          <p:cNvSpPr/>
          <p:nvPr/>
        </p:nvSpPr>
        <p:spPr>
          <a:xfrm>
            <a:off x="247649" y="180974"/>
            <a:ext cx="9832975" cy="6740307"/>
          </a:xfrm>
          <a:prstGeom prst="rect">
            <a:avLst/>
          </a:prstGeom>
        </p:spPr>
        <p:txBody>
          <a:bodyPr wrap="square">
            <a:spAutoFit/>
          </a:bodyPr>
          <a:lstStyle/>
          <a:p>
            <a:r>
              <a:rPr lang="en-US" dirty="0">
                <a:solidFill>
                  <a:srgbClr val="0645AD"/>
                </a:solidFill>
                <a:latin typeface="Arial" panose="020B0604020202020204" pitchFamily="34" charset="0"/>
                <a:hlinkClick r:id="rId12" tooltip="Polyvinyl chloride"/>
              </a:rPr>
              <a:t>Polyvinyl chloride</a:t>
            </a:r>
            <a:r>
              <a:rPr lang="en-US" dirty="0">
                <a:solidFill>
                  <a:srgbClr val="202122"/>
                </a:solidFill>
                <a:latin typeface="Arial" panose="020B0604020202020204" pitchFamily="34" charset="0"/>
              </a:rPr>
              <a:t> (PVC) is a tough, lightweight material that is durable, fairly rigid and versatile, and is resistant to acids and bases. Much of it is used by the construction industry, such as for vinyl siding, drainpipes, gutters and roofing sheets. It is also converted to flexible forms with the addition of plasticizers, thereby making it useful for items such as hoses, tubing, electrical insulation, coats, jackets and upholstery. Flexible PVC is also used in inflatable products, such as water beds and pool toys. As PVC bends easily and has a tendency to be bent during transit, a method to mitigate this deformation is to heat the plastic until it becomes mobile, then reform the material into the desired shape.</a:t>
            </a:r>
          </a:p>
          <a:p>
            <a:r>
              <a:rPr lang="en-US" dirty="0">
                <a:solidFill>
                  <a:srgbClr val="202122"/>
                </a:solidFill>
                <a:latin typeface="Arial" panose="020B0604020202020204" pitchFamily="34" charset="0"/>
              </a:rPr>
              <a:t>PVC is produced in many specific modifications to affect its chemical and physical properties. In plasticized polyvinyl chloride (</a:t>
            </a:r>
            <a:r>
              <a:rPr lang="en-US" dirty="0" err="1">
                <a:solidFill>
                  <a:srgbClr val="202122"/>
                </a:solidFill>
                <a:latin typeface="Arial" panose="020B0604020202020204" pitchFamily="34" charset="0"/>
              </a:rPr>
              <a:t>pPVC</a:t>
            </a:r>
            <a:r>
              <a:rPr lang="en-US" dirty="0">
                <a:solidFill>
                  <a:srgbClr val="202122"/>
                </a:solidFill>
                <a:latin typeface="Arial" panose="020B0604020202020204" pitchFamily="34" charset="0"/>
              </a:rPr>
              <a:t>), </a:t>
            </a:r>
            <a:r>
              <a:rPr lang="en-US" dirty="0">
                <a:solidFill>
                  <a:srgbClr val="0645AD"/>
                </a:solidFill>
                <a:latin typeface="Arial" panose="020B0604020202020204" pitchFamily="34" charset="0"/>
                <a:hlinkClick r:id="rId13" tooltip="Plasticizer"/>
              </a:rPr>
              <a:t>plasticizers</a:t>
            </a:r>
            <a:r>
              <a:rPr lang="en-US" dirty="0">
                <a:solidFill>
                  <a:srgbClr val="202122"/>
                </a:solidFill>
                <a:latin typeface="Arial" panose="020B0604020202020204" pitchFamily="34" charset="0"/>
              </a:rPr>
              <a:t> are added to the raw material before molding to make it more flexible or pliable. Early on, the health and environmental aspects of this were poorly understood and replacements and product bans resulted after studies. The original form is often referred to as unplasticized polyvinyl chloride (uPVC), which is the more commonly used type for installations such as water, waste, and sewer conveyance plumbing.</a:t>
            </a:r>
          </a:p>
          <a:p>
            <a:r>
              <a:rPr lang="en-US" dirty="0">
                <a:solidFill>
                  <a:srgbClr val="202122"/>
                </a:solidFill>
                <a:latin typeface="Arial" panose="020B0604020202020204" pitchFamily="34" charset="0"/>
              </a:rPr>
              <a:t>Chemical modification often produces more drastic changes in properties. </a:t>
            </a:r>
            <a:r>
              <a:rPr lang="en-US" dirty="0">
                <a:solidFill>
                  <a:srgbClr val="0645AD"/>
                </a:solidFill>
                <a:latin typeface="Arial" panose="020B0604020202020204" pitchFamily="34" charset="0"/>
                <a:hlinkClick r:id="rId14" tooltip="Chlorinated polyvinyl chloride"/>
              </a:rPr>
              <a:t>Chlorinated polyvinyl chloride</a:t>
            </a:r>
            <a:r>
              <a:rPr lang="en-US" dirty="0">
                <a:solidFill>
                  <a:srgbClr val="202122"/>
                </a:solidFill>
                <a:latin typeface="Arial" panose="020B0604020202020204" pitchFamily="34" charset="0"/>
              </a:rPr>
              <a:t> (CPVC) is produced through exposing PVC to the continued free-radical </a:t>
            </a:r>
            <a:r>
              <a:rPr lang="en-US" dirty="0">
                <a:solidFill>
                  <a:srgbClr val="0645AD"/>
                </a:solidFill>
                <a:latin typeface="Arial" panose="020B0604020202020204" pitchFamily="34" charset="0"/>
                <a:hlinkClick r:id="rId15" tooltip="Chlorination reaction"/>
              </a:rPr>
              <a:t>chlorination reaction</a:t>
            </a:r>
            <a:r>
              <a:rPr lang="en-US" dirty="0">
                <a:solidFill>
                  <a:srgbClr val="202122"/>
                </a:solidFill>
                <a:latin typeface="Arial" panose="020B0604020202020204" pitchFamily="34" charset="0"/>
              </a:rPr>
              <a:t> that originally formulates the PVC polymer. The chlorination reaction continues to add </a:t>
            </a:r>
            <a:r>
              <a:rPr lang="en-US" dirty="0">
                <a:solidFill>
                  <a:srgbClr val="0645AD"/>
                </a:solidFill>
                <a:latin typeface="Arial" panose="020B0604020202020204" pitchFamily="34" charset="0"/>
                <a:hlinkClick r:id="rId16" tooltip="Chlorine atom"/>
              </a:rPr>
              <a:t>chlorine atoms</a:t>
            </a:r>
            <a:r>
              <a:rPr lang="en-US" dirty="0">
                <a:solidFill>
                  <a:srgbClr val="202122"/>
                </a:solidFill>
                <a:latin typeface="Arial" panose="020B0604020202020204" pitchFamily="34" charset="0"/>
              </a:rPr>
              <a:t> to the polymer </a:t>
            </a:r>
            <a:r>
              <a:rPr lang="en-US" dirty="0">
                <a:solidFill>
                  <a:srgbClr val="0645AD"/>
                </a:solidFill>
                <a:latin typeface="Arial" panose="020B0604020202020204" pitchFamily="34" charset="0"/>
                <a:hlinkClick r:id="rId17" tooltip="Hydrocarbon"/>
              </a:rPr>
              <a:t>hydrocarbon</a:t>
            </a:r>
            <a:r>
              <a:rPr lang="en-US" dirty="0">
                <a:solidFill>
                  <a:srgbClr val="202122"/>
                </a:solidFill>
                <a:latin typeface="Arial" panose="020B0604020202020204" pitchFamily="34" charset="0"/>
              </a:rPr>
              <a:t> backbone until most commercial applications reach a percent range between 56 and 74% total chlorine.</a:t>
            </a:r>
            <a:r>
              <a:rPr lang="en-US" baseline="30000" dirty="0">
                <a:solidFill>
                  <a:srgbClr val="0645AD"/>
                </a:solidFill>
                <a:latin typeface="Arial" panose="020B0604020202020204" pitchFamily="34" charset="0"/>
                <a:hlinkClick r:id="rId18"/>
              </a:rPr>
              <a:t>[7]</a:t>
            </a:r>
            <a:r>
              <a:rPr lang="en-US" dirty="0">
                <a:solidFill>
                  <a:srgbClr val="202122"/>
                </a:solidFill>
                <a:latin typeface="Arial" panose="020B0604020202020204" pitchFamily="34" charset="0"/>
              </a:rPr>
              <a:t> This increase in elemental chlorine content contributes to CPVC's increased expression of chlorine-based characteristics, such as chemical durability, resistance to acids, bases, and salts; susceptibility to ammonia-based compounds, aromatics, esters, ketones;</a:t>
            </a:r>
            <a:r>
              <a:rPr lang="en-US" baseline="30000" dirty="0">
                <a:solidFill>
                  <a:srgbClr val="0645AD"/>
                </a:solidFill>
                <a:latin typeface="Arial" panose="020B0604020202020204" pitchFamily="34" charset="0"/>
                <a:hlinkClick r:id="rId19"/>
              </a:rPr>
              <a:t>[8]</a:t>
            </a:r>
            <a:r>
              <a:rPr lang="en-US" dirty="0">
                <a:solidFill>
                  <a:srgbClr val="202122"/>
                </a:solidFill>
                <a:latin typeface="Arial" panose="020B0604020202020204" pitchFamily="34" charset="0"/>
              </a:rPr>
              <a:t> chemical stability; heat energy transfer resistance. CPVC is commonly used in water, chemical, hot and cold, delivery systems for residential, commercial, and industrial applications.</a:t>
            </a:r>
          </a:p>
        </p:txBody>
      </p:sp>
    </p:spTree>
    <p:extLst>
      <p:ext uri="{BB962C8B-B14F-4D97-AF65-F5344CB8AC3E}">
        <p14:creationId xmlns:p14="http://schemas.microsoft.com/office/powerpoint/2010/main" val="2277878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323850" y="323850"/>
            <a:ext cx="7639050" cy="369332"/>
          </a:xfrm>
          <a:prstGeom prst="rect">
            <a:avLst/>
          </a:prstGeom>
          <a:noFill/>
        </p:spPr>
        <p:txBody>
          <a:bodyPr wrap="square" rtlCol="0">
            <a:spAutoFit/>
          </a:bodyPr>
          <a:lstStyle/>
          <a:p>
            <a:r>
              <a:rPr lang="en-US" dirty="0"/>
              <a:t>Common polymers structures</a:t>
            </a:r>
          </a:p>
        </p:txBody>
      </p:sp>
      <p:pic>
        <p:nvPicPr>
          <p:cNvPr id="3" name="Picture 2">
            <a:extLst>
              <a:ext uri="{FF2B5EF4-FFF2-40B4-BE49-F238E27FC236}">
                <a16:creationId xmlns:a16="http://schemas.microsoft.com/office/drawing/2014/main" id="{3F93C61D-C350-4508-9400-81DB6CCF9EC6}"/>
              </a:ext>
            </a:extLst>
          </p:cNvPr>
          <p:cNvPicPr>
            <a:picLocks noChangeAspect="1"/>
          </p:cNvPicPr>
          <p:nvPr/>
        </p:nvPicPr>
        <p:blipFill>
          <a:blip r:embed="rId2"/>
          <a:stretch>
            <a:fillRect/>
          </a:stretch>
        </p:blipFill>
        <p:spPr>
          <a:xfrm rot="5400000">
            <a:off x="-567265" y="2116683"/>
            <a:ext cx="5465761" cy="3326306"/>
          </a:xfrm>
          <a:prstGeom prst="rect">
            <a:avLst/>
          </a:prstGeom>
        </p:spPr>
      </p:pic>
      <p:sp>
        <p:nvSpPr>
          <p:cNvPr id="4" name="TextBox 3">
            <a:extLst>
              <a:ext uri="{FF2B5EF4-FFF2-40B4-BE49-F238E27FC236}">
                <a16:creationId xmlns:a16="http://schemas.microsoft.com/office/drawing/2014/main" id="{3A8B6A67-F9B1-4D1E-9353-29269B933105}"/>
              </a:ext>
            </a:extLst>
          </p:cNvPr>
          <p:cNvSpPr txBox="1"/>
          <p:nvPr/>
        </p:nvSpPr>
        <p:spPr>
          <a:xfrm>
            <a:off x="4694663" y="1672683"/>
            <a:ext cx="3077737" cy="2031325"/>
          </a:xfrm>
          <a:prstGeom prst="rect">
            <a:avLst/>
          </a:prstGeom>
          <a:noFill/>
        </p:spPr>
        <p:txBody>
          <a:bodyPr wrap="square" rtlCol="0">
            <a:spAutoFit/>
          </a:bodyPr>
          <a:lstStyle/>
          <a:p>
            <a:r>
              <a:rPr lang="en-US" dirty="0"/>
              <a:t>What allows semi crystalline </a:t>
            </a:r>
            <a:r>
              <a:rPr lang="en-US" dirty="0" err="1"/>
              <a:t>polimers</a:t>
            </a:r>
            <a:r>
              <a:rPr lang="en-US" dirty="0"/>
              <a:t> to form.</a:t>
            </a:r>
          </a:p>
          <a:p>
            <a:endParaRPr lang="en-US" dirty="0"/>
          </a:p>
          <a:p>
            <a:endParaRPr lang="en-US" dirty="0"/>
          </a:p>
          <a:p>
            <a:r>
              <a:rPr lang="en-US" dirty="0"/>
              <a:t>What does the %age </a:t>
            </a:r>
            <a:r>
              <a:rPr lang="en-US" dirty="0" err="1"/>
              <a:t>crystalinity</a:t>
            </a:r>
            <a:r>
              <a:rPr lang="en-US" dirty="0"/>
              <a:t> affect in terms of properties</a:t>
            </a:r>
            <a:endParaRPr lang="en-GB" dirty="0"/>
          </a:p>
        </p:txBody>
      </p:sp>
    </p:spTree>
    <p:extLst>
      <p:ext uri="{BB962C8B-B14F-4D97-AF65-F5344CB8AC3E}">
        <p14:creationId xmlns:p14="http://schemas.microsoft.com/office/powerpoint/2010/main" val="1690480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323850" y="323850"/>
            <a:ext cx="7639050" cy="369332"/>
          </a:xfrm>
          <a:prstGeom prst="rect">
            <a:avLst/>
          </a:prstGeom>
          <a:noFill/>
        </p:spPr>
        <p:txBody>
          <a:bodyPr wrap="square" rtlCol="0">
            <a:spAutoFit/>
          </a:bodyPr>
          <a:lstStyle/>
          <a:p>
            <a:r>
              <a:rPr lang="en-US" dirty="0"/>
              <a:t>Tensile testing of polymers</a:t>
            </a:r>
          </a:p>
        </p:txBody>
      </p:sp>
      <p:sp>
        <p:nvSpPr>
          <p:cNvPr id="3" name="TextBox 2">
            <a:extLst>
              <a:ext uri="{FF2B5EF4-FFF2-40B4-BE49-F238E27FC236}">
                <a16:creationId xmlns:a16="http://schemas.microsoft.com/office/drawing/2014/main" id="{2CC5F2A9-196B-4DFA-8FD6-6026775457CC}"/>
              </a:ext>
            </a:extLst>
          </p:cNvPr>
          <p:cNvSpPr txBox="1"/>
          <p:nvPr/>
        </p:nvSpPr>
        <p:spPr>
          <a:xfrm>
            <a:off x="448258" y="2239735"/>
            <a:ext cx="7639050" cy="369332"/>
          </a:xfrm>
          <a:prstGeom prst="rect">
            <a:avLst/>
          </a:prstGeom>
          <a:noFill/>
        </p:spPr>
        <p:txBody>
          <a:bodyPr wrap="square" rtlCol="0">
            <a:spAutoFit/>
          </a:bodyPr>
          <a:lstStyle/>
          <a:p>
            <a:r>
              <a:rPr lang="en-US" dirty="0"/>
              <a:t>Dependency on strain rate, temperature and </a:t>
            </a:r>
            <a:r>
              <a:rPr lang="en-US" dirty="0" err="1"/>
              <a:t>evironment</a:t>
            </a:r>
            <a:endParaRPr lang="en-US" dirty="0"/>
          </a:p>
        </p:txBody>
      </p:sp>
      <p:pic>
        <p:nvPicPr>
          <p:cNvPr id="4" name="Picture 3">
            <a:extLst>
              <a:ext uri="{FF2B5EF4-FFF2-40B4-BE49-F238E27FC236}">
                <a16:creationId xmlns:a16="http://schemas.microsoft.com/office/drawing/2014/main" id="{B9A134B0-44D7-43D1-85CC-7AF0490C8F57}"/>
              </a:ext>
            </a:extLst>
          </p:cNvPr>
          <p:cNvPicPr>
            <a:picLocks noChangeAspect="1"/>
          </p:cNvPicPr>
          <p:nvPr/>
        </p:nvPicPr>
        <p:blipFill>
          <a:blip r:embed="rId2"/>
          <a:stretch>
            <a:fillRect/>
          </a:stretch>
        </p:blipFill>
        <p:spPr>
          <a:xfrm>
            <a:off x="448258" y="3062448"/>
            <a:ext cx="10039350" cy="4010025"/>
          </a:xfrm>
          <a:prstGeom prst="rect">
            <a:avLst/>
          </a:prstGeom>
        </p:spPr>
      </p:pic>
    </p:spTree>
    <p:extLst>
      <p:ext uri="{BB962C8B-B14F-4D97-AF65-F5344CB8AC3E}">
        <p14:creationId xmlns:p14="http://schemas.microsoft.com/office/powerpoint/2010/main" val="3734716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506730" y="308610"/>
            <a:ext cx="7639050" cy="369332"/>
          </a:xfrm>
          <a:prstGeom prst="rect">
            <a:avLst/>
          </a:prstGeom>
          <a:noFill/>
        </p:spPr>
        <p:txBody>
          <a:bodyPr wrap="square" rtlCol="0">
            <a:spAutoFit/>
          </a:bodyPr>
          <a:lstStyle/>
          <a:p>
            <a:r>
              <a:rPr lang="en-US" dirty="0"/>
              <a:t>Fatigue</a:t>
            </a:r>
          </a:p>
        </p:txBody>
      </p:sp>
      <p:pic>
        <p:nvPicPr>
          <p:cNvPr id="5" name="Picture 4">
            <a:extLst>
              <a:ext uri="{FF2B5EF4-FFF2-40B4-BE49-F238E27FC236}">
                <a16:creationId xmlns:a16="http://schemas.microsoft.com/office/drawing/2014/main" id="{F3CCB4B6-85B3-4591-ACC1-810AF9D1998E}"/>
              </a:ext>
            </a:extLst>
          </p:cNvPr>
          <p:cNvPicPr>
            <a:picLocks noChangeAspect="1"/>
          </p:cNvPicPr>
          <p:nvPr/>
        </p:nvPicPr>
        <p:blipFill>
          <a:blip r:embed="rId2"/>
          <a:stretch>
            <a:fillRect/>
          </a:stretch>
        </p:blipFill>
        <p:spPr>
          <a:xfrm>
            <a:off x="257175" y="893762"/>
            <a:ext cx="9753600" cy="5314950"/>
          </a:xfrm>
          <a:prstGeom prst="rect">
            <a:avLst/>
          </a:prstGeom>
        </p:spPr>
      </p:pic>
    </p:spTree>
    <p:extLst>
      <p:ext uri="{BB962C8B-B14F-4D97-AF65-F5344CB8AC3E}">
        <p14:creationId xmlns:p14="http://schemas.microsoft.com/office/powerpoint/2010/main" val="1301942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323850" y="323850"/>
            <a:ext cx="7639050" cy="369332"/>
          </a:xfrm>
          <a:prstGeom prst="rect">
            <a:avLst/>
          </a:prstGeom>
          <a:noFill/>
        </p:spPr>
        <p:txBody>
          <a:bodyPr wrap="square" rtlCol="0">
            <a:spAutoFit/>
          </a:bodyPr>
          <a:lstStyle/>
          <a:p>
            <a:r>
              <a:rPr lang="en-US" dirty="0"/>
              <a:t>Glass transitions</a:t>
            </a:r>
          </a:p>
        </p:txBody>
      </p:sp>
      <p:sp>
        <p:nvSpPr>
          <p:cNvPr id="6" name="Rectangle 5">
            <a:extLst>
              <a:ext uri="{FF2B5EF4-FFF2-40B4-BE49-F238E27FC236}">
                <a16:creationId xmlns:a16="http://schemas.microsoft.com/office/drawing/2014/main" id="{E70AB9E6-A65D-4234-A040-8D06210F685C}"/>
              </a:ext>
            </a:extLst>
          </p:cNvPr>
          <p:cNvSpPr/>
          <p:nvPr/>
        </p:nvSpPr>
        <p:spPr>
          <a:xfrm>
            <a:off x="223799" y="1723548"/>
            <a:ext cx="5038725" cy="1754326"/>
          </a:xfrm>
          <a:prstGeom prst="rect">
            <a:avLst/>
          </a:prstGeom>
        </p:spPr>
        <p:txBody>
          <a:bodyPr>
            <a:spAutoFit/>
          </a:bodyPr>
          <a:lstStyle/>
          <a:p>
            <a:r>
              <a:rPr lang="en-GB" dirty="0">
                <a:hlinkClick r:id="rId2"/>
              </a:rPr>
              <a:t>https://omnexus.specialchem.com/polymer-properties/properties/glass-transition-temperature</a:t>
            </a:r>
            <a:endParaRPr lang="en-GB" dirty="0"/>
          </a:p>
          <a:p>
            <a:endParaRPr lang="en-GB" dirty="0"/>
          </a:p>
          <a:p>
            <a:r>
              <a:rPr lang="en-GB" dirty="0"/>
              <a:t>What plastics could be used in a motor vehicle engine? (115 Centigrade)</a:t>
            </a:r>
          </a:p>
        </p:txBody>
      </p:sp>
      <p:sp>
        <p:nvSpPr>
          <p:cNvPr id="7" name="Rectangle 6">
            <a:extLst>
              <a:ext uri="{FF2B5EF4-FFF2-40B4-BE49-F238E27FC236}">
                <a16:creationId xmlns:a16="http://schemas.microsoft.com/office/drawing/2014/main" id="{A198C7F1-B734-42C7-B540-F63C218724BC}"/>
              </a:ext>
            </a:extLst>
          </p:cNvPr>
          <p:cNvSpPr/>
          <p:nvPr/>
        </p:nvSpPr>
        <p:spPr>
          <a:xfrm>
            <a:off x="3256931" y="693182"/>
            <a:ext cx="5038725" cy="646331"/>
          </a:xfrm>
          <a:prstGeom prst="rect">
            <a:avLst/>
          </a:prstGeom>
        </p:spPr>
        <p:txBody>
          <a:bodyPr>
            <a:spAutoFit/>
          </a:bodyPr>
          <a:lstStyle/>
          <a:p>
            <a:r>
              <a:rPr lang="en-GB" dirty="0"/>
              <a:t>https://www.youtube.com/watch?v=JGwsmo3i7bQ</a:t>
            </a:r>
          </a:p>
        </p:txBody>
      </p:sp>
      <p:sp>
        <p:nvSpPr>
          <p:cNvPr id="8" name="Rectangle 7">
            <a:extLst>
              <a:ext uri="{FF2B5EF4-FFF2-40B4-BE49-F238E27FC236}">
                <a16:creationId xmlns:a16="http://schemas.microsoft.com/office/drawing/2014/main" id="{28CF463A-3DB4-478C-9E97-EC6A2EB57B46}"/>
              </a:ext>
            </a:extLst>
          </p:cNvPr>
          <p:cNvSpPr/>
          <p:nvPr/>
        </p:nvSpPr>
        <p:spPr>
          <a:xfrm>
            <a:off x="3256931" y="139184"/>
            <a:ext cx="3155672" cy="369332"/>
          </a:xfrm>
          <a:prstGeom prst="rect">
            <a:avLst/>
          </a:prstGeom>
        </p:spPr>
        <p:txBody>
          <a:bodyPr wrap="none">
            <a:spAutoFit/>
          </a:bodyPr>
          <a:lstStyle/>
          <a:p>
            <a:r>
              <a:rPr lang="en-GB" dirty="0"/>
              <a:t>https://youtu.be/3AtwffJS7Lw</a:t>
            </a:r>
          </a:p>
        </p:txBody>
      </p:sp>
    </p:spTree>
    <p:extLst>
      <p:ext uri="{BB962C8B-B14F-4D97-AF65-F5344CB8AC3E}">
        <p14:creationId xmlns:p14="http://schemas.microsoft.com/office/powerpoint/2010/main" val="2568992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323850" y="323850"/>
            <a:ext cx="7639050" cy="523220"/>
          </a:xfrm>
          <a:prstGeom prst="rect">
            <a:avLst/>
          </a:prstGeom>
          <a:noFill/>
        </p:spPr>
        <p:txBody>
          <a:bodyPr wrap="square" rtlCol="0">
            <a:spAutoFit/>
          </a:bodyPr>
          <a:lstStyle/>
          <a:p>
            <a:r>
              <a:rPr lang="en-US" sz="2800" b="1" dirty="0" err="1"/>
              <a:t>Visco</a:t>
            </a:r>
            <a:r>
              <a:rPr lang="en-US" sz="2800" b="1" dirty="0"/>
              <a:t> elastic </a:t>
            </a:r>
            <a:r>
              <a:rPr lang="en-US" sz="2800" b="1" dirty="0" err="1"/>
              <a:t>behaviour</a:t>
            </a:r>
            <a:endParaRPr lang="en-US" sz="2800" b="1" dirty="0"/>
          </a:p>
        </p:txBody>
      </p:sp>
      <p:sp>
        <p:nvSpPr>
          <p:cNvPr id="3" name="TextBox 2">
            <a:extLst>
              <a:ext uri="{FF2B5EF4-FFF2-40B4-BE49-F238E27FC236}">
                <a16:creationId xmlns:a16="http://schemas.microsoft.com/office/drawing/2014/main" id="{253B3B14-4DAC-49DC-90FA-45FCA5508616}"/>
              </a:ext>
            </a:extLst>
          </p:cNvPr>
          <p:cNvSpPr txBox="1"/>
          <p:nvPr/>
        </p:nvSpPr>
        <p:spPr>
          <a:xfrm>
            <a:off x="868819" y="2546678"/>
            <a:ext cx="4773698" cy="923330"/>
          </a:xfrm>
          <a:prstGeom prst="rect">
            <a:avLst/>
          </a:prstGeom>
          <a:noFill/>
        </p:spPr>
        <p:txBody>
          <a:bodyPr wrap="square" rtlCol="0">
            <a:spAutoFit/>
          </a:bodyPr>
          <a:lstStyle/>
          <a:p>
            <a:r>
              <a:rPr lang="en-US" dirty="0" err="1"/>
              <a:t>Phenonema</a:t>
            </a:r>
            <a:r>
              <a:rPr lang="en-US" dirty="0"/>
              <a:t> in polymers  :Relaxation.  Creep</a:t>
            </a:r>
          </a:p>
          <a:p>
            <a:endParaRPr lang="en-US" dirty="0"/>
          </a:p>
          <a:p>
            <a:r>
              <a:rPr lang="en-US" dirty="0"/>
              <a:t>Show with polythene bag</a:t>
            </a:r>
            <a:endParaRPr lang="en-GB" dirty="0"/>
          </a:p>
        </p:txBody>
      </p:sp>
      <p:sp>
        <p:nvSpPr>
          <p:cNvPr id="5" name="Rectangle 4">
            <a:extLst>
              <a:ext uri="{FF2B5EF4-FFF2-40B4-BE49-F238E27FC236}">
                <a16:creationId xmlns:a16="http://schemas.microsoft.com/office/drawing/2014/main" id="{BA843B5D-540A-43F2-BBC4-1DFDC5D23C6B}"/>
              </a:ext>
            </a:extLst>
          </p:cNvPr>
          <p:cNvSpPr/>
          <p:nvPr/>
        </p:nvSpPr>
        <p:spPr>
          <a:xfrm>
            <a:off x="603792" y="4043370"/>
            <a:ext cx="5038725" cy="646331"/>
          </a:xfrm>
          <a:prstGeom prst="rect">
            <a:avLst/>
          </a:prstGeom>
        </p:spPr>
        <p:txBody>
          <a:bodyPr>
            <a:spAutoFit/>
          </a:bodyPr>
          <a:lstStyle/>
          <a:p>
            <a:r>
              <a:rPr lang="en-GB" dirty="0">
                <a:hlinkClick r:id="rId3"/>
              </a:rPr>
              <a:t>https://en.wikipedia.org/wiki/Dynamic_mechanical_analysis</a:t>
            </a:r>
            <a:r>
              <a:rPr lang="en-GB" dirty="0"/>
              <a:t>.  What is DMA. </a:t>
            </a:r>
          </a:p>
        </p:txBody>
      </p:sp>
      <p:sp>
        <p:nvSpPr>
          <p:cNvPr id="6" name="Rectangle 5">
            <a:extLst>
              <a:ext uri="{FF2B5EF4-FFF2-40B4-BE49-F238E27FC236}">
                <a16:creationId xmlns:a16="http://schemas.microsoft.com/office/drawing/2014/main" id="{6718BFB1-EEE5-4506-B22C-64DF0E7EF4BE}"/>
              </a:ext>
            </a:extLst>
          </p:cNvPr>
          <p:cNvSpPr/>
          <p:nvPr/>
        </p:nvSpPr>
        <p:spPr>
          <a:xfrm>
            <a:off x="743723" y="5154228"/>
            <a:ext cx="5038725" cy="923330"/>
          </a:xfrm>
          <a:prstGeom prst="rect">
            <a:avLst/>
          </a:prstGeom>
        </p:spPr>
        <p:txBody>
          <a:bodyPr>
            <a:spAutoFit/>
          </a:bodyPr>
          <a:lstStyle/>
          <a:p>
            <a:r>
              <a:rPr lang="en-GB" dirty="0">
                <a:hlinkClick r:id="rId4"/>
              </a:rPr>
              <a:t>http://www.madisongroup.com/publications/Creep%20Article%20Jansen%20Plastics%20Eng.pdf</a:t>
            </a:r>
            <a:r>
              <a:rPr lang="en-GB" dirty="0"/>
              <a:t> .  Read together!</a:t>
            </a:r>
          </a:p>
        </p:txBody>
      </p:sp>
      <p:sp>
        <p:nvSpPr>
          <p:cNvPr id="7" name="TextBox 6">
            <a:extLst>
              <a:ext uri="{FF2B5EF4-FFF2-40B4-BE49-F238E27FC236}">
                <a16:creationId xmlns:a16="http://schemas.microsoft.com/office/drawing/2014/main" id="{2AFCDE1C-E758-4D20-9AE9-BC7105FAD6EE}"/>
              </a:ext>
            </a:extLst>
          </p:cNvPr>
          <p:cNvSpPr txBox="1"/>
          <p:nvPr/>
        </p:nvSpPr>
        <p:spPr>
          <a:xfrm>
            <a:off x="863940" y="1157083"/>
            <a:ext cx="4773698" cy="646331"/>
          </a:xfrm>
          <a:prstGeom prst="rect">
            <a:avLst/>
          </a:prstGeom>
          <a:noFill/>
        </p:spPr>
        <p:txBody>
          <a:bodyPr wrap="square" rtlCol="0">
            <a:spAutoFit/>
          </a:bodyPr>
          <a:lstStyle/>
          <a:p>
            <a:r>
              <a:rPr lang="en-US"/>
              <a:t>What is viscosity</a:t>
            </a:r>
          </a:p>
          <a:p>
            <a:r>
              <a:rPr lang="en-US"/>
              <a:t>What is elastic behaviour</a:t>
            </a:r>
            <a:endParaRPr lang="en-GB" dirty="0"/>
          </a:p>
        </p:txBody>
      </p:sp>
      <p:sp>
        <p:nvSpPr>
          <p:cNvPr id="4" name="Rectangle 3">
            <a:extLst>
              <a:ext uri="{FF2B5EF4-FFF2-40B4-BE49-F238E27FC236}">
                <a16:creationId xmlns:a16="http://schemas.microsoft.com/office/drawing/2014/main" id="{600FA681-C56F-4F08-9CB4-46F89B894B03}"/>
              </a:ext>
            </a:extLst>
          </p:cNvPr>
          <p:cNvSpPr/>
          <p:nvPr/>
        </p:nvSpPr>
        <p:spPr>
          <a:xfrm>
            <a:off x="5236224" y="1032979"/>
            <a:ext cx="4224233" cy="369332"/>
          </a:xfrm>
          <a:prstGeom prst="rect">
            <a:avLst/>
          </a:prstGeom>
        </p:spPr>
        <p:txBody>
          <a:bodyPr wrap="none">
            <a:spAutoFit/>
          </a:bodyPr>
          <a:lstStyle/>
          <a:p>
            <a:r>
              <a:rPr lang="en-GB" dirty="0"/>
              <a:t>Level 4 : https://youtu.be/aGxR6pj8E0A</a:t>
            </a:r>
          </a:p>
        </p:txBody>
      </p:sp>
      <p:sp>
        <p:nvSpPr>
          <p:cNvPr id="9" name="Rectangle 8">
            <a:extLst>
              <a:ext uri="{FF2B5EF4-FFF2-40B4-BE49-F238E27FC236}">
                <a16:creationId xmlns:a16="http://schemas.microsoft.com/office/drawing/2014/main" id="{D16C5DE3-FDD5-4317-B2E5-D70811F65BEC}"/>
              </a:ext>
            </a:extLst>
          </p:cNvPr>
          <p:cNvSpPr/>
          <p:nvPr/>
        </p:nvSpPr>
        <p:spPr>
          <a:xfrm>
            <a:off x="7864208" y="4020411"/>
            <a:ext cx="3429144" cy="369332"/>
          </a:xfrm>
          <a:prstGeom prst="rect">
            <a:avLst/>
          </a:prstGeom>
        </p:spPr>
        <p:txBody>
          <a:bodyPr wrap="none">
            <a:spAutoFit/>
          </a:bodyPr>
          <a:lstStyle/>
          <a:p>
            <a:r>
              <a:rPr lang="en-GB" dirty="0"/>
              <a:t>https://youtu.be/6AMZJYOGfGs</a:t>
            </a:r>
          </a:p>
        </p:txBody>
      </p:sp>
      <p:sp>
        <p:nvSpPr>
          <p:cNvPr id="10" name="Rectangle 9">
            <a:extLst>
              <a:ext uri="{FF2B5EF4-FFF2-40B4-BE49-F238E27FC236}">
                <a16:creationId xmlns:a16="http://schemas.microsoft.com/office/drawing/2014/main" id="{C3299761-2F11-4114-9207-24343C43A0BD}"/>
              </a:ext>
            </a:extLst>
          </p:cNvPr>
          <p:cNvSpPr/>
          <p:nvPr/>
        </p:nvSpPr>
        <p:spPr>
          <a:xfrm>
            <a:off x="6076296" y="4020411"/>
            <a:ext cx="1475853" cy="369332"/>
          </a:xfrm>
          <a:prstGeom prst="rect">
            <a:avLst/>
          </a:prstGeom>
        </p:spPr>
        <p:txBody>
          <a:bodyPr wrap="none">
            <a:spAutoFit/>
          </a:bodyPr>
          <a:lstStyle/>
          <a:p>
            <a:r>
              <a:rPr lang="en-GB" dirty="0"/>
              <a:t>DMA Testing</a:t>
            </a:r>
          </a:p>
        </p:txBody>
      </p:sp>
      <p:sp>
        <p:nvSpPr>
          <p:cNvPr id="11" name="Rectangle 10">
            <a:extLst>
              <a:ext uri="{FF2B5EF4-FFF2-40B4-BE49-F238E27FC236}">
                <a16:creationId xmlns:a16="http://schemas.microsoft.com/office/drawing/2014/main" id="{AD74161E-B994-4225-9B2B-29D12427445E}"/>
              </a:ext>
            </a:extLst>
          </p:cNvPr>
          <p:cNvSpPr/>
          <p:nvPr/>
        </p:nvSpPr>
        <p:spPr>
          <a:xfrm>
            <a:off x="6056592" y="5142619"/>
            <a:ext cx="4224233" cy="1200329"/>
          </a:xfrm>
          <a:prstGeom prst="rect">
            <a:avLst/>
          </a:prstGeom>
        </p:spPr>
        <p:txBody>
          <a:bodyPr wrap="square">
            <a:spAutoFit/>
          </a:bodyPr>
          <a:lstStyle/>
          <a:p>
            <a:r>
              <a:rPr lang="en-GB" dirty="0">
                <a:hlinkClick r:id="rId5"/>
              </a:rPr>
              <a:t>http://www.tainstruments.com/wp-content/uploads/Introduction-to-Dynamic-Mechnical-Analysis_Akron-Workshop.pdf</a:t>
            </a:r>
            <a:r>
              <a:rPr lang="en-GB" dirty="0"/>
              <a:t>  level 6</a:t>
            </a:r>
          </a:p>
        </p:txBody>
      </p:sp>
    </p:spTree>
    <p:extLst>
      <p:ext uri="{BB962C8B-B14F-4D97-AF65-F5344CB8AC3E}">
        <p14:creationId xmlns:p14="http://schemas.microsoft.com/office/powerpoint/2010/main" val="3405728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323850" y="323850"/>
            <a:ext cx="7639050" cy="369332"/>
          </a:xfrm>
          <a:prstGeom prst="rect">
            <a:avLst/>
          </a:prstGeom>
          <a:noFill/>
        </p:spPr>
        <p:txBody>
          <a:bodyPr wrap="square" rtlCol="0">
            <a:spAutoFit/>
          </a:bodyPr>
          <a:lstStyle/>
          <a:p>
            <a:r>
              <a:rPr lang="en-US" dirty="0" err="1"/>
              <a:t>Visco</a:t>
            </a:r>
            <a:r>
              <a:rPr lang="en-US" dirty="0"/>
              <a:t> elastic </a:t>
            </a:r>
            <a:r>
              <a:rPr lang="en-US" dirty="0" err="1"/>
              <a:t>behaviour</a:t>
            </a:r>
            <a:endParaRPr lang="en-US" dirty="0"/>
          </a:p>
        </p:txBody>
      </p:sp>
      <p:sp>
        <p:nvSpPr>
          <p:cNvPr id="3" name="TextBox 2">
            <a:extLst>
              <a:ext uri="{FF2B5EF4-FFF2-40B4-BE49-F238E27FC236}">
                <a16:creationId xmlns:a16="http://schemas.microsoft.com/office/drawing/2014/main" id="{253B3B14-4DAC-49DC-90FA-45FCA5508616}"/>
              </a:ext>
            </a:extLst>
          </p:cNvPr>
          <p:cNvSpPr txBox="1"/>
          <p:nvPr/>
        </p:nvSpPr>
        <p:spPr>
          <a:xfrm>
            <a:off x="632460" y="990600"/>
            <a:ext cx="3497580" cy="369332"/>
          </a:xfrm>
          <a:prstGeom prst="rect">
            <a:avLst/>
          </a:prstGeom>
          <a:noFill/>
        </p:spPr>
        <p:txBody>
          <a:bodyPr wrap="square" rtlCol="0">
            <a:spAutoFit/>
          </a:bodyPr>
          <a:lstStyle/>
          <a:p>
            <a:r>
              <a:rPr lang="en-US" dirty="0" err="1"/>
              <a:t>Explaination</a:t>
            </a:r>
            <a:endParaRPr lang="en-GB" dirty="0"/>
          </a:p>
        </p:txBody>
      </p:sp>
      <p:pic>
        <p:nvPicPr>
          <p:cNvPr id="5" name="Picture 4">
            <a:extLst>
              <a:ext uri="{FF2B5EF4-FFF2-40B4-BE49-F238E27FC236}">
                <a16:creationId xmlns:a16="http://schemas.microsoft.com/office/drawing/2014/main" id="{CF5B2B1D-27A0-431D-B841-1C5779837AC0}"/>
              </a:ext>
            </a:extLst>
          </p:cNvPr>
          <p:cNvPicPr>
            <a:picLocks noChangeAspect="1"/>
          </p:cNvPicPr>
          <p:nvPr/>
        </p:nvPicPr>
        <p:blipFill>
          <a:blip r:embed="rId2"/>
          <a:stretch>
            <a:fillRect/>
          </a:stretch>
        </p:blipFill>
        <p:spPr>
          <a:xfrm rot="5400000">
            <a:off x="2741030" y="1061423"/>
            <a:ext cx="5839090" cy="5436827"/>
          </a:xfrm>
          <a:prstGeom prst="rect">
            <a:avLst/>
          </a:prstGeom>
        </p:spPr>
      </p:pic>
    </p:spTree>
    <p:extLst>
      <p:ext uri="{BB962C8B-B14F-4D97-AF65-F5344CB8AC3E}">
        <p14:creationId xmlns:p14="http://schemas.microsoft.com/office/powerpoint/2010/main" val="2341868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739939" y="241139"/>
            <a:ext cx="7639050" cy="369332"/>
          </a:xfrm>
          <a:prstGeom prst="rect">
            <a:avLst/>
          </a:prstGeom>
          <a:noFill/>
        </p:spPr>
        <p:txBody>
          <a:bodyPr wrap="square" rtlCol="0">
            <a:spAutoFit/>
          </a:bodyPr>
          <a:lstStyle/>
          <a:p>
            <a:r>
              <a:rPr lang="en-US" dirty="0"/>
              <a:t>Elastomer </a:t>
            </a:r>
          </a:p>
        </p:txBody>
      </p:sp>
      <p:pic>
        <p:nvPicPr>
          <p:cNvPr id="4" name="Picture 3">
            <a:extLst>
              <a:ext uri="{FF2B5EF4-FFF2-40B4-BE49-F238E27FC236}">
                <a16:creationId xmlns:a16="http://schemas.microsoft.com/office/drawing/2014/main" id="{2E8460F8-80A5-46B2-8BA5-E13B96D6EA95}"/>
              </a:ext>
            </a:extLst>
          </p:cNvPr>
          <p:cNvPicPr>
            <a:picLocks noChangeAspect="1"/>
          </p:cNvPicPr>
          <p:nvPr/>
        </p:nvPicPr>
        <p:blipFill>
          <a:blip r:embed="rId2"/>
          <a:stretch>
            <a:fillRect/>
          </a:stretch>
        </p:blipFill>
        <p:spPr>
          <a:xfrm>
            <a:off x="2535237" y="1736724"/>
            <a:ext cx="5010150" cy="4086225"/>
          </a:xfrm>
          <a:prstGeom prst="rect">
            <a:avLst/>
          </a:prstGeom>
        </p:spPr>
      </p:pic>
    </p:spTree>
    <p:extLst>
      <p:ext uri="{BB962C8B-B14F-4D97-AF65-F5344CB8AC3E}">
        <p14:creationId xmlns:p14="http://schemas.microsoft.com/office/powerpoint/2010/main" val="2436948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739939" y="241139"/>
            <a:ext cx="7639050" cy="369332"/>
          </a:xfrm>
          <a:prstGeom prst="rect">
            <a:avLst/>
          </a:prstGeom>
          <a:noFill/>
        </p:spPr>
        <p:txBody>
          <a:bodyPr wrap="square" rtlCol="0">
            <a:spAutoFit/>
          </a:bodyPr>
          <a:lstStyle/>
          <a:p>
            <a:r>
              <a:rPr lang="en-US" dirty="0"/>
              <a:t>Identification of plastics </a:t>
            </a:r>
          </a:p>
        </p:txBody>
      </p:sp>
      <p:sp>
        <p:nvSpPr>
          <p:cNvPr id="3" name="Rectangle 2">
            <a:extLst>
              <a:ext uri="{FF2B5EF4-FFF2-40B4-BE49-F238E27FC236}">
                <a16:creationId xmlns:a16="http://schemas.microsoft.com/office/drawing/2014/main" id="{B81E127A-63DB-4A6B-A986-4F79BE017741}"/>
              </a:ext>
            </a:extLst>
          </p:cNvPr>
          <p:cNvSpPr/>
          <p:nvPr/>
        </p:nvSpPr>
        <p:spPr>
          <a:xfrm>
            <a:off x="2520950" y="3456673"/>
            <a:ext cx="5038725" cy="2862322"/>
          </a:xfrm>
          <a:prstGeom prst="rect">
            <a:avLst/>
          </a:prstGeom>
        </p:spPr>
        <p:txBody>
          <a:bodyPr>
            <a:spAutoFit/>
          </a:bodyPr>
          <a:lstStyle/>
          <a:p>
            <a:r>
              <a:rPr lang="en-US" sz="3600" dirty="0">
                <a:solidFill>
                  <a:srgbClr val="FF0000"/>
                </a:solidFill>
                <a:hlinkClick r:id="rId2">
                  <a:extLst>
                    <a:ext uri="{A12FA001-AC4F-418D-AE19-62706E023703}">
                      <ahyp:hlinkClr xmlns:ahyp="http://schemas.microsoft.com/office/drawing/2018/hyperlinkcolor" val="tx"/>
                    </a:ext>
                  </a:extLst>
                </a:hlinkClick>
              </a:rPr>
              <a:t>Types of Plastics and the Symbols used to identify them </a:t>
            </a:r>
          </a:p>
          <a:p>
            <a:endParaRPr lang="en-US" dirty="0">
              <a:solidFill>
                <a:srgbClr val="FF0000"/>
              </a:solidFill>
              <a:hlinkClick r:id="rId2">
                <a:extLst>
                  <a:ext uri="{A12FA001-AC4F-418D-AE19-62706E023703}">
                    <ahyp:hlinkClr xmlns:ahyp="http://schemas.microsoft.com/office/drawing/2018/hyperlinkcolor" val="tx"/>
                  </a:ext>
                </a:extLst>
              </a:hlinkClick>
            </a:endParaRPr>
          </a:p>
          <a:p>
            <a:endParaRPr lang="en-US" dirty="0">
              <a:solidFill>
                <a:srgbClr val="FF0000"/>
              </a:solidFill>
              <a:hlinkClick r:id="rId2">
                <a:extLst>
                  <a:ext uri="{A12FA001-AC4F-418D-AE19-62706E023703}">
                    <ahyp:hlinkClr xmlns:ahyp="http://schemas.microsoft.com/office/drawing/2018/hyperlinkcolor" val="tx"/>
                  </a:ext>
                </a:extLst>
              </a:hlinkClick>
            </a:endParaRPr>
          </a:p>
          <a:p>
            <a:endParaRPr lang="en-US" dirty="0">
              <a:solidFill>
                <a:srgbClr val="FF0000"/>
              </a:solidFill>
              <a:hlinkClick r:id="rId2">
                <a:extLst>
                  <a:ext uri="{A12FA001-AC4F-418D-AE19-62706E023703}">
                    <ahyp:hlinkClr xmlns:ahyp="http://schemas.microsoft.com/office/drawing/2018/hyperlinkcolor" val="tx"/>
                  </a:ext>
                </a:extLst>
              </a:hlinkClick>
            </a:endParaRPr>
          </a:p>
          <a:p>
            <a:r>
              <a:rPr lang="en-US" dirty="0">
                <a:solidFill>
                  <a:srgbClr val="0000FF"/>
                </a:solidFill>
                <a:hlinkClick r:id="rId2">
                  <a:extLst>
                    <a:ext uri="{A12FA001-AC4F-418D-AE19-62706E023703}">
                      <ahyp:hlinkClr xmlns:ahyp="http://schemas.microsoft.com/office/drawing/2018/hyperlinkcolor" val="tx"/>
                    </a:ext>
                  </a:extLst>
                </a:hlinkClick>
              </a:rPr>
              <a:t>(pureplanetrecycling.co.uk)</a:t>
            </a:r>
            <a:endParaRPr lang="en-GB" dirty="0"/>
          </a:p>
        </p:txBody>
      </p:sp>
    </p:spTree>
    <p:extLst>
      <p:ext uri="{BB962C8B-B14F-4D97-AF65-F5344CB8AC3E}">
        <p14:creationId xmlns:p14="http://schemas.microsoft.com/office/powerpoint/2010/main" val="2289126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855686" y="502016"/>
            <a:ext cx="7639050" cy="369332"/>
          </a:xfrm>
          <a:prstGeom prst="rect">
            <a:avLst/>
          </a:prstGeom>
          <a:noFill/>
        </p:spPr>
        <p:txBody>
          <a:bodyPr wrap="square" rtlCol="0">
            <a:spAutoFit/>
          </a:bodyPr>
          <a:lstStyle/>
          <a:p>
            <a:r>
              <a:rPr lang="en-US" dirty="0"/>
              <a:t>Recycling of plastics</a:t>
            </a:r>
          </a:p>
        </p:txBody>
      </p:sp>
      <p:sp>
        <p:nvSpPr>
          <p:cNvPr id="3" name="Rectangle 2">
            <a:extLst>
              <a:ext uri="{FF2B5EF4-FFF2-40B4-BE49-F238E27FC236}">
                <a16:creationId xmlns:a16="http://schemas.microsoft.com/office/drawing/2014/main" id="{B81E127A-63DB-4A6B-A986-4F79BE017741}"/>
              </a:ext>
            </a:extLst>
          </p:cNvPr>
          <p:cNvSpPr/>
          <p:nvPr/>
        </p:nvSpPr>
        <p:spPr>
          <a:xfrm>
            <a:off x="2520950" y="3456673"/>
            <a:ext cx="5038725" cy="1477328"/>
          </a:xfrm>
          <a:prstGeom prst="rect">
            <a:avLst/>
          </a:prstGeom>
        </p:spPr>
        <p:txBody>
          <a:bodyPr>
            <a:spAutoFit/>
          </a:bodyPr>
          <a:lstStyle/>
          <a:p>
            <a:endParaRPr lang="en-GB" dirty="0"/>
          </a:p>
          <a:p>
            <a:endParaRPr lang="en-GB" dirty="0"/>
          </a:p>
          <a:p>
            <a:r>
              <a:rPr lang="en-GB" dirty="0"/>
              <a:t>Relaxation modulus </a:t>
            </a:r>
            <a:r>
              <a:rPr lang="en-GB" dirty="0">
                <a:hlinkClick r:id="rId2"/>
              </a:rPr>
              <a:t>https://www.youtube.com/watch?v=v-qO-tFYyw4</a:t>
            </a:r>
            <a:r>
              <a:rPr lang="en-GB" dirty="0"/>
              <a:t> up to 4.21</a:t>
            </a:r>
          </a:p>
        </p:txBody>
      </p:sp>
    </p:spTree>
    <p:extLst>
      <p:ext uri="{BB962C8B-B14F-4D97-AF65-F5344CB8AC3E}">
        <p14:creationId xmlns:p14="http://schemas.microsoft.com/office/powerpoint/2010/main" val="34835196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E0E9E5-3EE3-4B46-A515-3CA1E7C3A8ED}"/>
              </a:ext>
            </a:extLst>
          </p:cNvPr>
          <p:cNvSpPr txBox="1"/>
          <p:nvPr/>
        </p:nvSpPr>
        <p:spPr>
          <a:xfrm>
            <a:off x="855686" y="502016"/>
            <a:ext cx="7639050" cy="369332"/>
          </a:xfrm>
          <a:prstGeom prst="rect">
            <a:avLst/>
          </a:prstGeom>
          <a:noFill/>
        </p:spPr>
        <p:txBody>
          <a:bodyPr wrap="square" rtlCol="0">
            <a:spAutoFit/>
          </a:bodyPr>
          <a:lstStyle/>
          <a:p>
            <a:r>
              <a:rPr lang="en-US" dirty="0"/>
              <a:t>Creep experiment</a:t>
            </a:r>
          </a:p>
        </p:txBody>
      </p:sp>
      <p:pic>
        <p:nvPicPr>
          <p:cNvPr id="4" name="Picture 3">
            <a:extLst>
              <a:ext uri="{FF2B5EF4-FFF2-40B4-BE49-F238E27FC236}">
                <a16:creationId xmlns:a16="http://schemas.microsoft.com/office/drawing/2014/main" id="{5E995BCF-F3D4-438B-8DDA-F276EEDB6EBA}"/>
              </a:ext>
            </a:extLst>
          </p:cNvPr>
          <p:cNvPicPr>
            <a:picLocks noChangeAspect="1"/>
          </p:cNvPicPr>
          <p:nvPr/>
        </p:nvPicPr>
        <p:blipFill>
          <a:blip r:embed="rId2"/>
          <a:stretch>
            <a:fillRect/>
          </a:stretch>
        </p:blipFill>
        <p:spPr>
          <a:xfrm>
            <a:off x="725487" y="1465262"/>
            <a:ext cx="3695700" cy="4267200"/>
          </a:xfrm>
          <a:prstGeom prst="rect">
            <a:avLst/>
          </a:prstGeom>
        </p:spPr>
      </p:pic>
      <p:graphicFrame>
        <p:nvGraphicFramePr>
          <p:cNvPr id="5" name="Table 5">
            <a:extLst>
              <a:ext uri="{FF2B5EF4-FFF2-40B4-BE49-F238E27FC236}">
                <a16:creationId xmlns:a16="http://schemas.microsoft.com/office/drawing/2014/main" id="{51BA993B-8862-40D5-BFF2-CD1204D75C66}"/>
              </a:ext>
            </a:extLst>
          </p:cNvPr>
          <p:cNvGraphicFramePr>
            <a:graphicFrameLocks noGrp="1"/>
          </p:cNvGraphicFramePr>
          <p:nvPr>
            <p:extLst>
              <p:ext uri="{D42A27DB-BD31-4B8C-83A1-F6EECF244321}">
                <p14:modId xmlns:p14="http://schemas.microsoft.com/office/powerpoint/2010/main" val="1957767843"/>
              </p:ext>
            </p:extLst>
          </p:nvPr>
        </p:nvGraphicFramePr>
        <p:xfrm>
          <a:off x="5200650" y="1565097"/>
          <a:ext cx="3199872" cy="1828800"/>
        </p:xfrm>
        <a:graphic>
          <a:graphicData uri="http://schemas.openxmlformats.org/drawingml/2006/table">
            <a:tbl>
              <a:tblPr firstRow="1" bandRow="1">
                <a:tableStyleId>{5C22544A-7EE6-4342-B048-85BDC9FD1C3A}</a:tableStyleId>
              </a:tblPr>
              <a:tblGrid>
                <a:gridCol w="1599936">
                  <a:extLst>
                    <a:ext uri="{9D8B030D-6E8A-4147-A177-3AD203B41FA5}">
                      <a16:colId xmlns:a16="http://schemas.microsoft.com/office/drawing/2014/main" val="934873723"/>
                    </a:ext>
                  </a:extLst>
                </a:gridCol>
                <a:gridCol w="1599936">
                  <a:extLst>
                    <a:ext uri="{9D8B030D-6E8A-4147-A177-3AD203B41FA5}">
                      <a16:colId xmlns:a16="http://schemas.microsoft.com/office/drawing/2014/main" val="2704292601"/>
                    </a:ext>
                  </a:extLst>
                </a:gridCol>
              </a:tblGrid>
              <a:tr h="257775">
                <a:tc>
                  <a:txBody>
                    <a:bodyPr/>
                    <a:lstStyle/>
                    <a:p>
                      <a:r>
                        <a:rPr lang="en-US" dirty="0"/>
                        <a:t>Time hours</a:t>
                      </a:r>
                      <a:endParaRPr lang="en-GB" dirty="0"/>
                    </a:p>
                  </a:txBody>
                  <a:tcPr/>
                </a:tc>
                <a:tc>
                  <a:txBody>
                    <a:bodyPr/>
                    <a:lstStyle/>
                    <a:p>
                      <a:r>
                        <a:rPr lang="en-US" dirty="0"/>
                        <a:t>Length(mm)</a:t>
                      </a:r>
                      <a:endParaRPr lang="en-GB" dirty="0"/>
                    </a:p>
                  </a:txBody>
                  <a:tcPr/>
                </a:tc>
                <a:extLst>
                  <a:ext uri="{0D108BD9-81ED-4DB2-BD59-A6C34878D82A}">
                    <a16:rowId xmlns:a16="http://schemas.microsoft.com/office/drawing/2014/main" val="1655738625"/>
                  </a:ext>
                </a:extLst>
              </a:tr>
              <a:tr h="257775">
                <a:tc>
                  <a:txBody>
                    <a:bodyPr/>
                    <a:lstStyle/>
                    <a:p>
                      <a:r>
                        <a:rPr lang="en-US" dirty="0"/>
                        <a:t>15.30 4/2</a:t>
                      </a:r>
                      <a:endParaRPr lang="en-GB" dirty="0"/>
                    </a:p>
                  </a:txBody>
                  <a:tcPr/>
                </a:tc>
                <a:tc>
                  <a:txBody>
                    <a:bodyPr/>
                    <a:lstStyle/>
                    <a:p>
                      <a:r>
                        <a:rPr lang="en-US" dirty="0"/>
                        <a:t>39</a:t>
                      </a:r>
                      <a:endParaRPr lang="en-GB" dirty="0"/>
                    </a:p>
                  </a:txBody>
                  <a:tcPr/>
                </a:tc>
                <a:extLst>
                  <a:ext uri="{0D108BD9-81ED-4DB2-BD59-A6C34878D82A}">
                    <a16:rowId xmlns:a16="http://schemas.microsoft.com/office/drawing/2014/main" val="832409136"/>
                  </a:ext>
                </a:extLst>
              </a:tr>
              <a:tr h="257775">
                <a:tc>
                  <a:txBody>
                    <a:bodyPr/>
                    <a:lstStyle/>
                    <a:p>
                      <a:r>
                        <a:rPr lang="en-US" dirty="0"/>
                        <a:t>16.27</a:t>
                      </a:r>
                      <a:endParaRPr lang="en-GB" dirty="0"/>
                    </a:p>
                  </a:txBody>
                  <a:tcPr/>
                </a:tc>
                <a:tc>
                  <a:txBody>
                    <a:bodyPr/>
                    <a:lstStyle/>
                    <a:p>
                      <a:r>
                        <a:rPr lang="en-US" dirty="0"/>
                        <a:t>41</a:t>
                      </a:r>
                      <a:endParaRPr lang="en-GB" dirty="0"/>
                    </a:p>
                  </a:txBody>
                  <a:tcPr/>
                </a:tc>
                <a:extLst>
                  <a:ext uri="{0D108BD9-81ED-4DB2-BD59-A6C34878D82A}">
                    <a16:rowId xmlns:a16="http://schemas.microsoft.com/office/drawing/2014/main" val="3477138819"/>
                  </a:ext>
                </a:extLst>
              </a:tr>
              <a:tr h="257775">
                <a:tc>
                  <a:txBody>
                    <a:bodyPr/>
                    <a:lstStyle/>
                    <a:p>
                      <a:r>
                        <a:rPr lang="en-US" dirty="0"/>
                        <a:t>11.11+24</a:t>
                      </a:r>
                      <a:endParaRPr lang="en-GB" dirty="0"/>
                    </a:p>
                  </a:txBody>
                  <a:tcPr/>
                </a:tc>
                <a:tc>
                  <a:txBody>
                    <a:bodyPr/>
                    <a:lstStyle/>
                    <a:p>
                      <a:r>
                        <a:rPr lang="en-US" dirty="0"/>
                        <a:t>42</a:t>
                      </a:r>
                      <a:endParaRPr lang="en-GB" dirty="0"/>
                    </a:p>
                  </a:txBody>
                  <a:tcPr/>
                </a:tc>
                <a:extLst>
                  <a:ext uri="{0D108BD9-81ED-4DB2-BD59-A6C34878D82A}">
                    <a16:rowId xmlns:a16="http://schemas.microsoft.com/office/drawing/2014/main" val="767879114"/>
                  </a:ext>
                </a:extLst>
              </a:tr>
              <a:tr h="257775">
                <a:tc>
                  <a:txBody>
                    <a:bodyPr/>
                    <a:lstStyle/>
                    <a:p>
                      <a:endParaRPr lang="en-GB"/>
                    </a:p>
                  </a:txBody>
                  <a:tcPr/>
                </a:tc>
                <a:tc>
                  <a:txBody>
                    <a:bodyPr/>
                    <a:lstStyle/>
                    <a:p>
                      <a:endParaRPr lang="en-GB" dirty="0"/>
                    </a:p>
                  </a:txBody>
                  <a:tcPr/>
                </a:tc>
                <a:extLst>
                  <a:ext uri="{0D108BD9-81ED-4DB2-BD59-A6C34878D82A}">
                    <a16:rowId xmlns:a16="http://schemas.microsoft.com/office/drawing/2014/main" val="2526399933"/>
                  </a:ext>
                </a:extLst>
              </a:tr>
            </a:tbl>
          </a:graphicData>
        </a:graphic>
      </p:graphicFrame>
      <p:sp>
        <p:nvSpPr>
          <p:cNvPr id="6" name="TextBox 5">
            <a:extLst>
              <a:ext uri="{FF2B5EF4-FFF2-40B4-BE49-F238E27FC236}">
                <a16:creationId xmlns:a16="http://schemas.microsoft.com/office/drawing/2014/main" id="{C11C32C2-5C2D-482E-A446-C7C3B647E51E}"/>
              </a:ext>
            </a:extLst>
          </p:cNvPr>
          <p:cNvSpPr txBox="1"/>
          <p:nvPr/>
        </p:nvSpPr>
        <p:spPr>
          <a:xfrm>
            <a:off x="5267325" y="428625"/>
            <a:ext cx="1685925" cy="646331"/>
          </a:xfrm>
          <a:prstGeom prst="rect">
            <a:avLst/>
          </a:prstGeom>
          <a:noFill/>
        </p:spPr>
        <p:txBody>
          <a:bodyPr wrap="square" rtlCol="0">
            <a:spAutoFit/>
          </a:bodyPr>
          <a:lstStyle/>
          <a:p>
            <a:r>
              <a:rPr lang="en-US" dirty="0"/>
              <a:t>Temperature 20C</a:t>
            </a:r>
            <a:endParaRPr lang="en-GB" dirty="0"/>
          </a:p>
        </p:txBody>
      </p:sp>
      <p:sp>
        <p:nvSpPr>
          <p:cNvPr id="7" name="TextBox 6">
            <a:extLst>
              <a:ext uri="{FF2B5EF4-FFF2-40B4-BE49-F238E27FC236}">
                <a16:creationId xmlns:a16="http://schemas.microsoft.com/office/drawing/2014/main" id="{8E4844C1-065E-4CF5-A551-E590F316EF4B}"/>
              </a:ext>
            </a:extLst>
          </p:cNvPr>
          <p:cNvSpPr txBox="1"/>
          <p:nvPr/>
        </p:nvSpPr>
        <p:spPr>
          <a:xfrm>
            <a:off x="5200650" y="3971925"/>
            <a:ext cx="3199872" cy="369332"/>
          </a:xfrm>
          <a:prstGeom prst="rect">
            <a:avLst/>
          </a:prstGeom>
          <a:noFill/>
        </p:spPr>
        <p:txBody>
          <a:bodyPr wrap="square" rtlCol="0">
            <a:spAutoFit/>
          </a:bodyPr>
          <a:lstStyle/>
          <a:p>
            <a:r>
              <a:rPr lang="en-US" dirty="0"/>
              <a:t>Sample : 7mm* 0.5mm </a:t>
            </a:r>
            <a:endParaRPr lang="en-GB" dirty="0"/>
          </a:p>
        </p:txBody>
      </p:sp>
    </p:spTree>
    <p:extLst>
      <p:ext uri="{BB962C8B-B14F-4D97-AF65-F5344CB8AC3E}">
        <p14:creationId xmlns:p14="http://schemas.microsoft.com/office/powerpoint/2010/main" val="2402525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5BB1-32B4-42BB-AC93-E653DD5CB003}"/>
              </a:ext>
            </a:extLst>
          </p:cNvPr>
          <p:cNvSpPr>
            <a:spLocks noGrp="1"/>
          </p:cNvSpPr>
          <p:nvPr>
            <p:ph type="title"/>
          </p:nvPr>
        </p:nvSpPr>
        <p:spPr/>
        <p:txBody>
          <a:bodyPr/>
          <a:lstStyle/>
          <a:p>
            <a:r>
              <a:rPr lang="en-US" dirty="0"/>
              <a:t>Summary</a:t>
            </a:r>
            <a:endParaRPr lang="en-GB" dirty="0"/>
          </a:p>
        </p:txBody>
      </p:sp>
      <p:sp>
        <p:nvSpPr>
          <p:cNvPr id="4" name="TextBox 3">
            <a:extLst>
              <a:ext uri="{FF2B5EF4-FFF2-40B4-BE49-F238E27FC236}">
                <a16:creationId xmlns:a16="http://schemas.microsoft.com/office/drawing/2014/main" id="{A1482680-6D58-45E2-A884-3121B02136A3}"/>
              </a:ext>
            </a:extLst>
          </p:cNvPr>
          <p:cNvSpPr txBox="1"/>
          <p:nvPr/>
        </p:nvSpPr>
        <p:spPr>
          <a:xfrm>
            <a:off x="424542" y="1371601"/>
            <a:ext cx="9449254" cy="5139869"/>
          </a:xfrm>
          <a:prstGeom prst="rect">
            <a:avLst/>
          </a:prstGeom>
          <a:noFill/>
        </p:spPr>
        <p:txBody>
          <a:bodyPr wrap="square" rtlCol="0">
            <a:spAutoFit/>
          </a:bodyPr>
          <a:lstStyle/>
          <a:p>
            <a:pPr marL="342900" indent="-342900">
              <a:buAutoNum type="arabicParenR"/>
            </a:pPr>
            <a:endParaRPr lang="en-US" sz="2000" dirty="0"/>
          </a:p>
          <a:p>
            <a:pPr marL="342900" indent="-342900">
              <a:buAutoNum type="arabicParenR"/>
            </a:pPr>
            <a:r>
              <a:rPr lang="en-US" sz="2000" dirty="0"/>
              <a:t>Polymers can be categorized by </a:t>
            </a:r>
            <a:r>
              <a:rPr lang="en-US" sz="2000" dirty="0" err="1"/>
              <a:t>behaviour</a:t>
            </a:r>
            <a:r>
              <a:rPr lang="en-US" sz="2000" dirty="0"/>
              <a:t> : Brittle, Plastic Elastomer</a:t>
            </a:r>
          </a:p>
          <a:p>
            <a:pPr marL="342900" indent="-342900">
              <a:buAutoNum type="arabicParenR"/>
            </a:pPr>
            <a:r>
              <a:rPr lang="en-US" sz="2000" dirty="0"/>
              <a:t>Polymers can be thermosetting or thermoplastic</a:t>
            </a:r>
          </a:p>
          <a:p>
            <a:pPr marL="342900" indent="-342900">
              <a:buAutoNum type="arabicParenR"/>
            </a:pPr>
            <a:r>
              <a:rPr lang="en-US" sz="2000" dirty="0"/>
              <a:t>Cross linked Elastomers are thermosets</a:t>
            </a:r>
          </a:p>
          <a:p>
            <a:pPr marL="342900" indent="-342900">
              <a:buAutoNum type="arabicParenR"/>
            </a:pPr>
            <a:r>
              <a:rPr lang="en-US" sz="2000" dirty="0"/>
              <a:t>Strength to weight ratio of nylon is equivalent to steel</a:t>
            </a:r>
          </a:p>
          <a:p>
            <a:pPr marL="342900" indent="-342900">
              <a:buAutoNum type="arabicParenR"/>
            </a:pPr>
            <a:r>
              <a:rPr lang="en-US" sz="2000" dirty="0"/>
              <a:t>One past the glass transition temperature, thermoplastics exhibit </a:t>
            </a:r>
            <a:r>
              <a:rPr lang="en-US" sz="2000" dirty="0" err="1"/>
              <a:t>visco</a:t>
            </a:r>
            <a:r>
              <a:rPr lang="en-US" sz="2000" dirty="0"/>
              <a:t> elastic </a:t>
            </a:r>
            <a:r>
              <a:rPr lang="en-US" sz="2000" dirty="0" err="1"/>
              <a:t>behaviour</a:t>
            </a:r>
            <a:endParaRPr lang="en-US" sz="2000" dirty="0"/>
          </a:p>
          <a:p>
            <a:pPr marL="342900" indent="-342900">
              <a:buAutoNum type="arabicParenR"/>
            </a:pPr>
            <a:r>
              <a:rPr lang="en-US" sz="2000" dirty="0"/>
              <a:t>The glass transition temperature affects many physical properties and must be considered in engineering applications</a:t>
            </a:r>
          </a:p>
          <a:p>
            <a:pPr marL="342900" indent="-342900">
              <a:buAutoNum type="arabicParenR"/>
            </a:pPr>
            <a:r>
              <a:rPr lang="en-US" sz="2000" dirty="0"/>
              <a:t>Plastic recycling is tricky to say the least</a:t>
            </a:r>
          </a:p>
          <a:p>
            <a:pPr marL="342900" indent="-342900">
              <a:buAutoNum type="arabicParenR"/>
            </a:pPr>
            <a:endParaRPr lang="en-US" sz="2000" dirty="0"/>
          </a:p>
          <a:p>
            <a:endParaRPr lang="en-US" dirty="0"/>
          </a:p>
          <a:p>
            <a:endParaRPr lang="en-US" dirty="0"/>
          </a:p>
          <a:p>
            <a:pPr marL="342900" indent="-342900">
              <a:buAutoNum type="arabicParenR"/>
            </a:pPr>
            <a:endParaRPr lang="en-US" dirty="0"/>
          </a:p>
          <a:p>
            <a:endParaRPr lang="en-US" dirty="0"/>
          </a:p>
          <a:p>
            <a:endParaRPr lang="en-US" dirty="0"/>
          </a:p>
          <a:p>
            <a:r>
              <a:rPr lang="en-US" dirty="0"/>
              <a:t> </a:t>
            </a:r>
            <a:endParaRPr lang="en-GB" dirty="0"/>
          </a:p>
        </p:txBody>
      </p:sp>
    </p:spTree>
    <p:extLst>
      <p:ext uri="{BB962C8B-B14F-4D97-AF65-F5344CB8AC3E}">
        <p14:creationId xmlns:p14="http://schemas.microsoft.com/office/powerpoint/2010/main" val="19621793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5BB1-32B4-42BB-AC93-E653DD5CB003}"/>
              </a:ext>
            </a:extLst>
          </p:cNvPr>
          <p:cNvSpPr>
            <a:spLocks noGrp="1"/>
          </p:cNvSpPr>
          <p:nvPr>
            <p:ph type="title"/>
          </p:nvPr>
        </p:nvSpPr>
        <p:spPr/>
        <p:txBody>
          <a:bodyPr/>
          <a:lstStyle/>
          <a:p>
            <a:r>
              <a:rPr lang="en-US" dirty="0"/>
              <a:t>Assignment</a:t>
            </a:r>
            <a:endParaRPr lang="en-GB" dirty="0"/>
          </a:p>
        </p:txBody>
      </p:sp>
      <p:sp>
        <p:nvSpPr>
          <p:cNvPr id="4" name="TextBox 3">
            <a:extLst>
              <a:ext uri="{FF2B5EF4-FFF2-40B4-BE49-F238E27FC236}">
                <a16:creationId xmlns:a16="http://schemas.microsoft.com/office/drawing/2014/main" id="{A1482680-6D58-45E2-A884-3121B02136A3}"/>
              </a:ext>
            </a:extLst>
          </p:cNvPr>
          <p:cNvSpPr txBox="1"/>
          <p:nvPr/>
        </p:nvSpPr>
        <p:spPr>
          <a:xfrm>
            <a:off x="424542" y="1371601"/>
            <a:ext cx="9449254" cy="4216539"/>
          </a:xfrm>
          <a:prstGeom prst="rect">
            <a:avLst/>
          </a:prstGeom>
          <a:noFill/>
        </p:spPr>
        <p:txBody>
          <a:bodyPr wrap="square" rtlCol="0">
            <a:spAutoFit/>
          </a:bodyPr>
          <a:lstStyle/>
          <a:p>
            <a:r>
              <a:rPr lang="en-US" sz="2000" dirty="0"/>
              <a:t>Level 4</a:t>
            </a:r>
          </a:p>
          <a:p>
            <a:endParaRPr lang="en-US" sz="2000" dirty="0"/>
          </a:p>
          <a:p>
            <a:r>
              <a:rPr lang="en-US" sz="2000" dirty="0"/>
              <a:t>Discussion of rubber </a:t>
            </a:r>
            <a:r>
              <a:rPr lang="en-US" sz="2000" dirty="0" err="1"/>
              <a:t>behaviour</a:t>
            </a:r>
            <a:r>
              <a:rPr lang="en-US" sz="2000" dirty="0"/>
              <a:t>.  Thumb and ruler tests</a:t>
            </a:r>
          </a:p>
          <a:p>
            <a:endParaRPr lang="en-US" sz="2000" dirty="0"/>
          </a:p>
          <a:p>
            <a:endParaRPr lang="en-US" sz="2000" dirty="0"/>
          </a:p>
          <a:p>
            <a:r>
              <a:rPr lang="en-US" sz="2000" dirty="0"/>
              <a:t>Level 6.</a:t>
            </a:r>
          </a:p>
          <a:p>
            <a:endParaRPr lang="en-US" sz="2000" dirty="0"/>
          </a:p>
          <a:p>
            <a:r>
              <a:rPr lang="en-US" sz="2000" dirty="0"/>
              <a:t>Some experiments you could do at home…</a:t>
            </a:r>
          </a:p>
          <a:p>
            <a:endParaRPr lang="en-US" dirty="0"/>
          </a:p>
          <a:p>
            <a:endParaRPr lang="en-US" dirty="0"/>
          </a:p>
          <a:p>
            <a:pPr marL="342900" indent="-342900">
              <a:buAutoNum type="arabicParenR"/>
            </a:pPr>
            <a:endParaRPr lang="en-US" dirty="0"/>
          </a:p>
          <a:p>
            <a:endParaRPr lang="en-US" dirty="0"/>
          </a:p>
          <a:p>
            <a:endParaRPr lang="en-US" dirty="0"/>
          </a:p>
          <a:p>
            <a:r>
              <a:rPr lang="en-US" dirty="0"/>
              <a:t> </a:t>
            </a:r>
            <a:endParaRPr lang="en-GB" dirty="0"/>
          </a:p>
        </p:txBody>
      </p:sp>
    </p:spTree>
    <p:extLst>
      <p:ext uri="{BB962C8B-B14F-4D97-AF65-F5344CB8AC3E}">
        <p14:creationId xmlns:p14="http://schemas.microsoft.com/office/powerpoint/2010/main" val="1490941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5BB1-32B4-42BB-AC93-E653DD5CB003}"/>
              </a:ext>
            </a:extLst>
          </p:cNvPr>
          <p:cNvSpPr>
            <a:spLocks noGrp="1"/>
          </p:cNvSpPr>
          <p:nvPr>
            <p:ph type="title"/>
          </p:nvPr>
        </p:nvSpPr>
        <p:spPr/>
        <p:txBody>
          <a:bodyPr/>
          <a:lstStyle/>
          <a:p>
            <a:r>
              <a:rPr lang="en-US" dirty="0"/>
              <a:t>Reading</a:t>
            </a:r>
            <a:endParaRPr lang="en-GB" dirty="0"/>
          </a:p>
        </p:txBody>
      </p:sp>
      <p:sp>
        <p:nvSpPr>
          <p:cNvPr id="4" name="TextBox 3">
            <a:extLst>
              <a:ext uri="{FF2B5EF4-FFF2-40B4-BE49-F238E27FC236}">
                <a16:creationId xmlns:a16="http://schemas.microsoft.com/office/drawing/2014/main" id="{A1482680-6D58-45E2-A884-3121B02136A3}"/>
              </a:ext>
            </a:extLst>
          </p:cNvPr>
          <p:cNvSpPr txBox="1"/>
          <p:nvPr/>
        </p:nvSpPr>
        <p:spPr>
          <a:xfrm>
            <a:off x="504000" y="1940313"/>
            <a:ext cx="1313649" cy="677108"/>
          </a:xfrm>
          <a:prstGeom prst="rect">
            <a:avLst/>
          </a:prstGeom>
          <a:noFill/>
        </p:spPr>
        <p:txBody>
          <a:bodyPr wrap="square" rtlCol="0">
            <a:spAutoFit/>
          </a:bodyPr>
          <a:lstStyle/>
          <a:p>
            <a:r>
              <a:rPr lang="en-US" sz="2000" dirty="0"/>
              <a:t>Level 4</a:t>
            </a:r>
          </a:p>
          <a:p>
            <a:endParaRPr lang="en-GB" dirty="0"/>
          </a:p>
        </p:txBody>
      </p:sp>
      <p:sp>
        <p:nvSpPr>
          <p:cNvPr id="5" name="Rectangle 4">
            <a:extLst>
              <a:ext uri="{FF2B5EF4-FFF2-40B4-BE49-F238E27FC236}">
                <a16:creationId xmlns:a16="http://schemas.microsoft.com/office/drawing/2014/main" id="{98E043BF-1ED7-418D-925E-946F44E473C7}"/>
              </a:ext>
            </a:extLst>
          </p:cNvPr>
          <p:cNvSpPr/>
          <p:nvPr/>
        </p:nvSpPr>
        <p:spPr>
          <a:xfrm>
            <a:off x="2095632" y="2676512"/>
            <a:ext cx="5583580" cy="646331"/>
          </a:xfrm>
          <a:prstGeom prst="rect">
            <a:avLst/>
          </a:prstGeom>
        </p:spPr>
        <p:txBody>
          <a:bodyPr wrap="none">
            <a:spAutoFit/>
          </a:bodyPr>
          <a:lstStyle/>
          <a:p>
            <a:r>
              <a:rPr lang="en-GB" dirty="0">
                <a:hlinkClick r:id="rId2"/>
              </a:rPr>
              <a:t>http://www.pslc.ws/macrog/maindir.htm</a:t>
            </a:r>
            <a:endParaRPr lang="en-GB" dirty="0"/>
          </a:p>
          <a:p>
            <a:r>
              <a:rPr lang="en-GB" dirty="0"/>
              <a:t> - fun resource on polymers from university of </a:t>
            </a:r>
            <a:r>
              <a:rPr lang="en-GB" dirty="0" err="1"/>
              <a:t>missipi</a:t>
            </a:r>
            <a:endParaRPr lang="en-GB" dirty="0"/>
          </a:p>
        </p:txBody>
      </p:sp>
      <p:sp>
        <p:nvSpPr>
          <p:cNvPr id="6" name="TextBox 5">
            <a:extLst>
              <a:ext uri="{FF2B5EF4-FFF2-40B4-BE49-F238E27FC236}">
                <a16:creationId xmlns:a16="http://schemas.microsoft.com/office/drawing/2014/main" id="{5AFF60B4-0EDF-4F85-BB0D-F6631FC87912}"/>
              </a:ext>
            </a:extLst>
          </p:cNvPr>
          <p:cNvSpPr txBox="1"/>
          <p:nvPr/>
        </p:nvSpPr>
        <p:spPr>
          <a:xfrm>
            <a:off x="504000" y="4412167"/>
            <a:ext cx="1313649" cy="677108"/>
          </a:xfrm>
          <a:prstGeom prst="rect">
            <a:avLst/>
          </a:prstGeom>
          <a:noFill/>
        </p:spPr>
        <p:txBody>
          <a:bodyPr wrap="square" rtlCol="0">
            <a:spAutoFit/>
          </a:bodyPr>
          <a:lstStyle/>
          <a:p>
            <a:r>
              <a:rPr lang="en-US" sz="2000" dirty="0"/>
              <a:t>Level 6</a:t>
            </a:r>
          </a:p>
          <a:p>
            <a:endParaRPr lang="en-GB" dirty="0"/>
          </a:p>
        </p:txBody>
      </p:sp>
      <p:sp>
        <p:nvSpPr>
          <p:cNvPr id="3" name="Rectangle 2">
            <a:extLst>
              <a:ext uri="{FF2B5EF4-FFF2-40B4-BE49-F238E27FC236}">
                <a16:creationId xmlns:a16="http://schemas.microsoft.com/office/drawing/2014/main" id="{C1C2DFAD-2C9C-463C-A181-03D49ACC6BFC}"/>
              </a:ext>
            </a:extLst>
          </p:cNvPr>
          <p:cNvSpPr/>
          <p:nvPr/>
        </p:nvSpPr>
        <p:spPr>
          <a:xfrm>
            <a:off x="4082121" y="3779837"/>
            <a:ext cx="5038725" cy="2031325"/>
          </a:xfrm>
          <a:prstGeom prst="rect">
            <a:avLst/>
          </a:prstGeom>
        </p:spPr>
        <p:txBody>
          <a:bodyPr>
            <a:spAutoFit/>
          </a:bodyPr>
          <a:lstStyle/>
          <a:p>
            <a:r>
              <a:rPr lang="en-GB" dirty="0"/>
              <a:t>TPI - https://www.rtpcompany.com/products/product-guide/thermoplastic-polyimide-tpi/#:~:text=However%2C%20TPI%20is%20also%20available%20as%20an%20amorphous,wear%20resistance.%20TPI%20is%20also%20inherently%20flame%20retardant.</a:t>
            </a:r>
          </a:p>
        </p:txBody>
      </p:sp>
    </p:spTree>
    <p:extLst>
      <p:ext uri="{BB962C8B-B14F-4D97-AF65-F5344CB8AC3E}">
        <p14:creationId xmlns:p14="http://schemas.microsoft.com/office/powerpoint/2010/main" val="2687310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52252</TotalTime>
  <Words>2216</Words>
  <Application>Microsoft Office PowerPoint</Application>
  <PresentationFormat>Custom</PresentationFormat>
  <Paragraphs>165</Paragraphs>
  <Slides>27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Linux Libertine</vt:lpstr>
      <vt:lpstr>Arial</vt:lpstr>
      <vt:lpstr>Symbol</vt:lpstr>
      <vt:lpstr>Times New Roman</vt:lpstr>
      <vt:lpstr>Wingdings</vt:lpstr>
      <vt:lpstr>Office Theme</vt:lpstr>
      <vt:lpstr>Warmup.</vt:lpstr>
      <vt:lpstr>Warmup.</vt:lpstr>
      <vt:lpstr>PowerPoint Presentation</vt:lpstr>
      <vt:lpstr>PowerPoint Presentation</vt:lpstr>
      <vt:lpstr>PowerPoint Presentation</vt:lpstr>
      <vt:lpstr>PowerPoint Presentation</vt:lpstr>
      <vt:lpstr>PowerPoint Presentation</vt:lpstr>
      <vt:lpstr>Thermo plastics</vt:lpstr>
      <vt:lpstr>Thermo plastics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Assignment</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chris</dc:creator>
  <dc:description/>
  <cp:lastModifiedBy>Chris</cp:lastModifiedBy>
  <cp:revision>324</cp:revision>
  <dcterms:modified xsi:type="dcterms:W3CDTF">2021-02-15T16:10:36Z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4</vt:i4>
  </property>
  <property fmtid="{D5CDD505-2E9C-101B-9397-08002B2CF9AE}" pid="8" name="PresentationFormat">
    <vt:lpwstr>Custom</vt:lpwstr>
  </property>
  <property fmtid="{D5CDD505-2E9C-101B-9397-08002B2CF9AE}" pid="9" name="ScaleCrop">
    <vt:bool>false</vt:bool>
  </property>
  <property fmtid="{D5CDD505-2E9C-101B-9397-08002B2CF9AE}" pid="10" name="ShareDoc">
    <vt:bool>false</vt:bool>
  </property>
  <property fmtid="{D5CDD505-2E9C-101B-9397-08002B2CF9AE}" pid="11" name="Slides">
    <vt:i4>26</vt:i4>
  </property>
</Properties>
</file>