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8" r:id="rId2"/>
    <p:sldId id="261" r:id="rId3"/>
    <p:sldId id="259" r:id="rId4"/>
    <p:sldId id="260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70" r:id="rId13"/>
    <p:sldId id="27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6925" autoAdjust="0"/>
  </p:normalViewPr>
  <p:slideViewPr>
    <p:cSldViewPr snapToGrid="0">
      <p:cViewPr varScale="1">
        <p:scale>
          <a:sx n="96" d="100"/>
          <a:sy n="96" d="100"/>
        </p:scale>
        <p:origin x="115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85D73-4ED5-44CF-949D-9F8D3B35615D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31133E-16C6-4D44-9DFF-DA8C045032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2086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31133E-16C6-4D44-9DFF-DA8C0450326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0013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E815D1-FA3E-4B26-42F0-9C01F398D5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BBB1E8B-FD5A-78B5-6EEC-D5D9FED118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976B2AE-1F67-3870-4A7F-B3565B7FBF7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91975E-0202-846B-5C34-A30479BA697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31133E-16C6-4D44-9DFF-DA8C0450326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9513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31133E-16C6-4D44-9DFF-DA8C0450326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9563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31133E-16C6-4D44-9DFF-DA8C0450326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6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31133E-16C6-4D44-9DFF-DA8C0450326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9319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31133E-16C6-4D44-9DFF-DA8C0450326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99977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31133E-16C6-4D44-9DFF-DA8C0450326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30702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31133E-16C6-4D44-9DFF-DA8C0450326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2264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31133E-16C6-4D44-9DFF-DA8C0450326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9943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31133E-16C6-4D44-9DFF-DA8C0450326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0157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31133E-16C6-4D44-9DFF-DA8C0450326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57527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31133E-16C6-4D44-9DFF-DA8C0450326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404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28C11-789F-7027-ECB3-2C7A75C26A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8C89A8-1DD7-692F-7533-571D077DD5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4F5B43-4353-6C7B-457A-523FA58A9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CB030-1BBB-490A-873E-7626EA60322F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4EA78B-FB45-B946-C1A1-96AD3F58CA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8C9704-186D-D1FE-09F0-6F91218CE5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A8378-2E3F-4FE3-BE5F-A850DF198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4842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FEAB2E-8C7F-7368-8452-52575E0CAB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C756CB-8B9E-A2B5-1E3A-D2516999EA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8F8BE6-AC97-C737-888D-C84348C71C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CB030-1BBB-490A-873E-7626EA60322F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AAF934-778F-48D8-1947-4F02085FD1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3AC89C-73A2-884E-453A-510AA639CB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A8378-2E3F-4FE3-BE5F-A850DF198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437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74947-D827-2107-60BB-7198F848B2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0FE4EE-A75E-D291-D721-948A6E8F0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551513-59DE-C9F7-94C0-41F575437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CB030-1BBB-490A-873E-7626EA60322F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B01619-1634-7E3B-EF68-9E2F51673B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98478B-6570-6BB2-F9E5-5AE18C41E2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A8378-2E3F-4FE3-BE5F-A850DF198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6462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18E81-0E81-073F-A9B6-4A97388209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63C5C-3379-0F48-74BF-DE304BE26A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842C81-5856-3F12-87F8-9DAFBE7709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3A5F68-0BF5-B06F-B82C-70237DFDE4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CB030-1BBB-490A-873E-7626EA60322F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2C428D-34EC-E90D-C288-B95DB5F42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237CCA-9EE5-ADFD-2E09-DEB260633A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A8378-2E3F-4FE3-BE5F-A850DF198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10335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DCDDB9-F9D9-F37C-4FBA-5B01936CFB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862CB2-8849-7984-3B89-DFC36CC40E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E1AFFE-BA1F-204E-937B-F50D7C2868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0A98ABD-7C8E-1350-EE63-F06203F3AB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A3236F-62E4-01CF-467B-A7AA015C14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EAEB4F5-A93A-7DC6-08C4-4B9B947A01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CB030-1BBB-490A-873E-7626EA60322F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DFD1724-6906-339A-7CEA-52EBD2901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9A4DA26-C63B-85C7-7AFF-8EC4359BB2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A8378-2E3F-4FE3-BE5F-A850DF198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8436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A4A97-6262-ACBF-A0F8-D26C51C89D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A6643E5-EA79-BDB9-B62D-F9B5F85A45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CB030-1BBB-490A-873E-7626EA60322F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F61466-7A83-55C3-8AB5-7FF95A036C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9EC010-E175-0120-30D1-5C99E4139B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A8378-2E3F-4FE3-BE5F-A850DF198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3398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B041672-4F53-F3C7-75C5-EB6A2EFED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CB030-1BBB-490A-873E-7626EA60322F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748435-2D87-A27D-6876-62408207F5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F05FD1-5D3A-0A68-B216-477277F1BB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A8378-2E3F-4FE3-BE5F-A850DF198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5219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78F05-E7BA-75CB-D7B0-AC43F08247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5F3835-F53E-0804-9E4E-DFDFAF6A3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E84EA5-9260-C9A0-236F-ECEE8333E3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E2C373-CA6E-5A8E-AB8D-DF53B2F799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CB030-1BBB-490A-873E-7626EA60322F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B4FE72-71EF-8CD3-9808-3A64A3E367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AEC98A-C02F-1218-655C-24788B3E4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A8378-2E3F-4FE3-BE5F-A850DF198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09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8A484-7A81-8CE5-26F6-6BC856581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ABC717-CC2E-7955-276F-4C2BDD6E91C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C4D070-3954-8899-782E-48FBC98512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18420A-3C37-D58C-1853-1C672A2846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CB030-1BBB-490A-873E-7626EA60322F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68650-8473-8AF3-911C-91EE8844B0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FE73AF-8D54-0B84-FA37-C33D829EC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A8378-2E3F-4FE3-BE5F-A850DF198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6248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08235-B325-98F1-481D-5146EBBB35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B84548-7678-7387-AF36-CCA075832A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A70C50-557B-1D9E-450E-09BEB97001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CB030-1BBB-490A-873E-7626EA60322F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194EE3-DD9A-6C4E-93F0-9EF29100A1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AB48E6-E168-6F0F-E29F-E46B315A62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A8378-2E3F-4FE3-BE5F-A850DF198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7683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B54439-46F3-A6CA-0544-93AE10247CC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B26037-34E4-03BB-DBCE-A4EEA46AE9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CD383A-9147-2A8D-8F50-09BD49529B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CB030-1BBB-490A-873E-7626EA60322F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91EBA5-6FF6-A55B-8EF6-58A4C7D97A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A29828-C133-1FB7-7F84-6920C5F341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A8378-2E3F-4FE3-BE5F-A850DF198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0593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74E90A7-0BA3-7A2E-A55E-FDF597FA0F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5B5710-287B-0108-FE4F-584F24246A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841984-7C5D-6471-F04D-ABE37FD6AF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5BCB030-1BBB-490A-873E-7626EA60322F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C1B54E-900C-F200-28F2-AA5473F7A0F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8FA08E-ADE4-5516-799E-3D69D5EAFE9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58A8378-2E3F-4FE3-BE5F-A850DF198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2161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planbe.eco/en/blog/how-to-calculate-the-carbon-footprint-in-the-hotel-industry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9277" b="-9277"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3" name="TextBox 3"/>
          <p:cNvSpPr txBox="1"/>
          <p:nvPr/>
        </p:nvSpPr>
        <p:spPr>
          <a:xfrm>
            <a:off x="685800" y="787400"/>
            <a:ext cx="5737398" cy="15645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120"/>
              </a:lnSpc>
            </a:pPr>
            <a:r>
              <a:rPr lang="en-US" sz="6000" spc="-492" dirty="0">
                <a:solidFill>
                  <a:srgbClr val="FFFFFF"/>
                </a:solidFill>
                <a:latin typeface="Times New Roman" panose="02020603050405020304" pitchFamily="18" charset="0"/>
                <a:ea typeface="Public Sans"/>
                <a:cs typeface="Times New Roman" panose="02020603050405020304" pitchFamily="18" charset="0"/>
                <a:sym typeface="Public Sans"/>
              </a:rPr>
              <a:t>The Road to Sustainability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5801" y="2410461"/>
            <a:ext cx="7575603" cy="7622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360"/>
              </a:lnSpc>
            </a:pPr>
            <a:r>
              <a:rPr lang="en-US" sz="4000" spc="147" dirty="0">
                <a:solidFill>
                  <a:srgbClr val="000000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Renewable Energy Integration in Hotel Operations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endParaRPr lang="en-GB" b="1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 (Hons) International Hotel Management – 3 Year</a:t>
            </a:r>
            <a:endParaRPr lang="en-GB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Title: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Contemporary Themes in the Hotel and Hospitality Sector</a:t>
            </a:r>
            <a:b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Code: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BMIH6001</a:t>
            </a:r>
            <a:b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Name: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Rezaul Rabbani</a:t>
            </a:r>
            <a:b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ID: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1813391</a:t>
            </a:r>
          </a:p>
          <a:p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Lecturer: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Dr Ernest 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Balutie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Wavei</a:t>
            </a:r>
            <a:br>
              <a:rPr lang="en-GB" dirty="0"/>
            </a:br>
            <a:endParaRPr lang="en-US" sz="4000" spc="147" dirty="0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>
              <a:lnSpc>
                <a:spcPts val="4360"/>
              </a:lnSpc>
            </a:pPr>
            <a:endParaRPr lang="en-US" sz="4000" spc="147" dirty="0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>
              <a:lnSpc>
                <a:spcPts val="4360"/>
              </a:lnSpc>
            </a:pPr>
            <a:endParaRPr lang="en-US" sz="4000" spc="147" dirty="0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>
              <a:lnSpc>
                <a:spcPts val="4360"/>
              </a:lnSpc>
            </a:pPr>
            <a:endParaRPr lang="en-US" sz="4000" spc="147" dirty="0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>
              <a:lnSpc>
                <a:spcPts val="4360"/>
              </a:lnSpc>
            </a:pPr>
            <a:endParaRPr lang="en-US" sz="4000" spc="147" dirty="0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>
              <a:lnSpc>
                <a:spcPts val="4360"/>
              </a:lnSpc>
            </a:pPr>
            <a:endParaRPr lang="en-US" sz="4000" spc="147" dirty="0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>
              <a:lnSpc>
                <a:spcPts val="4360"/>
              </a:lnSpc>
            </a:pPr>
            <a:endParaRPr lang="en-US" sz="4000" spc="147" dirty="0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6E855B-3A92-F05D-C6ED-61E441DC4E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D69E2384-DB0A-9C32-3C02-84F31D8C105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9277" b="-9277"/>
            </a:stretch>
          </a:blipFill>
        </p:spPr>
        <p:txBody>
          <a:bodyPr/>
          <a:lstStyle/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pPr algn="just"/>
            <a:endParaRPr lang="en-US" b="1" dirty="0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347D532F-0485-9884-AC94-D08409C1ADC3}"/>
              </a:ext>
            </a:extLst>
          </p:cNvPr>
          <p:cNvSpPr txBox="1"/>
          <p:nvPr/>
        </p:nvSpPr>
        <p:spPr>
          <a:xfrm>
            <a:off x="685800" y="787400"/>
            <a:ext cx="5737398" cy="7822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120"/>
              </a:lnSpc>
            </a:pPr>
            <a:endParaRPr lang="en-US" sz="6000" spc="-492" dirty="0">
              <a:solidFill>
                <a:srgbClr val="FFFFFF"/>
              </a:solidFill>
              <a:latin typeface="Public Sans"/>
              <a:ea typeface="Public Sans"/>
              <a:cs typeface="Public Sans"/>
              <a:sym typeface="Public San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311523-D17F-B9D9-BD09-99E3F520EDEE}"/>
              </a:ext>
            </a:extLst>
          </p:cNvPr>
          <p:cNvSpPr txBox="1"/>
          <p:nvPr/>
        </p:nvSpPr>
        <p:spPr>
          <a:xfrm>
            <a:off x="1211547" y="1079554"/>
            <a:ext cx="9768905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 Acknowledgement Statement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“I confirm that I have not presented any AI generated text as my own work. I confirm I have copies of my drafts, notes and any other resources I used before and after the use of AI tools which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may be asked to provide in evidence”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0747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9222" b="-9222"/>
            </a:stretch>
          </a:blipFill>
        </p:spPr>
        <p:txBody>
          <a:bodyPr/>
          <a:lstStyle/>
          <a:p>
            <a:endParaRPr lang="en-GB" sz="1200" dirty="0"/>
          </a:p>
        </p:txBody>
      </p:sp>
      <p:sp>
        <p:nvSpPr>
          <p:cNvPr id="3" name="TextBox 3"/>
          <p:cNvSpPr txBox="1"/>
          <p:nvPr/>
        </p:nvSpPr>
        <p:spPr>
          <a:xfrm>
            <a:off x="394251" y="335034"/>
            <a:ext cx="10820400" cy="6708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87"/>
              </a:lnSpc>
            </a:pPr>
            <a:r>
              <a:rPr lang="en-US" sz="6000" spc="-383" dirty="0">
                <a:solidFill>
                  <a:srgbClr val="FFFFFF"/>
                </a:solidFill>
                <a:latin typeface="Times New Roman" panose="02020603050405020304" pitchFamily="18" charset="0"/>
                <a:ea typeface="Public Sans"/>
                <a:cs typeface="Times New Roman" panose="02020603050405020304" pitchFamily="18" charset="0"/>
                <a:sym typeface="Public Sans"/>
              </a:rPr>
              <a:t>Hospitality accounts for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10702" y="615481"/>
            <a:ext cx="2587497" cy="119269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481"/>
              </a:lnSpc>
            </a:pPr>
            <a:r>
              <a:rPr lang="en-US" sz="5400" b="1" spc="9" dirty="0">
                <a:solidFill>
                  <a:srgbClr val="FFFFFF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~1%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86409" y="1829953"/>
            <a:ext cx="10820400" cy="11937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87"/>
              </a:lnSpc>
            </a:pPr>
            <a:r>
              <a:rPr lang="en-US" sz="4667" spc="-383" dirty="0">
                <a:solidFill>
                  <a:srgbClr val="FFFFFF"/>
                </a:solidFill>
                <a:latin typeface="Public Sans"/>
                <a:ea typeface="Public Sans"/>
                <a:cs typeface="Public Sans"/>
                <a:sym typeface="Public Sans"/>
              </a:rPr>
              <a:t>of global CO₂ emissions</a:t>
            </a:r>
          </a:p>
          <a:p>
            <a:pPr algn="ctr">
              <a:lnSpc>
                <a:spcPts val="5087"/>
              </a:lnSpc>
            </a:pPr>
            <a:r>
              <a:rPr lang="en-GB" sz="1400" i="1" u="sng" dirty="0">
                <a:solidFill>
                  <a:srgbClr val="92D05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How to calculate the carbon footprint in the hotel industry - Plan Be Eco</a:t>
            </a:r>
            <a:endParaRPr lang="en-US" sz="1400" i="1" u="sng" spc="-383" dirty="0">
              <a:solidFill>
                <a:srgbClr val="92D050"/>
              </a:solidFill>
              <a:latin typeface="Times New Roman" panose="02020603050405020304" pitchFamily="18" charset="0"/>
              <a:ea typeface="Public Sans"/>
              <a:cs typeface="Times New Roman" panose="02020603050405020304" pitchFamily="18" charset="0"/>
              <a:sym typeface="Public San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6AE31FC-2066-976D-586F-94B6D0652202}"/>
              </a:ext>
            </a:extLst>
          </p:cNvPr>
          <p:cNvSpPr txBox="1"/>
          <p:nvPr/>
        </p:nvSpPr>
        <p:spPr>
          <a:xfrm>
            <a:off x="1394791" y="3253838"/>
            <a:ext cx="940241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 in Hospitality: A Growing Imperative</a:t>
            </a:r>
          </a:p>
          <a:p>
            <a:pPr algn="just"/>
            <a:endParaRPr lang="en-GB" b="1" u="sng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 global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climate concerns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intensify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the </a:t>
            </a:r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hospitality sector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faces growing scrutiny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Hotels are under pressure to </a:t>
            </a:r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cut carbon emissions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move toward </a:t>
            </a:r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net-zero operations</a:t>
            </a:r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Renewable energy integration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is becoming a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key strategy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in this transition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helps to:</a:t>
            </a: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Reduce emissions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directly tied to hotel operations</a:t>
            </a: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Boost energy efficiency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across facilities</a:t>
            </a: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Shield operations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from rising energy costs and future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regulatory shifts</a:t>
            </a: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sustainable energy approach is no longer optional — it’s a </a:t>
            </a:r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business necessity</a:t>
            </a:r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252000">
            <a:off x="-234763" y="-437252"/>
            <a:ext cx="12661525" cy="7732503"/>
          </a:xfrm>
          <a:custGeom>
            <a:avLst/>
            <a:gdLst/>
            <a:ahLst/>
            <a:cxnLst/>
            <a:rect l="l" t="t" r="r" b="b"/>
            <a:pathLst>
              <a:path w="18992288" h="11598754">
                <a:moveTo>
                  <a:pt x="753401" y="0"/>
                </a:moveTo>
                <a:lnTo>
                  <a:pt x="18992288" y="1339380"/>
                </a:lnTo>
                <a:lnTo>
                  <a:pt x="18238887" y="11598754"/>
                </a:lnTo>
                <a:lnTo>
                  <a:pt x="0" y="10259374"/>
                </a:lnTo>
                <a:lnTo>
                  <a:pt x="753401" y="0"/>
                </a:lnTo>
                <a:close/>
              </a:path>
            </a:pathLst>
          </a:custGeom>
          <a:blipFill>
            <a:blip r:embed="rId3"/>
            <a:stretch>
              <a:fillRect l="-9158" t="-9095" r="-14161" b="-25693"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3" name="Freeform 3"/>
          <p:cNvSpPr/>
          <p:nvPr/>
        </p:nvSpPr>
        <p:spPr>
          <a:xfrm>
            <a:off x="685800" y="4324020"/>
            <a:ext cx="2745152" cy="1022569"/>
          </a:xfrm>
          <a:custGeom>
            <a:avLst/>
            <a:gdLst/>
            <a:ahLst/>
            <a:cxnLst/>
            <a:rect l="l" t="t" r="r" b="b"/>
            <a:pathLst>
              <a:path w="4117728" h="1533854">
                <a:moveTo>
                  <a:pt x="0" y="0"/>
                </a:moveTo>
                <a:lnTo>
                  <a:pt x="4117728" y="0"/>
                </a:lnTo>
                <a:lnTo>
                  <a:pt x="4117728" y="1533854"/>
                </a:lnTo>
                <a:lnTo>
                  <a:pt x="0" y="153385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4" name="Freeform 4"/>
          <p:cNvSpPr/>
          <p:nvPr/>
        </p:nvSpPr>
        <p:spPr>
          <a:xfrm>
            <a:off x="685801" y="2430155"/>
            <a:ext cx="2681591" cy="1135339"/>
          </a:xfrm>
          <a:custGeom>
            <a:avLst/>
            <a:gdLst/>
            <a:ahLst/>
            <a:cxnLst/>
            <a:rect l="l" t="t" r="r" b="b"/>
            <a:pathLst>
              <a:path w="4022387" h="1703008">
                <a:moveTo>
                  <a:pt x="0" y="0"/>
                </a:moveTo>
                <a:lnTo>
                  <a:pt x="4022387" y="0"/>
                </a:lnTo>
                <a:lnTo>
                  <a:pt x="4022387" y="1703009"/>
                </a:lnTo>
                <a:lnTo>
                  <a:pt x="0" y="170300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16429" b="-16429"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5" name="TextBox 5"/>
          <p:cNvSpPr txBox="1"/>
          <p:nvPr/>
        </p:nvSpPr>
        <p:spPr>
          <a:xfrm>
            <a:off x="685801" y="1033155"/>
            <a:ext cx="6823567" cy="10502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Hotels worldwide are investing in solar panels, geothermal systems, and smart energy management to meet corporate sustainability goals and appeal to eco-conscious guests.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543530" y="2646548"/>
            <a:ext cx="3965838" cy="10844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909"/>
              </a:lnSpc>
              <a:spcBef>
                <a:spcPct val="0"/>
              </a:spcBef>
            </a:pPr>
            <a:r>
              <a:rPr lang="en-US" sz="2668" spc="-219" dirty="0">
                <a:solidFill>
                  <a:srgbClr val="FFFFFF"/>
                </a:solidFill>
                <a:latin typeface="Times New Roman" panose="02020603050405020304" pitchFamily="18" charset="0"/>
                <a:ea typeface="Public Sans"/>
                <a:cs typeface="Times New Roman" panose="02020603050405020304" pitchFamily="18" charset="0"/>
                <a:sym typeface="Public Sans"/>
              </a:rPr>
              <a:t>placed solar energy systems in greater than 60+ hotels.</a:t>
            </a:r>
          </a:p>
          <a:p>
            <a:pPr algn="just">
              <a:lnSpc>
                <a:spcPts val="2909"/>
              </a:lnSpc>
              <a:spcBef>
                <a:spcPct val="0"/>
              </a:spcBef>
            </a:pPr>
            <a:r>
              <a:rPr lang="en-GB" dirty="0">
                <a:solidFill>
                  <a:schemeClr val="accent6"/>
                </a:solidFill>
              </a:rPr>
              <a:t>(</a:t>
            </a:r>
            <a:r>
              <a:rPr lang="en-GB" i="1" u="sng" dirty="0">
                <a:solidFill>
                  <a:schemeClr val="accent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Marriott International, Inc., 2023); </a:t>
            </a:r>
            <a:endParaRPr lang="en-US" sz="2668" i="1" u="sng" spc="-219" dirty="0">
              <a:solidFill>
                <a:schemeClr val="accent6"/>
              </a:solidFill>
              <a:latin typeface="Times New Roman" panose="02020603050405020304" pitchFamily="18" charset="0"/>
              <a:ea typeface="Public Sans"/>
              <a:cs typeface="Times New Roman" panose="02020603050405020304" pitchFamily="18" charset="0"/>
              <a:sym typeface="Public Sans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3543530" y="3933366"/>
            <a:ext cx="3965838" cy="18594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909"/>
              </a:lnSpc>
              <a:spcBef>
                <a:spcPct val="0"/>
              </a:spcBef>
            </a:pPr>
            <a:r>
              <a:rPr lang="en-US" sz="2668" spc="-219" dirty="0">
                <a:solidFill>
                  <a:srgbClr val="FFFFFF"/>
                </a:solidFill>
                <a:latin typeface="Times New Roman" panose="02020603050405020304" pitchFamily="18" charset="0"/>
                <a:ea typeface="Public Sans"/>
                <a:cs typeface="Times New Roman" panose="02020603050405020304" pitchFamily="18" charset="0"/>
                <a:sym typeface="Public Sans"/>
              </a:rPr>
              <a:t>reduced carbon intensity by 45.1% from 2008 to the present via the use of efficiency technologies and renewable sourcing </a:t>
            </a:r>
          </a:p>
          <a:p>
            <a:pPr algn="just">
              <a:lnSpc>
                <a:spcPts val="2909"/>
              </a:lnSpc>
              <a:spcBef>
                <a:spcPct val="0"/>
              </a:spcBef>
            </a:pPr>
            <a:r>
              <a:rPr lang="en-GB" i="1" u="sng" dirty="0">
                <a:solidFill>
                  <a:schemeClr val="accent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(Hilton, 2023). </a:t>
            </a:r>
            <a:endParaRPr lang="en-US" sz="2668" i="1" u="sng" spc="-219" dirty="0">
              <a:solidFill>
                <a:schemeClr val="accent6"/>
              </a:solidFill>
              <a:latin typeface="Times New Roman" panose="02020603050405020304" pitchFamily="18" charset="0"/>
              <a:ea typeface="Public Sans"/>
              <a:cs typeface="Times New Roman" panose="02020603050405020304" pitchFamily="18" charset="0"/>
              <a:sym typeface="Public San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9333" b="-9333"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3" name="TextBox 3"/>
          <p:cNvSpPr txBox="1"/>
          <p:nvPr/>
        </p:nvSpPr>
        <p:spPr>
          <a:xfrm>
            <a:off x="685800" y="998479"/>
            <a:ext cx="10820400" cy="654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087"/>
              </a:lnSpc>
            </a:pPr>
            <a:r>
              <a:rPr lang="en-US" sz="4667" spc="-383" dirty="0">
                <a:solidFill>
                  <a:srgbClr val="FFFFFF"/>
                </a:solidFill>
                <a:latin typeface="Times New Roman" panose="02020603050405020304" pitchFamily="18" charset="0"/>
                <a:ea typeface="Public Sans"/>
                <a:cs typeface="Times New Roman" panose="02020603050405020304" pitchFamily="18" charset="0"/>
                <a:sym typeface="Public Sans"/>
              </a:rPr>
              <a:t>Literature Review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5800" y="1685974"/>
            <a:ext cx="10820400" cy="3718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906"/>
              </a:lnSpc>
            </a:pPr>
            <a:r>
              <a:rPr lang="en-US" sz="2666" spc="-218" dirty="0">
                <a:solidFill>
                  <a:srgbClr val="FFFFFF"/>
                </a:solidFill>
                <a:latin typeface="Times New Roman" panose="02020603050405020304" pitchFamily="18" charset="0"/>
                <a:ea typeface="Public Sans"/>
                <a:cs typeface="Times New Roman" panose="02020603050405020304" pitchFamily="18" charset="0"/>
                <a:sym typeface="Public Sans"/>
              </a:rPr>
              <a:t>Transforming Hotel Operations Through Renewable Energy Technologies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800" y="2347972"/>
            <a:ext cx="10820400" cy="32046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Renewable energy sources like solar PV, wind turbines, heat pumps, anaerobic digestion (AD), and green tariffs are being implemented.</a:t>
            </a:r>
          </a:p>
          <a:p>
            <a:pPr marL="431822" lvl="1" indent="-215911" algn="just">
              <a:lnSpc>
                <a:spcPts val="2800"/>
              </a:lnSpc>
              <a:spcBef>
                <a:spcPct val="0"/>
              </a:spcBef>
              <a:buFont typeface="Arial"/>
              <a:buChar char="•"/>
            </a:pPr>
            <a:r>
              <a:rPr lang="en-US" sz="2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Solar PV is widely adopted due to financial appeal and public acceptance </a:t>
            </a:r>
            <a:r>
              <a:rPr lang="en-US" sz="2000" i="1" u="sng" dirty="0">
                <a:solidFill>
                  <a:schemeClr val="accent6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(Chan et al., 2017).</a:t>
            </a:r>
          </a:p>
          <a:p>
            <a:pPr marL="431822" lvl="1" indent="-215911" algn="just">
              <a:lnSpc>
                <a:spcPts val="2800"/>
              </a:lnSpc>
              <a:spcBef>
                <a:spcPct val="0"/>
              </a:spcBef>
              <a:buFont typeface="Arial"/>
              <a:buChar char="•"/>
            </a:pPr>
            <a:r>
              <a:rPr lang="en-US" sz="2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Rooftop panels preferred over ground-mounted due to land use efficiency </a:t>
            </a:r>
            <a:r>
              <a:rPr lang="en-US" sz="2000" i="1" u="sng" dirty="0">
                <a:solidFill>
                  <a:schemeClr val="accent6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(Majumdar &amp; Pasqualetti, 2018).</a:t>
            </a:r>
          </a:p>
          <a:p>
            <a:pPr marL="431822" lvl="1" indent="-215911" algn="just">
              <a:lnSpc>
                <a:spcPts val="2800"/>
              </a:lnSpc>
              <a:spcBef>
                <a:spcPct val="0"/>
              </a:spcBef>
              <a:buFont typeface="Arial"/>
              <a:buChar char="•"/>
            </a:pPr>
            <a:r>
              <a:rPr lang="en-US" sz="2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Wind turbines are effective in high-wind areas but face challenges like visual/noise concerns </a:t>
            </a:r>
            <a:r>
              <a:rPr lang="en-US" sz="2000" i="1" u="sng" dirty="0">
                <a:solidFill>
                  <a:schemeClr val="accent6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(Silva &amp; Delicado, 2017).</a:t>
            </a:r>
          </a:p>
          <a:p>
            <a:pPr marL="431822" lvl="1" indent="-215911" algn="just">
              <a:lnSpc>
                <a:spcPts val="2800"/>
              </a:lnSpc>
              <a:spcBef>
                <a:spcPct val="0"/>
              </a:spcBef>
              <a:buFont typeface="Arial"/>
              <a:buChar char="•"/>
            </a:pPr>
            <a:r>
              <a:rPr lang="en-US" sz="2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Heat pumps and AD systems offer long-term value and local energy resilience </a:t>
            </a:r>
            <a:r>
              <a:rPr lang="en-US" sz="2000" i="1" u="sng" dirty="0">
                <a:solidFill>
                  <a:schemeClr val="accent6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(Dimitriu et al., 2017; Mahachi et al., 2015).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3"/>
            <a:stretch>
              <a:fillRect t="-9222" b="-9222"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3" name="TextBox 3"/>
          <p:cNvSpPr txBox="1"/>
          <p:nvPr/>
        </p:nvSpPr>
        <p:spPr>
          <a:xfrm>
            <a:off x="685800" y="1354079"/>
            <a:ext cx="10820400" cy="654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087"/>
              </a:lnSpc>
            </a:pPr>
            <a:r>
              <a:rPr lang="en-US" sz="4667" spc="-383" dirty="0">
                <a:solidFill>
                  <a:srgbClr val="FFFFFF"/>
                </a:solidFill>
                <a:latin typeface="Times New Roman" panose="02020603050405020304" pitchFamily="18" charset="0"/>
                <a:ea typeface="Public Sans"/>
                <a:cs typeface="Times New Roman" panose="02020603050405020304" pitchFamily="18" charset="0"/>
                <a:sym typeface="Public Sans"/>
              </a:rPr>
              <a:t>Literature Review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5800" y="2041574"/>
            <a:ext cx="10820400" cy="3718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906"/>
              </a:lnSpc>
            </a:pPr>
            <a:r>
              <a:rPr lang="en-US" sz="2666" spc="-218" dirty="0">
                <a:solidFill>
                  <a:srgbClr val="FFFFFF"/>
                </a:solidFill>
                <a:latin typeface="Times New Roman" panose="02020603050405020304" pitchFamily="18" charset="0"/>
                <a:ea typeface="Public Sans"/>
                <a:cs typeface="Times New Roman" panose="02020603050405020304" pitchFamily="18" charset="0"/>
                <a:sym typeface="Public Sans"/>
              </a:rPr>
              <a:t>ROI and Financial Performance of Renewable Technologies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800" y="2703572"/>
            <a:ext cx="10820400" cy="24838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822" lvl="1" indent="-215911" algn="just">
              <a:lnSpc>
                <a:spcPts val="2800"/>
              </a:lnSpc>
              <a:spcBef>
                <a:spcPct val="0"/>
              </a:spcBef>
              <a:buFont typeface="Arial"/>
              <a:buChar char="•"/>
            </a:pPr>
            <a:r>
              <a:rPr lang="en-US" sz="2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PV systems yield a 6.5–7.5 year payback, with up to 16.31 tons CO₂ avoided annually </a:t>
            </a:r>
            <a:r>
              <a:rPr lang="en-US" sz="2000" i="1" u="sng" dirty="0">
                <a:solidFill>
                  <a:schemeClr val="accent6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(Movahhed et al., 2019).</a:t>
            </a:r>
          </a:p>
          <a:p>
            <a:pPr marL="431822" lvl="1" indent="-215911" algn="just">
              <a:lnSpc>
                <a:spcPts val="2800"/>
              </a:lnSpc>
              <a:spcBef>
                <a:spcPct val="0"/>
              </a:spcBef>
              <a:buFont typeface="Arial"/>
              <a:buChar char="•"/>
            </a:pPr>
            <a:r>
              <a:rPr lang="en-US" sz="2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Hotels in Greece reported 60% lower energy use and 57% lower emissions from PV </a:t>
            </a:r>
            <a:r>
              <a:rPr lang="en-US" sz="2000" i="1" u="sng" dirty="0">
                <a:solidFill>
                  <a:schemeClr val="accent6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(Dorizas, 2008)</a:t>
            </a:r>
            <a:r>
              <a:rPr lang="en-US" sz="2000" dirty="0">
                <a:solidFill>
                  <a:schemeClr val="accent6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.</a:t>
            </a:r>
          </a:p>
          <a:p>
            <a:pPr marL="431822" lvl="1" indent="-215911" algn="just">
              <a:lnSpc>
                <a:spcPts val="2800"/>
              </a:lnSpc>
              <a:spcBef>
                <a:spcPct val="0"/>
              </a:spcBef>
              <a:buFont typeface="Arial"/>
              <a:buChar char="•"/>
            </a:pPr>
            <a:r>
              <a:rPr lang="en-US" sz="2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Green roofs increase PV efficiency by 8.3% and save up to 88 kWh/m²/year for heating </a:t>
            </a:r>
            <a:r>
              <a:rPr lang="en-US" sz="2000" i="1" u="sng" dirty="0">
                <a:solidFill>
                  <a:schemeClr val="accent6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(Todeschi et al., 2020).</a:t>
            </a:r>
          </a:p>
          <a:p>
            <a:pPr marL="431822" lvl="1" indent="-215911" algn="just">
              <a:lnSpc>
                <a:spcPts val="2800"/>
              </a:lnSpc>
              <a:spcBef>
                <a:spcPct val="0"/>
              </a:spcBef>
              <a:buFont typeface="Arial"/>
              <a:buChar char="•"/>
            </a:pPr>
            <a:r>
              <a:rPr lang="en-US" sz="2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Geothermal + PV systems cut CO₂ by 54% and reduce energy use by 50%, with 25% annual cost savings </a:t>
            </a:r>
            <a:r>
              <a:rPr lang="en-US" sz="2000" i="1" u="sng" dirty="0">
                <a:solidFill>
                  <a:schemeClr val="accent6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(Ghorab &amp; Rosato, 2025).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9222" b="-9222"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3" name="TextBox 3"/>
          <p:cNvSpPr txBox="1"/>
          <p:nvPr/>
        </p:nvSpPr>
        <p:spPr>
          <a:xfrm>
            <a:off x="685800" y="1752947"/>
            <a:ext cx="10820400" cy="654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087"/>
              </a:lnSpc>
            </a:pPr>
            <a:r>
              <a:rPr lang="en-US" sz="4667" spc="-383" dirty="0">
                <a:solidFill>
                  <a:srgbClr val="FFFFFF"/>
                </a:solidFill>
                <a:latin typeface="Times New Roman" panose="02020603050405020304" pitchFamily="18" charset="0"/>
                <a:ea typeface="Public Sans"/>
                <a:cs typeface="Times New Roman" panose="02020603050405020304" pitchFamily="18" charset="0"/>
                <a:sym typeface="Public Sans"/>
              </a:rPr>
              <a:t>Literature Review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5800" y="2440443"/>
            <a:ext cx="10820400" cy="3718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906"/>
              </a:lnSpc>
            </a:pPr>
            <a:r>
              <a:rPr lang="en-US" sz="2666" spc="-218" dirty="0">
                <a:solidFill>
                  <a:srgbClr val="FFFFFF"/>
                </a:solidFill>
                <a:latin typeface="Times New Roman" panose="02020603050405020304" pitchFamily="18" charset="0"/>
                <a:ea typeface="Public Sans"/>
                <a:cs typeface="Times New Roman" panose="02020603050405020304" pitchFamily="18" charset="0"/>
                <a:sym typeface="Public Sans"/>
              </a:rPr>
              <a:t>Triple Bottom Line (TBL) and Sustainability Impacts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800" y="3015904"/>
            <a:ext cx="10820400" cy="17656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822" lvl="1" indent="-215911" algn="just">
              <a:lnSpc>
                <a:spcPts val="2800"/>
              </a:lnSpc>
              <a:spcBef>
                <a:spcPct val="0"/>
              </a:spcBef>
              <a:buFont typeface="Arial"/>
              <a:buChar char="•"/>
            </a:pPr>
            <a:r>
              <a:rPr lang="en-US" sz="2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People (Social): Job creation, community benefits, enhanced guest satisfaction </a:t>
            </a:r>
            <a:r>
              <a:rPr lang="en-US" sz="2000" i="1" u="sng" dirty="0">
                <a:solidFill>
                  <a:schemeClr val="accent6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(Liu &amp; Li, 2024).</a:t>
            </a:r>
          </a:p>
          <a:p>
            <a:pPr marL="431822" lvl="1" indent="-215911" algn="just">
              <a:lnSpc>
                <a:spcPts val="2800"/>
              </a:lnSpc>
              <a:spcBef>
                <a:spcPct val="0"/>
              </a:spcBef>
              <a:buFont typeface="Arial"/>
              <a:buChar char="•"/>
            </a:pPr>
            <a:r>
              <a:rPr lang="en-US" sz="2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Planet (Environmental): Reduced carbon emissions, better climate alignment </a:t>
            </a:r>
            <a:r>
              <a:rPr lang="en-US" sz="2000" i="1" u="sng" dirty="0">
                <a:solidFill>
                  <a:schemeClr val="accent6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(Ghorab &amp; Rosato, 2025).</a:t>
            </a:r>
          </a:p>
          <a:p>
            <a:pPr marL="431822" lvl="1" indent="-215911" algn="just">
              <a:lnSpc>
                <a:spcPts val="2800"/>
              </a:lnSpc>
              <a:spcBef>
                <a:spcPct val="0"/>
              </a:spcBef>
              <a:buFont typeface="Arial"/>
              <a:buChar char="•"/>
            </a:pPr>
            <a:r>
              <a:rPr lang="en-US" sz="2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Profit (Economic): Long-term savings, energy cost reduction, increased asset value </a:t>
            </a:r>
            <a:r>
              <a:rPr lang="en-US" sz="2000" i="1" u="sng" dirty="0">
                <a:solidFill>
                  <a:schemeClr val="accent6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(Todeschi et al., 2020; Moovahhed et al., 2019).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9222" b="-9222"/>
            </a:stretch>
          </a:blipFill>
        </p:spPr>
        <p:txBody>
          <a:bodyPr/>
          <a:lstStyle/>
          <a:p>
            <a:endParaRPr lang="en-GB" sz="1200"/>
          </a:p>
        </p:txBody>
      </p:sp>
      <p:graphicFrame>
        <p:nvGraphicFramePr>
          <p:cNvPr id="3" name="Table 3"/>
          <p:cNvGraphicFramePr>
            <a:graphicFrameLocks noGrp="1"/>
          </p:cNvGraphicFramePr>
          <p:nvPr/>
        </p:nvGraphicFramePr>
        <p:xfrm>
          <a:off x="678612" y="659247"/>
          <a:ext cx="10820400" cy="6075482"/>
        </p:xfrm>
        <a:graphic>
          <a:graphicData uri="http://schemas.openxmlformats.org/drawingml/2006/table">
            <a:tbl>
              <a:tblPr/>
              <a:tblGrid>
                <a:gridCol w="163828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6649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61562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10896"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  <a:defRPr/>
                      </a:pPr>
                      <a:r>
                        <a:rPr lang="en-US" sz="1200" u="none" strike="noStrike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Factor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7000" marR="127000" marT="127000" marB="12700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  <a:defRPr/>
                      </a:pPr>
                      <a:r>
                        <a:rPr lang="en-US" sz="1200" u="none" strike="noStrike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Key Highlights	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7000" marR="127000" marT="127000" marB="12700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  <a:defRPr/>
                      </a:pPr>
                      <a:r>
                        <a:rPr lang="en-US" sz="1200" u="none" strike="noStrike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Impact on Hospitality</a:t>
                      </a:r>
                      <a:endPara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7000" marR="127000" marT="127000" marB="12700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59518"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  <a:defRPr/>
                      </a:pPr>
                      <a:r>
                        <a:rPr lang="en-US" sz="1200" u="none" strike="noStrike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Political</a:t>
                      </a:r>
                      <a:endPara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7000" marR="127000" marT="127000" marB="12700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1450" lvl="0" indent="-171450" algn="l">
                        <a:lnSpc>
                          <a:spcPct val="150000"/>
                        </a:lnSpc>
                        <a:spcBef>
                          <a:spcPct val="0"/>
                        </a:spcBef>
                        <a:buFontTx/>
                        <a:buChar char="-"/>
                        <a:defRPr/>
                      </a:pPr>
                      <a:r>
                        <a:rPr lang="en-US" sz="1200" u="none" strike="noStrike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Climate frameworks Paris Agreement, EU Green Deal</a:t>
                      </a:r>
                    </a:p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  <a:buFontTx/>
                        <a:buNone/>
                        <a:defRPr/>
                      </a:pPr>
                      <a:r>
                        <a:rPr lang="en-US" sz="1200" u="none" strike="noStrike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     </a:t>
                      </a:r>
                      <a:r>
                        <a:rPr lang="en-GB" sz="1200" i="1" u="sng" kern="1200" dirty="0">
                          <a:solidFill>
                            <a:schemeClr val="accent6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(UN, 2015), </a:t>
                      </a:r>
                      <a:endParaRPr lang="en-US" sz="1200" i="1" u="sng" dirty="0">
                        <a:solidFill>
                          <a:schemeClr val="accent6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171450" lvl="0" indent="-171450" algn="l">
                        <a:lnSpc>
                          <a:spcPct val="150000"/>
                        </a:lnSpc>
                        <a:spcBef>
                          <a:spcPct val="0"/>
                        </a:spcBef>
                        <a:buFontTx/>
                        <a:buChar char="-"/>
                      </a:pPr>
                      <a:r>
                        <a:rPr lang="en-US" sz="1200" u="none" strike="noStrike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Government subsidies and incentives </a:t>
                      </a:r>
                    </a:p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  <a:buFontTx/>
                        <a:buNone/>
                      </a:pPr>
                      <a:r>
                        <a:rPr lang="en-US" sz="1200" u="none" strike="noStrike" dirty="0">
                          <a:solidFill>
                            <a:srgbClr val="FFFFFF"/>
                          </a:solidFill>
                          <a:effectLst/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    </a:t>
                      </a:r>
                      <a:r>
                        <a:rPr lang="en-GB" sz="1200" i="1" dirty="0">
                          <a:solidFill>
                            <a:schemeClr val="accent6"/>
                          </a:solidFill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(</a:t>
                      </a:r>
                      <a:r>
                        <a:rPr lang="en-GB" sz="1200" i="1" u="sng" dirty="0">
                          <a:solidFill>
                            <a:schemeClr val="accent6"/>
                          </a:solidFill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Rana et al., 2021).</a:t>
                      </a:r>
                      <a:endParaRPr lang="en-US" sz="1200" i="1" u="sng" strike="noStrike" dirty="0">
                        <a:solidFill>
                          <a:schemeClr val="accent6"/>
                        </a:solidFill>
                        <a:latin typeface="Times New Roman" panose="02020603050405020304" pitchFamily="18" charset="0"/>
                        <a:ea typeface="Questrial"/>
                        <a:cs typeface="Times New Roman" panose="02020603050405020304" pitchFamily="18" charset="0"/>
                        <a:sym typeface="Questrial"/>
                      </a:endParaRPr>
                    </a:p>
                  </a:txBody>
                  <a:tcPr marL="127000" marR="127000" marT="127000" marB="12700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  <a:defRPr/>
                      </a:pPr>
                      <a:r>
                        <a:rPr lang="en-US" sz="1200" u="none" strike="noStrike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- Drives compliance with regulations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en-US" sz="1200" u="none" strike="noStrike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- Lowers financial barriers for adoption</a:t>
                      </a:r>
                    </a:p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en-US" sz="1200" u="none" strike="noStrike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- Enhances long-term investment feasibility</a:t>
                      </a:r>
                    </a:p>
                  </a:txBody>
                  <a:tcPr marL="127000" marR="127000" marT="127000" marB="12700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59518"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  <a:defRPr/>
                      </a:pPr>
                      <a:r>
                        <a:rPr lang="en-US" sz="1200" u="none" strike="noStrike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Economic</a:t>
                      </a:r>
                      <a:endPara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7000" marR="127000" marT="127000" marB="12700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  <a:defRPr/>
                      </a:pPr>
                      <a:r>
                        <a:rPr lang="en-US" sz="1200" u="none" strike="noStrike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-   Fossil fuel price volatility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en-US" sz="1200" u="none" strike="noStrike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-   Decrease in solar PV costs</a:t>
                      </a:r>
                    </a:p>
                    <a:p>
                      <a:pPr marL="171450" lvl="0" indent="-171450" algn="l">
                        <a:lnSpc>
                          <a:spcPct val="150000"/>
                        </a:lnSpc>
                        <a:spcBef>
                          <a:spcPct val="0"/>
                        </a:spcBef>
                        <a:buFontTx/>
                        <a:buChar char="-"/>
                      </a:pPr>
                      <a:r>
                        <a:rPr lang="en-US" sz="1200" u="none" strike="noStrike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Post-COVID cost pressures</a:t>
                      </a:r>
                    </a:p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  <a:buFontTx/>
                        <a:buNone/>
                      </a:pPr>
                      <a:r>
                        <a:rPr lang="en-GB" sz="1200" i="1" u="sng" kern="1200" dirty="0">
                          <a:solidFill>
                            <a:schemeClr val="accent6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(Maneejuk et al., 2024).</a:t>
                      </a:r>
                      <a:endParaRPr lang="en-US" sz="1200" i="1" u="sng" strike="noStrike" dirty="0">
                        <a:solidFill>
                          <a:schemeClr val="accent6"/>
                        </a:solidFill>
                        <a:latin typeface="Times New Roman" panose="02020603050405020304" pitchFamily="18" charset="0"/>
                        <a:ea typeface="Questrial"/>
                        <a:cs typeface="Times New Roman" panose="02020603050405020304" pitchFamily="18" charset="0"/>
                        <a:sym typeface="Questrial"/>
                      </a:endParaRPr>
                    </a:p>
                  </a:txBody>
                  <a:tcPr marL="127000" marR="127000" marT="127000" marB="12700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  <a:defRPr/>
                      </a:pPr>
                      <a:r>
                        <a:rPr lang="en-US" sz="1200" u="none" strike="noStrike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- Improves ROI and cost-efficiency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en-US" sz="1200" u="none" strike="noStrike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- Supports recovery with sustainable cost-cutting</a:t>
                      </a:r>
                    </a:p>
                  </a:txBody>
                  <a:tcPr marL="127000" marR="127000" marT="127000" marB="12700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86032"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  <a:defRPr/>
                      </a:pPr>
                      <a:r>
                        <a:rPr lang="en-US" sz="1200" u="none" strike="noStrike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Social</a:t>
                      </a:r>
                      <a:endPara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7000" marR="127000" marT="127000" marB="12700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  <a:defRPr/>
                      </a:pPr>
                      <a:r>
                        <a:rPr lang="en-US" sz="1200" u="none" strike="noStrike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- Rise in eco-conscious travellers (70% prefer green hotels)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171450" lvl="0" indent="-171450" algn="l">
                        <a:lnSpc>
                          <a:spcPct val="150000"/>
                        </a:lnSpc>
                        <a:spcBef>
                          <a:spcPct val="0"/>
                        </a:spcBef>
                        <a:buFontTx/>
                        <a:buChar char="-"/>
                      </a:pPr>
                      <a:r>
                        <a:rPr lang="en-US" sz="1200" u="none" strike="noStrike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Green-aware workforce culture</a:t>
                      </a:r>
                    </a:p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  <a:buFontTx/>
                        <a:buNone/>
                      </a:pPr>
                      <a:r>
                        <a:rPr lang="en-GB" sz="1200" i="1" u="sng" dirty="0">
                          <a:solidFill>
                            <a:schemeClr val="accent6"/>
                          </a:solidFill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</a:rPr>
                        <a:t>(Booking.com, 2024).</a:t>
                      </a:r>
                      <a:endParaRPr lang="en-US" sz="1200" i="1" u="sng" strike="noStrike" dirty="0">
                        <a:solidFill>
                          <a:schemeClr val="accent6"/>
                        </a:solidFill>
                        <a:latin typeface="Times New Roman" panose="02020603050405020304" pitchFamily="18" charset="0"/>
                        <a:ea typeface="Questrial"/>
                        <a:cs typeface="Times New Roman" panose="02020603050405020304" pitchFamily="18" charset="0"/>
                        <a:sym typeface="Questrial"/>
                      </a:endParaRPr>
                    </a:p>
                  </a:txBody>
                  <a:tcPr marL="127000" marR="127000" marT="127000" marB="12700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  <a:defRPr/>
                      </a:pPr>
                      <a:r>
                        <a:rPr lang="en-US" sz="1200" u="none" strike="noStrike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- Enhances brand loyalty and booking rates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en-US" sz="1200" u="none" strike="noStrike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- Boosts employee morale and CSR profile</a:t>
                      </a:r>
                    </a:p>
                  </a:txBody>
                  <a:tcPr marL="127000" marR="127000" marT="127000" marB="12700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459518"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  <a:defRPr/>
                      </a:pPr>
                      <a:r>
                        <a:rPr lang="en-US" sz="1200" u="none" strike="noStrike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Technological</a:t>
                      </a:r>
                      <a:endPara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7000" marR="127000" marT="127000" marB="12700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  <a:defRPr/>
                      </a:pPr>
                      <a:r>
                        <a:rPr lang="en-US" sz="1200" u="none" strike="noStrike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- Advanced solar/geothermal tech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en-US" sz="1200" u="none" strike="noStrike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- IoT &amp; AI for energy optimisation</a:t>
                      </a:r>
                    </a:p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en-US" sz="1200" u="none" strike="noStrike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- Global best practice diffusion</a:t>
                      </a:r>
                    </a:p>
                  </a:txBody>
                  <a:tcPr marL="127000" marR="127000" marT="127000" marB="12700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  <a:defRPr/>
                      </a:pPr>
                      <a:r>
                        <a:rPr lang="en-US" sz="1200" u="none" strike="noStrike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- Increases system reliability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en-US" sz="1200" u="none" strike="noStrike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- Enables measurable energy performance</a:t>
                      </a:r>
                    </a:p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en-US" sz="1200" u="none" strike="noStrike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- Accelerates adoption via knowledge sharing</a:t>
                      </a:r>
                    </a:p>
                  </a:txBody>
                  <a:tcPr marL="127000" marR="127000" marT="127000" marB="12700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TextBox 4"/>
          <p:cNvSpPr txBox="1"/>
          <p:nvPr/>
        </p:nvSpPr>
        <p:spPr>
          <a:xfrm>
            <a:off x="480276" y="182655"/>
            <a:ext cx="10820400" cy="3986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70"/>
              </a:lnSpc>
            </a:pPr>
            <a:r>
              <a:rPr lang="en-US" sz="2400" spc="-246" dirty="0">
                <a:solidFill>
                  <a:srgbClr val="FFFFFF"/>
                </a:solidFill>
                <a:latin typeface="Times New Roman" panose="02020603050405020304" pitchFamily="18" charset="0"/>
                <a:ea typeface="Public Sans"/>
                <a:cs typeface="Times New Roman" panose="02020603050405020304" pitchFamily="18" charset="0"/>
                <a:sym typeface="Public Sans"/>
              </a:rPr>
              <a:t>PEST Analysis – External Factors Influencing Renewable Energy Adoption in Hospitality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16666" b="-16666"/>
            </a:stretch>
          </a:blipFill>
        </p:spPr>
        <p:txBody>
          <a:bodyPr/>
          <a:lstStyle/>
          <a:p>
            <a:endParaRPr lang="en-GB" sz="1200"/>
          </a:p>
        </p:txBody>
      </p:sp>
      <p:graphicFrame>
        <p:nvGraphicFramePr>
          <p:cNvPr id="3" name="Table 3"/>
          <p:cNvGraphicFramePr>
            <a:graphicFrameLocks noGrp="1"/>
          </p:cNvGraphicFramePr>
          <p:nvPr/>
        </p:nvGraphicFramePr>
        <p:xfrm>
          <a:off x="491093" y="747681"/>
          <a:ext cx="11209814" cy="6113512"/>
        </p:xfrm>
        <a:graphic>
          <a:graphicData uri="http://schemas.openxmlformats.org/drawingml/2006/table">
            <a:tbl>
              <a:tblPr/>
              <a:tblGrid>
                <a:gridCol w="196845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9145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94990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77271"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  <a:defRPr/>
                      </a:pPr>
                      <a:r>
                        <a:rPr lang="en-US" sz="1200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Barrier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7000" marR="127000" marT="127000" marB="12700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  <a:defRPr/>
                      </a:pPr>
                      <a:r>
                        <a:rPr lang="en-US" sz="1200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Is</a:t>
                      </a:r>
                      <a:r>
                        <a:rPr lang="en-US" sz="1200" u="none" strike="noStrike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sue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7000" marR="127000" marT="127000" marB="12700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  <a:defRPr/>
                      </a:pPr>
                      <a:r>
                        <a:rPr lang="en-US" sz="1200" u="none" strike="noStrike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Impact on Hospitality</a:t>
                      </a:r>
                      <a:endPara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7000" marR="127000" marT="127000" marB="12700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34027"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  <a:defRPr/>
                      </a:pPr>
                      <a:r>
                        <a:rPr lang="en-US" sz="1200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High In</a:t>
                      </a:r>
                      <a:r>
                        <a:rPr lang="en-US" sz="1200" u="none" strike="noStrike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itial Capital Investment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7000" marR="127000" marT="127000" marB="12700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  <a:defRPr/>
                      </a:pPr>
                      <a:endParaRPr lang="en-US" sz="1200" dirty="0">
                        <a:solidFill>
                          <a:srgbClr val="FFFFFF"/>
                        </a:solidFill>
                        <a:latin typeface="Times New Roman" panose="02020603050405020304" pitchFamily="18" charset="0"/>
                        <a:ea typeface="Questrial"/>
                        <a:cs typeface="Times New Roman" panose="02020603050405020304" pitchFamily="18" charset="0"/>
                        <a:sym typeface="Questrial"/>
                      </a:endParaRPr>
                    </a:p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  <a:defRPr/>
                      </a:pPr>
                      <a:r>
                        <a:rPr lang="en-US" sz="1200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Renew</a:t>
                      </a:r>
                      <a:r>
                        <a:rPr lang="en-US" sz="1200" u="none" strike="noStrike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able energy systems (e.g., solar PV, solar thermal) require substantial upfront costs.</a:t>
                      </a:r>
                    </a:p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  <a:defRPr/>
                      </a:pPr>
                      <a:r>
                        <a:rPr lang="en-GB" sz="1200" i="1" u="sng" kern="0" dirty="0" err="1">
                          <a:solidFill>
                            <a:schemeClr val="accent6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Bouhal</a:t>
                      </a:r>
                      <a:r>
                        <a:rPr lang="en-GB" sz="1200" i="1" u="sng" kern="0" dirty="0">
                          <a:solidFill>
                            <a:schemeClr val="accent6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et al. (2018) </a:t>
                      </a:r>
                      <a:endParaRPr lang="en-US" sz="1200" i="1" u="sng" dirty="0">
                        <a:solidFill>
                          <a:schemeClr val="accent6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7000" marR="127000" marT="127000" marB="12700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  <a:defRPr/>
                      </a:pPr>
                      <a:r>
                        <a:rPr lang="en-US" sz="1200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Smaller and</a:t>
                      </a:r>
                      <a:r>
                        <a:rPr lang="en-US" sz="1200" u="none" strike="noStrike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 independent hotels struggle to afford installations; payback periods perceived as long, especially in remote areas.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7000" marR="127000" marT="127000" marB="12700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34027"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  <a:defRPr/>
                      </a:pPr>
                      <a:r>
                        <a:rPr lang="en-US" sz="1200" u="none" strike="noStrike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Economic Uncertainty</a:t>
                      </a:r>
                      <a:endPara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7000" marR="127000" marT="127000" marB="12700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  <a:defRPr/>
                      </a:pPr>
                      <a:endParaRPr lang="en-US" sz="1200" dirty="0">
                        <a:solidFill>
                          <a:srgbClr val="FFFFFF"/>
                        </a:solidFill>
                        <a:latin typeface="Times New Roman" panose="02020603050405020304" pitchFamily="18" charset="0"/>
                        <a:ea typeface="Questrial"/>
                        <a:cs typeface="Times New Roman" panose="02020603050405020304" pitchFamily="18" charset="0"/>
                        <a:sym typeface="Questrial"/>
                      </a:endParaRPr>
                    </a:p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  <a:defRPr/>
                      </a:pPr>
                      <a:r>
                        <a:rPr lang="en-US" sz="1200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L</a:t>
                      </a:r>
                      <a:r>
                        <a:rPr lang="en-US" sz="1200" u="none" strike="noStrike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imited access to funding and unstable economic conditions.</a:t>
                      </a:r>
                    </a:p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  <a:defRPr/>
                      </a:pPr>
                      <a:r>
                        <a:rPr lang="en-GB" sz="1200" i="1" u="sng" kern="1200" dirty="0">
                          <a:solidFill>
                            <a:schemeClr val="accent6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Buffa et al. (2018),</a:t>
                      </a:r>
                      <a:endParaRPr lang="en-US" sz="1200" i="1" u="sng" dirty="0">
                        <a:solidFill>
                          <a:schemeClr val="accent6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7000" marR="127000" marT="127000" marB="12700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  <a:defRPr/>
                      </a:pPr>
                      <a:r>
                        <a:rPr lang="en-US" sz="1200" u="none" strike="noStrike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Investment delayed or avoided; bureaucratic procedures, heritage restrictions, and inconsistent laws add further complications.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7000" marR="127000" marT="127000" marB="12700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34027"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  <a:defRPr/>
                      </a:pPr>
                      <a:r>
                        <a:rPr lang="en-US" sz="1200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Te</a:t>
                      </a:r>
                      <a:r>
                        <a:rPr lang="en-US" sz="1200" u="none" strike="noStrike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chnical and Operational Concerns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7000" marR="127000" marT="127000" marB="12700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ct val="0"/>
                        </a:spcBef>
                        <a:defRPr/>
                      </a:pPr>
                      <a:endParaRPr lang="en-US" sz="1200" dirty="0">
                        <a:solidFill>
                          <a:srgbClr val="FFFFFF"/>
                        </a:solidFill>
                        <a:latin typeface="Times New Roman" panose="02020603050405020304" pitchFamily="18" charset="0"/>
                        <a:ea typeface="Questrial"/>
                        <a:cs typeface="Times New Roman" panose="02020603050405020304" pitchFamily="18" charset="0"/>
                        <a:sym typeface="Questrial"/>
                      </a:endParaRPr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ct val="0"/>
                        </a:spcBef>
                        <a:defRPr/>
                      </a:pPr>
                      <a:endParaRPr lang="en-US" sz="1200" dirty="0">
                        <a:solidFill>
                          <a:srgbClr val="FFFFFF"/>
                        </a:solidFill>
                        <a:latin typeface="Times New Roman" panose="02020603050405020304" pitchFamily="18" charset="0"/>
                        <a:ea typeface="Questrial"/>
                        <a:cs typeface="Times New Roman" panose="02020603050405020304" pitchFamily="18" charset="0"/>
                        <a:sym typeface="Questrial"/>
                      </a:endParaRPr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ct val="0"/>
                        </a:spcBef>
                        <a:defRPr/>
                      </a:pPr>
                      <a:r>
                        <a:rPr lang="en-US" sz="1200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Lack of</a:t>
                      </a:r>
                      <a:r>
                        <a:rPr lang="en-US" sz="1200" u="none" strike="noStrike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 internal technical capacity, past system failures, and weak supplier support.</a:t>
                      </a:r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ct val="0"/>
                        </a:spcBef>
                        <a:defRPr/>
                      </a:pPr>
                      <a:endParaRPr lang="en-US" sz="1200" u="none" strike="noStrike" dirty="0">
                        <a:solidFill>
                          <a:srgbClr val="FFFFFF"/>
                        </a:solidFill>
                        <a:latin typeface="Times New Roman" panose="02020603050405020304" pitchFamily="18" charset="0"/>
                        <a:ea typeface="Questrial"/>
                        <a:cs typeface="Times New Roman" panose="02020603050405020304" pitchFamily="18" charset="0"/>
                        <a:sym typeface="Questrial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0" i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chemeClr val="accent6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+mn-cs"/>
                        </a:rPr>
                        <a:t>(</a:t>
                      </a:r>
                      <a:r>
                        <a:rPr kumimoji="0" lang="en-GB" sz="1200" b="0" i="1" u="sng" strike="noStrike" kern="0" cap="none" spc="0" normalizeH="0" baseline="0" noProof="0" dirty="0">
                          <a:ln>
                            <a:noFill/>
                          </a:ln>
                          <a:solidFill>
                            <a:schemeClr val="accent6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+mn-cs"/>
                        </a:rPr>
                        <a:t>Hotel Energy Solutions, 2011). </a:t>
                      </a:r>
                      <a:endParaRPr kumimoji="0" lang="en-US" sz="1200" b="0" i="1" u="sng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accent6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ct val="0"/>
                        </a:spcBef>
                        <a:defRPr/>
                      </a:pP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7000" marR="127000" marT="127000" marB="12700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  <a:defRPr/>
                      </a:pPr>
                      <a:r>
                        <a:rPr lang="en-US" sz="1200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Hotels</a:t>
                      </a:r>
                      <a:r>
                        <a:rPr lang="en-US" sz="1200" u="none" strike="noStrike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 are cautious due to fears of system unreliability; absence of in-house expertise limit's ability to plan and maintain systems.</a:t>
                      </a:r>
                    </a:p>
                  </a:txBody>
                  <a:tcPr marL="127000" marR="127000" marT="127000" marB="12700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334027"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  <a:defRPr/>
                      </a:pPr>
                      <a:r>
                        <a:rPr lang="en-US" sz="120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Orga</a:t>
                      </a:r>
                      <a:r>
                        <a:rPr lang="en-US" sz="1200" u="none" strike="noStrike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nisational and Behavioural Barriers</a:t>
                      </a:r>
                      <a:endPara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7000" marR="127000" marT="127000" marB="12700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  <a:defRPr/>
                      </a:pPr>
                      <a:r>
                        <a:rPr lang="en-US" sz="120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Resist</a:t>
                      </a:r>
                      <a:r>
                        <a:rPr lang="en-US" sz="1200" u="none" strike="noStrike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ance to change, disconnection between corporate and local decisions, and lack of performance metrics.</a:t>
                      </a:r>
                      <a:endPara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7000" marR="127000" marT="127000" marB="12700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50000"/>
                        </a:lnSpc>
                        <a:spcBef>
                          <a:spcPct val="0"/>
                        </a:spcBef>
                        <a:defRPr/>
                      </a:pPr>
                      <a:r>
                        <a:rPr lang="en-US" sz="1200" u="none" strike="noStrike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ea typeface="Questrial"/>
                          <a:cs typeface="Times New Roman" panose="02020603050405020304" pitchFamily="18" charset="0"/>
                          <a:sym typeface="Questrial"/>
                        </a:rPr>
                        <a:t>Implementation hindered by staff reluctance and lack of local engagement; poor internal communication weakens sustainability efforts.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7000" marR="127000" marT="127000" marB="12700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TextBox 4"/>
          <p:cNvSpPr txBox="1"/>
          <p:nvPr/>
        </p:nvSpPr>
        <p:spPr>
          <a:xfrm>
            <a:off x="405442" y="196940"/>
            <a:ext cx="11100758" cy="42319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270"/>
              </a:lnSpc>
            </a:pPr>
            <a:r>
              <a:rPr lang="en-US" sz="3000" spc="-246" dirty="0">
                <a:solidFill>
                  <a:srgbClr val="FFFFFF"/>
                </a:solidFill>
                <a:latin typeface="Times New Roman" panose="02020603050405020304" pitchFamily="18" charset="0"/>
                <a:ea typeface="Public Sans"/>
                <a:cs typeface="Times New Roman" panose="02020603050405020304" pitchFamily="18" charset="0"/>
                <a:sym typeface="Public Sans"/>
              </a:rPr>
              <a:t>Barriers Affecting Renewable Energy Investment by Hotels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9333" b="-9333"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3" name="TextBox 3"/>
          <p:cNvSpPr txBox="1"/>
          <p:nvPr/>
        </p:nvSpPr>
        <p:spPr>
          <a:xfrm>
            <a:off x="685800" y="1244553"/>
            <a:ext cx="10820400" cy="4616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270"/>
              </a:lnSpc>
            </a:pPr>
            <a:r>
              <a:rPr lang="en-US" sz="4800" spc="-246" dirty="0">
                <a:solidFill>
                  <a:srgbClr val="FFFFFF"/>
                </a:solidFill>
                <a:latin typeface="Times New Roman" panose="02020603050405020304" pitchFamily="18" charset="0"/>
                <a:ea typeface="Public Sans"/>
                <a:cs typeface="Times New Roman" panose="02020603050405020304" pitchFamily="18" charset="0"/>
                <a:sym typeface="Public Sans"/>
              </a:rPr>
              <a:t>Conclusion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5800" y="1884680"/>
            <a:ext cx="3616244" cy="17683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External Drivers: </a:t>
            </a:r>
          </a:p>
          <a:p>
            <a:pPr marL="431822" lvl="1" indent="-215911" algn="just">
              <a:lnSpc>
                <a:spcPts val="2800"/>
              </a:lnSpc>
              <a:spcBef>
                <a:spcPct val="0"/>
              </a:spcBef>
              <a:buFont typeface="Arial"/>
              <a:buChar char="•"/>
            </a:pPr>
            <a:r>
              <a:rPr lang="en-US" sz="2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Political incentives</a:t>
            </a:r>
          </a:p>
          <a:p>
            <a:pPr marL="431822" lvl="1" indent="-215911" algn="just">
              <a:lnSpc>
                <a:spcPts val="2800"/>
              </a:lnSpc>
              <a:spcBef>
                <a:spcPct val="0"/>
              </a:spcBef>
              <a:buFont typeface="Arial"/>
              <a:buChar char="•"/>
            </a:pPr>
            <a:r>
              <a:rPr lang="en-US" sz="2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Rising energy costs</a:t>
            </a:r>
          </a:p>
          <a:p>
            <a:pPr marL="431822" lvl="1" indent="-215911" algn="just">
              <a:lnSpc>
                <a:spcPts val="2800"/>
              </a:lnSpc>
              <a:spcBef>
                <a:spcPct val="0"/>
              </a:spcBef>
              <a:buFont typeface="Arial"/>
              <a:buChar char="•"/>
            </a:pPr>
            <a:r>
              <a:rPr lang="en-US" sz="2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Eco-conscious consumers</a:t>
            </a:r>
          </a:p>
          <a:p>
            <a:pPr marL="431822" lvl="1" indent="-215911" algn="just">
              <a:lnSpc>
                <a:spcPts val="2800"/>
              </a:lnSpc>
              <a:buFont typeface="Arial"/>
              <a:buChar char="•"/>
            </a:pPr>
            <a:r>
              <a:rPr lang="en-US" sz="2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Tech innovations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800" y="3867198"/>
            <a:ext cx="3616244" cy="17683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Barriers Remain</a:t>
            </a:r>
          </a:p>
          <a:p>
            <a:pPr marL="431822" lvl="1" indent="-215911" algn="just">
              <a:lnSpc>
                <a:spcPts val="2800"/>
              </a:lnSpc>
              <a:spcBef>
                <a:spcPct val="0"/>
              </a:spcBef>
              <a:buFont typeface="Arial"/>
              <a:buChar char="•"/>
            </a:pPr>
            <a:r>
              <a:rPr lang="en-US" sz="2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High capital costs</a:t>
            </a:r>
          </a:p>
          <a:p>
            <a:pPr marL="431822" lvl="1" indent="-215911" algn="just">
              <a:lnSpc>
                <a:spcPts val="2800"/>
              </a:lnSpc>
              <a:spcBef>
                <a:spcPct val="0"/>
              </a:spcBef>
              <a:buFont typeface="Arial"/>
              <a:buChar char="•"/>
            </a:pPr>
            <a:r>
              <a:rPr lang="en-US" sz="2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Regulatory complexity</a:t>
            </a:r>
          </a:p>
          <a:p>
            <a:pPr marL="431822" lvl="1" indent="-215911" algn="just">
              <a:lnSpc>
                <a:spcPts val="2800"/>
              </a:lnSpc>
              <a:spcBef>
                <a:spcPct val="0"/>
              </a:spcBef>
              <a:buFont typeface="Arial"/>
              <a:buChar char="•"/>
            </a:pPr>
            <a:r>
              <a:rPr lang="en-US" sz="2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Lack of technical expertise</a:t>
            </a:r>
          </a:p>
          <a:p>
            <a:pPr marL="431822" lvl="1" indent="-215911" algn="just">
              <a:lnSpc>
                <a:spcPts val="2800"/>
              </a:lnSpc>
              <a:buFont typeface="Arial"/>
              <a:buChar char="•"/>
            </a:pPr>
            <a:r>
              <a:rPr lang="en-US" sz="2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Organizational resistance.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20312" r="-20312"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3" name="TextBox 3"/>
          <p:cNvSpPr txBox="1"/>
          <p:nvPr/>
        </p:nvSpPr>
        <p:spPr>
          <a:xfrm>
            <a:off x="685800" y="674395"/>
            <a:ext cx="10820400" cy="4231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70"/>
              </a:lnSpc>
            </a:pPr>
            <a:r>
              <a:rPr lang="en-US" sz="3000" spc="-246" dirty="0">
                <a:solidFill>
                  <a:srgbClr val="FFFFFF"/>
                </a:solidFill>
                <a:latin typeface="Times New Roman" panose="02020603050405020304" pitchFamily="18" charset="0"/>
                <a:ea typeface="Public Sans"/>
                <a:cs typeface="Times New Roman" panose="02020603050405020304" pitchFamily="18" charset="0"/>
                <a:sym typeface="Public Sans"/>
              </a:rPr>
              <a:t>Strategic Recommendations for Renewable Energy Adoption in Hospitality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5800" y="1630680"/>
            <a:ext cx="5345298" cy="8633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333"/>
              </a:lnSpc>
              <a:spcBef>
                <a:spcPct val="0"/>
              </a:spcBef>
            </a:pPr>
            <a:r>
              <a:rPr lang="en-US" sz="1666" dirty="0">
                <a:solidFill>
                  <a:srgbClr val="FFFFFF"/>
                </a:solidFill>
                <a:latin typeface="Questrial"/>
                <a:ea typeface="Questrial"/>
                <a:cs typeface="Questrial"/>
                <a:sym typeface="Questrial"/>
              </a:rPr>
              <a:t>1</a:t>
            </a:r>
            <a:r>
              <a:rPr lang="en-US" sz="1666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. Strengthen Financial Access</a:t>
            </a:r>
          </a:p>
          <a:p>
            <a:pPr marL="359851" lvl="1" indent="-179926">
              <a:lnSpc>
                <a:spcPts val="2333"/>
              </a:lnSpc>
              <a:spcBef>
                <a:spcPct val="0"/>
              </a:spcBef>
              <a:buFont typeface="Arial"/>
              <a:buChar char="•"/>
            </a:pPr>
            <a:r>
              <a:rPr lang="en-US" sz="1666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Expand green financing (low-interest loans, grants).</a:t>
            </a:r>
          </a:p>
          <a:p>
            <a:pPr marL="359851" lvl="1" indent="-179926">
              <a:lnSpc>
                <a:spcPts val="2333"/>
              </a:lnSpc>
              <a:buFont typeface="Arial"/>
              <a:buChar char="•"/>
            </a:pPr>
            <a:r>
              <a:rPr lang="en-US" sz="1666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Prioritize SMEs in funding schemes.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800" y="3194872"/>
            <a:ext cx="4880165" cy="1158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333"/>
              </a:lnSpc>
              <a:spcBef>
                <a:spcPct val="0"/>
              </a:spcBef>
            </a:pPr>
            <a:r>
              <a:rPr lang="en-US" sz="1666" dirty="0">
                <a:solidFill>
                  <a:srgbClr val="FFFFFF"/>
                </a:solidFill>
                <a:latin typeface="Questrial"/>
                <a:ea typeface="Questrial"/>
                <a:cs typeface="Questrial"/>
                <a:sym typeface="Questrial"/>
              </a:rPr>
              <a:t>2</a:t>
            </a:r>
            <a:r>
              <a:rPr lang="en-US" sz="1666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. Build Technical Capacity</a:t>
            </a:r>
          </a:p>
          <a:p>
            <a:pPr marL="359851" lvl="1" indent="-179926">
              <a:lnSpc>
                <a:spcPts val="2333"/>
              </a:lnSpc>
              <a:spcBef>
                <a:spcPct val="0"/>
              </a:spcBef>
              <a:buFont typeface="Arial"/>
              <a:buChar char="•"/>
            </a:pPr>
            <a:r>
              <a:rPr lang="en-US" sz="1666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Launch training modules via hotel associations.</a:t>
            </a:r>
          </a:p>
          <a:p>
            <a:pPr marL="359851" lvl="1" indent="-179926">
              <a:lnSpc>
                <a:spcPts val="2333"/>
              </a:lnSpc>
              <a:buFont typeface="Arial"/>
              <a:buChar char="•"/>
            </a:pPr>
            <a:r>
              <a:rPr lang="en-US" sz="1666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Promote supplier-hotel collaboration for knowledge transfer.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358181" y="1630680"/>
            <a:ext cx="5148019" cy="1158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333"/>
              </a:lnSpc>
              <a:spcBef>
                <a:spcPct val="0"/>
              </a:spcBef>
            </a:pPr>
            <a:r>
              <a:rPr lang="en-US" sz="1666" dirty="0">
                <a:solidFill>
                  <a:srgbClr val="FFFFFF"/>
                </a:solidFill>
                <a:latin typeface="Questrial"/>
                <a:ea typeface="Questrial"/>
                <a:cs typeface="Questrial"/>
                <a:sym typeface="Questrial"/>
              </a:rPr>
              <a:t>3</a:t>
            </a:r>
            <a:r>
              <a:rPr lang="en-US" sz="1666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. Simplify Regulations</a:t>
            </a:r>
          </a:p>
          <a:p>
            <a:pPr marL="359851" lvl="1" indent="-179926">
              <a:lnSpc>
                <a:spcPts val="2333"/>
              </a:lnSpc>
              <a:spcBef>
                <a:spcPct val="0"/>
              </a:spcBef>
              <a:buFont typeface="Arial"/>
              <a:buChar char="•"/>
            </a:pPr>
            <a:r>
              <a:rPr lang="en-US" sz="1666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Streamline permits and approvals.</a:t>
            </a:r>
          </a:p>
          <a:p>
            <a:pPr marL="359851" lvl="1" indent="-179926">
              <a:lnSpc>
                <a:spcPts val="2333"/>
              </a:lnSpc>
              <a:spcBef>
                <a:spcPct val="0"/>
              </a:spcBef>
              <a:buFont typeface="Arial"/>
              <a:buChar char="•"/>
            </a:pPr>
            <a:r>
              <a:rPr lang="en-US" sz="1666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Align national and regional policies.</a:t>
            </a:r>
          </a:p>
          <a:p>
            <a:pPr marL="359851" lvl="1" indent="-179926">
              <a:lnSpc>
                <a:spcPts val="2333"/>
              </a:lnSpc>
              <a:buFont typeface="Arial"/>
              <a:buChar char="•"/>
            </a:pPr>
            <a:r>
              <a:rPr lang="en-US" sz="1666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Create sustainability units within tourism ministries.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358181" y="3340922"/>
            <a:ext cx="5148019" cy="8633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333"/>
              </a:lnSpc>
              <a:spcBef>
                <a:spcPct val="0"/>
              </a:spcBef>
            </a:pPr>
            <a:r>
              <a:rPr lang="en-US" sz="1666" dirty="0">
                <a:solidFill>
                  <a:srgbClr val="FFFFFF"/>
                </a:solidFill>
                <a:latin typeface="Questrial"/>
                <a:ea typeface="Questrial"/>
                <a:cs typeface="Questrial"/>
                <a:sym typeface="Questrial"/>
              </a:rPr>
              <a:t>4</a:t>
            </a:r>
            <a:r>
              <a:rPr lang="en-US" sz="1666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. Embed Sustainability Culture</a:t>
            </a:r>
          </a:p>
          <a:p>
            <a:pPr marL="359851" lvl="1" indent="-179926">
              <a:lnSpc>
                <a:spcPts val="2333"/>
              </a:lnSpc>
              <a:spcBef>
                <a:spcPct val="0"/>
              </a:spcBef>
              <a:buFont typeface="Arial"/>
              <a:buChar char="•"/>
            </a:pPr>
            <a:r>
              <a:rPr lang="en-US" sz="1666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Tie sustainability to KPIs and performance reviews.</a:t>
            </a:r>
          </a:p>
          <a:p>
            <a:pPr marL="359851" lvl="1" indent="-179926">
              <a:lnSpc>
                <a:spcPts val="2333"/>
              </a:lnSpc>
              <a:buFont typeface="Arial"/>
              <a:buChar char="•"/>
            </a:pPr>
            <a:r>
              <a:rPr lang="en-US" sz="1666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Run awareness and reward programs.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90900" y="5051189"/>
            <a:ext cx="5410200" cy="1158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333"/>
              </a:lnSpc>
              <a:spcBef>
                <a:spcPct val="0"/>
              </a:spcBef>
            </a:pPr>
            <a:r>
              <a:rPr lang="en-US" sz="1666" dirty="0">
                <a:solidFill>
                  <a:srgbClr val="FFFFFF"/>
                </a:solidFill>
                <a:latin typeface="Questrial"/>
                <a:ea typeface="Questrial"/>
                <a:cs typeface="Questrial"/>
                <a:sym typeface="Questrial"/>
              </a:rPr>
              <a:t>5. </a:t>
            </a:r>
            <a:r>
              <a:rPr lang="en-US" sz="1666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Invest in Smart Tech</a:t>
            </a:r>
          </a:p>
          <a:p>
            <a:pPr marL="359851" lvl="1" indent="-179926">
              <a:lnSpc>
                <a:spcPts val="2333"/>
              </a:lnSpc>
              <a:spcBef>
                <a:spcPct val="0"/>
              </a:spcBef>
              <a:buFont typeface="Arial"/>
              <a:buChar char="•"/>
            </a:pPr>
            <a:r>
              <a:rPr lang="en-US" sz="1666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Adopt AI, IoT &amp; BMS for real-time energy tracking.</a:t>
            </a:r>
          </a:p>
          <a:p>
            <a:pPr marL="359851" lvl="1" indent="-179926">
              <a:lnSpc>
                <a:spcPts val="2333"/>
              </a:lnSpc>
              <a:spcBef>
                <a:spcPct val="0"/>
              </a:spcBef>
              <a:buFont typeface="Arial"/>
              <a:buChar char="•"/>
            </a:pPr>
            <a:r>
              <a:rPr lang="en-US" sz="1666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Drive operational efficiency and carbon reduction.</a:t>
            </a:r>
          </a:p>
          <a:p>
            <a:pPr marL="359851" lvl="1" indent="-179926">
              <a:lnSpc>
                <a:spcPts val="2333"/>
              </a:lnSpc>
              <a:buFont typeface="Arial"/>
              <a:buChar char="•"/>
            </a:pPr>
            <a:r>
              <a:rPr lang="en-US" sz="1666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Enable data-driven energy decisions.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-2"/>
            <a:ext cx="12192000" cy="12894492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9277" b="-9277"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3" name="TextBox 3"/>
          <p:cNvSpPr txBox="1"/>
          <p:nvPr/>
        </p:nvSpPr>
        <p:spPr>
          <a:xfrm>
            <a:off x="724083" y="89443"/>
            <a:ext cx="11101643" cy="128944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References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Balata, G. &amp; Tola, A., 2018. Cost-opportunity analysis of the use of Posidonia oceanica as a source of bio-energy in tourism-oriented territories. The case of Alghero. Journal of cleaner production, Volume 172, pp. 4085-4098.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Booking.com, 2024. Sustainable Travel Report 2024, s.l.: Booking.com.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Bouhal, T. et al., 2018. Technical assessment, economic viability and investment risk analysis of solar heating/cooling systems in residential buildings in Morocco. Solar Energy, Volume 170, p. 1043.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Buffa, F., Franch, M. &amp; Rizio, D., 2018. Environmental management practices for sustainable business models in small and medium sized hotel enterprises. Journal of cleaner production, Volume 194, pp. 656-664.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Chan, E., 2011. Implementing environmental management systems in small- and mediumsized hotels: obstacles. Journal of Hospitality &amp; Tourism Research, 35(1), pp. 3-23.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Chan, E., Okumus, F. &amp; Chan, W., 2017. The applications of environmental technologies in hotels. J Hosp Mark Manag, Volume 26, pp. 23-47.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Darvishmotevali, M., Altinay, L. &amp; Köseoglu, M., 2020. The link between environmental uncertainty, organizational agility, and organizational creativity in the hotel industry. International journal of hospitality management, Volume 87, p. 102499.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Dimitriu, S., Bianchi, A. &amp; Băltăreţu, F., 2017. The up-to-date heat pump–combined heat and power solution for the complete utilization of the low enthalpy geothermal water potential. International Journal of Energy and Environmental Engineering, 8(3), pp. 189-196.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Dorizas, P., 2008. Reducing carbon emissions in the Greek hotel sector: Case study of Sami Beach Hotel, Kefalonia. University of London, University College London (United Kingdom).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Elkington, J., 1997. The triple bottom line. Environmental management: Readings and cases, Volume 2, pp. 49-66.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Ertuna, B., Gu, H. &amp; Yu, L., 2022. A thread connects all beads”: Aligning global CSR strategy by hotel MNCs. Tourism Management, Volume 91, p. 104520.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Fang, A., Hou, Y. &amp; Wang, F., 2017. Feasibility of domestic hot water regulation for power grid peak and valley balance: Hotel-building case study. Journal of Energy Engineering, 143(5), p. 05017002.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Gabbar, H. et al., 2015. Performance evaluation of gas-power strategies for building energy conservation. Energy Conversion and Management, Volume 93, pp. 187-196.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Ghorab, M. &amp; Rosato, A., 2025. Innovative hybrid 4th generation geothermal system for zero-carbon hotel buildings in cold climate. Energy and Buildings, Volume 329, p. 115305.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Hilton, 2023. Travel with Purpose. [Online] 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Available at: https://esg.hilton.com/wp-content/uploads/sites/4/2024/07/2023-Travel-with-Purpose-Report-final.pdf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Hossain, M., Mekhilef, S. &amp; Olatomiwa, L., 2017. Performance evaluation of a stand-alone PV-wind-diesel-battery hybrid system feasible for a large resort center in South China Sea, Malaysia. Sustainable cities and society, Volume 28, pp. 358-366.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Hotel Energy Solutions, 2011. ANALYSIS ON ENERGY USE BY EUROPEAN HOTELS: ONLINE SURVEY AND DESK RESEARCH, s.l.: Hotel Energy Solutions.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HR Magazine, 2024. Commitment to sustainability boosts employee engagement. [Online] 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Available at: https://www.hrmagazine.co.uk/content/news/commitment-to-sustainability-boosts-employee-engagement/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Hui, S. &amp; Chan, S., 2011. Integration of green roof and solar photovoltaic systems. In: Joint symposium. s.l.:s.n., pp. 1-12.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IEA, 2024. Solar PV is set to become the largest renewable energy source by 2029. [Online] 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Available at: https://www.iea.org/energy-system/renewables/solar-pv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Jacobsson, S. &amp; Johnson, A., 2000. The diffusion of renewable energy technology: an analytical framework and key issues for research. Energy policy, 28(9), pp. 625-640.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Klusáček, P. et al., 2014. From wasted land to megawatts: How to convert brownfields into solar power plants (the case of the Czech Republic). Acta Universitatis Agriculturae et Silviculturae Mendelianae Brunensis, 62(3), pp. 517-528.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KPMG, 2023. Overview- Act Reduction Inflation US- Deal Green EU. [Online] 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Available at: https://assets.kpmg.com/content/dam/kpmgblogs/ch/pdf/eu-green-deal-us-inflation-reduction-act.pdf.coredownload.inline.pdf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Liu, X. &amp; Li, M., 2024. Sustainable service product design method: Focus on customer demands and triple bottom line. Journal of Retailing and Consumer Services, Volume 80, p. 103935.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Llanso, L., 2024. The Rise of Sustainability in Hospitality: the Pivotal Role of Energy Efficiency. [Online] 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Available at: https://www.dexma.com/blog-en/the-rise-of-sustainability-in-hospitality-the-pivotal-role-of-energy-efficiency/#:~:text=Hotels%20alone%20account%20for%20approximately,of%20about%2045.7%20million%20homes.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Mahachi, D., Mokgalo, L. &amp; Pansiri, J., 2015. Exploitation of renewable energy in the hospitality sector: Case studies of Gaborone Sun and the Cumberland Hotel in Botswana. International Journal of Hospitality &amp; Tourism Administration, 16(4), pp. 331-354.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Majumdar, D. &amp; Pasqualetti, M., 2018. Dual use of agricultural land: Introducing ‘agrivoltaics’ in Phoenix Metropolitan Statistical Area, USA. Landscape and urban planning, Volume 170, pp. 150-168.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Maneejuk, P., Kaewtathip, N. &amp; Yamaka, W., 2024. The influence of the Ukraine-Russia conflict on renewable and fossil energy price cycles. Energy Economics, Volume 129, p. 107218.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Marriott International, Inc., 2023. Climate Change 2023. [Online] 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Available at: https://serve360.marriott.com/wp-content/uploads/2023/09/CDP-Climate-2023-vHsm2.pdf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Movahhed, Y., Safari, A., Motamedi, S. &amp; Khoshkhoo, R., 2019. Simultaneous use of PV system and green roof: A techno-economic study on power generation and energy consumption. Energy Procedia, Volume 159, pp. 478-483.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Ragosa, G. &amp; Warren, P., 2019. Unpacking the determinants of cross-border private investment in renewable energy in developing countries. Journal of Cleaner Production, Volume 235, pp. 854-865.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Rana, A. et al., 2021. Evaluation of financial incentives for green buildings in Canadian landscape. Renewable and Sustainable Energy Reviews, Volume 135, p. 110199.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Sikombe, S. &amp; Phiri, M., 2019. Exploring tacit knowledge transfer and innovation capabilities within the buyer–supplier collaboration: A literature review. Cogent Business &amp; Management, 6(1), p. 1683130.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Silva, L. &amp; Delicado, A., 2017. Wind farms and rural tourism: A Portuguese case study of residents’ and visitors’ perceptions and attitudes. Moravian Geographical Reports, 25(4), pp. 248-256.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Todeschi, V. et al., 2020. Smart solutions for sustainable cities—The re-coding experience for harnessing the potential of urban rooftops. Applied Sciences, 10(20), p. 7112.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Tseng, S., 2017. Investigating the moderating effects of organizational culture and leadership style on IT-adoption and knowledge-sharing intention. Journal of Enterprise Information Management, 30(4), pp. 583-604.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UN, 2015. The Paris Agreement. [Online] 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rgbClr val="FFFFFF"/>
                </a:solidFill>
                <a:latin typeface="Times New Roman" panose="02020603050405020304" pitchFamily="18" charset="0"/>
                <a:ea typeface="Questrial"/>
                <a:cs typeface="Times New Roman" panose="02020603050405020304" pitchFamily="18" charset="0"/>
                <a:sym typeface="Questrial"/>
              </a:rPr>
              <a:t>Available at: https://unfccc.int/process-and-meetings/the-paris-agreement</a:t>
            </a:r>
          </a:p>
          <a:p>
            <a:pPr>
              <a:lnSpc>
                <a:spcPts val="1680"/>
              </a:lnSpc>
            </a:pPr>
            <a:endParaRPr lang="en-US" sz="1000" dirty="0">
              <a:solidFill>
                <a:srgbClr val="FFFFFF"/>
              </a:solidFill>
              <a:latin typeface="Times New Roman" panose="02020603050405020304" pitchFamily="18" charset="0"/>
              <a:ea typeface="Questrial"/>
              <a:cs typeface="Times New Roman" panose="02020603050405020304" pitchFamily="18" charset="0"/>
              <a:sym typeface="Questrial"/>
            </a:endParaRPr>
          </a:p>
          <a:p>
            <a:pPr algn="just">
              <a:lnSpc>
                <a:spcPts val="1026"/>
              </a:lnSpc>
            </a:pPr>
            <a:endParaRPr lang="en-US" sz="733" dirty="0">
              <a:solidFill>
                <a:srgbClr val="FFFFFF"/>
              </a:solidFill>
              <a:latin typeface="Questrial"/>
              <a:ea typeface="Questrial"/>
              <a:cs typeface="Questrial"/>
              <a:sym typeface="Questrial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77" b="-9277"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3" name="TextBox 3"/>
          <p:cNvSpPr txBox="1"/>
          <p:nvPr/>
        </p:nvSpPr>
        <p:spPr>
          <a:xfrm>
            <a:off x="367748" y="2001230"/>
            <a:ext cx="4114800" cy="8271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120"/>
              </a:lnSpc>
            </a:pPr>
            <a:r>
              <a:rPr lang="en-US" sz="8000" spc="-492" dirty="0">
                <a:solidFill>
                  <a:srgbClr val="FFFFFF"/>
                </a:solidFill>
                <a:latin typeface="Times New Roman" panose="02020603050405020304" pitchFamily="18" charset="0"/>
                <a:ea typeface="Public Sans"/>
                <a:cs typeface="Times New Roman" panose="02020603050405020304" pitchFamily="18" charset="0"/>
                <a:sym typeface="Public Sans"/>
              </a:rPr>
              <a:t>Thank You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2511</Words>
  <Application>Microsoft Office PowerPoint</Application>
  <PresentationFormat>Widescreen</PresentationFormat>
  <Paragraphs>201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Aptos</vt:lpstr>
      <vt:lpstr>Aptos Display</vt:lpstr>
      <vt:lpstr>Arial</vt:lpstr>
      <vt:lpstr>Public Sans</vt:lpstr>
      <vt:lpstr>Public Sans Bold</vt:lpstr>
      <vt:lpstr>Questrial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Rezaul Rabbani (1813391)</dc:creator>
  <cp:lastModifiedBy>Rezaul Rabbani (1813391)</cp:lastModifiedBy>
  <cp:revision>10</cp:revision>
  <dcterms:created xsi:type="dcterms:W3CDTF">2025-06-09T11:18:52Z</dcterms:created>
  <dcterms:modified xsi:type="dcterms:W3CDTF">2025-06-09T15:38:35Z</dcterms:modified>
</cp:coreProperties>
</file>