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2" r:id="rId6"/>
    <p:sldId id="260" r:id="rId7"/>
    <p:sldId id="261" r:id="rId8"/>
    <p:sldId id="263" r:id="rId9"/>
    <p:sldId id="264" r:id="rId10"/>
    <p:sldId id="265" r:id="rId11"/>
    <p:sldId id="290" r:id="rId12"/>
    <p:sldId id="291" r:id="rId13"/>
    <p:sldId id="292" r:id="rId14"/>
    <p:sldId id="293" r:id="rId15"/>
    <p:sldId id="294" r:id="rId16"/>
    <p:sldId id="295" r:id="rId17"/>
    <p:sldId id="266" r:id="rId18"/>
    <p:sldId id="267" r:id="rId19"/>
    <p:sldId id="269" r:id="rId20"/>
    <p:sldId id="268" r:id="rId21"/>
    <p:sldId id="271" r:id="rId22"/>
    <p:sldId id="274" r:id="rId23"/>
    <p:sldId id="272" r:id="rId24"/>
    <p:sldId id="275" r:id="rId25"/>
    <p:sldId id="276" r:id="rId26"/>
    <p:sldId id="280" r:id="rId27"/>
    <p:sldId id="278" r:id="rId28"/>
    <p:sldId id="279" r:id="rId29"/>
    <p:sldId id="281" r:id="rId30"/>
    <p:sldId id="282" r:id="rId31"/>
    <p:sldId id="283" r:id="rId32"/>
    <p:sldId id="277" r:id="rId33"/>
    <p:sldId id="284" r:id="rId34"/>
    <p:sldId id="285" r:id="rId35"/>
    <p:sldId id="286" r:id="rId36"/>
    <p:sldId id="287" r:id="rId37"/>
    <p:sldId id="288" r:id="rId38"/>
    <p:sldId id="289"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14" d="100"/>
          <a:sy n="114" d="100"/>
        </p:scale>
        <p:origin x="468" y="-55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Bowen" userId="c345053a-4abb-4e43-8ff7-c21186a2fa29" providerId="ADAL" clId="{B33A9B1A-F0BA-4F98-8F3E-AB8789E61528}"/>
    <pc:docChg chg="modSld">
      <pc:chgData name="Sian Bowen" userId="c345053a-4abb-4e43-8ff7-c21186a2fa29" providerId="ADAL" clId="{B33A9B1A-F0BA-4F98-8F3E-AB8789E61528}" dt="2025-01-23T14:05:31.363" v="0" actId="1076"/>
      <pc:docMkLst>
        <pc:docMk/>
      </pc:docMkLst>
      <pc:sldChg chg="modSp mod">
        <pc:chgData name="Sian Bowen" userId="c345053a-4abb-4e43-8ff7-c21186a2fa29" providerId="ADAL" clId="{B33A9B1A-F0BA-4F98-8F3E-AB8789E61528}" dt="2025-01-23T14:05:31.363" v="0" actId="1076"/>
        <pc:sldMkLst>
          <pc:docMk/>
          <pc:sldMk cId="0" sldId="259"/>
        </pc:sldMkLst>
        <pc:picChg chg="mod">
          <ac:chgData name="Sian Bowen" userId="c345053a-4abb-4e43-8ff7-c21186a2fa29" providerId="ADAL" clId="{B33A9B1A-F0BA-4F98-8F3E-AB8789E61528}" dt="2025-01-23T14:05:31.363" v="0" actId="1076"/>
          <ac:picMkLst>
            <pc:docMk/>
            <pc:sldMk cId="0" sldId="259"/>
            <ac:picMk id="5" creationId="{00000000-0000-0000-0000-00000000000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126583FD-8D8D-49D7-A6D2-124F6455EA4F}" type="datetimeFigureOut">
              <a:rPr lang="en-GB" smtClean="0"/>
              <a:pPr/>
              <a:t>23/01/2025</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F4BCB20F-E09D-431C-B244-E141A5586E77}"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26583FD-8D8D-49D7-A6D2-124F6455EA4F}" type="datetimeFigureOut">
              <a:rPr lang="en-GB" smtClean="0"/>
              <a:pPr/>
              <a:t>23/01/2025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BCB20F-E09D-431C-B244-E141A5586E7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26583FD-8D8D-49D7-A6D2-124F6455EA4F}" type="datetimeFigureOut">
              <a:rPr lang="en-GB" smtClean="0"/>
              <a:pPr/>
              <a:t>23/01/2025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BCB20F-E09D-431C-B244-E141A5586E77}"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26583FD-8D8D-49D7-A6D2-124F6455EA4F}" type="datetimeFigureOut">
              <a:rPr lang="en-GB" smtClean="0"/>
              <a:pPr/>
              <a:t>23/01/2025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BCB20F-E09D-431C-B244-E141A5586E7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26583FD-8D8D-49D7-A6D2-124F6455EA4F}" type="datetimeFigureOut">
              <a:rPr lang="en-GB" smtClean="0"/>
              <a:pPr/>
              <a:t>23/01/2025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4BCB20F-E09D-431C-B244-E141A5586E7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126583FD-8D8D-49D7-A6D2-124F6455EA4F}" type="datetimeFigureOut">
              <a:rPr lang="en-GB" smtClean="0"/>
              <a:pPr/>
              <a:t>23/01/2025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4BCB20F-E09D-431C-B244-E141A5586E7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6583FD-8D8D-49D7-A6D2-124F6455EA4F}" type="datetimeFigureOut">
              <a:rPr lang="en-GB" smtClean="0"/>
              <a:pPr/>
              <a:t>23/01/2025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4BCB20F-E09D-431C-B244-E141A5586E7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26583FD-8D8D-49D7-A6D2-124F6455EA4F}" type="datetimeFigureOut">
              <a:rPr lang="en-GB" smtClean="0"/>
              <a:pPr/>
              <a:t>23/01/2025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BCB20F-E09D-431C-B244-E141A5586E7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126583FD-8D8D-49D7-A6D2-124F6455EA4F}" type="datetimeFigureOut">
              <a:rPr lang="en-GB" smtClean="0"/>
              <a:pPr/>
              <a:t>23/01/2025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F4BCB20F-E09D-431C-B244-E141A5586E77}"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26583FD-8D8D-49D7-A6D2-124F6455EA4F}" type="datetimeFigureOut">
              <a:rPr lang="en-GB" smtClean="0"/>
              <a:pPr/>
              <a:t>23/01/2025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BCB20F-E09D-431C-B244-E141A5586E7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26583FD-8D8D-49D7-A6D2-124F6455EA4F}" type="datetimeFigureOut">
              <a:rPr lang="en-GB" smtClean="0"/>
              <a:pPr/>
              <a:t>23/01/2025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BCB20F-E09D-431C-B244-E141A5586E7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26583FD-8D8D-49D7-A6D2-124F6455EA4F}" type="datetimeFigureOut">
              <a:rPr lang="en-GB" smtClean="0"/>
              <a:pPr/>
              <a:t>23/01/2025</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F4BCB20F-E09D-431C-B244-E141A5586E77}"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GB" sz="3600" dirty="0"/>
              <a:t>Functional Anatomy</a:t>
            </a:r>
          </a:p>
        </p:txBody>
      </p:sp>
      <p:sp>
        <p:nvSpPr>
          <p:cNvPr id="3" name="Subtitle 2"/>
          <p:cNvSpPr>
            <a:spLocks noGrp="1"/>
          </p:cNvSpPr>
          <p:nvPr>
            <p:ph type="subTitle" idx="1"/>
          </p:nvPr>
        </p:nvSpPr>
        <p:spPr/>
        <p:txBody>
          <a:bodyPr/>
          <a:lstStyle/>
          <a:p>
            <a:pPr algn="ctr"/>
            <a:r>
              <a:rPr lang="en-GB" sz="2800" dirty="0">
                <a:latin typeface="+mj-lt"/>
              </a:rPr>
              <a:t>Cervical Spine</a:t>
            </a:r>
            <a:endParaRPr lang="en-GB" dirty="0">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t>Aims and Objectives</a:t>
            </a:r>
            <a:br>
              <a:rPr lang="en-GB" sz="3600" dirty="0"/>
            </a:br>
            <a:endParaRPr lang="en-GB" sz="3600" dirty="0"/>
          </a:p>
        </p:txBody>
      </p:sp>
      <p:sp>
        <p:nvSpPr>
          <p:cNvPr id="3" name="Content Placeholder 2"/>
          <p:cNvSpPr>
            <a:spLocks noGrp="1"/>
          </p:cNvSpPr>
          <p:nvPr>
            <p:ph idx="1"/>
          </p:nvPr>
        </p:nvSpPr>
        <p:spPr/>
        <p:txBody>
          <a:bodyPr>
            <a:normAutofit lnSpcReduction="10000"/>
          </a:bodyPr>
          <a:lstStyle/>
          <a:p>
            <a:r>
              <a:rPr lang="en-GB" dirty="0">
                <a:latin typeface="+mj-lt"/>
              </a:rPr>
              <a:t>Describe the bony features of the cervical vertebrae</a:t>
            </a:r>
          </a:p>
          <a:p>
            <a:r>
              <a:rPr lang="en-GB" dirty="0">
                <a:latin typeface="+mj-lt"/>
              </a:rPr>
              <a:t>Describe and identify the major joints of the cervical vertebrae</a:t>
            </a:r>
          </a:p>
          <a:p>
            <a:r>
              <a:rPr lang="en-GB" dirty="0">
                <a:latin typeface="+mj-lt"/>
              </a:rPr>
              <a:t>Describe the major movements of the cervical vertebrae</a:t>
            </a:r>
          </a:p>
          <a:p>
            <a:r>
              <a:rPr lang="en-GB" dirty="0">
                <a:latin typeface="+mj-lt"/>
              </a:rPr>
              <a:t>Identify the major neuro-anatomy structures of the cervical spine</a:t>
            </a:r>
          </a:p>
          <a:p>
            <a:r>
              <a:rPr lang="en-GB" dirty="0">
                <a:latin typeface="+mj-lt"/>
              </a:rPr>
              <a:t>Identify common pathologies of the cervical spine</a:t>
            </a:r>
          </a:p>
          <a:p>
            <a:r>
              <a:rPr lang="en-GB" dirty="0">
                <a:latin typeface="+mj-lt"/>
              </a:rPr>
              <a:t>Identify the major muscles, their attachments, actions and nerve supply</a:t>
            </a:r>
          </a:p>
          <a:p>
            <a:r>
              <a:rPr lang="en-GB" dirty="0">
                <a:latin typeface="+mj-lt"/>
              </a:rPr>
              <a:t>Summary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t>Bony Features</a:t>
            </a:r>
          </a:p>
        </p:txBody>
      </p:sp>
      <p:sp>
        <p:nvSpPr>
          <p:cNvPr id="3" name="Content Placeholder 2"/>
          <p:cNvSpPr>
            <a:spLocks noGrp="1"/>
          </p:cNvSpPr>
          <p:nvPr>
            <p:ph idx="1"/>
          </p:nvPr>
        </p:nvSpPr>
        <p:spPr/>
        <p:txBody>
          <a:bodyPr/>
          <a:lstStyle/>
          <a:p>
            <a:r>
              <a:rPr lang="en-GB" dirty="0">
                <a:latin typeface="+mj-lt"/>
              </a:rPr>
              <a:t>General:</a:t>
            </a:r>
          </a:p>
          <a:p>
            <a:r>
              <a:rPr lang="en-GB" dirty="0">
                <a:latin typeface="+mj-lt"/>
              </a:rPr>
              <a:t>7 Vertebrae (C1 – C7)</a:t>
            </a:r>
          </a:p>
          <a:p>
            <a:r>
              <a:rPr lang="en-GB" dirty="0">
                <a:latin typeface="+mj-lt"/>
              </a:rPr>
              <a:t>Spinous Process (Posterior)</a:t>
            </a:r>
          </a:p>
          <a:p>
            <a:r>
              <a:rPr lang="en-GB" dirty="0">
                <a:latin typeface="+mj-lt"/>
              </a:rPr>
              <a:t>Transverse Process (Lateral)</a:t>
            </a:r>
          </a:p>
          <a:p>
            <a:r>
              <a:rPr lang="en-GB" dirty="0">
                <a:latin typeface="+mj-lt"/>
              </a:rPr>
              <a:t>Vertebral Body (Anterior)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52704"/>
          </a:xfrm>
        </p:spPr>
        <p:txBody>
          <a:bodyPr>
            <a:normAutofit/>
          </a:bodyPr>
          <a:lstStyle/>
          <a:p>
            <a:pPr algn="ctr"/>
            <a:r>
              <a:rPr lang="en-GB" sz="2600" dirty="0"/>
              <a:t>C1 (Atlas) and C2 (Axis)</a:t>
            </a:r>
            <a:br>
              <a:rPr lang="en-GB" sz="2600" dirty="0"/>
            </a:br>
            <a:endParaRPr lang="en-GB" sz="2600" dirty="0"/>
          </a:p>
        </p:txBody>
      </p:sp>
      <p:pic>
        <p:nvPicPr>
          <p:cNvPr id="5" name="Picture 2" descr="\\shs-academic\accounts\HNTilbury\My Documents\My Pictures\05-3_C1_and_C2.jpg"/>
          <p:cNvPicPr>
            <a:picLocks noChangeAspect="1" noChangeArrowheads="1"/>
          </p:cNvPicPr>
          <p:nvPr/>
        </p:nvPicPr>
        <p:blipFill>
          <a:blip r:embed="rId2" cstate="print"/>
          <a:srcRect/>
          <a:stretch>
            <a:fillRect/>
          </a:stretch>
        </p:blipFill>
        <p:spPr bwMode="auto">
          <a:xfrm>
            <a:off x="2195736" y="1376345"/>
            <a:ext cx="4968552" cy="5481655"/>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764704"/>
            <a:ext cx="8229600" cy="936104"/>
          </a:xfrm>
        </p:spPr>
        <p:txBody>
          <a:bodyPr>
            <a:normAutofit fontScale="90000"/>
          </a:bodyPr>
          <a:lstStyle/>
          <a:p>
            <a:pPr algn="ctr"/>
            <a:br>
              <a:rPr lang="en-GB" sz="3600" dirty="0"/>
            </a:br>
            <a:br>
              <a:rPr lang="en-GB" sz="3600" dirty="0"/>
            </a:br>
            <a:br>
              <a:rPr lang="en-GB" sz="3600" dirty="0"/>
            </a:br>
            <a:r>
              <a:rPr lang="en-GB" sz="3600" dirty="0"/>
              <a:t>The Atlas and Axis</a:t>
            </a:r>
          </a:p>
        </p:txBody>
      </p:sp>
      <p:sp>
        <p:nvSpPr>
          <p:cNvPr id="3" name="Content Placeholder 2"/>
          <p:cNvSpPr>
            <a:spLocks noGrp="1"/>
          </p:cNvSpPr>
          <p:nvPr>
            <p:ph idx="1"/>
          </p:nvPr>
        </p:nvSpPr>
        <p:spPr/>
        <p:txBody>
          <a:bodyPr/>
          <a:lstStyle/>
          <a:p>
            <a:r>
              <a:rPr lang="en-GB" dirty="0">
                <a:latin typeface="+mj-lt"/>
              </a:rPr>
              <a:t>The highest two vertebrae in the cervical spine have very specialized shapes and functions</a:t>
            </a:r>
          </a:p>
          <a:p>
            <a:r>
              <a:rPr lang="en-GB" dirty="0">
                <a:latin typeface="+mj-lt"/>
              </a:rPr>
              <a:t>The joint between the C1 vertebra or "Atlas" and the skull is responsible for 50% of the flexion and extension in the neck – (nodding the head to indicate: "yes").</a:t>
            </a:r>
          </a:p>
          <a:p>
            <a:r>
              <a:rPr lang="en-GB" dirty="0">
                <a:latin typeface="+mj-lt"/>
              </a:rPr>
              <a:t>The joint between the C1 vertebra and the C2 vertebra or "Axis" provides 50% of the rotation in the neck (shaking the head to indicate: "no").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600" dirty="0"/>
              <a:t>C2 (Axis)</a:t>
            </a:r>
            <a:br>
              <a:rPr lang="en-GB" sz="2600" dirty="0"/>
            </a:br>
            <a:endParaRPr lang="en-GB" sz="2600" dirty="0"/>
          </a:p>
        </p:txBody>
      </p:sp>
      <p:pic>
        <p:nvPicPr>
          <p:cNvPr id="2050" name="Picture 2" descr="\\shs-academic\accounts\HNTilbury\My Documents\My Pictures\C2 &amp; brain.jpg"/>
          <p:cNvPicPr>
            <a:picLocks noChangeAspect="1" noChangeArrowheads="1"/>
          </p:cNvPicPr>
          <p:nvPr/>
        </p:nvPicPr>
        <p:blipFill>
          <a:blip r:embed="rId2" cstate="print"/>
          <a:srcRect/>
          <a:stretch>
            <a:fillRect/>
          </a:stretch>
        </p:blipFill>
        <p:spPr bwMode="auto">
          <a:xfrm>
            <a:off x="2411760" y="1772816"/>
            <a:ext cx="4536504" cy="4391941"/>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t>C4-C7</a:t>
            </a:r>
            <a:br>
              <a:rPr lang="en-GB" sz="3600" dirty="0"/>
            </a:br>
            <a:endParaRPr lang="en-GB" sz="3600" dirty="0"/>
          </a:p>
        </p:txBody>
      </p:sp>
      <p:pic>
        <p:nvPicPr>
          <p:cNvPr id="4098" name="Picture 2" descr="\\shs-academic\accounts\HNTilbury\My Documents\My Pictures\05-2_Cervical_Vertebrae.jpg"/>
          <p:cNvPicPr>
            <a:picLocks noChangeAspect="1" noChangeArrowheads="1"/>
          </p:cNvPicPr>
          <p:nvPr/>
        </p:nvPicPr>
        <p:blipFill>
          <a:blip r:embed="rId2" cstate="print"/>
          <a:srcRect/>
          <a:stretch>
            <a:fillRect/>
          </a:stretch>
        </p:blipFill>
        <p:spPr bwMode="auto">
          <a:xfrm>
            <a:off x="2555776" y="1297430"/>
            <a:ext cx="4320480" cy="5187243"/>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t>Cervical Vertebral Bodies</a:t>
            </a:r>
          </a:p>
        </p:txBody>
      </p:sp>
      <p:sp>
        <p:nvSpPr>
          <p:cNvPr id="3" name="Content Placeholder 2"/>
          <p:cNvSpPr>
            <a:spLocks noGrp="1"/>
          </p:cNvSpPr>
          <p:nvPr>
            <p:ph idx="1"/>
          </p:nvPr>
        </p:nvSpPr>
        <p:spPr/>
        <p:txBody>
          <a:bodyPr/>
          <a:lstStyle/>
          <a:p>
            <a:pPr algn="just"/>
            <a:r>
              <a:rPr lang="en-GB" dirty="0">
                <a:latin typeface="+mj-lt"/>
              </a:rPr>
              <a:t>The vertebral bodies are relatively small in the cervical spine because there is less weight to carry when compared to the work of the spine in lower parts of the body. The joint surfaces are extensive however because the cervical spine has such an extensive range of movement compared to other parts of the spine.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t>Neuro-anatomy of the Cervical Spine</a:t>
            </a:r>
          </a:p>
        </p:txBody>
      </p:sp>
      <p:sp>
        <p:nvSpPr>
          <p:cNvPr id="7" name="Content Placeholder 6"/>
          <p:cNvSpPr>
            <a:spLocks noGrp="1"/>
          </p:cNvSpPr>
          <p:nvPr>
            <p:ph idx="1"/>
          </p:nvPr>
        </p:nvSpPr>
        <p:spPr/>
        <p:txBody>
          <a:bodyPr/>
          <a:lstStyle/>
          <a:p>
            <a:r>
              <a:rPr lang="en-GB" dirty="0">
                <a:latin typeface="+mj-lt"/>
              </a:rPr>
              <a:t>The spinal nerves from C5 to C8, together with the T1 thoracic spinal nerve, join together to form the brachial plexus. The nerve elements combine, divide and combine again to mix together the various components that lead into the major nerves of the shoulder, arm and hand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t>The Brachial Plexus</a:t>
            </a:r>
            <a:br>
              <a:rPr lang="en-GB" sz="3600" dirty="0"/>
            </a:br>
            <a:endParaRPr lang="en-GB" sz="3600" dirty="0"/>
          </a:p>
        </p:txBody>
      </p:sp>
      <p:pic>
        <p:nvPicPr>
          <p:cNvPr id="4" name="Picture 2" descr="\\shs-academic\accounts\HNTilbury\My Documents\My Pictures\05-9_Brachial_Plexus.jpg"/>
          <p:cNvPicPr>
            <a:picLocks noGrp="1" noChangeAspect="1" noChangeArrowheads="1"/>
          </p:cNvPicPr>
          <p:nvPr>
            <p:ph idx="1"/>
          </p:nvPr>
        </p:nvPicPr>
        <p:blipFill>
          <a:blip r:embed="rId2" cstate="print"/>
          <a:stretch>
            <a:fillRect/>
          </a:stretch>
        </p:blipFill>
        <p:spPr bwMode="auto">
          <a:xfrm>
            <a:off x="1279922" y="1935163"/>
            <a:ext cx="6584156" cy="4389437"/>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t>Fourth Cervical Ventral Spinal Ramus</a:t>
            </a:r>
          </a:p>
        </p:txBody>
      </p:sp>
      <p:sp>
        <p:nvSpPr>
          <p:cNvPr id="3" name="Content Placeholder 2"/>
          <p:cNvSpPr>
            <a:spLocks noGrp="1"/>
          </p:cNvSpPr>
          <p:nvPr>
            <p:ph idx="1"/>
          </p:nvPr>
        </p:nvSpPr>
        <p:spPr>
          <a:xfrm>
            <a:off x="457200" y="1935480"/>
            <a:ext cx="4042792" cy="4445848"/>
          </a:xfrm>
        </p:spPr>
        <p:txBody>
          <a:bodyPr>
            <a:normAutofit fontScale="92500" lnSpcReduction="10000"/>
          </a:bodyPr>
          <a:lstStyle/>
          <a:p>
            <a:pPr>
              <a:buNone/>
            </a:pPr>
            <a:r>
              <a:rPr lang="en-GB" sz="1400" dirty="0">
                <a:latin typeface="+mj-lt"/>
              </a:rPr>
              <a:t>The fourth cervical ventral spinal rami leave the vertebral column above the transverse processes of C4 and emerge between </a:t>
            </a:r>
            <a:r>
              <a:rPr lang="en-GB" sz="1400" dirty="0" err="1">
                <a:latin typeface="+mj-lt"/>
              </a:rPr>
              <a:t>scalenus</a:t>
            </a:r>
            <a:r>
              <a:rPr lang="en-GB" sz="1400" dirty="0">
                <a:latin typeface="+mj-lt"/>
              </a:rPr>
              <a:t> anterior and </a:t>
            </a:r>
            <a:r>
              <a:rPr lang="en-GB" sz="1400" dirty="0" err="1">
                <a:latin typeface="+mj-lt"/>
              </a:rPr>
              <a:t>scalenus</a:t>
            </a:r>
            <a:r>
              <a:rPr lang="en-GB" sz="1400" dirty="0">
                <a:latin typeface="+mj-lt"/>
              </a:rPr>
              <a:t> </a:t>
            </a:r>
            <a:r>
              <a:rPr lang="en-GB" sz="1400" dirty="0" err="1">
                <a:latin typeface="+mj-lt"/>
              </a:rPr>
              <a:t>medius</a:t>
            </a:r>
            <a:r>
              <a:rPr lang="en-GB" sz="1400" dirty="0">
                <a:latin typeface="+mj-lt"/>
              </a:rPr>
              <a:t>, deep to the internal jugular vein and the </a:t>
            </a:r>
            <a:r>
              <a:rPr lang="en-GB" sz="1400" dirty="0" err="1">
                <a:latin typeface="+mj-lt"/>
              </a:rPr>
              <a:t>sternocleidomastoid</a:t>
            </a:r>
            <a:r>
              <a:rPr lang="en-GB" sz="1400" dirty="0">
                <a:latin typeface="+mj-lt"/>
              </a:rPr>
              <a:t> muscle. </a:t>
            </a:r>
          </a:p>
          <a:p>
            <a:pPr>
              <a:buNone/>
            </a:pPr>
            <a:endParaRPr lang="en-GB" sz="1400" dirty="0">
              <a:latin typeface="+mj-lt"/>
            </a:endParaRPr>
          </a:p>
          <a:p>
            <a:pPr>
              <a:buNone/>
            </a:pPr>
            <a:r>
              <a:rPr lang="en-GB" sz="1400" dirty="0">
                <a:latin typeface="+mj-lt"/>
              </a:rPr>
              <a:t>The fourth cervical ventral spinal rami send a branch to join with the ventral rami of C3 and C5 to form the </a:t>
            </a:r>
            <a:r>
              <a:rPr lang="en-GB" sz="1400" dirty="0" err="1">
                <a:latin typeface="+mj-lt"/>
              </a:rPr>
              <a:t>phrenic</a:t>
            </a:r>
            <a:r>
              <a:rPr lang="en-GB" sz="1400" dirty="0">
                <a:latin typeface="+mj-lt"/>
              </a:rPr>
              <a:t> nerves. Together with the ventral rami of C1, C2 and C3 the fourth cervical ventral spinal rami also participate in the formation of the cervical plexus. </a:t>
            </a:r>
          </a:p>
          <a:p>
            <a:pPr>
              <a:buNone/>
            </a:pPr>
            <a:endParaRPr lang="en-GB" sz="1400" dirty="0">
              <a:latin typeface="+mj-lt"/>
            </a:endParaRPr>
          </a:p>
          <a:p>
            <a:pPr>
              <a:buNone/>
            </a:pPr>
            <a:r>
              <a:rPr lang="en-GB" sz="1400" dirty="0">
                <a:latin typeface="+mj-lt"/>
              </a:rPr>
              <a:t>Each ramus receives at least one grey ramus </a:t>
            </a:r>
            <a:r>
              <a:rPr lang="en-GB" sz="1400" dirty="0" err="1">
                <a:latin typeface="+mj-lt"/>
              </a:rPr>
              <a:t>communicans</a:t>
            </a:r>
            <a:r>
              <a:rPr lang="en-GB" sz="1400" dirty="0">
                <a:latin typeface="+mj-lt"/>
              </a:rPr>
              <a:t> from the superior cervical sympathetic ganglion. </a:t>
            </a:r>
          </a:p>
          <a:p>
            <a:pPr>
              <a:buNone/>
            </a:pPr>
            <a:endParaRPr lang="en-GB" sz="1400" dirty="0">
              <a:latin typeface="+mj-lt"/>
            </a:endParaRPr>
          </a:p>
          <a:p>
            <a:pPr>
              <a:buNone/>
            </a:pPr>
            <a:r>
              <a:rPr lang="en-GB" sz="1400" b="1" dirty="0">
                <a:latin typeface="+mj-lt"/>
              </a:rPr>
              <a:t>Supply </a:t>
            </a:r>
          </a:p>
          <a:p>
            <a:pPr>
              <a:buNone/>
            </a:pPr>
            <a:r>
              <a:rPr lang="en-GB" sz="1400" dirty="0">
                <a:latin typeface="+mj-lt"/>
              </a:rPr>
              <a:t>The fourth cervical ventral spinal rami supply the </a:t>
            </a:r>
            <a:r>
              <a:rPr lang="en-GB" sz="1400" dirty="0" err="1">
                <a:latin typeface="+mj-lt"/>
              </a:rPr>
              <a:t>longus</a:t>
            </a:r>
            <a:r>
              <a:rPr lang="en-GB" sz="1400" dirty="0">
                <a:latin typeface="+mj-lt"/>
              </a:rPr>
              <a:t> </a:t>
            </a:r>
            <a:r>
              <a:rPr lang="en-GB" sz="1400" dirty="0" err="1">
                <a:latin typeface="+mj-lt"/>
              </a:rPr>
              <a:t>colli</a:t>
            </a:r>
            <a:r>
              <a:rPr lang="en-GB" sz="1400" dirty="0">
                <a:latin typeface="+mj-lt"/>
              </a:rPr>
              <a:t>, </a:t>
            </a:r>
            <a:r>
              <a:rPr lang="en-GB" sz="1400" dirty="0" err="1">
                <a:latin typeface="+mj-lt"/>
              </a:rPr>
              <a:t>scalenus</a:t>
            </a:r>
            <a:r>
              <a:rPr lang="en-GB" sz="1400" dirty="0">
                <a:latin typeface="+mj-lt"/>
              </a:rPr>
              <a:t> anterior, </a:t>
            </a:r>
            <a:r>
              <a:rPr lang="en-GB" sz="1400" dirty="0" err="1">
                <a:latin typeface="+mj-lt"/>
              </a:rPr>
              <a:t>scalenus</a:t>
            </a:r>
            <a:r>
              <a:rPr lang="en-GB" sz="1400" dirty="0">
                <a:latin typeface="+mj-lt"/>
              </a:rPr>
              <a:t> </a:t>
            </a:r>
            <a:r>
              <a:rPr lang="en-GB" sz="1400" dirty="0" err="1">
                <a:latin typeface="+mj-lt"/>
              </a:rPr>
              <a:t>medius</a:t>
            </a:r>
            <a:r>
              <a:rPr lang="en-GB" sz="1400" dirty="0">
                <a:latin typeface="+mj-lt"/>
              </a:rPr>
              <a:t>, levator scapulae, </a:t>
            </a:r>
            <a:r>
              <a:rPr lang="en-GB" sz="1400" dirty="0" err="1">
                <a:latin typeface="+mj-lt"/>
              </a:rPr>
              <a:t>sternocleidomastoid</a:t>
            </a:r>
            <a:r>
              <a:rPr lang="en-GB" sz="1400" dirty="0">
                <a:latin typeface="+mj-lt"/>
              </a:rPr>
              <a:t> and trapezius muscles. Superficial branches supply the skin of the neck via the </a:t>
            </a:r>
            <a:r>
              <a:rPr lang="en-GB" sz="1400" dirty="0" err="1">
                <a:latin typeface="+mj-lt"/>
              </a:rPr>
              <a:t>supraclavicular</a:t>
            </a:r>
            <a:r>
              <a:rPr lang="en-GB" sz="1400" dirty="0">
                <a:latin typeface="+mj-lt"/>
              </a:rPr>
              <a:t> nerves</a:t>
            </a:r>
          </a:p>
        </p:txBody>
      </p:sp>
      <p:pic>
        <p:nvPicPr>
          <p:cNvPr id="48130" name="Picture 2" descr="D:\Swansea University Work\Anatomy Pictures\Brachial plexus.png"/>
          <p:cNvPicPr>
            <a:picLocks noChangeAspect="1" noChangeArrowheads="1"/>
          </p:cNvPicPr>
          <p:nvPr/>
        </p:nvPicPr>
        <p:blipFill>
          <a:blip r:embed="rId2" cstate="print"/>
          <a:srcRect/>
          <a:stretch>
            <a:fillRect/>
          </a:stretch>
        </p:blipFill>
        <p:spPr bwMode="auto">
          <a:xfrm>
            <a:off x="4716016" y="2060848"/>
            <a:ext cx="4104456" cy="4104456"/>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924712"/>
          </a:xfrm>
        </p:spPr>
        <p:txBody>
          <a:bodyPr>
            <a:normAutofit fontScale="90000"/>
          </a:bodyPr>
          <a:lstStyle/>
          <a:p>
            <a:pPr algn="ctr"/>
            <a:r>
              <a:rPr lang="en-GB" sz="3600" dirty="0"/>
              <a:t>Fifth Cervical Ventral Spinal Ramus</a:t>
            </a:r>
            <a:br>
              <a:rPr lang="en-GB" sz="3600" dirty="0"/>
            </a:br>
            <a:endParaRPr lang="en-GB" sz="3600" dirty="0"/>
          </a:p>
        </p:txBody>
      </p:sp>
      <p:sp>
        <p:nvSpPr>
          <p:cNvPr id="3" name="Content Placeholder 2"/>
          <p:cNvSpPr>
            <a:spLocks noGrp="1"/>
          </p:cNvSpPr>
          <p:nvPr>
            <p:ph idx="1"/>
          </p:nvPr>
        </p:nvSpPr>
        <p:spPr>
          <a:xfrm>
            <a:off x="457200" y="1556792"/>
            <a:ext cx="4330824" cy="5184576"/>
          </a:xfrm>
        </p:spPr>
        <p:txBody>
          <a:bodyPr>
            <a:normAutofit lnSpcReduction="10000"/>
          </a:bodyPr>
          <a:lstStyle/>
          <a:p>
            <a:pPr>
              <a:buNone/>
            </a:pPr>
            <a:r>
              <a:rPr lang="en-GB" sz="1400" dirty="0">
                <a:latin typeface="+mj-lt"/>
              </a:rPr>
              <a:t>The fifth cervical ventral spinal rami leave the vertebral column above the transverse processes of C5 and emerge between </a:t>
            </a:r>
            <a:r>
              <a:rPr lang="en-GB" sz="1400" dirty="0" err="1">
                <a:latin typeface="+mj-lt"/>
              </a:rPr>
              <a:t>scalenus</a:t>
            </a:r>
            <a:r>
              <a:rPr lang="en-GB" sz="1400" dirty="0">
                <a:latin typeface="+mj-lt"/>
              </a:rPr>
              <a:t> anterior and </a:t>
            </a:r>
            <a:r>
              <a:rPr lang="en-GB" sz="1400" dirty="0" err="1">
                <a:latin typeface="+mj-lt"/>
              </a:rPr>
              <a:t>scalenus</a:t>
            </a:r>
            <a:r>
              <a:rPr lang="en-GB" sz="1400" dirty="0">
                <a:latin typeface="+mj-lt"/>
              </a:rPr>
              <a:t> </a:t>
            </a:r>
            <a:r>
              <a:rPr lang="en-GB" sz="1400" dirty="0" err="1">
                <a:latin typeface="+mj-lt"/>
              </a:rPr>
              <a:t>medius</a:t>
            </a:r>
            <a:r>
              <a:rPr lang="en-GB" sz="1400" dirty="0">
                <a:latin typeface="+mj-lt"/>
              </a:rPr>
              <a:t>, deep to the internal jugular vein and the </a:t>
            </a:r>
            <a:r>
              <a:rPr lang="en-GB" sz="1400" dirty="0" err="1">
                <a:latin typeface="+mj-lt"/>
              </a:rPr>
              <a:t>sternocleidomastoid</a:t>
            </a:r>
            <a:r>
              <a:rPr lang="en-GB" sz="1400" dirty="0">
                <a:latin typeface="+mj-lt"/>
              </a:rPr>
              <a:t> muscle. </a:t>
            </a:r>
          </a:p>
          <a:p>
            <a:pPr>
              <a:buNone/>
            </a:pPr>
            <a:r>
              <a:rPr lang="en-GB" sz="1400" dirty="0">
                <a:latin typeface="+mj-lt"/>
              </a:rPr>
              <a:t>Before joining with the ventral rami of C6 to form the upper trunks of the brachial plexus, the fifth cervical ventral spinal rami give rise to the dorsal scapular nerves, branches which join with branches of the ventral rami of C3 and C4 to form the </a:t>
            </a:r>
            <a:r>
              <a:rPr lang="en-GB" sz="1400" dirty="0" err="1">
                <a:latin typeface="+mj-lt"/>
              </a:rPr>
              <a:t>phrenic</a:t>
            </a:r>
            <a:r>
              <a:rPr lang="en-GB" sz="1400" dirty="0">
                <a:latin typeface="+mj-lt"/>
              </a:rPr>
              <a:t> nerves, and branches which join with branches of the ventral rami of C6 and C7 to form the long thoracic nerves. From the upper trunks of the brachial plexuses the nerves to </a:t>
            </a:r>
            <a:r>
              <a:rPr lang="en-GB" sz="1400" dirty="0" err="1">
                <a:latin typeface="+mj-lt"/>
              </a:rPr>
              <a:t>subclavius</a:t>
            </a:r>
            <a:r>
              <a:rPr lang="en-GB" sz="1400" dirty="0">
                <a:latin typeface="+mj-lt"/>
              </a:rPr>
              <a:t> and the </a:t>
            </a:r>
            <a:r>
              <a:rPr lang="en-GB" sz="1400" dirty="0" err="1">
                <a:latin typeface="+mj-lt"/>
              </a:rPr>
              <a:t>suprascapular</a:t>
            </a:r>
            <a:r>
              <a:rPr lang="en-GB" sz="1400" dirty="0">
                <a:latin typeface="+mj-lt"/>
              </a:rPr>
              <a:t> nerves arise. </a:t>
            </a:r>
          </a:p>
          <a:p>
            <a:pPr>
              <a:buNone/>
            </a:pPr>
            <a:r>
              <a:rPr lang="en-GB" sz="1400" dirty="0">
                <a:latin typeface="+mj-lt"/>
              </a:rPr>
              <a:t>Each ramus receives at least one grey ramus </a:t>
            </a:r>
            <a:r>
              <a:rPr lang="en-GB" sz="1400" dirty="0" err="1">
                <a:latin typeface="+mj-lt"/>
              </a:rPr>
              <a:t>communicans</a:t>
            </a:r>
            <a:r>
              <a:rPr lang="en-GB" sz="1400" dirty="0">
                <a:latin typeface="+mj-lt"/>
              </a:rPr>
              <a:t> from the middle cervical ganglion. </a:t>
            </a:r>
          </a:p>
          <a:p>
            <a:pPr>
              <a:buNone/>
            </a:pPr>
            <a:r>
              <a:rPr lang="en-GB" sz="1400" b="1" dirty="0">
                <a:latin typeface="+mj-lt"/>
              </a:rPr>
              <a:t>Supply </a:t>
            </a:r>
          </a:p>
          <a:p>
            <a:pPr>
              <a:buNone/>
            </a:pPr>
            <a:r>
              <a:rPr lang="en-GB" sz="1400" dirty="0">
                <a:latin typeface="+mj-lt"/>
              </a:rPr>
              <a:t>The fifth cervical ventral spinal rami supply the </a:t>
            </a:r>
            <a:r>
              <a:rPr lang="en-GB" sz="1400" dirty="0" err="1">
                <a:latin typeface="+mj-lt"/>
              </a:rPr>
              <a:t>longus</a:t>
            </a:r>
            <a:r>
              <a:rPr lang="en-GB" sz="1400" dirty="0">
                <a:latin typeface="+mj-lt"/>
              </a:rPr>
              <a:t> </a:t>
            </a:r>
            <a:r>
              <a:rPr lang="en-GB" sz="1400" dirty="0" err="1">
                <a:latin typeface="+mj-lt"/>
              </a:rPr>
              <a:t>colli</a:t>
            </a:r>
            <a:r>
              <a:rPr lang="en-GB" sz="1400" dirty="0">
                <a:latin typeface="+mj-lt"/>
              </a:rPr>
              <a:t>, </a:t>
            </a:r>
            <a:r>
              <a:rPr lang="en-GB" sz="1400" dirty="0" err="1">
                <a:latin typeface="+mj-lt"/>
              </a:rPr>
              <a:t>scalenus</a:t>
            </a:r>
            <a:r>
              <a:rPr lang="en-GB" sz="1400" dirty="0">
                <a:latin typeface="+mj-lt"/>
              </a:rPr>
              <a:t> anterior, </a:t>
            </a:r>
            <a:r>
              <a:rPr lang="en-GB" sz="1400" dirty="0" err="1">
                <a:latin typeface="+mj-lt"/>
              </a:rPr>
              <a:t>scalenus</a:t>
            </a:r>
            <a:r>
              <a:rPr lang="en-GB" sz="1400" dirty="0">
                <a:latin typeface="+mj-lt"/>
              </a:rPr>
              <a:t> </a:t>
            </a:r>
            <a:r>
              <a:rPr lang="en-GB" sz="1400" dirty="0" err="1">
                <a:latin typeface="+mj-lt"/>
              </a:rPr>
              <a:t>medius</a:t>
            </a:r>
            <a:r>
              <a:rPr lang="en-GB" sz="1400" dirty="0">
                <a:latin typeface="+mj-lt"/>
              </a:rPr>
              <a:t>, </a:t>
            </a:r>
            <a:r>
              <a:rPr lang="en-GB" sz="1400" dirty="0" err="1">
                <a:latin typeface="+mj-lt"/>
              </a:rPr>
              <a:t>rhomboideus</a:t>
            </a:r>
            <a:r>
              <a:rPr lang="en-GB" sz="1400" dirty="0">
                <a:latin typeface="+mj-lt"/>
              </a:rPr>
              <a:t> major and minor, </a:t>
            </a:r>
            <a:r>
              <a:rPr lang="en-GB" sz="1400" dirty="0" err="1">
                <a:latin typeface="+mj-lt"/>
              </a:rPr>
              <a:t>serratus</a:t>
            </a:r>
            <a:r>
              <a:rPr lang="en-GB" sz="1400" dirty="0">
                <a:latin typeface="+mj-lt"/>
              </a:rPr>
              <a:t> anterior, </a:t>
            </a:r>
            <a:r>
              <a:rPr lang="en-GB" sz="1400" dirty="0" err="1">
                <a:latin typeface="+mj-lt"/>
              </a:rPr>
              <a:t>subclavius</a:t>
            </a:r>
            <a:r>
              <a:rPr lang="en-GB" sz="1400" dirty="0">
                <a:latin typeface="+mj-lt"/>
              </a:rPr>
              <a:t>, supraspinatus and </a:t>
            </a:r>
            <a:r>
              <a:rPr lang="en-GB" sz="1400" dirty="0" err="1">
                <a:latin typeface="+mj-lt"/>
              </a:rPr>
              <a:t>infraspinatus</a:t>
            </a:r>
            <a:r>
              <a:rPr lang="en-GB" sz="1400" dirty="0">
                <a:latin typeface="+mj-lt"/>
              </a:rPr>
              <a:t> muscles and muscles of the upper limb via the brachial plexus. </a:t>
            </a:r>
            <a:r>
              <a:rPr lang="en-GB" sz="1400" dirty="0" err="1">
                <a:latin typeface="+mj-lt"/>
              </a:rPr>
              <a:t>Cutaneous</a:t>
            </a:r>
            <a:r>
              <a:rPr lang="en-GB" sz="1400" dirty="0">
                <a:latin typeface="+mj-lt"/>
              </a:rPr>
              <a:t> branches to the upper limb are also distributed via the brachial plexus. </a:t>
            </a:r>
          </a:p>
        </p:txBody>
      </p:sp>
      <p:pic>
        <p:nvPicPr>
          <p:cNvPr id="49154" name="Picture 2" descr="D:\Swansea University Work\Anatomy Pictures\Fifth cervical ventral spinal ramus.png"/>
          <p:cNvPicPr>
            <a:picLocks noChangeAspect="1" noChangeArrowheads="1"/>
          </p:cNvPicPr>
          <p:nvPr/>
        </p:nvPicPr>
        <p:blipFill>
          <a:blip r:embed="rId2" cstate="print"/>
          <a:srcRect/>
          <a:stretch>
            <a:fillRect/>
          </a:stretch>
        </p:blipFill>
        <p:spPr bwMode="auto">
          <a:xfrm>
            <a:off x="4644008" y="1556792"/>
            <a:ext cx="4367386" cy="4612554"/>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08720"/>
            <a:ext cx="8229600" cy="792088"/>
          </a:xfrm>
        </p:spPr>
        <p:txBody>
          <a:bodyPr>
            <a:normAutofit fontScale="90000"/>
          </a:bodyPr>
          <a:lstStyle/>
          <a:p>
            <a:pPr algn="ctr"/>
            <a:r>
              <a:rPr lang="en-GB" sz="3600" dirty="0"/>
              <a:t>Sixth Cervical Ventral Spinal Ramus</a:t>
            </a:r>
            <a:br>
              <a:rPr lang="en-GB" sz="3600" dirty="0"/>
            </a:br>
            <a:endParaRPr lang="en-GB" sz="3600" dirty="0"/>
          </a:p>
        </p:txBody>
      </p:sp>
      <p:sp>
        <p:nvSpPr>
          <p:cNvPr id="3" name="Content Placeholder 2"/>
          <p:cNvSpPr>
            <a:spLocks noGrp="1"/>
          </p:cNvSpPr>
          <p:nvPr>
            <p:ph idx="1"/>
          </p:nvPr>
        </p:nvSpPr>
        <p:spPr>
          <a:xfrm>
            <a:off x="457200" y="1628800"/>
            <a:ext cx="4762872" cy="4824536"/>
          </a:xfrm>
        </p:spPr>
        <p:txBody>
          <a:bodyPr>
            <a:normAutofit lnSpcReduction="10000"/>
          </a:bodyPr>
          <a:lstStyle/>
          <a:p>
            <a:r>
              <a:rPr lang="en-GB" sz="1400" dirty="0">
                <a:latin typeface="+mj-lt"/>
              </a:rPr>
              <a:t>The sixth cervical ventral spinal rami leave the vertebral column above the transverse processes of C6 and emerge between </a:t>
            </a:r>
            <a:r>
              <a:rPr lang="en-GB" sz="1400" dirty="0" err="1">
                <a:latin typeface="+mj-lt"/>
              </a:rPr>
              <a:t>scalenus</a:t>
            </a:r>
            <a:r>
              <a:rPr lang="en-GB" sz="1400" dirty="0">
                <a:latin typeface="+mj-lt"/>
              </a:rPr>
              <a:t> anterior and </a:t>
            </a:r>
            <a:r>
              <a:rPr lang="en-GB" sz="1400" dirty="0" err="1">
                <a:latin typeface="+mj-lt"/>
              </a:rPr>
              <a:t>scalenus</a:t>
            </a:r>
            <a:r>
              <a:rPr lang="en-GB" sz="1400" dirty="0">
                <a:latin typeface="+mj-lt"/>
              </a:rPr>
              <a:t> </a:t>
            </a:r>
            <a:r>
              <a:rPr lang="en-GB" sz="1400" dirty="0" err="1">
                <a:latin typeface="+mj-lt"/>
              </a:rPr>
              <a:t>medius</a:t>
            </a:r>
            <a:r>
              <a:rPr lang="en-GB" sz="1400" dirty="0">
                <a:latin typeface="+mj-lt"/>
              </a:rPr>
              <a:t>, deep to the internal jugular vein and </a:t>
            </a:r>
            <a:r>
              <a:rPr lang="en-GB" sz="1400" dirty="0" err="1">
                <a:latin typeface="+mj-lt"/>
              </a:rPr>
              <a:t>sternocleidomastoid</a:t>
            </a:r>
            <a:r>
              <a:rPr lang="en-GB" sz="1400" dirty="0">
                <a:latin typeface="+mj-lt"/>
              </a:rPr>
              <a:t> muscle. </a:t>
            </a:r>
          </a:p>
          <a:p>
            <a:endParaRPr lang="en-GB" sz="1400" dirty="0">
              <a:latin typeface="+mj-lt"/>
            </a:endParaRPr>
          </a:p>
          <a:p>
            <a:r>
              <a:rPr lang="en-GB" sz="1400" dirty="0">
                <a:latin typeface="+mj-lt"/>
              </a:rPr>
              <a:t>Before joining with the ventral rami of C5 to form the upper trunks of the brachial plexus, the sixth cervical ventral spinal rami give rise to branches, which join with branches of the ventral rami of C5 and C7 to form the long thoracic nerves. From the upper trunks of the brachial plexuses the nerves to </a:t>
            </a:r>
            <a:r>
              <a:rPr lang="en-GB" sz="1400" dirty="0" err="1">
                <a:latin typeface="+mj-lt"/>
              </a:rPr>
              <a:t>subclavius</a:t>
            </a:r>
            <a:r>
              <a:rPr lang="en-GB" sz="1400" dirty="0">
                <a:latin typeface="+mj-lt"/>
              </a:rPr>
              <a:t> and the </a:t>
            </a:r>
            <a:r>
              <a:rPr lang="en-GB" sz="1400" dirty="0" err="1">
                <a:latin typeface="+mj-lt"/>
              </a:rPr>
              <a:t>suprascapular</a:t>
            </a:r>
            <a:r>
              <a:rPr lang="en-GB" sz="1400" dirty="0">
                <a:latin typeface="+mj-lt"/>
              </a:rPr>
              <a:t> nerves arise. </a:t>
            </a:r>
          </a:p>
          <a:p>
            <a:endParaRPr lang="en-GB" sz="1400" dirty="0">
              <a:latin typeface="+mj-lt"/>
            </a:endParaRPr>
          </a:p>
          <a:p>
            <a:r>
              <a:rPr lang="en-GB" sz="1400" dirty="0">
                <a:latin typeface="+mj-lt"/>
              </a:rPr>
              <a:t>Each ramus receives at least one grey ramus </a:t>
            </a:r>
            <a:r>
              <a:rPr lang="en-GB" sz="1400" dirty="0" err="1">
                <a:latin typeface="+mj-lt"/>
              </a:rPr>
              <a:t>communicans</a:t>
            </a:r>
            <a:r>
              <a:rPr lang="en-GB" sz="1400" dirty="0">
                <a:latin typeface="+mj-lt"/>
              </a:rPr>
              <a:t> from the middle cervical ganglion. </a:t>
            </a:r>
          </a:p>
          <a:p>
            <a:endParaRPr lang="en-GB" sz="1400" dirty="0">
              <a:latin typeface="+mj-lt"/>
            </a:endParaRPr>
          </a:p>
          <a:p>
            <a:r>
              <a:rPr lang="en-GB" sz="1400" b="1" dirty="0">
                <a:latin typeface="+mj-lt"/>
              </a:rPr>
              <a:t>Supply </a:t>
            </a:r>
          </a:p>
          <a:p>
            <a:r>
              <a:rPr lang="en-GB" sz="1400" dirty="0">
                <a:latin typeface="+mj-lt"/>
              </a:rPr>
              <a:t>The sixth cervical ventral spinal rami supply the </a:t>
            </a:r>
            <a:r>
              <a:rPr lang="en-GB" sz="1400" dirty="0" err="1">
                <a:latin typeface="+mj-lt"/>
              </a:rPr>
              <a:t>longus</a:t>
            </a:r>
            <a:r>
              <a:rPr lang="en-GB" sz="1400" dirty="0">
                <a:latin typeface="+mj-lt"/>
              </a:rPr>
              <a:t> </a:t>
            </a:r>
            <a:r>
              <a:rPr lang="en-GB" sz="1400" dirty="0" err="1">
                <a:latin typeface="+mj-lt"/>
              </a:rPr>
              <a:t>colli</a:t>
            </a:r>
            <a:r>
              <a:rPr lang="en-GB" sz="1400" dirty="0">
                <a:latin typeface="+mj-lt"/>
              </a:rPr>
              <a:t>, </a:t>
            </a:r>
            <a:r>
              <a:rPr lang="en-GB" sz="1400" dirty="0" err="1">
                <a:latin typeface="+mj-lt"/>
              </a:rPr>
              <a:t>scalenus</a:t>
            </a:r>
            <a:r>
              <a:rPr lang="en-GB" sz="1400" dirty="0">
                <a:latin typeface="+mj-lt"/>
              </a:rPr>
              <a:t> anterior, </a:t>
            </a:r>
            <a:r>
              <a:rPr lang="en-GB" sz="1400" dirty="0" err="1">
                <a:latin typeface="+mj-lt"/>
              </a:rPr>
              <a:t>scalenus</a:t>
            </a:r>
            <a:r>
              <a:rPr lang="en-GB" sz="1400" dirty="0">
                <a:latin typeface="+mj-lt"/>
              </a:rPr>
              <a:t> </a:t>
            </a:r>
            <a:r>
              <a:rPr lang="en-GB" sz="1400" dirty="0" err="1">
                <a:latin typeface="+mj-lt"/>
              </a:rPr>
              <a:t>medius</a:t>
            </a:r>
            <a:r>
              <a:rPr lang="en-GB" sz="1400" dirty="0">
                <a:latin typeface="+mj-lt"/>
              </a:rPr>
              <a:t>, </a:t>
            </a:r>
            <a:r>
              <a:rPr lang="en-GB" sz="1400" dirty="0" err="1">
                <a:latin typeface="+mj-lt"/>
              </a:rPr>
              <a:t>scalenus</a:t>
            </a:r>
            <a:r>
              <a:rPr lang="en-GB" sz="1400" dirty="0">
                <a:latin typeface="+mj-lt"/>
              </a:rPr>
              <a:t> posterior, </a:t>
            </a:r>
            <a:r>
              <a:rPr lang="en-GB" sz="1400" dirty="0" err="1">
                <a:latin typeface="+mj-lt"/>
              </a:rPr>
              <a:t>serratus</a:t>
            </a:r>
            <a:r>
              <a:rPr lang="en-GB" sz="1400" dirty="0">
                <a:latin typeface="+mj-lt"/>
              </a:rPr>
              <a:t> anterior, </a:t>
            </a:r>
            <a:r>
              <a:rPr lang="en-GB" sz="1400" dirty="0" err="1">
                <a:latin typeface="+mj-lt"/>
              </a:rPr>
              <a:t>subclavius</a:t>
            </a:r>
            <a:r>
              <a:rPr lang="en-GB" sz="1400" dirty="0">
                <a:latin typeface="+mj-lt"/>
              </a:rPr>
              <a:t>, supraspinatus and </a:t>
            </a:r>
            <a:r>
              <a:rPr lang="en-GB" sz="1400" dirty="0" err="1">
                <a:latin typeface="+mj-lt"/>
              </a:rPr>
              <a:t>infraspinatus</a:t>
            </a:r>
            <a:r>
              <a:rPr lang="en-GB" sz="1400" dirty="0">
                <a:latin typeface="+mj-lt"/>
              </a:rPr>
              <a:t> muscles and the muscles of the upper limb via the brachial plexus. </a:t>
            </a:r>
            <a:r>
              <a:rPr lang="en-GB" sz="1400" dirty="0" err="1">
                <a:latin typeface="+mj-lt"/>
              </a:rPr>
              <a:t>Cutaneous</a:t>
            </a:r>
            <a:r>
              <a:rPr lang="en-GB" sz="1400" dirty="0">
                <a:latin typeface="+mj-lt"/>
              </a:rPr>
              <a:t> branches to the upper limb are also distributed via the brachial plexus. </a:t>
            </a:r>
          </a:p>
        </p:txBody>
      </p:sp>
      <p:pic>
        <p:nvPicPr>
          <p:cNvPr id="50178" name="Picture 2" descr="D:\Swansea University Work\Anatomy Pictures\Sixth cervical ventral spinal ramus.png"/>
          <p:cNvPicPr>
            <a:picLocks noChangeAspect="1" noChangeArrowheads="1"/>
          </p:cNvPicPr>
          <p:nvPr/>
        </p:nvPicPr>
        <p:blipFill>
          <a:blip r:embed="rId2" cstate="print"/>
          <a:srcRect/>
          <a:stretch>
            <a:fillRect/>
          </a:stretch>
        </p:blipFill>
        <p:spPr bwMode="auto">
          <a:xfrm>
            <a:off x="4932040" y="2132856"/>
            <a:ext cx="4032448" cy="4032448"/>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08720"/>
            <a:ext cx="8229600" cy="708688"/>
          </a:xfrm>
        </p:spPr>
        <p:txBody>
          <a:bodyPr>
            <a:normAutofit fontScale="90000"/>
          </a:bodyPr>
          <a:lstStyle/>
          <a:p>
            <a:pPr algn="ctr"/>
            <a:r>
              <a:rPr lang="en-GB" sz="3600" dirty="0"/>
              <a:t>Seventh Cervical Ventral Spinal Ramus</a:t>
            </a:r>
            <a:br>
              <a:rPr lang="en-GB" sz="3600" dirty="0"/>
            </a:br>
            <a:endParaRPr lang="en-GB" sz="3600" dirty="0"/>
          </a:p>
        </p:txBody>
      </p:sp>
      <p:sp>
        <p:nvSpPr>
          <p:cNvPr id="3" name="Content Placeholder 2"/>
          <p:cNvSpPr>
            <a:spLocks noGrp="1"/>
          </p:cNvSpPr>
          <p:nvPr>
            <p:ph idx="1"/>
          </p:nvPr>
        </p:nvSpPr>
        <p:spPr>
          <a:xfrm>
            <a:off x="457200" y="1412776"/>
            <a:ext cx="4114800" cy="4968552"/>
          </a:xfrm>
        </p:spPr>
        <p:txBody>
          <a:bodyPr>
            <a:normAutofit lnSpcReduction="10000"/>
          </a:bodyPr>
          <a:lstStyle/>
          <a:p>
            <a:pPr>
              <a:buNone/>
            </a:pPr>
            <a:r>
              <a:rPr lang="en-GB" sz="1400" dirty="0">
                <a:latin typeface="+mj-lt"/>
              </a:rPr>
              <a:t>The seventh cervical ventral spinal rami l eave the vertebral column above the transverse processes of C7 and emerge between </a:t>
            </a:r>
            <a:r>
              <a:rPr lang="en-GB" sz="1400" dirty="0" err="1">
                <a:latin typeface="+mj-lt"/>
              </a:rPr>
              <a:t>scalenus</a:t>
            </a:r>
            <a:r>
              <a:rPr lang="en-GB" sz="1400" dirty="0">
                <a:latin typeface="+mj-lt"/>
              </a:rPr>
              <a:t> anterior and </a:t>
            </a:r>
            <a:r>
              <a:rPr lang="en-GB" sz="1400" dirty="0" err="1">
                <a:latin typeface="+mj-lt"/>
              </a:rPr>
              <a:t>scalenus</a:t>
            </a:r>
            <a:r>
              <a:rPr lang="en-GB" sz="1400" dirty="0">
                <a:latin typeface="+mj-lt"/>
              </a:rPr>
              <a:t> </a:t>
            </a:r>
            <a:r>
              <a:rPr lang="en-GB" sz="1400" dirty="0" err="1">
                <a:latin typeface="+mj-lt"/>
              </a:rPr>
              <a:t>medius</a:t>
            </a:r>
            <a:r>
              <a:rPr lang="en-GB" sz="1400" dirty="0">
                <a:latin typeface="+mj-lt"/>
              </a:rPr>
              <a:t>, deep to the internal jugular vein and the </a:t>
            </a:r>
            <a:r>
              <a:rPr lang="en-GB" sz="1400" dirty="0" err="1">
                <a:latin typeface="+mj-lt"/>
              </a:rPr>
              <a:t>sternocleidomastoid</a:t>
            </a:r>
            <a:r>
              <a:rPr lang="en-GB" sz="1400" dirty="0">
                <a:latin typeface="+mj-lt"/>
              </a:rPr>
              <a:t> muscle. </a:t>
            </a:r>
          </a:p>
          <a:p>
            <a:pPr>
              <a:buNone/>
            </a:pPr>
            <a:endParaRPr lang="en-GB" sz="1400" dirty="0">
              <a:latin typeface="+mj-lt"/>
            </a:endParaRPr>
          </a:p>
          <a:p>
            <a:pPr>
              <a:buNone/>
            </a:pPr>
            <a:r>
              <a:rPr lang="en-GB" sz="1400" dirty="0">
                <a:latin typeface="+mj-lt"/>
              </a:rPr>
              <a:t>Before continuing as the middle trunks of the brachial plexus, the seventh cervical ventral spinal rami give rise to branches, which join with branches of the ventral rami of C6 and C7 to form the long thoracic nerves. </a:t>
            </a:r>
          </a:p>
          <a:p>
            <a:pPr>
              <a:buNone/>
            </a:pPr>
            <a:endParaRPr lang="en-GB" sz="1400" dirty="0">
              <a:latin typeface="+mj-lt"/>
            </a:endParaRPr>
          </a:p>
          <a:p>
            <a:pPr>
              <a:buNone/>
            </a:pPr>
            <a:r>
              <a:rPr lang="en-GB" sz="1400" dirty="0">
                <a:latin typeface="+mj-lt"/>
              </a:rPr>
              <a:t>Each ramus receives at least one grey ramus </a:t>
            </a:r>
            <a:r>
              <a:rPr lang="en-GB" sz="1400" dirty="0" err="1">
                <a:latin typeface="+mj-lt"/>
              </a:rPr>
              <a:t>communicans</a:t>
            </a:r>
            <a:r>
              <a:rPr lang="en-GB" sz="1400" dirty="0">
                <a:latin typeface="+mj-lt"/>
              </a:rPr>
              <a:t> from the inferior cervical or </a:t>
            </a:r>
            <a:r>
              <a:rPr lang="en-GB" sz="1400" dirty="0" err="1">
                <a:latin typeface="+mj-lt"/>
              </a:rPr>
              <a:t>stellate</a:t>
            </a:r>
            <a:r>
              <a:rPr lang="en-GB" sz="1400" dirty="0">
                <a:latin typeface="+mj-lt"/>
              </a:rPr>
              <a:t> (</a:t>
            </a:r>
            <a:r>
              <a:rPr lang="en-GB" sz="1400" dirty="0" err="1">
                <a:latin typeface="+mj-lt"/>
              </a:rPr>
              <a:t>cervicothoracic</a:t>
            </a:r>
            <a:r>
              <a:rPr lang="en-GB" sz="1400" dirty="0">
                <a:latin typeface="+mj-lt"/>
              </a:rPr>
              <a:t>) ganglion. </a:t>
            </a:r>
          </a:p>
          <a:p>
            <a:pPr>
              <a:buNone/>
            </a:pPr>
            <a:endParaRPr lang="en-GB" sz="1400" dirty="0">
              <a:latin typeface="+mj-lt"/>
            </a:endParaRPr>
          </a:p>
          <a:p>
            <a:pPr>
              <a:buNone/>
            </a:pPr>
            <a:r>
              <a:rPr lang="en-GB" sz="1400" b="1" dirty="0">
                <a:latin typeface="+mj-lt"/>
              </a:rPr>
              <a:t>Supply </a:t>
            </a:r>
          </a:p>
          <a:p>
            <a:pPr>
              <a:buNone/>
            </a:pPr>
            <a:r>
              <a:rPr lang="en-GB" sz="1400" dirty="0">
                <a:latin typeface="+mj-lt"/>
              </a:rPr>
              <a:t>The seventh cervical ventral spinal rami </a:t>
            </a:r>
            <a:r>
              <a:rPr lang="en-GB" sz="1400" dirty="0" err="1">
                <a:latin typeface="+mj-lt"/>
              </a:rPr>
              <a:t>suppy</a:t>
            </a:r>
            <a:r>
              <a:rPr lang="en-GB" sz="1400" dirty="0">
                <a:latin typeface="+mj-lt"/>
              </a:rPr>
              <a:t> the </a:t>
            </a:r>
            <a:r>
              <a:rPr lang="en-GB" sz="1400" dirty="0" err="1">
                <a:latin typeface="+mj-lt"/>
              </a:rPr>
              <a:t>longus</a:t>
            </a:r>
            <a:r>
              <a:rPr lang="en-GB" sz="1400" dirty="0">
                <a:latin typeface="+mj-lt"/>
              </a:rPr>
              <a:t> </a:t>
            </a:r>
            <a:r>
              <a:rPr lang="en-GB" sz="1400" dirty="0" err="1">
                <a:latin typeface="+mj-lt"/>
              </a:rPr>
              <a:t>colli</a:t>
            </a:r>
            <a:r>
              <a:rPr lang="en-GB" sz="1400" dirty="0">
                <a:latin typeface="+mj-lt"/>
              </a:rPr>
              <a:t>, </a:t>
            </a:r>
            <a:r>
              <a:rPr lang="en-GB" sz="1400" dirty="0" err="1">
                <a:latin typeface="+mj-lt"/>
              </a:rPr>
              <a:t>scalenus</a:t>
            </a:r>
            <a:r>
              <a:rPr lang="en-GB" sz="1400" dirty="0">
                <a:latin typeface="+mj-lt"/>
              </a:rPr>
              <a:t> </a:t>
            </a:r>
            <a:r>
              <a:rPr lang="en-GB" sz="1400" dirty="0" err="1">
                <a:latin typeface="+mj-lt"/>
              </a:rPr>
              <a:t>medius</a:t>
            </a:r>
            <a:r>
              <a:rPr lang="en-GB" sz="1400" dirty="0">
                <a:latin typeface="+mj-lt"/>
              </a:rPr>
              <a:t>, </a:t>
            </a:r>
            <a:r>
              <a:rPr lang="en-GB" sz="1400" dirty="0" err="1">
                <a:latin typeface="+mj-lt"/>
              </a:rPr>
              <a:t>scalenus</a:t>
            </a:r>
            <a:r>
              <a:rPr lang="en-GB" sz="1400" dirty="0">
                <a:latin typeface="+mj-lt"/>
              </a:rPr>
              <a:t> posterior and </a:t>
            </a:r>
            <a:r>
              <a:rPr lang="en-GB" sz="1400" dirty="0" err="1">
                <a:latin typeface="+mj-lt"/>
              </a:rPr>
              <a:t>serratus</a:t>
            </a:r>
            <a:r>
              <a:rPr lang="en-GB" sz="1400" dirty="0">
                <a:latin typeface="+mj-lt"/>
              </a:rPr>
              <a:t> anterior muscles and the muscles of the upper limb via the brachial plexus. </a:t>
            </a:r>
            <a:r>
              <a:rPr lang="en-GB" sz="1400" dirty="0" err="1">
                <a:latin typeface="+mj-lt"/>
              </a:rPr>
              <a:t>Cutaneous</a:t>
            </a:r>
            <a:r>
              <a:rPr lang="en-GB" sz="1400" dirty="0">
                <a:latin typeface="+mj-lt"/>
              </a:rPr>
              <a:t> branches to the upper limb are also distributed via the brachial plexus</a:t>
            </a:r>
          </a:p>
        </p:txBody>
      </p:sp>
      <p:pic>
        <p:nvPicPr>
          <p:cNvPr id="51202" name="Picture 2" descr="D:\Swansea University Work\Anatomy Pictures\Seventh cervical ventral spinal ramus.png"/>
          <p:cNvPicPr>
            <a:picLocks noChangeAspect="1" noChangeArrowheads="1"/>
          </p:cNvPicPr>
          <p:nvPr/>
        </p:nvPicPr>
        <p:blipFill>
          <a:blip r:embed="rId2" cstate="print"/>
          <a:srcRect/>
          <a:stretch>
            <a:fillRect/>
          </a:stretch>
        </p:blipFill>
        <p:spPr bwMode="auto">
          <a:xfrm>
            <a:off x="4572000" y="1844824"/>
            <a:ext cx="3863330" cy="3863330"/>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80728"/>
            <a:ext cx="8229600" cy="708688"/>
          </a:xfrm>
        </p:spPr>
        <p:txBody>
          <a:bodyPr>
            <a:normAutofit fontScale="90000"/>
          </a:bodyPr>
          <a:lstStyle/>
          <a:p>
            <a:pPr algn="ctr"/>
            <a:r>
              <a:rPr lang="en-GB" sz="3600" dirty="0"/>
              <a:t>Eighth Cervical Ventral Spinal Ramus</a:t>
            </a:r>
            <a:br>
              <a:rPr lang="en-GB" sz="3600" dirty="0"/>
            </a:br>
            <a:endParaRPr lang="en-GB" sz="3600" dirty="0"/>
          </a:p>
        </p:txBody>
      </p:sp>
      <p:sp>
        <p:nvSpPr>
          <p:cNvPr id="3" name="Content Placeholder 2"/>
          <p:cNvSpPr>
            <a:spLocks noGrp="1"/>
          </p:cNvSpPr>
          <p:nvPr>
            <p:ph idx="1"/>
          </p:nvPr>
        </p:nvSpPr>
        <p:spPr>
          <a:xfrm>
            <a:off x="457200" y="1556792"/>
            <a:ext cx="3898776" cy="4824536"/>
          </a:xfrm>
        </p:spPr>
        <p:txBody>
          <a:bodyPr>
            <a:normAutofit lnSpcReduction="10000"/>
          </a:bodyPr>
          <a:lstStyle/>
          <a:p>
            <a:pPr>
              <a:buNone/>
            </a:pPr>
            <a:r>
              <a:rPr lang="en-GB" sz="1400" dirty="0">
                <a:latin typeface="+mj-lt"/>
              </a:rPr>
              <a:t>The eighth cervical ventral spinal rami leave the vertebral column above the transverse processes of T1 and emerge between </a:t>
            </a:r>
            <a:r>
              <a:rPr lang="en-GB" sz="1400" dirty="0" err="1">
                <a:latin typeface="+mj-lt"/>
              </a:rPr>
              <a:t>scalenus</a:t>
            </a:r>
            <a:r>
              <a:rPr lang="en-GB" sz="1400" dirty="0">
                <a:latin typeface="+mj-lt"/>
              </a:rPr>
              <a:t> anterior and </a:t>
            </a:r>
            <a:r>
              <a:rPr lang="en-GB" sz="1400" dirty="0" err="1">
                <a:latin typeface="+mj-lt"/>
              </a:rPr>
              <a:t>scalenus</a:t>
            </a:r>
            <a:r>
              <a:rPr lang="en-GB" sz="1400" dirty="0">
                <a:latin typeface="+mj-lt"/>
              </a:rPr>
              <a:t> </a:t>
            </a:r>
            <a:r>
              <a:rPr lang="en-GB" sz="1400" dirty="0" err="1">
                <a:latin typeface="+mj-lt"/>
              </a:rPr>
              <a:t>medius</a:t>
            </a:r>
            <a:r>
              <a:rPr lang="en-GB" sz="1400" dirty="0">
                <a:latin typeface="+mj-lt"/>
              </a:rPr>
              <a:t>, deep to the internal jugular vein and the </a:t>
            </a:r>
            <a:r>
              <a:rPr lang="en-GB" sz="1400" dirty="0" err="1">
                <a:latin typeface="+mj-lt"/>
              </a:rPr>
              <a:t>sternocleidomastoid</a:t>
            </a:r>
            <a:r>
              <a:rPr lang="en-GB" sz="1400" dirty="0">
                <a:latin typeface="+mj-lt"/>
              </a:rPr>
              <a:t> muscle. </a:t>
            </a:r>
          </a:p>
          <a:p>
            <a:pPr>
              <a:buNone/>
            </a:pPr>
            <a:endParaRPr lang="en-GB" sz="1400" dirty="0">
              <a:latin typeface="+mj-lt"/>
            </a:endParaRPr>
          </a:p>
          <a:p>
            <a:pPr>
              <a:buNone/>
            </a:pPr>
            <a:r>
              <a:rPr lang="en-GB" sz="1400" dirty="0">
                <a:latin typeface="+mj-lt"/>
              </a:rPr>
              <a:t>The eighth cervical ventral spinal rami join with the ventral rami of T1 to form the lower trunks of the brachial plexus. </a:t>
            </a:r>
          </a:p>
          <a:p>
            <a:pPr>
              <a:buNone/>
            </a:pPr>
            <a:endParaRPr lang="en-GB" sz="1400" dirty="0">
              <a:latin typeface="+mj-lt"/>
            </a:endParaRPr>
          </a:p>
          <a:p>
            <a:pPr>
              <a:buNone/>
            </a:pPr>
            <a:r>
              <a:rPr lang="en-GB" sz="1400" dirty="0">
                <a:latin typeface="+mj-lt"/>
              </a:rPr>
              <a:t>Each ramus receives at least one grey ramus </a:t>
            </a:r>
            <a:r>
              <a:rPr lang="en-GB" sz="1400" dirty="0" err="1">
                <a:latin typeface="+mj-lt"/>
              </a:rPr>
              <a:t>communicans</a:t>
            </a:r>
            <a:r>
              <a:rPr lang="en-GB" sz="1400" dirty="0">
                <a:latin typeface="+mj-lt"/>
              </a:rPr>
              <a:t> from the inferior cervical or </a:t>
            </a:r>
            <a:r>
              <a:rPr lang="en-GB" sz="1400" dirty="0" err="1">
                <a:latin typeface="+mj-lt"/>
              </a:rPr>
              <a:t>stellate</a:t>
            </a:r>
            <a:r>
              <a:rPr lang="en-GB" sz="1400" dirty="0">
                <a:latin typeface="+mj-lt"/>
              </a:rPr>
              <a:t> (</a:t>
            </a:r>
            <a:r>
              <a:rPr lang="en-GB" sz="1400" dirty="0" err="1">
                <a:latin typeface="+mj-lt"/>
              </a:rPr>
              <a:t>cervicothoracic</a:t>
            </a:r>
            <a:r>
              <a:rPr lang="en-GB" sz="1400" dirty="0">
                <a:latin typeface="+mj-lt"/>
              </a:rPr>
              <a:t>) ganglion. </a:t>
            </a:r>
          </a:p>
          <a:p>
            <a:pPr>
              <a:buNone/>
            </a:pPr>
            <a:endParaRPr lang="en-GB" sz="1400" dirty="0">
              <a:latin typeface="+mj-lt"/>
            </a:endParaRPr>
          </a:p>
          <a:p>
            <a:pPr>
              <a:buNone/>
            </a:pPr>
            <a:r>
              <a:rPr lang="en-GB" sz="1400" b="1" dirty="0">
                <a:latin typeface="+mj-lt"/>
              </a:rPr>
              <a:t>Supply </a:t>
            </a:r>
          </a:p>
          <a:p>
            <a:pPr>
              <a:buNone/>
            </a:pPr>
            <a:r>
              <a:rPr lang="en-GB" sz="1400" dirty="0">
                <a:latin typeface="+mj-lt"/>
              </a:rPr>
              <a:t>The eighth cervical ventral spinal rami supply the </a:t>
            </a:r>
            <a:r>
              <a:rPr lang="en-GB" sz="1400" dirty="0" err="1">
                <a:latin typeface="+mj-lt"/>
              </a:rPr>
              <a:t>longus</a:t>
            </a:r>
            <a:r>
              <a:rPr lang="en-GB" sz="1400" dirty="0">
                <a:latin typeface="+mj-lt"/>
              </a:rPr>
              <a:t> </a:t>
            </a:r>
            <a:r>
              <a:rPr lang="en-GB" sz="1400" dirty="0" err="1">
                <a:latin typeface="+mj-lt"/>
              </a:rPr>
              <a:t>colli</a:t>
            </a:r>
            <a:r>
              <a:rPr lang="en-GB" sz="1400" dirty="0">
                <a:latin typeface="+mj-lt"/>
              </a:rPr>
              <a:t>, </a:t>
            </a:r>
            <a:r>
              <a:rPr lang="en-GB" sz="1400" dirty="0" err="1">
                <a:latin typeface="+mj-lt"/>
              </a:rPr>
              <a:t>scalenus</a:t>
            </a:r>
            <a:r>
              <a:rPr lang="en-GB" sz="1400" dirty="0">
                <a:latin typeface="+mj-lt"/>
              </a:rPr>
              <a:t> </a:t>
            </a:r>
            <a:r>
              <a:rPr lang="en-GB" sz="1400" dirty="0" err="1">
                <a:latin typeface="+mj-lt"/>
              </a:rPr>
              <a:t>medius</a:t>
            </a:r>
            <a:r>
              <a:rPr lang="en-GB" sz="1400" dirty="0">
                <a:latin typeface="+mj-lt"/>
              </a:rPr>
              <a:t>, and </a:t>
            </a:r>
            <a:r>
              <a:rPr lang="en-GB" sz="1400" dirty="0" err="1">
                <a:latin typeface="+mj-lt"/>
              </a:rPr>
              <a:t>scalenus</a:t>
            </a:r>
            <a:r>
              <a:rPr lang="en-GB" sz="1400" dirty="0">
                <a:latin typeface="+mj-lt"/>
              </a:rPr>
              <a:t> posterior muscles and the muscles of the upper limb via the brachial plexus. </a:t>
            </a:r>
            <a:r>
              <a:rPr lang="en-GB" sz="1400" dirty="0" err="1">
                <a:latin typeface="+mj-lt"/>
              </a:rPr>
              <a:t>Cutaneous</a:t>
            </a:r>
            <a:r>
              <a:rPr lang="en-GB" sz="1400" dirty="0">
                <a:latin typeface="+mj-lt"/>
              </a:rPr>
              <a:t> branches to the upper limb are also distributed via the brachial plexus</a:t>
            </a:r>
          </a:p>
        </p:txBody>
      </p:sp>
      <p:pic>
        <p:nvPicPr>
          <p:cNvPr id="52226" name="Picture 2" descr="D:\Swansea University Work\Anatomy Pictures\Eighth cervical ventral spinal ramus.png"/>
          <p:cNvPicPr>
            <a:picLocks noChangeAspect="1" noChangeArrowheads="1"/>
          </p:cNvPicPr>
          <p:nvPr/>
        </p:nvPicPr>
        <p:blipFill>
          <a:blip r:embed="rId2" cstate="print"/>
          <a:srcRect/>
          <a:stretch>
            <a:fillRect/>
          </a:stretch>
        </p:blipFill>
        <p:spPr bwMode="auto">
          <a:xfrm>
            <a:off x="4572000" y="1916832"/>
            <a:ext cx="4176464" cy="4176464"/>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908720"/>
            <a:ext cx="8229600" cy="780696"/>
          </a:xfrm>
        </p:spPr>
        <p:txBody>
          <a:bodyPr>
            <a:normAutofit fontScale="90000"/>
          </a:bodyPr>
          <a:lstStyle/>
          <a:p>
            <a:pPr algn="ctr"/>
            <a:r>
              <a:rPr lang="en-GB" sz="3600" dirty="0"/>
              <a:t>First Thoracic Ventral Spinal Ramus </a:t>
            </a:r>
            <a:br>
              <a:rPr lang="en-GB" sz="3600" dirty="0"/>
            </a:br>
            <a:endParaRPr lang="en-GB" sz="3600" dirty="0"/>
          </a:p>
        </p:txBody>
      </p:sp>
      <p:sp>
        <p:nvSpPr>
          <p:cNvPr id="3" name="Content Placeholder 2"/>
          <p:cNvSpPr>
            <a:spLocks noGrp="1"/>
          </p:cNvSpPr>
          <p:nvPr>
            <p:ph idx="1"/>
          </p:nvPr>
        </p:nvSpPr>
        <p:spPr>
          <a:xfrm>
            <a:off x="457200" y="1412776"/>
            <a:ext cx="4258816" cy="5256584"/>
          </a:xfrm>
        </p:spPr>
        <p:txBody>
          <a:bodyPr>
            <a:normAutofit fontScale="92500" lnSpcReduction="10000"/>
          </a:bodyPr>
          <a:lstStyle/>
          <a:p>
            <a:pPr>
              <a:buNone/>
            </a:pPr>
            <a:r>
              <a:rPr lang="en-GB" sz="1400" dirty="0">
                <a:latin typeface="+mj-lt"/>
              </a:rPr>
              <a:t>The first thoracic ventral spinal rami exit the vertebral column through the </a:t>
            </a:r>
            <a:r>
              <a:rPr lang="en-GB" sz="1400" dirty="0" err="1">
                <a:latin typeface="+mj-lt"/>
              </a:rPr>
              <a:t>intervertebral</a:t>
            </a:r>
            <a:r>
              <a:rPr lang="en-GB" sz="1400" dirty="0">
                <a:latin typeface="+mj-lt"/>
              </a:rPr>
              <a:t> foramina between the pedicles of T1 and T2. They emerge above the transverse processes of T2 and pass into the </a:t>
            </a:r>
            <a:r>
              <a:rPr lang="en-GB" sz="1400" dirty="0" err="1">
                <a:latin typeface="+mj-lt"/>
              </a:rPr>
              <a:t>intercostal</a:t>
            </a:r>
            <a:r>
              <a:rPr lang="en-GB" sz="1400" dirty="0">
                <a:latin typeface="+mj-lt"/>
              </a:rPr>
              <a:t> spaces between the pleura and internal </a:t>
            </a:r>
            <a:r>
              <a:rPr lang="en-GB" sz="1400" dirty="0" err="1">
                <a:latin typeface="+mj-lt"/>
              </a:rPr>
              <a:t>intercostal</a:t>
            </a:r>
            <a:r>
              <a:rPr lang="en-GB" sz="1400" dirty="0">
                <a:latin typeface="+mj-lt"/>
              </a:rPr>
              <a:t> membrane (fascia) where each ramus receives at least one grey (proximal) and white (distal) rami </a:t>
            </a:r>
            <a:r>
              <a:rPr lang="en-GB" sz="1400" dirty="0" err="1">
                <a:latin typeface="+mj-lt"/>
              </a:rPr>
              <a:t>communicantes</a:t>
            </a:r>
            <a:r>
              <a:rPr lang="en-GB" sz="1400" dirty="0">
                <a:latin typeface="+mj-lt"/>
              </a:rPr>
              <a:t> from adjacent sympathetic ganglia. </a:t>
            </a:r>
          </a:p>
          <a:p>
            <a:pPr>
              <a:buNone/>
            </a:pPr>
            <a:r>
              <a:rPr lang="en-GB" sz="1400" dirty="0">
                <a:latin typeface="+mj-lt"/>
              </a:rPr>
              <a:t>Each rami divides into unequal branches; the larger branches cross the neck of the first rib lateral to the superior </a:t>
            </a:r>
            <a:r>
              <a:rPr lang="en-GB" sz="1400" dirty="0" err="1">
                <a:latin typeface="+mj-lt"/>
              </a:rPr>
              <a:t>intercostal</a:t>
            </a:r>
            <a:r>
              <a:rPr lang="en-GB" sz="1400" dirty="0">
                <a:latin typeface="+mj-lt"/>
              </a:rPr>
              <a:t> arteries to emerge between </a:t>
            </a:r>
            <a:r>
              <a:rPr lang="en-GB" sz="1400" dirty="0" err="1">
                <a:latin typeface="+mj-lt"/>
              </a:rPr>
              <a:t>scalenus</a:t>
            </a:r>
            <a:r>
              <a:rPr lang="en-GB" sz="1400" dirty="0">
                <a:latin typeface="+mj-lt"/>
              </a:rPr>
              <a:t> anterior and </a:t>
            </a:r>
            <a:r>
              <a:rPr lang="en-GB" sz="1400" dirty="0" err="1">
                <a:latin typeface="+mj-lt"/>
              </a:rPr>
              <a:t>scalenus</a:t>
            </a:r>
            <a:r>
              <a:rPr lang="en-GB" sz="1400" dirty="0">
                <a:latin typeface="+mj-lt"/>
              </a:rPr>
              <a:t> </a:t>
            </a:r>
            <a:r>
              <a:rPr lang="en-GB" sz="1400" dirty="0" err="1">
                <a:latin typeface="+mj-lt"/>
              </a:rPr>
              <a:t>medius</a:t>
            </a:r>
            <a:r>
              <a:rPr lang="en-GB" sz="1400" dirty="0">
                <a:latin typeface="+mj-lt"/>
              </a:rPr>
              <a:t>. They join with the ventral rami of C8 to form the lower trunks of the brachial plexus. The smaller branches (</a:t>
            </a:r>
            <a:r>
              <a:rPr lang="en-GB" sz="1400" dirty="0" err="1">
                <a:latin typeface="+mj-lt"/>
              </a:rPr>
              <a:t>intercostal</a:t>
            </a:r>
            <a:r>
              <a:rPr lang="en-GB" sz="1400" dirty="0">
                <a:latin typeface="+mj-lt"/>
              </a:rPr>
              <a:t> nerve) run in the first </a:t>
            </a:r>
            <a:r>
              <a:rPr lang="en-GB" sz="1400" dirty="0" err="1">
                <a:latin typeface="+mj-lt"/>
              </a:rPr>
              <a:t>intercostal</a:t>
            </a:r>
            <a:r>
              <a:rPr lang="en-GB" sz="1400" dirty="0">
                <a:latin typeface="+mj-lt"/>
              </a:rPr>
              <a:t> spaces below the </a:t>
            </a:r>
            <a:r>
              <a:rPr lang="en-GB" sz="1400" dirty="0" err="1">
                <a:latin typeface="+mj-lt"/>
              </a:rPr>
              <a:t>intercostal</a:t>
            </a:r>
            <a:r>
              <a:rPr lang="en-GB" sz="1400" dirty="0">
                <a:latin typeface="+mj-lt"/>
              </a:rPr>
              <a:t> vessels and terminate as the first anterior </a:t>
            </a:r>
            <a:r>
              <a:rPr lang="en-GB" sz="1400" dirty="0" err="1">
                <a:latin typeface="+mj-lt"/>
              </a:rPr>
              <a:t>cutaneous</a:t>
            </a:r>
            <a:r>
              <a:rPr lang="en-GB" sz="1400" dirty="0">
                <a:latin typeface="+mj-lt"/>
              </a:rPr>
              <a:t> nerves of the thorax. Along their course, in the </a:t>
            </a:r>
            <a:r>
              <a:rPr lang="en-GB" sz="1400" dirty="0" err="1">
                <a:latin typeface="+mj-lt"/>
              </a:rPr>
              <a:t>intercostal</a:t>
            </a:r>
            <a:r>
              <a:rPr lang="en-GB" sz="1400" dirty="0">
                <a:latin typeface="+mj-lt"/>
              </a:rPr>
              <a:t> space, they give rise to lateral </a:t>
            </a:r>
            <a:r>
              <a:rPr lang="en-GB" sz="1400" dirty="0" err="1">
                <a:latin typeface="+mj-lt"/>
              </a:rPr>
              <a:t>cutaneous</a:t>
            </a:r>
            <a:r>
              <a:rPr lang="en-GB" sz="1400" dirty="0">
                <a:latin typeface="+mj-lt"/>
              </a:rPr>
              <a:t> branches, which pierce the chest wall anterior to </a:t>
            </a:r>
            <a:r>
              <a:rPr lang="en-GB" sz="1400" dirty="0" err="1">
                <a:latin typeface="+mj-lt"/>
              </a:rPr>
              <a:t>serratus</a:t>
            </a:r>
            <a:r>
              <a:rPr lang="en-GB" sz="1400" dirty="0">
                <a:latin typeface="+mj-lt"/>
              </a:rPr>
              <a:t> anterior to supply </a:t>
            </a:r>
            <a:r>
              <a:rPr lang="en-GB" sz="1400" dirty="0" err="1">
                <a:latin typeface="+mj-lt"/>
              </a:rPr>
              <a:t>axillary</a:t>
            </a:r>
            <a:r>
              <a:rPr lang="en-GB" sz="1400" dirty="0">
                <a:latin typeface="+mj-lt"/>
              </a:rPr>
              <a:t> skin. The first and second </a:t>
            </a:r>
            <a:r>
              <a:rPr lang="en-GB" sz="1400" dirty="0" err="1">
                <a:latin typeface="+mj-lt"/>
              </a:rPr>
              <a:t>intercostal</a:t>
            </a:r>
            <a:r>
              <a:rPr lang="en-GB" sz="1400" dirty="0">
                <a:latin typeface="+mj-lt"/>
              </a:rPr>
              <a:t> nerves often communicate across the neck of the second rib. </a:t>
            </a:r>
          </a:p>
          <a:p>
            <a:pPr>
              <a:buNone/>
            </a:pPr>
            <a:r>
              <a:rPr lang="en-GB" sz="1400" b="1" dirty="0">
                <a:latin typeface="+mj-lt"/>
              </a:rPr>
              <a:t>Supply </a:t>
            </a:r>
          </a:p>
          <a:p>
            <a:pPr>
              <a:buNone/>
            </a:pPr>
            <a:r>
              <a:rPr lang="en-GB" sz="1400" dirty="0">
                <a:latin typeface="+mj-lt"/>
              </a:rPr>
              <a:t>The larger branches, via the brachial plexus, supply muscles and skin of the upper limb. The smaller branches supply the first </a:t>
            </a:r>
            <a:r>
              <a:rPr lang="en-GB" sz="1400" dirty="0" err="1">
                <a:latin typeface="+mj-lt"/>
              </a:rPr>
              <a:t>intercostal</a:t>
            </a:r>
            <a:r>
              <a:rPr lang="en-GB" sz="1400" dirty="0">
                <a:latin typeface="+mj-lt"/>
              </a:rPr>
              <a:t> muscles, skin on the anterior surface of the upper part of the thorax and </a:t>
            </a:r>
            <a:r>
              <a:rPr lang="en-GB" sz="1400" dirty="0" err="1">
                <a:latin typeface="+mj-lt"/>
              </a:rPr>
              <a:t>axillary</a:t>
            </a:r>
            <a:r>
              <a:rPr lang="en-GB" sz="1400" dirty="0">
                <a:latin typeface="+mj-lt"/>
              </a:rPr>
              <a:t> skin.</a:t>
            </a:r>
          </a:p>
        </p:txBody>
      </p:sp>
      <p:pic>
        <p:nvPicPr>
          <p:cNvPr id="53250" name="Picture 2" descr="D:\Swansea University Work\Anatomy Pictures\First thoracic ventral spinal ramus (Syn. first intercostal nerve).png"/>
          <p:cNvPicPr>
            <a:picLocks noChangeAspect="1" noChangeArrowheads="1"/>
          </p:cNvPicPr>
          <p:nvPr/>
        </p:nvPicPr>
        <p:blipFill>
          <a:blip r:embed="rId2" cstate="print"/>
          <a:srcRect/>
          <a:stretch>
            <a:fillRect/>
          </a:stretch>
        </p:blipFill>
        <p:spPr bwMode="auto">
          <a:xfrm>
            <a:off x="4788024" y="1772816"/>
            <a:ext cx="4104456" cy="4104456"/>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t>Typical Pathology of the Cervical Spine</a:t>
            </a:r>
          </a:p>
        </p:txBody>
      </p:sp>
      <p:sp>
        <p:nvSpPr>
          <p:cNvPr id="3" name="Content Placeholder 2"/>
          <p:cNvSpPr>
            <a:spLocks noGrp="1"/>
          </p:cNvSpPr>
          <p:nvPr>
            <p:ph idx="1"/>
          </p:nvPr>
        </p:nvSpPr>
        <p:spPr/>
        <p:txBody>
          <a:bodyPr/>
          <a:lstStyle/>
          <a:p>
            <a:r>
              <a:rPr lang="en-GB" dirty="0">
                <a:latin typeface="+mj-lt"/>
              </a:rPr>
              <a:t>Degeneration of the cervical vertebra may lead to overgrowth of bone into the neural foramen - </a:t>
            </a:r>
            <a:r>
              <a:rPr lang="en-GB" dirty="0" err="1">
                <a:latin typeface="+mj-lt"/>
              </a:rPr>
              <a:t>foraminal</a:t>
            </a:r>
            <a:r>
              <a:rPr lang="en-GB" dirty="0">
                <a:latin typeface="+mj-lt"/>
              </a:rPr>
              <a:t> stenosis – that sends symptoms radiating out to the shoulder, arm or hand</a:t>
            </a:r>
          </a:p>
          <a:p>
            <a:r>
              <a:rPr lang="en-GB" dirty="0">
                <a:latin typeface="+mj-lt"/>
              </a:rPr>
              <a:t>A herniated disk that bulges into the neural foramen may cause the same type of symptoms. </a:t>
            </a:r>
          </a:p>
          <a:p>
            <a:r>
              <a:rPr lang="en-GB" dirty="0">
                <a:latin typeface="+mj-lt"/>
              </a:rPr>
              <a:t>In central stenosis, bone, disk or tumour compresses the spinal cord and can cause symptoms in the arms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shs-academic\accounts\HNTilbury\My Documents\My Pictures\06-2%20Foraminal%20Stenosis.jpg"/>
          <p:cNvPicPr>
            <a:picLocks noGrp="1" noChangeAspect="1" noChangeArrowheads="1"/>
          </p:cNvPicPr>
          <p:nvPr>
            <p:ph idx="1"/>
          </p:nvPr>
        </p:nvPicPr>
        <p:blipFill>
          <a:blip r:embed="rId2" cstate="print"/>
          <a:srcRect/>
          <a:stretch>
            <a:fillRect/>
          </a:stretch>
        </p:blipFill>
        <p:spPr bwMode="auto">
          <a:xfrm>
            <a:off x="1475656" y="1196752"/>
            <a:ext cx="6464680" cy="5127848"/>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t>Soft Tissue Trauma to the Cervical Spine</a:t>
            </a:r>
          </a:p>
        </p:txBody>
      </p:sp>
      <p:sp>
        <p:nvSpPr>
          <p:cNvPr id="3" name="Content Placeholder 2"/>
          <p:cNvSpPr>
            <a:spLocks noGrp="1"/>
          </p:cNvSpPr>
          <p:nvPr>
            <p:ph idx="1"/>
          </p:nvPr>
        </p:nvSpPr>
        <p:spPr>
          <a:xfrm>
            <a:off x="457200" y="1935480"/>
            <a:ext cx="4186808" cy="4389120"/>
          </a:xfrm>
        </p:spPr>
        <p:txBody>
          <a:bodyPr>
            <a:normAutofit fontScale="70000" lnSpcReduction="20000"/>
          </a:bodyPr>
          <a:lstStyle/>
          <a:p>
            <a:r>
              <a:rPr lang="en-GB" dirty="0">
                <a:latin typeface="+mj-lt"/>
              </a:rPr>
              <a:t>Severe trauma involving the neck can pose serious risks to the spinal cord even when there is no fracture </a:t>
            </a:r>
          </a:p>
          <a:p>
            <a:r>
              <a:rPr lang="en-GB" dirty="0">
                <a:latin typeface="+mj-lt"/>
              </a:rPr>
              <a:t>If the ligaments and disk attachments are disrupted, the stability of the spine is compromised</a:t>
            </a:r>
          </a:p>
          <a:p>
            <a:r>
              <a:rPr lang="en-GB" dirty="0">
                <a:latin typeface="+mj-lt"/>
              </a:rPr>
              <a:t>A hard cervical collar will protect the spinal cord. However, if the individual is not placed in a collar and does bend his or her neck forward in this situation, a subluxation may occur resulting in pressure on the spinal cord. This condition is detected with MRI scanning or carefully controlled flexion and extension spine X-rays monitored by a physician</a:t>
            </a:r>
          </a:p>
        </p:txBody>
      </p:sp>
      <p:pic>
        <p:nvPicPr>
          <p:cNvPr id="8194" name="Picture 2" descr="\\shs-academic\accounts\HNTilbury\My Documents\My Pictures\06-7%20Torn%20ligament.jpg"/>
          <p:cNvPicPr>
            <a:picLocks noChangeAspect="1" noChangeArrowheads="1"/>
          </p:cNvPicPr>
          <p:nvPr/>
        </p:nvPicPr>
        <p:blipFill>
          <a:blip r:embed="rId2" cstate="print"/>
          <a:srcRect/>
          <a:stretch>
            <a:fillRect/>
          </a:stretch>
        </p:blipFill>
        <p:spPr bwMode="auto">
          <a:xfrm>
            <a:off x="4860032" y="1844824"/>
            <a:ext cx="3865796" cy="4295329"/>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t>Cervical Vertebral Slippage</a:t>
            </a:r>
          </a:p>
        </p:txBody>
      </p:sp>
      <p:sp>
        <p:nvSpPr>
          <p:cNvPr id="3" name="Content Placeholder 2"/>
          <p:cNvSpPr>
            <a:spLocks noGrp="1"/>
          </p:cNvSpPr>
          <p:nvPr>
            <p:ph idx="1"/>
          </p:nvPr>
        </p:nvSpPr>
        <p:spPr>
          <a:xfrm>
            <a:off x="457200" y="1916832"/>
            <a:ext cx="3898776" cy="4407768"/>
          </a:xfrm>
        </p:spPr>
        <p:txBody>
          <a:bodyPr/>
          <a:lstStyle/>
          <a:p>
            <a:r>
              <a:rPr lang="en-GB" dirty="0">
                <a:latin typeface="+mj-lt"/>
              </a:rPr>
              <a:t>The C5 vertebral body has slipped forward relative to the C6 vertebra. In the cervical spine, a slippage - or subluxation – is often dynamic. It disappears or reduces when the neck is extended backward</a:t>
            </a:r>
          </a:p>
        </p:txBody>
      </p:sp>
      <p:pic>
        <p:nvPicPr>
          <p:cNvPr id="7170" name="Picture 2" descr="\\shs-academic\accounts\HNTilbury\My Documents\My Pictures\06-6%20Sublux%20C-spine.jpg"/>
          <p:cNvPicPr>
            <a:picLocks noChangeAspect="1" noChangeArrowheads="1"/>
          </p:cNvPicPr>
          <p:nvPr/>
        </p:nvPicPr>
        <p:blipFill>
          <a:blip r:embed="rId2" cstate="print"/>
          <a:srcRect/>
          <a:stretch>
            <a:fillRect/>
          </a:stretch>
        </p:blipFill>
        <p:spPr bwMode="auto">
          <a:xfrm>
            <a:off x="4441663" y="1988840"/>
            <a:ext cx="4222407" cy="4248472"/>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t>Osteoporosis </a:t>
            </a:r>
          </a:p>
        </p:txBody>
      </p:sp>
      <p:sp>
        <p:nvSpPr>
          <p:cNvPr id="3" name="Content Placeholder 2"/>
          <p:cNvSpPr>
            <a:spLocks noGrp="1"/>
          </p:cNvSpPr>
          <p:nvPr>
            <p:ph idx="1"/>
          </p:nvPr>
        </p:nvSpPr>
        <p:spPr>
          <a:xfrm>
            <a:off x="457200" y="1935480"/>
            <a:ext cx="3754760" cy="4389120"/>
          </a:xfrm>
        </p:spPr>
        <p:txBody>
          <a:bodyPr/>
          <a:lstStyle/>
          <a:p>
            <a:r>
              <a:rPr lang="en-GB" dirty="0">
                <a:latin typeface="+mj-lt"/>
              </a:rPr>
              <a:t>As bones lose calcium, they become physically softer. A </a:t>
            </a:r>
            <a:r>
              <a:rPr lang="en-GB" b="1" dirty="0">
                <a:latin typeface="+mj-lt"/>
              </a:rPr>
              <a:t>common</a:t>
            </a:r>
            <a:r>
              <a:rPr lang="en-GB" dirty="0">
                <a:latin typeface="+mj-lt"/>
              </a:rPr>
              <a:t> complication of osteoporosis is the collapse of one of the thoracic vertebral bodies</a:t>
            </a:r>
          </a:p>
        </p:txBody>
      </p:sp>
      <p:pic>
        <p:nvPicPr>
          <p:cNvPr id="9218" name="Picture 2" descr="\\shs-academic\accounts\HNTilbury\My Documents\My Pictures\06-8%20Osteoporotic%20Fx.jpg"/>
          <p:cNvPicPr>
            <a:picLocks noChangeAspect="1" noChangeArrowheads="1"/>
          </p:cNvPicPr>
          <p:nvPr/>
        </p:nvPicPr>
        <p:blipFill>
          <a:blip r:embed="rId2" cstate="print"/>
          <a:srcRect/>
          <a:stretch>
            <a:fillRect/>
          </a:stretch>
        </p:blipFill>
        <p:spPr bwMode="auto">
          <a:xfrm>
            <a:off x="4067944" y="1844824"/>
            <a:ext cx="4893046" cy="4009579"/>
          </a:xfrm>
          <a:prstGeom prst="rect">
            <a:avLst/>
          </a:prstGeo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6000" dirty="0" err="1"/>
              <a:t>Myology</a:t>
            </a:r>
            <a:endParaRPr lang="en-GB" dirty="0"/>
          </a:p>
        </p:txBody>
      </p:sp>
      <p:sp>
        <p:nvSpPr>
          <p:cNvPr id="3" name="Text Placeholder 2"/>
          <p:cNvSpPr>
            <a:spLocks noGrp="1"/>
          </p:cNvSpPr>
          <p:nvPr>
            <p:ph type="body" idx="1"/>
          </p:nvPr>
        </p:nvSpPr>
        <p:spPr/>
        <p:txBody>
          <a:bodyPr/>
          <a:lstStyle/>
          <a:p>
            <a:pPr algn="ctr"/>
            <a:r>
              <a:rPr lang="en-GB" sz="2400" dirty="0">
                <a:latin typeface="+mj-lt"/>
              </a:rPr>
              <a:t>Cervical Spine</a:t>
            </a:r>
            <a:endParaRPr lang="en-GB" dirty="0">
              <a:latin typeface="+mj-lt"/>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Spinalis Capitis</a:t>
            </a:r>
          </a:p>
        </p:txBody>
      </p:sp>
      <p:sp>
        <p:nvSpPr>
          <p:cNvPr id="3" name="Content Placeholder 2"/>
          <p:cNvSpPr>
            <a:spLocks noGrp="1"/>
          </p:cNvSpPr>
          <p:nvPr>
            <p:ph idx="1"/>
          </p:nvPr>
        </p:nvSpPr>
        <p:spPr>
          <a:xfrm>
            <a:off x="457200" y="1935480"/>
            <a:ext cx="4546848" cy="4301832"/>
          </a:xfrm>
        </p:spPr>
        <p:txBody>
          <a:bodyPr>
            <a:normAutofit fontScale="55000" lnSpcReduction="20000"/>
          </a:bodyPr>
          <a:lstStyle/>
          <a:p>
            <a:pPr>
              <a:buNone/>
            </a:pPr>
            <a:r>
              <a:rPr lang="en-GB" dirty="0">
                <a:latin typeface="+mj-lt"/>
              </a:rPr>
              <a:t>Spinalis capitis usually blends to a variable extent with semispinalis capitis, however it can be a separate and distinct muscle. </a:t>
            </a:r>
          </a:p>
          <a:p>
            <a:pPr>
              <a:buNone/>
            </a:pPr>
            <a:r>
              <a:rPr lang="en-GB" b="1" dirty="0">
                <a:latin typeface="+mj-lt"/>
              </a:rPr>
              <a:t>Proximal Attachment </a:t>
            </a:r>
          </a:p>
          <a:p>
            <a:pPr>
              <a:buNone/>
            </a:pPr>
            <a:r>
              <a:rPr lang="en-GB" dirty="0">
                <a:latin typeface="+mj-lt"/>
              </a:rPr>
              <a:t>It arises from the apices of the transverse processes of C7 to T7, the articular processes of C4 to C6 and the spinous processes of C7 and/or T1. </a:t>
            </a:r>
          </a:p>
          <a:p>
            <a:pPr>
              <a:buNone/>
            </a:pPr>
            <a:r>
              <a:rPr lang="en-GB" b="1" dirty="0">
                <a:latin typeface="+mj-lt"/>
              </a:rPr>
              <a:t>Distal Attachment </a:t>
            </a:r>
          </a:p>
          <a:p>
            <a:pPr>
              <a:buNone/>
            </a:pPr>
            <a:r>
              <a:rPr lang="en-GB" dirty="0">
                <a:latin typeface="+mj-lt"/>
              </a:rPr>
              <a:t>It passes superiorly to attach to the medial part of the occipital bone between the superior and inferior nuchal lines, medial to splenius capitis. The muscle may be traversed by an incomplete tendinous intersection. </a:t>
            </a:r>
          </a:p>
          <a:p>
            <a:pPr>
              <a:buNone/>
            </a:pPr>
            <a:r>
              <a:rPr lang="en-GB" b="1" dirty="0">
                <a:latin typeface="+mj-lt"/>
              </a:rPr>
              <a:t>Nerve Supply </a:t>
            </a:r>
          </a:p>
          <a:p>
            <a:pPr>
              <a:buNone/>
            </a:pPr>
            <a:r>
              <a:rPr lang="en-GB" dirty="0">
                <a:latin typeface="+mj-lt"/>
              </a:rPr>
              <a:t>Spinalis Capitis is supplied by the dorsal rami of C4 to C7. </a:t>
            </a:r>
          </a:p>
          <a:p>
            <a:pPr>
              <a:buNone/>
            </a:pPr>
            <a:r>
              <a:rPr lang="en-GB" b="1" dirty="0">
                <a:latin typeface="+mj-lt"/>
              </a:rPr>
              <a:t>Action </a:t>
            </a:r>
          </a:p>
          <a:p>
            <a:pPr>
              <a:buNone/>
            </a:pPr>
            <a:r>
              <a:rPr lang="en-GB" dirty="0">
                <a:latin typeface="+mj-lt"/>
              </a:rPr>
              <a:t>Individually it turns the face towards the opposite side. When both sides are working together, they extend the head on the neck.</a:t>
            </a:r>
          </a:p>
          <a:p>
            <a:endParaRPr lang="en-GB" dirty="0"/>
          </a:p>
        </p:txBody>
      </p:sp>
      <p:pic>
        <p:nvPicPr>
          <p:cNvPr id="33793" name="Picture 1" descr="D:\Erector spinae (Syn. sacrospinalis)_ spinalis capitis.png"/>
          <p:cNvPicPr>
            <a:picLocks noChangeAspect="1" noChangeArrowheads="1"/>
          </p:cNvPicPr>
          <p:nvPr/>
        </p:nvPicPr>
        <p:blipFill>
          <a:blip r:embed="rId2" cstate="print"/>
          <a:srcRect/>
          <a:stretch>
            <a:fillRect/>
          </a:stretch>
        </p:blipFill>
        <p:spPr bwMode="auto">
          <a:xfrm>
            <a:off x="4860032" y="1988840"/>
            <a:ext cx="4104456" cy="4104456"/>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Semispinalis Capitis </a:t>
            </a:r>
          </a:p>
        </p:txBody>
      </p:sp>
      <p:sp>
        <p:nvSpPr>
          <p:cNvPr id="3" name="Content Placeholder 2"/>
          <p:cNvSpPr>
            <a:spLocks noGrp="1"/>
          </p:cNvSpPr>
          <p:nvPr>
            <p:ph idx="1"/>
          </p:nvPr>
        </p:nvSpPr>
        <p:spPr>
          <a:xfrm>
            <a:off x="457200" y="1935480"/>
            <a:ext cx="3970784" cy="4373840"/>
          </a:xfrm>
        </p:spPr>
        <p:txBody>
          <a:bodyPr>
            <a:normAutofit fontScale="55000" lnSpcReduction="20000"/>
          </a:bodyPr>
          <a:lstStyle/>
          <a:p>
            <a:pPr>
              <a:buNone/>
            </a:pPr>
            <a:r>
              <a:rPr lang="en-GB" b="1" dirty="0">
                <a:latin typeface="+mj-lt"/>
              </a:rPr>
              <a:t>Proximal Attachment </a:t>
            </a:r>
          </a:p>
          <a:p>
            <a:pPr>
              <a:buNone/>
            </a:pPr>
            <a:r>
              <a:rPr lang="en-GB" dirty="0">
                <a:latin typeface="+mj-lt"/>
              </a:rPr>
              <a:t>Semispinalis capitis arises from a series of tendons from the tips of the transverse processes of C7 to T6/T7, the articular processes of C4 to C6 and occasionally the spinous process of C7 or T1. </a:t>
            </a:r>
          </a:p>
          <a:p>
            <a:pPr>
              <a:buNone/>
            </a:pPr>
            <a:r>
              <a:rPr lang="en-GB" dirty="0">
                <a:latin typeface="+mj-lt"/>
              </a:rPr>
              <a:t> </a:t>
            </a:r>
            <a:r>
              <a:rPr lang="en-GB" b="1" dirty="0">
                <a:latin typeface="+mj-lt"/>
              </a:rPr>
              <a:t>Distal Attachment </a:t>
            </a:r>
          </a:p>
          <a:p>
            <a:pPr>
              <a:buNone/>
            </a:pPr>
            <a:r>
              <a:rPr lang="en-GB" dirty="0">
                <a:latin typeface="+mj-lt"/>
              </a:rPr>
              <a:t>The tendon forms a broad muscle, which passes superiorly to attach to the medial part of the occipital bone between the superior and inferior nuchal lines. The medial part of the muscle is traversed by an incomplete tendinous intersection and may be separate, in which case it is known as </a:t>
            </a:r>
            <a:r>
              <a:rPr lang="en-GB" dirty="0" err="1">
                <a:latin typeface="+mj-lt"/>
              </a:rPr>
              <a:t>spinalis</a:t>
            </a:r>
            <a:r>
              <a:rPr lang="en-GB" dirty="0">
                <a:latin typeface="+mj-lt"/>
              </a:rPr>
              <a:t> capitis. </a:t>
            </a:r>
          </a:p>
          <a:p>
            <a:pPr>
              <a:buNone/>
            </a:pPr>
            <a:r>
              <a:rPr lang="en-GB" dirty="0">
                <a:latin typeface="+mj-lt"/>
              </a:rPr>
              <a:t> </a:t>
            </a:r>
            <a:r>
              <a:rPr lang="en-GB" b="1" dirty="0">
                <a:latin typeface="+mj-lt"/>
              </a:rPr>
              <a:t>Nerve Supply </a:t>
            </a:r>
          </a:p>
          <a:p>
            <a:pPr>
              <a:buNone/>
            </a:pPr>
            <a:r>
              <a:rPr lang="en-GB" dirty="0">
                <a:latin typeface="+mj-lt"/>
              </a:rPr>
              <a:t>It is supplied by the dorsal rami of C4 to T6. </a:t>
            </a:r>
          </a:p>
          <a:p>
            <a:pPr>
              <a:buNone/>
            </a:pPr>
            <a:r>
              <a:rPr lang="en-GB" dirty="0">
                <a:latin typeface="+mj-lt"/>
              </a:rPr>
              <a:t> </a:t>
            </a:r>
            <a:r>
              <a:rPr lang="en-GB" b="1" dirty="0">
                <a:latin typeface="+mj-lt"/>
              </a:rPr>
              <a:t>Action</a:t>
            </a:r>
            <a:r>
              <a:rPr lang="en-GB" dirty="0">
                <a:latin typeface="+mj-lt"/>
              </a:rPr>
              <a:t> </a:t>
            </a:r>
          </a:p>
          <a:p>
            <a:pPr>
              <a:buNone/>
            </a:pPr>
            <a:r>
              <a:rPr lang="en-GB" dirty="0">
                <a:latin typeface="+mj-lt"/>
              </a:rPr>
              <a:t>Semispinalis capitis extends the head on the neck when both sides are working together and turns the face towards the opposite side when working individually.</a:t>
            </a:r>
          </a:p>
          <a:p>
            <a:pPr>
              <a:buNone/>
            </a:pPr>
            <a:endParaRPr lang="en-GB" dirty="0">
              <a:latin typeface="+mj-lt"/>
            </a:endParaRPr>
          </a:p>
        </p:txBody>
      </p:sp>
      <p:pic>
        <p:nvPicPr>
          <p:cNvPr id="30721" name="Picture 1" descr="D:\Swansea University Work\Anatomy Pictures\Transversospinalis_ semispinalis capitis.png"/>
          <p:cNvPicPr>
            <a:picLocks noChangeAspect="1" noChangeArrowheads="1"/>
          </p:cNvPicPr>
          <p:nvPr/>
        </p:nvPicPr>
        <p:blipFill>
          <a:blip r:embed="rId2" cstate="print"/>
          <a:srcRect/>
          <a:stretch>
            <a:fillRect/>
          </a:stretch>
        </p:blipFill>
        <p:spPr bwMode="auto">
          <a:xfrm>
            <a:off x="4618906" y="1988840"/>
            <a:ext cx="4176464" cy="4176464"/>
          </a:xfrm>
          <a:prstGeom prst="rect">
            <a:avLst/>
          </a:prstGeo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Semispinalis Thoracis </a:t>
            </a:r>
          </a:p>
        </p:txBody>
      </p:sp>
      <p:sp>
        <p:nvSpPr>
          <p:cNvPr id="3" name="Content Placeholder 2"/>
          <p:cNvSpPr>
            <a:spLocks noGrp="1"/>
          </p:cNvSpPr>
          <p:nvPr>
            <p:ph idx="1"/>
          </p:nvPr>
        </p:nvSpPr>
        <p:spPr>
          <a:xfrm>
            <a:off x="457200" y="1935480"/>
            <a:ext cx="3970784" cy="4013800"/>
          </a:xfrm>
        </p:spPr>
        <p:txBody>
          <a:bodyPr>
            <a:normAutofit/>
          </a:bodyPr>
          <a:lstStyle/>
          <a:p>
            <a:pPr marL="0" lvl="0" indent="0" fontAlgn="base">
              <a:spcBef>
                <a:spcPct val="0"/>
              </a:spcBef>
              <a:spcAft>
                <a:spcPct val="0"/>
              </a:spcAft>
              <a:buClrTx/>
              <a:buSzTx/>
              <a:buNone/>
            </a:pPr>
            <a:r>
              <a:rPr lang="en-GB" sz="1400" b="1" dirty="0">
                <a:latin typeface="+mj-lt"/>
                <a:ea typeface="Calibri" pitchFamily="34" charset="0"/>
                <a:cs typeface="Times New Roman" pitchFamily="18" charset="0"/>
              </a:rPr>
              <a:t>Proximal Attachment </a:t>
            </a:r>
            <a:endParaRPr lang="en-GB" sz="1400" b="1" dirty="0">
              <a:latin typeface="+mj-lt"/>
            </a:endParaRPr>
          </a:p>
          <a:p>
            <a:pPr marL="0" lvl="0" indent="0" eaLnBrk="0" fontAlgn="base" hangingPunct="0">
              <a:spcBef>
                <a:spcPct val="0"/>
              </a:spcBef>
              <a:spcAft>
                <a:spcPct val="0"/>
              </a:spcAft>
              <a:buClrTx/>
              <a:buSzTx/>
              <a:buNone/>
            </a:pPr>
            <a:r>
              <a:rPr lang="en-GB" sz="1400" dirty="0">
                <a:latin typeface="+mj-lt"/>
                <a:ea typeface="Calibri" pitchFamily="34" charset="0"/>
                <a:cs typeface="Times New Roman" pitchFamily="18" charset="0"/>
              </a:rPr>
              <a:t>Semispinalis thoracis arises by a series of tendons from the transverse processes of T6 to T10. </a:t>
            </a:r>
            <a:endParaRPr lang="en-GB" sz="1400" dirty="0">
              <a:latin typeface="+mj-lt"/>
            </a:endParaRPr>
          </a:p>
          <a:p>
            <a:pPr marL="0" lvl="0" indent="0" eaLnBrk="0" fontAlgn="base" hangingPunct="0">
              <a:spcBef>
                <a:spcPct val="0"/>
              </a:spcBef>
              <a:spcAft>
                <a:spcPct val="0"/>
              </a:spcAft>
              <a:buClrTx/>
              <a:buSzTx/>
              <a:buNone/>
            </a:pPr>
            <a:r>
              <a:rPr lang="en-GB" sz="1400" b="1" dirty="0">
                <a:latin typeface="+mj-lt"/>
                <a:ea typeface="Calibri" pitchFamily="34" charset="0"/>
                <a:cs typeface="Times New Roman" pitchFamily="18" charset="0"/>
              </a:rPr>
              <a:t>Distal Attachment </a:t>
            </a:r>
            <a:endParaRPr lang="en-GB" sz="1400" b="1" dirty="0">
              <a:latin typeface="+mj-lt"/>
            </a:endParaRPr>
          </a:p>
          <a:p>
            <a:pPr marL="0" lvl="0" indent="0" eaLnBrk="0" fontAlgn="base" hangingPunct="0">
              <a:spcBef>
                <a:spcPct val="0"/>
              </a:spcBef>
              <a:spcAft>
                <a:spcPct val="0"/>
              </a:spcAft>
              <a:buClrTx/>
              <a:buSzTx/>
              <a:buNone/>
            </a:pPr>
            <a:r>
              <a:rPr lang="en-GB" sz="1400" dirty="0">
                <a:latin typeface="+mj-lt"/>
                <a:ea typeface="Calibri" pitchFamily="34" charset="0"/>
                <a:cs typeface="Times New Roman" pitchFamily="18" charset="0"/>
              </a:rPr>
              <a:t>It passes superiorly to attach by tendons to the spinous processes of C6 to T4: between the long tendons it consists of thin fleshy fascicles. </a:t>
            </a:r>
            <a:endParaRPr lang="en-GB" sz="1400" dirty="0">
              <a:latin typeface="+mj-lt"/>
            </a:endParaRPr>
          </a:p>
          <a:p>
            <a:pPr marL="0" lvl="0" indent="0" eaLnBrk="0" fontAlgn="base" hangingPunct="0">
              <a:spcBef>
                <a:spcPct val="0"/>
              </a:spcBef>
              <a:spcAft>
                <a:spcPct val="0"/>
              </a:spcAft>
              <a:buClrTx/>
              <a:buSzTx/>
              <a:buNone/>
            </a:pPr>
            <a:r>
              <a:rPr lang="en-GB" sz="1400" b="1" dirty="0">
                <a:latin typeface="+mj-lt"/>
                <a:ea typeface="Calibri" pitchFamily="34" charset="0"/>
                <a:cs typeface="Times New Roman" pitchFamily="18" charset="0"/>
              </a:rPr>
              <a:t>Nerve Supply </a:t>
            </a:r>
            <a:endParaRPr lang="en-GB" sz="1400" b="1" dirty="0">
              <a:latin typeface="+mj-lt"/>
            </a:endParaRPr>
          </a:p>
          <a:p>
            <a:pPr marL="0" lvl="0" indent="0" eaLnBrk="0" fontAlgn="base" hangingPunct="0">
              <a:spcBef>
                <a:spcPct val="0"/>
              </a:spcBef>
              <a:spcAft>
                <a:spcPct val="0"/>
              </a:spcAft>
              <a:buClrTx/>
              <a:buSzTx/>
              <a:buNone/>
            </a:pPr>
            <a:r>
              <a:rPr lang="en-GB" sz="1400" dirty="0">
                <a:latin typeface="+mj-lt"/>
                <a:ea typeface="Calibri" pitchFamily="34" charset="0"/>
                <a:cs typeface="Times New Roman" pitchFamily="18" charset="0"/>
              </a:rPr>
              <a:t>It is supplied by the dorsal rami of T3 to T7 </a:t>
            </a:r>
            <a:endParaRPr lang="en-GB" sz="1400" dirty="0">
              <a:latin typeface="+mj-lt"/>
            </a:endParaRPr>
          </a:p>
          <a:p>
            <a:pPr marL="0" lvl="0" indent="0" eaLnBrk="0" fontAlgn="base" hangingPunct="0">
              <a:spcBef>
                <a:spcPct val="0"/>
              </a:spcBef>
              <a:spcAft>
                <a:spcPct val="0"/>
              </a:spcAft>
              <a:buClrTx/>
              <a:buSzTx/>
              <a:buNone/>
            </a:pPr>
            <a:r>
              <a:rPr lang="en-GB" sz="1400" b="1" dirty="0">
                <a:latin typeface="+mj-lt"/>
                <a:ea typeface="Calibri" pitchFamily="34" charset="0"/>
                <a:cs typeface="Times New Roman" pitchFamily="18" charset="0"/>
              </a:rPr>
              <a:t>Action </a:t>
            </a:r>
          </a:p>
          <a:p>
            <a:pPr marL="0" lvl="0" indent="0" eaLnBrk="0" fontAlgn="base" hangingPunct="0">
              <a:spcBef>
                <a:spcPct val="0"/>
              </a:spcBef>
              <a:spcAft>
                <a:spcPct val="0"/>
              </a:spcAft>
              <a:buClrTx/>
              <a:buSzTx/>
              <a:buNone/>
            </a:pPr>
            <a:r>
              <a:rPr lang="en-GB" sz="1400" dirty="0">
                <a:latin typeface="+mj-lt"/>
                <a:ea typeface="Calibri" pitchFamily="34" charset="0"/>
                <a:cs typeface="Times New Roman" pitchFamily="18" charset="0"/>
              </a:rPr>
              <a:t>Semispinalis thoracis extends the thoracic spine and rotates it to the opposite side</a:t>
            </a:r>
            <a:r>
              <a:rPr lang="en-GB" sz="1400" dirty="0">
                <a:latin typeface="+mj-lt"/>
              </a:rPr>
              <a:t> </a:t>
            </a:r>
          </a:p>
          <a:p>
            <a:endParaRPr lang="en-GB" dirty="0"/>
          </a:p>
        </p:txBody>
      </p:sp>
      <p:pic>
        <p:nvPicPr>
          <p:cNvPr id="34818" name="Picture 2" descr="D:\Swansea University Work\Anatomy Pictures\Transversospinalis_ semispinalis thoracis.png"/>
          <p:cNvPicPr>
            <a:picLocks noChangeAspect="1" noChangeArrowheads="1"/>
          </p:cNvPicPr>
          <p:nvPr/>
        </p:nvPicPr>
        <p:blipFill>
          <a:blip r:embed="rId2" cstate="print"/>
          <a:srcRect/>
          <a:stretch>
            <a:fillRect/>
          </a:stretch>
        </p:blipFill>
        <p:spPr bwMode="auto">
          <a:xfrm>
            <a:off x="4535488" y="1916832"/>
            <a:ext cx="4392488" cy="4392488"/>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Levatores</a:t>
            </a:r>
            <a:r>
              <a:rPr lang="en-GB" dirty="0"/>
              <a:t> </a:t>
            </a:r>
            <a:r>
              <a:rPr lang="en-GB" dirty="0" err="1"/>
              <a:t>Costarum</a:t>
            </a:r>
            <a:r>
              <a:rPr lang="en-GB" dirty="0"/>
              <a:t> </a:t>
            </a:r>
            <a:r>
              <a:rPr lang="en-GB" dirty="0" err="1"/>
              <a:t>Breves</a:t>
            </a:r>
            <a:r>
              <a:rPr lang="en-GB" dirty="0"/>
              <a:t> </a:t>
            </a:r>
          </a:p>
        </p:txBody>
      </p:sp>
      <p:sp>
        <p:nvSpPr>
          <p:cNvPr id="3" name="Content Placeholder 2"/>
          <p:cNvSpPr>
            <a:spLocks noGrp="1"/>
          </p:cNvSpPr>
          <p:nvPr>
            <p:ph idx="1"/>
          </p:nvPr>
        </p:nvSpPr>
        <p:spPr>
          <a:xfrm>
            <a:off x="457200" y="1935480"/>
            <a:ext cx="4186808" cy="4445848"/>
          </a:xfrm>
        </p:spPr>
        <p:txBody>
          <a:bodyPr>
            <a:normAutofit/>
          </a:bodyPr>
          <a:lstStyle/>
          <a:p>
            <a:pPr>
              <a:buNone/>
            </a:pPr>
            <a:r>
              <a:rPr lang="en-GB" sz="1400" dirty="0" err="1">
                <a:latin typeface="+mj-lt"/>
              </a:rPr>
              <a:t>Levatores</a:t>
            </a:r>
            <a:r>
              <a:rPr lang="en-GB" sz="1400" dirty="0">
                <a:latin typeface="+mj-lt"/>
              </a:rPr>
              <a:t> </a:t>
            </a:r>
            <a:r>
              <a:rPr lang="en-GB" sz="1400" dirty="0" err="1">
                <a:latin typeface="+mj-lt"/>
              </a:rPr>
              <a:t>costarum</a:t>
            </a:r>
            <a:r>
              <a:rPr lang="en-GB" sz="1400" dirty="0">
                <a:latin typeface="+mj-lt"/>
              </a:rPr>
              <a:t> </a:t>
            </a:r>
            <a:r>
              <a:rPr lang="en-GB" sz="1400" dirty="0" err="1">
                <a:latin typeface="+mj-lt"/>
              </a:rPr>
              <a:t>breves</a:t>
            </a:r>
            <a:r>
              <a:rPr lang="en-GB" sz="1400" dirty="0">
                <a:latin typeface="+mj-lt"/>
              </a:rPr>
              <a:t> are small, strong triangular muscles found between C7 and T11. </a:t>
            </a:r>
          </a:p>
          <a:p>
            <a:pPr>
              <a:buNone/>
            </a:pPr>
            <a:r>
              <a:rPr lang="en-GB" sz="1400" dirty="0">
                <a:latin typeface="+mj-lt"/>
              </a:rPr>
              <a:t> </a:t>
            </a:r>
          </a:p>
          <a:p>
            <a:pPr>
              <a:buNone/>
            </a:pPr>
            <a:r>
              <a:rPr lang="en-GB" sz="1400" b="1" dirty="0">
                <a:latin typeface="+mj-lt"/>
              </a:rPr>
              <a:t>Proximal Attachment </a:t>
            </a:r>
          </a:p>
          <a:p>
            <a:pPr>
              <a:buNone/>
            </a:pPr>
            <a:r>
              <a:rPr lang="en-GB" sz="1400" dirty="0">
                <a:latin typeface="+mj-lt"/>
              </a:rPr>
              <a:t>Each muscle arises from the tip of the transverse process and passes obliquely </a:t>
            </a:r>
            <a:r>
              <a:rPr lang="en-GB" sz="1400" dirty="0" err="1">
                <a:latin typeface="+mj-lt"/>
              </a:rPr>
              <a:t>infero</a:t>
            </a:r>
            <a:r>
              <a:rPr lang="en-GB" sz="1400" dirty="0">
                <a:latin typeface="+mj-lt"/>
              </a:rPr>
              <a:t>-laterally, parallel with the lower border of the external </a:t>
            </a:r>
            <a:r>
              <a:rPr lang="en-GB" sz="1400" dirty="0" err="1">
                <a:latin typeface="+mj-lt"/>
              </a:rPr>
              <a:t>intercostal</a:t>
            </a:r>
            <a:r>
              <a:rPr lang="en-GB" sz="1400" dirty="0">
                <a:latin typeface="+mj-lt"/>
              </a:rPr>
              <a:t>. </a:t>
            </a:r>
          </a:p>
          <a:p>
            <a:pPr>
              <a:buNone/>
            </a:pPr>
            <a:r>
              <a:rPr lang="en-GB" sz="1400" dirty="0">
                <a:latin typeface="+mj-lt"/>
              </a:rPr>
              <a:t>	</a:t>
            </a:r>
          </a:p>
          <a:p>
            <a:pPr>
              <a:buNone/>
            </a:pPr>
            <a:r>
              <a:rPr lang="en-GB" sz="1400" b="1" dirty="0">
                <a:latin typeface="+mj-lt"/>
              </a:rPr>
              <a:t>Distal Attachment </a:t>
            </a:r>
          </a:p>
          <a:p>
            <a:pPr>
              <a:buNone/>
            </a:pPr>
            <a:r>
              <a:rPr lang="en-GB" sz="1400" dirty="0">
                <a:latin typeface="+mj-lt"/>
              </a:rPr>
              <a:t>They attach to the superior border and external surface of the subjacent rib between the tubercle and angle. </a:t>
            </a:r>
          </a:p>
          <a:p>
            <a:pPr>
              <a:buNone/>
            </a:pPr>
            <a:r>
              <a:rPr lang="en-GB" sz="1400" dirty="0">
                <a:latin typeface="+mj-lt"/>
              </a:rPr>
              <a:t> </a:t>
            </a:r>
          </a:p>
          <a:p>
            <a:pPr>
              <a:buNone/>
            </a:pPr>
            <a:r>
              <a:rPr lang="en-GB" sz="1400" b="1" dirty="0">
                <a:latin typeface="+mj-lt"/>
              </a:rPr>
              <a:t>Nerve Supply </a:t>
            </a:r>
          </a:p>
          <a:p>
            <a:pPr>
              <a:buNone/>
            </a:pPr>
            <a:r>
              <a:rPr lang="en-GB" sz="1400" dirty="0" err="1">
                <a:latin typeface="+mj-lt"/>
              </a:rPr>
              <a:t>Levatores</a:t>
            </a:r>
            <a:r>
              <a:rPr lang="en-GB" sz="1400" dirty="0">
                <a:latin typeface="+mj-lt"/>
              </a:rPr>
              <a:t> </a:t>
            </a:r>
            <a:r>
              <a:rPr lang="en-GB" sz="1400" dirty="0" err="1">
                <a:latin typeface="+mj-lt"/>
              </a:rPr>
              <a:t>costarum</a:t>
            </a:r>
            <a:r>
              <a:rPr lang="en-GB" sz="1400" dirty="0">
                <a:latin typeface="+mj-lt"/>
              </a:rPr>
              <a:t> </a:t>
            </a:r>
            <a:r>
              <a:rPr lang="en-GB" sz="1400" dirty="0" err="1">
                <a:latin typeface="+mj-lt"/>
              </a:rPr>
              <a:t>breves</a:t>
            </a:r>
            <a:r>
              <a:rPr lang="en-GB" sz="1400" dirty="0">
                <a:latin typeface="+mj-lt"/>
              </a:rPr>
              <a:t> are supplied by lateral branches of the dorsal rami of C8 to T11</a:t>
            </a:r>
          </a:p>
        </p:txBody>
      </p:sp>
      <p:pic>
        <p:nvPicPr>
          <p:cNvPr id="35842" name="Picture 2" descr="D:\Swansea University Work\Anatomy Pictures\Levatores costarum brevis.png"/>
          <p:cNvPicPr>
            <a:picLocks noChangeAspect="1" noChangeArrowheads="1"/>
          </p:cNvPicPr>
          <p:nvPr/>
        </p:nvPicPr>
        <p:blipFill>
          <a:blip r:embed="rId2" cstate="print"/>
          <a:srcRect/>
          <a:stretch>
            <a:fillRect/>
          </a:stretch>
        </p:blipFill>
        <p:spPr bwMode="auto">
          <a:xfrm>
            <a:off x="4499992" y="1988840"/>
            <a:ext cx="4320480" cy="4320480"/>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Anterior </a:t>
            </a:r>
            <a:r>
              <a:rPr lang="en-GB" dirty="0" err="1"/>
              <a:t>Intertransverse</a:t>
            </a:r>
            <a:r>
              <a:rPr lang="en-GB" dirty="0"/>
              <a:t> </a:t>
            </a:r>
          </a:p>
        </p:txBody>
      </p:sp>
      <p:sp>
        <p:nvSpPr>
          <p:cNvPr id="3" name="Content Placeholder 2"/>
          <p:cNvSpPr>
            <a:spLocks noGrp="1"/>
          </p:cNvSpPr>
          <p:nvPr>
            <p:ph idx="1"/>
          </p:nvPr>
        </p:nvSpPr>
        <p:spPr>
          <a:xfrm>
            <a:off x="457200" y="1935480"/>
            <a:ext cx="3682752" cy="4445848"/>
          </a:xfrm>
        </p:spPr>
        <p:txBody>
          <a:bodyPr>
            <a:normAutofit fontScale="85000" lnSpcReduction="10000"/>
          </a:bodyPr>
          <a:lstStyle/>
          <a:p>
            <a:pPr>
              <a:buNone/>
            </a:pPr>
            <a:r>
              <a:rPr lang="en-GB" sz="1400" dirty="0">
                <a:latin typeface="+mj-lt"/>
              </a:rPr>
              <a:t>The anterior </a:t>
            </a:r>
            <a:r>
              <a:rPr lang="en-GB" sz="1400" dirty="0" err="1">
                <a:latin typeface="+mj-lt"/>
              </a:rPr>
              <a:t>intertransverse</a:t>
            </a:r>
            <a:r>
              <a:rPr lang="en-GB" sz="1400" dirty="0">
                <a:latin typeface="+mj-lt"/>
              </a:rPr>
              <a:t> muscles are small muscles, best developed in the cervical and lumbar regions. </a:t>
            </a:r>
          </a:p>
          <a:p>
            <a:pPr>
              <a:buNone/>
            </a:pPr>
            <a:r>
              <a:rPr lang="en-GB" sz="1400" dirty="0">
                <a:latin typeface="+mj-lt"/>
              </a:rPr>
              <a:t> </a:t>
            </a:r>
          </a:p>
          <a:p>
            <a:pPr>
              <a:buNone/>
            </a:pPr>
            <a:r>
              <a:rPr lang="en-GB" sz="1400" dirty="0">
                <a:latin typeface="+mj-lt"/>
              </a:rPr>
              <a:t>In the cervical region they pass between adjacent costal lamellae anterior to the foramen </a:t>
            </a:r>
            <a:r>
              <a:rPr lang="en-GB" sz="1400" dirty="0" err="1">
                <a:latin typeface="+mj-lt"/>
              </a:rPr>
              <a:t>transversarium</a:t>
            </a:r>
            <a:r>
              <a:rPr lang="en-GB" sz="1400" dirty="0">
                <a:latin typeface="+mj-lt"/>
              </a:rPr>
              <a:t> from C1/C2 to C7/T1; in the thoracic region anterior and posterior blend and pass between adjacent transverse processes from T10 to L1 and in the lumbar region between adjacent transverse processes from L1 to L5. </a:t>
            </a:r>
          </a:p>
          <a:p>
            <a:pPr>
              <a:buNone/>
            </a:pPr>
            <a:r>
              <a:rPr lang="en-GB" sz="1400" dirty="0">
                <a:latin typeface="+mj-lt"/>
              </a:rPr>
              <a:t> </a:t>
            </a:r>
          </a:p>
          <a:p>
            <a:pPr>
              <a:buNone/>
            </a:pPr>
            <a:r>
              <a:rPr lang="en-GB" sz="1400" dirty="0">
                <a:latin typeface="+mj-lt"/>
              </a:rPr>
              <a:t>In the cervical region they are separated from the posterior </a:t>
            </a:r>
            <a:r>
              <a:rPr lang="en-GB" sz="1400" dirty="0" err="1">
                <a:latin typeface="+mj-lt"/>
              </a:rPr>
              <a:t>intertransverse</a:t>
            </a:r>
            <a:r>
              <a:rPr lang="en-GB" sz="1400" dirty="0">
                <a:latin typeface="+mj-lt"/>
              </a:rPr>
              <a:t> muscles by the ventral rami of the spinal nerves. </a:t>
            </a:r>
          </a:p>
          <a:p>
            <a:pPr>
              <a:buNone/>
            </a:pPr>
            <a:r>
              <a:rPr lang="en-GB" sz="1400" dirty="0">
                <a:latin typeface="+mj-lt"/>
              </a:rPr>
              <a:t> </a:t>
            </a:r>
          </a:p>
          <a:p>
            <a:pPr>
              <a:buNone/>
            </a:pPr>
            <a:r>
              <a:rPr lang="en-GB" sz="1400" b="1" dirty="0">
                <a:latin typeface="+mj-lt"/>
              </a:rPr>
              <a:t>Nerve Supply </a:t>
            </a:r>
          </a:p>
          <a:p>
            <a:pPr>
              <a:buNone/>
            </a:pPr>
            <a:r>
              <a:rPr lang="en-GB" sz="1400" dirty="0">
                <a:latin typeface="+mj-lt"/>
              </a:rPr>
              <a:t>They are supplied by ventral rami of adjacent spinal nerves. </a:t>
            </a:r>
          </a:p>
          <a:p>
            <a:pPr>
              <a:buNone/>
            </a:pPr>
            <a:r>
              <a:rPr lang="en-GB" sz="1400" dirty="0">
                <a:latin typeface="+mj-lt"/>
              </a:rPr>
              <a:t> </a:t>
            </a:r>
          </a:p>
          <a:p>
            <a:pPr>
              <a:buNone/>
            </a:pPr>
            <a:r>
              <a:rPr lang="en-GB" sz="1400" b="1" dirty="0">
                <a:latin typeface="+mj-lt"/>
              </a:rPr>
              <a:t>Action </a:t>
            </a:r>
          </a:p>
          <a:p>
            <a:pPr>
              <a:buNone/>
            </a:pPr>
            <a:r>
              <a:rPr lang="en-GB" sz="1400" dirty="0">
                <a:latin typeface="+mj-lt"/>
              </a:rPr>
              <a:t>They produce lateral flexion to the same side in the cervical and lumbar regions, however their main function is to act as extensible ligaments stabilizing adjacent vertebrae during movement.</a:t>
            </a:r>
          </a:p>
          <a:p>
            <a:pPr>
              <a:buNone/>
            </a:pPr>
            <a:endParaRPr lang="en-GB" sz="1400" dirty="0">
              <a:latin typeface="+mj-lt"/>
            </a:endParaRPr>
          </a:p>
        </p:txBody>
      </p:sp>
      <p:pic>
        <p:nvPicPr>
          <p:cNvPr id="37890" name="Picture 2" descr="D:\Swansea University Work\Anatomy Pictures\Intertransversarii_ anterior intertransverse muscles.png"/>
          <p:cNvPicPr>
            <a:picLocks noChangeAspect="1" noChangeArrowheads="1"/>
          </p:cNvPicPr>
          <p:nvPr/>
        </p:nvPicPr>
        <p:blipFill>
          <a:blip r:embed="rId2" cstate="print"/>
          <a:srcRect/>
          <a:stretch>
            <a:fillRect/>
          </a:stretch>
        </p:blipFill>
        <p:spPr bwMode="auto">
          <a:xfrm>
            <a:off x="4355976" y="1916832"/>
            <a:ext cx="4630316" cy="4630316"/>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Posterior </a:t>
            </a:r>
            <a:r>
              <a:rPr lang="en-GB" dirty="0" err="1"/>
              <a:t>Intertransverse</a:t>
            </a:r>
            <a:endParaRPr lang="en-GB" dirty="0"/>
          </a:p>
        </p:txBody>
      </p:sp>
      <p:sp>
        <p:nvSpPr>
          <p:cNvPr id="3" name="Content Placeholder 2"/>
          <p:cNvSpPr>
            <a:spLocks noGrp="1"/>
          </p:cNvSpPr>
          <p:nvPr>
            <p:ph idx="1"/>
          </p:nvPr>
        </p:nvSpPr>
        <p:spPr>
          <a:xfrm>
            <a:off x="457200" y="1935480"/>
            <a:ext cx="4402832" cy="4373840"/>
          </a:xfrm>
        </p:spPr>
        <p:txBody>
          <a:bodyPr>
            <a:noAutofit/>
          </a:bodyPr>
          <a:lstStyle/>
          <a:p>
            <a:pPr>
              <a:buNone/>
            </a:pPr>
            <a:r>
              <a:rPr lang="en-GB" sz="1100" dirty="0">
                <a:latin typeface="+mj-lt"/>
              </a:rPr>
              <a:t>The posterior </a:t>
            </a:r>
            <a:r>
              <a:rPr lang="en-GB" sz="1100" dirty="0" err="1">
                <a:latin typeface="+mj-lt"/>
              </a:rPr>
              <a:t>intertransverse</a:t>
            </a:r>
            <a:r>
              <a:rPr lang="en-GB" sz="1100" dirty="0">
                <a:latin typeface="+mj-lt"/>
              </a:rPr>
              <a:t> muscles are small muscles, best developed in cervical and lumbar regions, where they can be divided into medial and lateral slips. </a:t>
            </a:r>
          </a:p>
          <a:p>
            <a:pPr>
              <a:buNone/>
            </a:pPr>
            <a:endParaRPr lang="en-GB" sz="1100" dirty="0">
              <a:latin typeface="+mj-lt"/>
            </a:endParaRPr>
          </a:p>
          <a:p>
            <a:pPr>
              <a:buNone/>
            </a:pPr>
            <a:r>
              <a:rPr lang="en-GB" sz="1100" dirty="0">
                <a:latin typeface="+mj-lt"/>
              </a:rPr>
              <a:t>In the thoracic region anterior and posterior </a:t>
            </a:r>
            <a:r>
              <a:rPr lang="en-GB" sz="1100" dirty="0" err="1">
                <a:latin typeface="+mj-lt"/>
              </a:rPr>
              <a:t>intertransverse</a:t>
            </a:r>
            <a:r>
              <a:rPr lang="en-GB" sz="1100" dirty="0">
                <a:latin typeface="+mj-lt"/>
              </a:rPr>
              <a:t> muscles blend and pass between adjacent transverse processes from T10 to L1. In the cervical region the lateral slips pass between adjacent costal lamellae and the medial slips between adjacent transverse processes from C1/C2 to C7/T1. In the lumbar region the lateral slips pass between the transverse process of the vertebra below to the transverse process and accessory process of the vertebra above; while the medial slips pass between the accessory process of one vertebra to the </a:t>
            </a:r>
            <a:r>
              <a:rPr lang="en-GB" sz="1100" dirty="0" err="1">
                <a:latin typeface="+mj-lt"/>
              </a:rPr>
              <a:t>mamillary</a:t>
            </a:r>
            <a:r>
              <a:rPr lang="en-GB" sz="1100" dirty="0">
                <a:latin typeface="+mj-lt"/>
              </a:rPr>
              <a:t> process of the next from L1 to L5. In the cervical region they are separated from the posterior </a:t>
            </a:r>
            <a:r>
              <a:rPr lang="en-GB" sz="1100" dirty="0" err="1">
                <a:latin typeface="+mj-lt"/>
              </a:rPr>
              <a:t>intertransverse</a:t>
            </a:r>
            <a:r>
              <a:rPr lang="en-GB" sz="1100" dirty="0">
                <a:latin typeface="+mj-lt"/>
              </a:rPr>
              <a:t> muscles by the ventral rami of the spinal nerves. </a:t>
            </a:r>
          </a:p>
          <a:p>
            <a:pPr>
              <a:buNone/>
            </a:pPr>
            <a:r>
              <a:rPr lang="en-GB" sz="1100" dirty="0">
                <a:latin typeface="+mj-lt"/>
              </a:rPr>
              <a:t> </a:t>
            </a:r>
          </a:p>
          <a:p>
            <a:pPr>
              <a:buNone/>
            </a:pPr>
            <a:r>
              <a:rPr lang="en-GB" sz="1100" b="1" dirty="0">
                <a:latin typeface="+mj-lt"/>
              </a:rPr>
              <a:t>Nerve Supply </a:t>
            </a:r>
          </a:p>
          <a:p>
            <a:pPr>
              <a:buNone/>
            </a:pPr>
            <a:r>
              <a:rPr lang="en-GB" sz="1100" dirty="0">
                <a:latin typeface="+mj-lt"/>
              </a:rPr>
              <a:t>The thoracic </a:t>
            </a:r>
            <a:r>
              <a:rPr lang="en-GB" sz="1100" dirty="0" err="1">
                <a:latin typeface="+mj-lt"/>
              </a:rPr>
              <a:t>intertransversarii</a:t>
            </a:r>
            <a:r>
              <a:rPr lang="en-GB" sz="1100" dirty="0">
                <a:latin typeface="+mj-lt"/>
              </a:rPr>
              <a:t> and the medial slips in the cervical and lumbar regions are supplied by dorsal rami of adjacent spinal nerves: the remainder by ventral rami of adjacent spinal nerves. </a:t>
            </a:r>
          </a:p>
          <a:p>
            <a:pPr>
              <a:buNone/>
            </a:pPr>
            <a:r>
              <a:rPr lang="en-GB" sz="1100" dirty="0">
                <a:latin typeface="+mj-lt"/>
              </a:rPr>
              <a:t> </a:t>
            </a:r>
          </a:p>
          <a:p>
            <a:pPr>
              <a:buNone/>
            </a:pPr>
            <a:r>
              <a:rPr lang="en-GB" sz="1100" b="1" dirty="0">
                <a:latin typeface="+mj-lt"/>
              </a:rPr>
              <a:t>Action </a:t>
            </a:r>
          </a:p>
          <a:p>
            <a:pPr>
              <a:buNone/>
            </a:pPr>
            <a:r>
              <a:rPr lang="en-GB" sz="1100" dirty="0">
                <a:latin typeface="+mj-lt"/>
              </a:rPr>
              <a:t>They produce lateral flexion to the same side in the cervical and lumbar regions, however their main function is to act as extensible ligaments stabilising adjacent vertebrae during movement.</a:t>
            </a:r>
          </a:p>
          <a:p>
            <a:pPr>
              <a:buNone/>
            </a:pPr>
            <a:endParaRPr lang="en-GB" sz="1100" dirty="0">
              <a:latin typeface="+mj-lt"/>
            </a:endParaRPr>
          </a:p>
        </p:txBody>
      </p:sp>
      <p:pic>
        <p:nvPicPr>
          <p:cNvPr id="36866" name="Picture 2" descr="D:\Swansea University Work\Anatomy Pictures\Intertransversarii_ posterior intertransverse muscles.png"/>
          <p:cNvPicPr>
            <a:picLocks noChangeAspect="1" noChangeArrowheads="1"/>
          </p:cNvPicPr>
          <p:nvPr/>
        </p:nvPicPr>
        <p:blipFill>
          <a:blip r:embed="rId2" cstate="print"/>
          <a:srcRect/>
          <a:stretch>
            <a:fillRect/>
          </a:stretch>
        </p:blipFill>
        <p:spPr bwMode="auto">
          <a:xfrm>
            <a:off x="4823520" y="2132856"/>
            <a:ext cx="4320480" cy="4320480"/>
          </a:xfrm>
          <a:prstGeom prst="rect">
            <a:avLst/>
          </a:prstGeom>
          <a:noFill/>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Longissimus</a:t>
            </a:r>
            <a:r>
              <a:rPr lang="en-GB" dirty="0"/>
              <a:t> Capitis</a:t>
            </a:r>
          </a:p>
        </p:txBody>
      </p:sp>
      <p:sp>
        <p:nvSpPr>
          <p:cNvPr id="3" name="Content Placeholder 2"/>
          <p:cNvSpPr>
            <a:spLocks noGrp="1"/>
          </p:cNvSpPr>
          <p:nvPr>
            <p:ph idx="1"/>
          </p:nvPr>
        </p:nvSpPr>
        <p:spPr>
          <a:xfrm>
            <a:off x="457200" y="1935480"/>
            <a:ext cx="4546848" cy="4373840"/>
          </a:xfrm>
        </p:spPr>
        <p:txBody>
          <a:bodyPr>
            <a:normAutofit/>
          </a:bodyPr>
          <a:lstStyle/>
          <a:p>
            <a:pPr>
              <a:buNone/>
            </a:pPr>
            <a:r>
              <a:rPr lang="en-GB" sz="1400" dirty="0" err="1">
                <a:latin typeface="+mj-lt"/>
              </a:rPr>
              <a:t>Longissimus</a:t>
            </a:r>
            <a:r>
              <a:rPr lang="en-GB" sz="1400" dirty="0">
                <a:latin typeface="+mj-lt"/>
              </a:rPr>
              <a:t> capitis is located between </a:t>
            </a:r>
            <a:r>
              <a:rPr lang="en-GB" sz="1400" dirty="0" err="1">
                <a:latin typeface="+mj-lt"/>
              </a:rPr>
              <a:t>longissimus</a:t>
            </a:r>
            <a:r>
              <a:rPr lang="en-GB" sz="1400" dirty="0">
                <a:latin typeface="+mj-lt"/>
              </a:rPr>
              <a:t> cervicis laterally and semispinalis capitis medially. </a:t>
            </a:r>
          </a:p>
          <a:p>
            <a:pPr>
              <a:buNone/>
            </a:pPr>
            <a:r>
              <a:rPr lang="en-GB" sz="1400" dirty="0">
                <a:latin typeface="+mj-lt"/>
              </a:rPr>
              <a:t> </a:t>
            </a:r>
            <a:r>
              <a:rPr lang="en-GB" sz="1400" b="1" dirty="0">
                <a:latin typeface="+mj-lt"/>
              </a:rPr>
              <a:t>Proximal Attachment </a:t>
            </a:r>
          </a:p>
          <a:p>
            <a:pPr>
              <a:buNone/>
            </a:pPr>
            <a:r>
              <a:rPr lang="en-GB" sz="1400" dirty="0">
                <a:latin typeface="+mj-lt"/>
              </a:rPr>
              <a:t>It arises by tendons from the posterior surfaces of the transverse processes of T1 to T5 and the articular processes of C4 to C7. </a:t>
            </a:r>
          </a:p>
          <a:p>
            <a:pPr>
              <a:buNone/>
            </a:pPr>
            <a:r>
              <a:rPr lang="en-GB" sz="1400" dirty="0">
                <a:latin typeface="+mj-lt"/>
              </a:rPr>
              <a:t> </a:t>
            </a:r>
            <a:r>
              <a:rPr lang="en-GB" sz="1400" b="1" dirty="0">
                <a:latin typeface="+mj-lt"/>
              </a:rPr>
              <a:t>Distal Attachment </a:t>
            </a:r>
          </a:p>
          <a:p>
            <a:pPr>
              <a:buNone/>
            </a:pPr>
            <a:r>
              <a:rPr lang="en-GB" sz="1400" dirty="0">
                <a:latin typeface="+mj-lt"/>
              </a:rPr>
              <a:t>The muscle passes superiorly to attach to the posterior margin of the mastoid process deep to splenius capitis and </a:t>
            </a:r>
            <a:r>
              <a:rPr lang="en-GB" sz="1400" dirty="0" err="1">
                <a:latin typeface="+mj-lt"/>
              </a:rPr>
              <a:t>sternocleidomastoid</a:t>
            </a:r>
            <a:r>
              <a:rPr lang="en-GB" sz="1400" dirty="0">
                <a:latin typeface="+mj-lt"/>
              </a:rPr>
              <a:t>. It usually has a transverse tendinous intersection close to its upper attachment. </a:t>
            </a:r>
          </a:p>
          <a:p>
            <a:pPr>
              <a:buNone/>
            </a:pPr>
            <a:r>
              <a:rPr lang="en-GB" sz="1400" dirty="0">
                <a:latin typeface="+mj-lt"/>
              </a:rPr>
              <a:t> </a:t>
            </a:r>
            <a:r>
              <a:rPr lang="en-GB" sz="1400" b="1" dirty="0">
                <a:latin typeface="+mj-lt"/>
              </a:rPr>
              <a:t>Nerve Supply </a:t>
            </a:r>
          </a:p>
          <a:p>
            <a:pPr>
              <a:buNone/>
            </a:pPr>
            <a:r>
              <a:rPr lang="en-GB" sz="1400" dirty="0" err="1">
                <a:latin typeface="+mj-lt"/>
              </a:rPr>
              <a:t>Longissimus</a:t>
            </a:r>
            <a:r>
              <a:rPr lang="en-GB" sz="1400" dirty="0">
                <a:latin typeface="+mj-lt"/>
              </a:rPr>
              <a:t> capitis is supplied by the dorsal rami of C4 to T5. </a:t>
            </a:r>
          </a:p>
          <a:p>
            <a:pPr>
              <a:buNone/>
            </a:pPr>
            <a:r>
              <a:rPr lang="en-GB" sz="1400" dirty="0">
                <a:latin typeface="+mj-lt"/>
              </a:rPr>
              <a:t> </a:t>
            </a:r>
            <a:r>
              <a:rPr lang="en-GB" sz="1400" b="1" dirty="0">
                <a:latin typeface="+mj-lt"/>
              </a:rPr>
              <a:t>Action </a:t>
            </a:r>
          </a:p>
          <a:p>
            <a:pPr>
              <a:buNone/>
            </a:pPr>
            <a:r>
              <a:rPr lang="en-GB" sz="1400" dirty="0" err="1">
                <a:latin typeface="+mj-lt"/>
              </a:rPr>
              <a:t>Longissimus</a:t>
            </a:r>
            <a:r>
              <a:rPr lang="en-GB" sz="1400" dirty="0">
                <a:latin typeface="+mj-lt"/>
              </a:rPr>
              <a:t> capitis extends the head on the neck and turns the face to the same side</a:t>
            </a:r>
          </a:p>
        </p:txBody>
      </p:sp>
      <p:pic>
        <p:nvPicPr>
          <p:cNvPr id="38914" name="Picture 2" descr="D:\Swansea University Work\Anatomy Pictures\Erector spinae (Syn. sacrospinalis)_ longissimus capitis.png"/>
          <p:cNvPicPr>
            <a:picLocks noChangeAspect="1" noChangeArrowheads="1"/>
          </p:cNvPicPr>
          <p:nvPr/>
        </p:nvPicPr>
        <p:blipFill>
          <a:blip r:embed="rId2" cstate="print"/>
          <a:srcRect/>
          <a:stretch>
            <a:fillRect/>
          </a:stretch>
        </p:blipFill>
        <p:spPr bwMode="auto">
          <a:xfrm>
            <a:off x="4906938" y="2132856"/>
            <a:ext cx="4032448" cy="4176464"/>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Longissimus</a:t>
            </a:r>
            <a:r>
              <a:rPr lang="en-GB" dirty="0"/>
              <a:t> Cervicis</a:t>
            </a:r>
          </a:p>
        </p:txBody>
      </p:sp>
      <p:sp>
        <p:nvSpPr>
          <p:cNvPr id="3" name="Content Placeholder 2"/>
          <p:cNvSpPr>
            <a:spLocks noGrp="1"/>
          </p:cNvSpPr>
          <p:nvPr>
            <p:ph idx="1"/>
          </p:nvPr>
        </p:nvSpPr>
        <p:spPr>
          <a:xfrm>
            <a:off x="457200" y="1935480"/>
            <a:ext cx="4042792" cy="4389120"/>
          </a:xfrm>
        </p:spPr>
        <p:txBody>
          <a:bodyPr>
            <a:normAutofit/>
          </a:bodyPr>
          <a:lstStyle/>
          <a:p>
            <a:pPr>
              <a:buNone/>
            </a:pPr>
            <a:r>
              <a:rPr lang="en-GB" sz="1400" b="1" dirty="0">
                <a:latin typeface="+mj-lt"/>
              </a:rPr>
              <a:t>Proximal Attachment </a:t>
            </a:r>
          </a:p>
          <a:p>
            <a:pPr>
              <a:buNone/>
            </a:pPr>
            <a:r>
              <a:rPr lang="en-GB" sz="1400" dirty="0" err="1">
                <a:latin typeface="+mj-lt"/>
              </a:rPr>
              <a:t>Longissimus</a:t>
            </a:r>
            <a:r>
              <a:rPr lang="en-GB" sz="1400" dirty="0">
                <a:latin typeface="+mj-lt"/>
              </a:rPr>
              <a:t> cervicis is located medial to </a:t>
            </a:r>
            <a:r>
              <a:rPr lang="en-GB" sz="1400" dirty="0" err="1">
                <a:latin typeface="+mj-lt"/>
              </a:rPr>
              <a:t>longissimus</a:t>
            </a:r>
            <a:r>
              <a:rPr lang="en-GB" sz="1400" dirty="0">
                <a:latin typeface="+mj-lt"/>
              </a:rPr>
              <a:t> thoracis, it attaches by long thin tendons to the posterior surfaces of the transverse processes of T1 to T5. </a:t>
            </a:r>
          </a:p>
          <a:p>
            <a:pPr>
              <a:buNone/>
            </a:pPr>
            <a:r>
              <a:rPr lang="en-GB" sz="1400" dirty="0">
                <a:latin typeface="+mj-lt"/>
              </a:rPr>
              <a:t> </a:t>
            </a:r>
          </a:p>
          <a:p>
            <a:pPr>
              <a:buNone/>
            </a:pPr>
            <a:r>
              <a:rPr lang="en-GB" sz="1400" b="1" dirty="0">
                <a:latin typeface="+mj-lt"/>
              </a:rPr>
              <a:t>Distal Attachment </a:t>
            </a:r>
          </a:p>
          <a:p>
            <a:pPr>
              <a:buNone/>
            </a:pPr>
            <a:r>
              <a:rPr lang="en-GB" sz="1400" dirty="0">
                <a:latin typeface="+mj-lt"/>
              </a:rPr>
              <a:t>It passes superiorly to the posterior tubercles of the transverse processes of C2 to C6. </a:t>
            </a:r>
          </a:p>
          <a:p>
            <a:pPr>
              <a:buNone/>
            </a:pPr>
            <a:r>
              <a:rPr lang="en-GB" sz="1400" dirty="0">
                <a:latin typeface="+mj-lt"/>
              </a:rPr>
              <a:t> </a:t>
            </a:r>
          </a:p>
          <a:p>
            <a:pPr>
              <a:buNone/>
            </a:pPr>
            <a:r>
              <a:rPr lang="en-GB" sz="1400" b="1" dirty="0">
                <a:latin typeface="+mj-lt"/>
              </a:rPr>
              <a:t>Nerve Supply </a:t>
            </a:r>
          </a:p>
          <a:p>
            <a:pPr>
              <a:buNone/>
            </a:pPr>
            <a:r>
              <a:rPr lang="en-GB" sz="1400" dirty="0" err="1">
                <a:latin typeface="+mj-lt"/>
              </a:rPr>
              <a:t>Longissimus</a:t>
            </a:r>
            <a:r>
              <a:rPr lang="en-GB" sz="1400" dirty="0">
                <a:latin typeface="+mj-lt"/>
              </a:rPr>
              <a:t> cervicis is supplied by the dorsal rami of C2 to T5. </a:t>
            </a:r>
          </a:p>
          <a:p>
            <a:pPr>
              <a:buNone/>
            </a:pPr>
            <a:r>
              <a:rPr lang="en-GB" sz="1400" dirty="0">
                <a:latin typeface="+mj-lt"/>
              </a:rPr>
              <a:t> </a:t>
            </a:r>
          </a:p>
          <a:p>
            <a:pPr>
              <a:buNone/>
            </a:pPr>
            <a:r>
              <a:rPr lang="en-GB" sz="1400" b="1" dirty="0">
                <a:latin typeface="+mj-lt"/>
              </a:rPr>
              <a:t>Action </a:t>
            </a:r>
          </a:p>
          <a:p>
            <a:pPr>
              <a:buNone/>
            </a:pPr>
            <a:r>
              <a:rPr lang="en-GB" sz="1400" dirty="0">
                <a:latin typeface="+mj-lt"/>
              </a:rPr>
              <a:t>When working individually it produces lateral flexion and some extension of the neck. When both sides are working they extend the neck.</a:t>
            </a:r>
          </a:p>
          <a:p>
            <a:pPr>
              <a:buNone/>
            </a:pPr>
            <a:endParaRPr lang="en-GB" dirty="0"/>
          </a:p>
        </p:txBody>
      </p:sp>
      <p:pic>
        <p:nvPicPr>
          <p:cNvPr id="39938" name="Picture 2" descr="D:\Swansea University Work\Anatomy Pictures\Erector spinae (Syn. sacrospinalis)_ longissimus cervicis.png"/>
          <p:cNvPicPr>
            <a:picLocks noChangeAspect="1" noChangeArrowheads="1"/>
          </p:cNvPicPr>
          <p:nvPr/>
        </p:nvPicPr>
        <p:blipFill>
          <a:blip r:embed="rId2" cstate="print"/>
          <a:srcRect/>
          <a:stretch>
            <a:fillRect/>
          </a:stretch>
        </p:blipFill>
        <p:spPr bwMode="auto">
          <a:xfrm>
            <a:off x="4427984" y="2060848"/>
            <a:ext cx="4367386" cy="4367386"/>
          </a:xfrm>
          <a:prstGeom prst="rect">
            <a:avLst/>
          </a:prstGeo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Longissimus</a:t>
            </a:r>
            <a:r>
              <a:rPr lang="en-GB" dirty="0"/>
              <a:t> Thoracis</a:t>
            </a:r>
          </a:p>
        </p:txBody>
      </p:sp>
      <p:sp>
        <p:nvSpPr>
          <p:cNvPr id="3" name="Content Placeholder 2"/>
          <p:cNvSpPr>
            <a:spLocks noGrp="1"/>
          </p:cNvSpPr>
          <p:nvPr>
            <p:ph idx="1"/>
          </p:nvPr>
        </p:nvSpPr>
        <p:spPr>
          <a:xfrm>
            <a:off x="457200" y="1935480"/>
            <a:ext cx="4690864" cy="4389120"/>
          </a:xfrm>
        </p:spPr>
        <p:txBody>
          <a:bodyPr>
            <a:normAutofit fontScale="40000" lnSpcReduction="20000"/>
          </a:bodyPr>
          <a:lstStyle/>
          <a:p>
            <a:pPr>
              <a:buNone/>
            </a:pPr>
            <a:r>
              <a:rPr lang="en-GB" dirty="0" err="1">
                <a:latin typeface="+mj-lt"/>
              </a:rPr>
              <a:t>Longissimus</a:t>
            </a:r>
            <a:r>
              <a:rPr lang="en-GB" dirty="0">
                <a:latin typeface="+mj-lt"/>
              </a:rPr>
              <a:t> thoracis is the largest of the continuations of erector </a:t>
            </a:r>
            <a:r>
              <a:rPr lang="en-GB" dirty="0" err="1">
                <a:latin typeface="+mj-lt"/>
              </a:rPr>
              <a:t>spinae</a:t>
            </a:r>
            <a:r>
              <a:rPr lang="en-GB" dirty="0">
                <a:latin typeface="+mj-lt"/>
              </a:rPr>
              <a:t>, and blends in the lumbar region with </a:t>
            </a:r>
            <a:r>
              <a:rPr lang="en-GB" dirty="0" err="1">
                <a:latin typeface="+mj-lt"/>
              </a:rPr>
              <a:t>iliocostalis</a:t>
            </a:r>
            <a:r>
              <a:rPr lang="en-GB" dirty="0">
                <a:latin typeface="+mj-lt"/>
              </a:rPr>
              <a:t> </a:t>
            </a:r>
            <a:r>
              <a:rPr lang="en-GB" dirty="0" err="1">
                <a:latin typeface="+mj-lt"/>
              </a:rPr>
              <a:t>lumborum</a:t>
            </a:r>
            <a:r>
              <a:rPr lang="en-GB" dirty="0">
                <a:latin typeface="+mj-lt"/>
              </a:rPr>
              <a:t>. </a:t>
            </a:r>
          </a:p>
          <a:p>
            <a:pPr>
              <a:buNone/>
            </a:pPr>
            <a:r>
              <a:rPr lang="en-GB" b="1" dirty="0">
                <a:latin typeface="+mj-lt"/>
              </a:rPr>
              <a:t>Proximal Attachment </a:t>
            </a:r>
          </a:p>
          <a:p>
            <a:pPr>
              <a:buNone/>
            </a:pPr>
            <a:r>
              <a:rPr lang="en-GB" dirty="0">
                <a:latin typeface="+mj-lt"/>
              </a:rPr>
              <a:t>Some </a:t>
            </a:r>
            <a:r>
              <a:rPr lang="en-GB" dirty="0" err="1">
                <a:latin typeface="+mj-lt"/>
              </a:rPr>
              <a:t>fibers</a:t>
            </a:r>
            <a:r>
              <a:rPr lang="en-GB" dirty="0">
                <a:latin typeface="+mj-lt"/>
              </a:rPr>
              <a:t> attach to the whole length of the posterior surfaces of the transverse processes and accessory processes of L1 to L5 and to the middle layer of the </a:t>
            </a:r>
            <a:r>
              <a:rPr lang="en-GB" dirty="0" err="1">
                <a:latin typeface="+mj-lt"/>
              </a:rPr>
              <a:t>thoracolumbar</a:t>
            </a:r>
            <a:r>
              <a:rPr lang="en-GB" dirty="0">
                <a:latin typeface="+mj-lt"/>
              </a:rPr>
              <a:t> fascia. </a:t>
            </a:r>
          </a:p>
          <a:p>
            <a:pPr>
              <a:buNone/>
            </a:pPr>
            <a:r>
              <a:rPr lang="en-GB" b="1" dirty="0">
                <a:latin typeface="+mj-lt"/>
              </a:rPr>
              <a:t>Distal attachment </a:t>
            </a:r>
          </a:p>
          <a:p>
            <a:pPr>
              <a:buNone/>
            </a:pPr>
            <a:r>
              <a:rPr lang="en-GB" dirty="0">
                <a:latin typeface="+mj-lt"/>
              </a:rPr>
              <a:t>The muscle runs superiorly to attach to the apices of the transverse processes of T1 to T12 and the fourth to twelfth ribs between the tubercle and angle. </a:t>
            </a:r>
          </a:p>
          <a:p>
            <a:pPr>
              <a:buNone/>
            </a:pPr>
            <a:r>
              <a:rPr lang="en-GB" b="1" dirty="0">
                <a:latin typeface="+mj-lt"/>
              </a:rPr>
              <a:t>Nerve Supply </a:t>
            </a:r>
          </a:p>
          <a:p>
            <a:pPr>
              <a:buNone/>
            </a:pPr>
            <a:r>
              <a:rPr lang="en-GB" dirty="0" err="1">
                <a:latin typeface="+mj-lt"/>
              </a:rPr>
              <a:t>Longissimus</a:t>
            </a:r>
            <a:r>
              <a:rPr lang="en-GB" dirty="0">
                <a:latin typeface="+mj-lt"/>
              </a:rPr>
              <a:t> thoracis is supplied by the dorsal rami of T1 to L5. </a:t>
            </a:r>
          </a:p>
          <a:p>
            <a:pPr>
              <a:buNone/>
            </a:pPr>
            <a:r>
              <a:rPr lang="en-GB" b="1" dirty="0">
                <a:latin typeface="+mj-lt"/>
              </a:rPr>
              <a:t>Action </a:t>
            </a:r>
          </a:p>
          <a:p>
            <a:pPr>
              <a:buNone/>
            </a:pPr>
            <a:r>
              <a:rPr lang="en-GB" dirty="0">
                <a:latin typeface="+mj-lt"/>
              </a:rPr>
              <a:t>When working individually </a:t>
            </a:r>
            <a:r>
              <a:rPr lang="en-GB" dirty="0" err="1">
                <a:latin typeface="+mj-lt"/>
              </a:rPr>
              <a:t>longissimus</a:t>
            </a:r>
            <a:r>
              <a:rPr lang="en-GB" dirty="0">
                <a:latin typeface="+mj-lt"/>
              </a:rPr>
              <a:t> thoracis laterally flexes and slightly extends the thoracic spine. When both sides are working they extend the thoracic spine.</a:t>
            </a:r>
          </a:p>
          <a:p>
            <a:pPr>
              <a:buNone/>
            </a:pPr>
            <a:r>
              <a:rPr lang="en-GB" dirty="0">
                <a:latin typeface="+mj-lt"/>
              </a:rPr>
              <a:t> </a:t>
            </a:r>
          </a:p>
          <a:p>
            <a:pPr>
              <a:buNone/>
            </a:pPr>
            <a:r>
              <a:rPr lang="en-GB" b="1" dirty="0">
                <a:latin typeface="+mj-lt"/>
              </a:rPr>
              <a:t>Pathology</a:t>
            </a:r>
          </a:p>
          <a:p>
            <a:pPr>
              <a:buNone/>
            </a:pPr>
            <a:r>
              <a:rPr lang="en-GB" dirty="0">
                <a:latin typeface="+mj-lt"/>
              </a:rPr>
              <a:t>Erector Spinae in the Lumbar Region </a:t>
            </a:r>
          </a:p>
          <a:p>
            <a:pPr>
              <a:buNone/>
            </a:pPr>
            <a:r>
              <a:rPr lang="en-GB" dirty="0">
                <a:latin typeface="+mj-lt"/>
              </a:rPr>
              <a:t>Examining the transverse section at the lumbar spine allows description of different approaches to the posterior aspect of the spine:</a:t>
            </a:r>
          </a:p>
          <a:p>
            <a:pPr marL="514350" indent="-514350">
              <a:buNone/>
            </a:pPr>
            <a:r>
              <a:rPr lang="en-GB" dirty="0">
                <a:latin typeface="+mj-lt"/>
              </a:rPr>
              <a:t>1. The most common approach is directly in the midline. This allows for good bilateral exposure. </a:t>
            </a:r>
          </a:p>
          <a:p>
            <a:pPr>
              <a:buNone/>
            </a:pPr>
            <a:r>
              <a:rPr lang="en-GB" dirty="0">
                <a:latin typeface="+mj-lt"/>
              </a:rPr>
              <a:t>2. The </a:t>
            </a:r>
            <a:r>
              <a:rPr lang="en-GB" dirty="0" err="1">
                <a:latin typeface="+mj-lt"/>
              </a:rPr>
              <a:t>para</a:t>
            </a:r>
            <a:r>
              <a:rPr lang="en-GB" dirty="0">
                <a:latin typeface="+mj-lt"/>
              </a:rPr>
              <a:t>-median ('</a:t>
            </a:r>
            <a:r>
              <a:rPr lang="en-GB" dirty="0" err="1">
                <a:latin typeface="+mj-lt"/>
              </a:rPr>
              <a:t>Wiltse</a:t>
            </a:r>
            <a:r>
              <a:rPr lang="en-GB" dirty="0">
                <a:latin typeface="+mj-lt"/>
              </a:rPr>
              <a:t>') approach is via the layer between the </a:t>
            </a:r>
            <a:r>
              <a:rPr lang="en-GB" dirty="0" err="1">
                <a:latin typeface="+mj-lt"/>
              </a:rPr>
              <a:t>multifidus</a:t>
            </a:r>
            <a:r>
              <a:rPr lang="en-GB" dirty="0">
                <a:latin typeface="+mj-lt"/>
              </a:rPr>
              <a:t> and the </a:t>
            </a:r>
            <a:r>
              <a:rPr lang="en-GB" dirty="0" err="1">
                <a:latin typeface="+mj-lt"/>
              </a:rPr>
              <a:t>longissimus</a:t>
            </a:r>
            <a:r>
              <a:rPr lang="en-GB" dirty="0">
                <a:latin typeface="+mj-lt"/>
              </a:rPr>
              <a:t> muscles. In this plane, which is relatively bloodless, the dissection goes to the junction of the base of the transverse process and the facet joint. </a:t>
            </a:r>
          </a:p>
          <a:p>
            <a:pPr>
              <a:buNone/>
            </a:pPr>
            <a:r>
              <a:rPr lang="en-GB" dirty="0">
                <a:latin typeface="+mj-lt"/>
              </a:rPr>
              <a:t>3. An approach can also be made lateral to the erector </a:t>
            </a:r>
            <a:r>
              <a:rPr lang="en-GB" dirty="0" err="1">
                <a:latin typeface="+mj-lt"/>
              </a:rPr>
              <a:t>spinae</a:t>
            </a:r>
            <a:r>
              <a:rPr lang="en-GB" dirty="0">
                <a:latin typeface="+mj-lt"/>
              </a:rPr>
              <a:t> group. In this case dissection is between the erector </a:t>
            </a:r>
            <a:r>
              <a:rPr lang="en-GB" dirty="0" err="1">
                <a:latin typeface="+mj-lt"/>
              </a:rPr>
              <a:t>spinae</a:t>
            </a:r>
            <a:r>
              <a:rPr lang="en-GB" dirty="0">
                <a:latin typeface="+mj-lt"/>
              </a:rPr>
              <a:t> and the </a:t>
            </a:r>
            <a:r>
              <a:rPr lang="en-GB" dirty="0" err="1">
                <a:latin typeface="+mj-lt"/>
              </a:rPr>
              <a:t>transversus</a:t>
            </a:r>
            <a:r>
              <a:rPr lang="en-GB" dirty="0">
                <a:latin typeface="+mj-lt"/>
              </a:rPr>
              <a:t> </a:t>
            </a:r>
            <a:r>
              <a:rPr lang="en-GB" dirty="0" err="1">
                <a:latin typeface="+mj-lt"/>
              </a:rPr>
              <a:t>abdominis</a:t>
            </a:r>
            <a:r>
              <a:rPr lang="en-GB" dirty="0">
                <a:latin typeface="+mj-lt"/>
              </a:rPr>
              <a:t> muscles. </a:t>
            </a:r>
          </a:p>
          <a:p>
            <a:pPr>
              <a:buNone/>
            </a:pPr>
            <a:r>
              <a:rPr lang="en-GB" dirty="0">
                <a:latin typeface="+mj-lt"/>
              </a:rPr>
              <a:t> </a:t>
            </a:r>
          </a:p>
          <a:p>
            <a:pPr>
              <a:buNone/>
            </a:pPr>
            <a:r>
              <a:rPr lang="en-GB" dirty="0">
                <a:latin typeface="+mj-lt"/>
              </a:rPr>
              <a:t>These approaches allow surgeons access to lateral pathology such as a lateral disc </a:t>
            </a:r>
            <a:r>
              <a:rPr lang="en-GB" dirty="0" err="1">
                <a:latin typeface="+mj-lt"/>
              </a:rPr>
              <a:t>prolapse</a:t>
            </a:r>
            <a:r>
              <a:rPr lang="en-GB" dirty="0">
                <a:latin typeface="+mj-lt"/>
              </a:rPr>
              <a:t>, which would be extremely difficult through a midline approach</a:t>
            </a:r>
          </a:p>
        </p:txBody>
      </p:sp>
      <p:pic>
        <p:nvPicPr>
          <p:cNvPr id="40962" name="Picture 2" descr="D:\Swansea University Work\Anatomy Pictures\Erector spinae (Syn. sacrospinalis)_ longissimus thoracis.png"/>
          <p:cNvPicPr>
            <a:picLocks noChangeAspect="1" noChangeArrowheads="1"/>
          </p:cNvPicPr>
          <p:nvPr/>
        </p:nvPicPr>
        <p:blipFill>
          <a:blip r:embed="rId2" cstate="print"/>
          <a:srcRect/>
          <a:stretch>
            <a:fillRect/>
          </a:stretch>
        </p:blipFill>
        <p:spPr bwMode="auto">
          <a:xfrm>
            <a:off x="5050954" y="2060848"/>
            <a:ext cx="3960440" cy="3960440"/>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Iliocostalis</a:t>
            </a:r>
            <a:r>
              <a:rPr lang="en-GB" dirty="0"/>
              <a:t> Cervicis </a:t>
            </a:r>
          </a:p>
        </p:txBody>
      </p:sp>
      <p:sp>
        <p:nvSpPr>
          <p:cNvPr id="3" name="Content Placeholder 2"/>
          <p:cNvSpPr>
            <a:spLocks noGrp="1"/>
          </p:cNvSpPr>
          <p:nvPr>
            <p:ph idx="1"/>
          </p:nvPr>
        </p:nvSpPr>
        <p:spPr>
          <a:xfrm>
            <a:off x="457200" y="1935480"/>
            <a:ext cx="3538736" cy="4301832"/>
          </a:xfrm>
        </p:spPr>
        <p:txBody>
          <a:bodyPr>
            <a:normAutofit lnSpcReduction="10000"/>
          </a:bodyPr>
          <a:lstStyle/>
          <a:p>
            <a:pPr>
              <a:buNone/>
            </a:pPr>
            <a:r>
              <a:rPr lang="en-GB" sz="1400" b="1" dirty="0">
                <a:latin typeface="+mj-lt"/>
              </a:rPr>
              <a:t>Proximal Attachments </a:t>
            </a:r>
          </a:p>
          <a:p>
            <a:pPr>
              <a:buNone/>
            </a:pPr>
            <a:r>
              <a:rPr lang="en-GB" sz="1400" dirty="0" err="1">
                <a:latin typeface="+mj-lt"/>
              </a:rPr>
              <a:t>Iliocostalis</a:t>
            </a:r>
            <a:r>
              <a:rPr lang="en-GB" sz="1400" dirty="0">
                <a:latin typeface="+mj-lt"/>
              </a:rPr>
              <a:t> cervicis arises from the angles of the third to sixth ribs, medial to </a:t>
            </a:r>
            <a:r>
              <a:rPr lang="en-GB" sz="1400" dirty="0" err="1">
                <a:latin typeface="+mj-lt"/>
              </a:rPr>
              <a:t>iliocostalis</a:t>
            </a:r>
            <a:r>
              <a:rPr lang="en-GB" sz="1400" dirty="0">
                <a:latin typeface="+mj-lt"/>
              </a:rPr>
              <a:t> thoracis. </a:t>
            </a:r>
          </a:p>
          <a:p>
            <a:pPr>
              <a:buNone/>
            </a:pPr>
            <a:r>
              <a:rPr lang="en-GB" sz="1400" dirty="0">
                <a:latin typeface="+mj-lt"/>
              </a:rPr>
              <a:t> </a:t>
            </a:r>
          </a:p>
          <a:p>
            <a:pPr>
              <a:buNone/>
            </a:pPr>
            <a:r>
              <a:rPr lang="en-GB" sz="1400" b="1" dirty="0">
                <a:latin typeface="+mj-lt"/>
              </a:rPr>
              <a:t>Distal Attachments </a:t>
            </a:r>
          </a:p>
          <a:p>
            <a:pPr>
              <a:buNone/>
            </a:pPr>
            <a:r>
              <a:rPr lang="en-GB" sz="1400" dirty="0">
                <a:latin typeface="+mj-lt"/>
              </a:rPr>
              <a:t>It passes superiorly and medially to the posterior tubercles of the transverse processes of C4 to C6. </a:t>
            </a:r>
          </a:p>
          <a:p>
            <a:pPr>
              <a:buNone/>
            </a:pPr>
            <a:r>
              <a:rPr lang="en-GB" sz="1400" dirty="0">
                <a:latin typeface="+mj-lt"/>
              </a:rPr>
              <a:t> </a:t>
            </a:r>
          </a:p>
          <a:p>
            <a:pPr>
              <a:buNone/>
            </a:pPr>
            <a:r>
              <a:rPr lang="en-GB" sz="1400" b="1" dirty="0">
                <a:latin typeface="+mj-lt"/>
              </a:rPr>
              <a:t>Nerve Supply </a:t>
            </a:r>
          </a:p>
          <a:p>
            <a:pPr>
              <a:buNone/>
            </a:pPr>
            <a:r>
              <a:rPr lang="en-GB" sz="1400" dirty="0" err="1">
                <a:latin typeface="+mj-lt"/>
              </a:rPr>
              <a:t>Iliocostalis</a:t>
            </a:r>
            <a:r>
              <a:rPr lang="en-GB" sz="1400" dirty="0">
                <a:latin typeface="+mj-lt"/>
              </a:rPr>
              <a:t> cervicis is supplied by the dorsal rami of C4 to T6. </a:t>
            </a:r>
          </a:p>
          <a:p>
            <a:pPr>
              <a:buNone/>
            </a:pPr>
            <a:r>
              <a:rPr lang="en-GB" sz="1400" dirty="0">
                <a:latin typeface="+mj-lt"/>
              </a:rPr>
              <a:t> </a:t>
            </a:r>
          </a:p>
          <a:p>
            <a:pPr>
              <a:buNone/>
            </a:pPr>
            <a:r>
              <a:rPr lang="en-GB" sz="1400" b="1" dirty="0">
                <a:latin typeface="+mj-lt"/>
              </a:rPr>
              <a:t>Action </a:t>
            </a:r>
          </a:p>
          <a:p>
            <a:pPr>
              <a:buNone/>
            </a:pPr>
            <a:r>
              <a:rPr lang="en-GB" sz="1400" dirty="0">
                <a:latin typeface="+mj-lt"/>
              </a:rPr>
              <a:t>When working on one side only it produces lateral flexion and some extension. When both sides are working they extend the neck. </a:t>
            </a:r>
          </a:p>
          <a:p>
            <a:endParaRPr lang="en-GB" dirty="0"/>
          </a:p>
        </p:txBody>
      </p:sp>
      <p:pic>
        <p:nvPicPr>
          <p:cNvPr id="41986" name="Picture 2" descr="D:\Swansea University Work\Anatomy Pictures\Erector spinae (Syn. sacrospinalis)_ iliocostalis cervicis.png"/>
          <p:cNvPicPr>
            <a:picLocks noChangeAspect="1" noChangeArrowheads="1"/>
          </p:cNvPicPr>
          <p:nvPr/>
        </p:nvPicPr>
        <p:blipFill>
          <a:blip r:embed="rId2" cstate="print"/>
          <a:srcRect/>
          <a:stretch>
            <a:fillRect/>
          </a:stretch>
        </p:blipFill>
        <p:spPr bwMode="auto">
          <a:xfrm>
            <a:off x="4427984" y="1916832"/>
            <a:ext cx="4079354" cy="4079354"/>
          </a:xfrm>
          <a:prstGeom prst="rect">
            <a:avLst/>
          </a:prstGeo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Iliocostalis</a:t>
            </a:r>
            <a:r>
              <a:rPr lang="en-GB" dirty="0"/>
              <a:t> Thoracis</a:t>
            </a:r>
          </a:p>
        </p:txBody>
      </p:sp>
      <p:sp>
        <p:nvSpPr>
          <p:cNvPr id="3" name="Content Placeholder 2"/>
          <p:cNvSpPr>
            <a:spLocks noGrp="1"/>
          </p:cNvSpPr>
          <p:nvPr>
            <p:ph idx="1"/>
          </p:nvPr>
        </p:nvSpPr>
        <p:spPr>
          <a:xfrm>
            <a:off x="457200" y="1935480"/>
            <a:ext cx="3898776" cy="4517856"/>
          </a:xfrm>
        </p:spPr>
        <p:txBody>
          <a:bodyPr>
            <a:normAutofit/>
          </a:bodyPr>
          <a:lstStyle/>
          <a:p>
            <a:pPr>
              <a:buNone/>
            </a:pPr>
            <a:r>
              <a:rPr lang="en-GB" sz="1400" b="1" dirty="0">
                <a:latin typeface="+mj-lt"/>
              </a:rPr>
              <a:t>Proximal Attachment </a:t>
            </a:r>
          </a:p>
          <a:p>
            <a:pPr>
              <a:buNone/>
            </a:pPr>
            <a:r>
              <a:rPr lang="en-GB" sz="1400" dirty="0" err="1">
                <a:latin typeface="+mj-lt"/>
              </a:rPr>
              <a:t>Iliocostalis</a:t>
            </a:r>
            <a:r>
              <a:rPr lang="en-GB" sz="1400" dirty="0">
                <a:latin typeface="+mj-lt"/>
              </a:rPr>
              <a:t> thoracis arises from the upper borders of the angles of the seventh to twelfth ribs, medial to </a:t>
            </a:r>
            <a:r>
              <a:rPr lang="en-GB" sz="1400" dirty="0" err="1">
                <a:latin typeface="+mj-lt"/>
              </a:rPr>
              <a:t>iliocostalis</a:t>
            </a:r>
            <a:r>
              <a:rPr lang="en-GB" sz="1400" dirty="0">
                <a:latin typeface="+mj-lt"/>
              </a:rPr>
              <a:t> </a:t>
            </a:r>
            <a:r>
              <a:rPr lang="en-GB" sz="1400" dirty="0" err="1">
                <a:latin typeface="+mj-lt"/>
              </a:rPr>
              <a:t>lumborum</a:t>
            </a:r>
            <a:r>
              <a:rPr lang="en-GB" sz="1400" dirty="0">
                <a:latin typeface="+mj-lt"/>
              </a:rPr>
              <a:t>. </a:t>
            </a:r>
          </a:p>
          <a:p>
            <a:pPr>
              <a:buNone/>
            </a:pPr>
            <a:r>
              <a:rPr lang="en-GB" sz="1400" b="1" dirty="0">
                <a:latin typeface="+mj-lt"/>
              </a:rPr>
              <a:t>Distal Attachment </a:t>
            </a:r>
          </a:p>
          <a:p>
            <a:pPr>
              <a:buNone/>
            </a:pPr>
            <a:r>
              <a:rPr lang="en-GB" sz="1400" dirty="0">
                <a:latin typeface="+mj-lt"/>
              </a:rPr>
              <a:t>It ascends to the superior borders of the angles of the first to sixth ribs and the posterior surface of the transverse process of C7. </a:t>
            </a:r>
          </a:p>
          <a:p>
            <a:pPr>
              <a:buNone/>
            </a:pPr>
            <a:r>
              <a:rPr lang="en-GB" sz="1400" b="1" dirty="0">
                <a:latin typeface="+mj-lt"/>
              </a:rPr>
              <a:t>Nerve Supply </a:t>
            </a:r>
          </a:p>
          <a:p>
            <a:pPr>
              <a:buNone/>
            </a:pPr>
            <a:r>
              <a:rPr lang="en-GB" sz="1400" dirty="0" err="1">
                <a:latin typeface="+mj-lt"/>
              </a:rPr>
              <a:t>Iliocostalis</a:t>
            </a:r>
            <a:r>
              <a:rPr lang="en-GB" sz="1400" dirty="0">
                <a:latin typeface="+mj-lt"/>
              </a:rPr>
              <a:t> thoracis is supplied by the dorsal rami of T1 to T12. </a:t>
            </a:r>
          </a:p>
          <a:p>
            <a:pPr>
              <a:buNone/>
            </a:pPr>
            <a:r>
              <a:rPr lang="en-GB" sz="1400" b="1" dirty="0">
                <a:latin typeface="+mj-lt"/>
              </a:rPr>
              <a:t>Action</a:t>
            </a:r>
            <a:r>
              <a:rPr lang="en-GB" sz="1400" dirty="0">
                <a:latin typeface="+mj-lt"/>
              </a:rPr>
              <a:t> </a:t>
            </a:r>
          </a:p>
          <a:p>
            <a:pPr>
              <a:buNone/>
            </a:pPr>
            <a:r>
              <a:rPr lang="en-GB" sz="1400" dirty="0">
                <a:latin typeface="+mj-lt"/>
              </a:rPr>
              <a:t>When working on one side only, it produces lateral flexion and some extension. Both sides work together to extend the thoracic spine. </a:t>
            </a:r>
          </a:p>
          <a:p>
            <a:pPr>
              <a:buNone/>
            </a:pPr>
            <a:endParaRPr lang="en-GB" dirty="0"/>
          </a:p>
        </p:txBody>
      </p:sp>
      <p:pic>
        <p:nvPicPr>
          <p:cNvPr id="43010" name="Picture 2" descr="D:\Swansea University Work\Anatomy Pictures\Erector spinae (Syn. sacrospinalis)_ iliocostalis thoracis.png"/>
          <p:cNvPicPr>
            <a:picLocks noChangeAspect="1" noChangeArrowheads="1"/>
          </p:cNvPicPr>
          <p:nvPr/>
        </p:nvPicPr>
        <p:blipFill>
          <a:blip r:embed="rId2" cstate="print"/>
          <a:srcRect/>
          <a:stretch>
            <a:fillRect/>
          </a:stretch>
        </p:blipFill>
        <p:spPr bwMode="auto">
          <a:xfrm>
            <a:off x="4644008" y="1988840"/>
            <a:ext cx="4248472" cy="4248472"/>
          </a:xfrm>
          <a:prstGeom prst="rect">
            <a:avLst/>
          </a:prstGeom>
          <a:noFill/>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Splenius Capitis</a:t>
            </a:r>
          </a:p>
        </p:txBody>
      </p:sp>
      <p:sp>
        <p:nvSpPr>
          <p:cNvPr id="3" name="Content Placeholder 2"/>
          <p:cNvSpPr>
            <a:spLocks noGrp="1"/>
          </p:cNvSpPr>
          <p:nvPr>
            <p:ph idx="1"/>
          </p:nvPr>
        </p:nvSpPr>
        <p:spPr>
          <a:xfrm>
            <a:off x="457200" y="1935480"/>
            <a:ext cx="3826768" cy="4373840"/>
          </a:xfrm>
        </p:spPr>
        <p:txBody>
          <a:bodyPr>
            <a:normAutofit fontScale="92500" lnSpcReduction="10000"/>
          </a:bodyPr>
          <a:lstStyle/>
          <a:p>
            <a:pPr>
              <a:buNone/>
            </a:pPr>
            <a:r>
              <a:rPr lang="en-GB" sz="1400" dirty="0">
                <a:latin typeface="+mj-lt"/>
              </a:rPr>
              <a:t>Splenius capitis forms part of the floor of the posterior triangle of the neck, above and behind levator scapulae; it is deep to the </a:t>
            </a:r>
            <a:r>
              <a:rPr lang="en-GB" sz="1400" dirty="0" err="1">
                <a:latin typeface="+mj-lt"/>
              </a:rPr>
              <a:t>rhomboideus</a:t>
            </a:r>
            <a:r>
              <a:rPr lang="en-GB" sz="1400" dirty="0">
                <a:latin typeface="+mj-lt"/>
              </a:rPr>
              <a:t> and trapezius. </a:t>
            </a:r>
          </a:p>
          <a:p>
            <a:pPr>
              <a:buNone/>
            </a:pPr>
            <a:r>
              <a:rPr lang="en-GB" sz="1400" b="1" dirty="0">
                <a:latin typeface="+mj-lt"/>
              </a:rPr>
              <a:t>Proximal Attachment </a:t>
            </a:r>
          </a:p>
          <a:p>
            <a:pPr>
              <a:buNone/>
            </a:pPr>
            <a:r>
              <a:rPr lang="en-GB" sz="1400" dirty="0">
                <a:latin typeface="+mj-lt"/>
              </a:rPr>
              <a:t>It is attached proximally to the lower half of the </a:t>
            </a:r>
            <a:r>
              <a:rPr lang="en-GB" sz="1400" dirty="0" err="1">
                <a:latin typeface="+mj-lt"/>
              </a:rPr>
              <a:t>ligamentum</a:t>
            </a:r>
            <a:r>
              <a:rPr lang="en-GB" sz="1400" dirty="0">
                <a:latin typeface="+mj-lt"/>
              </a:rPr>
              <a:t> </a:t>
            </a:r>
            <a:r>
              <a:rPr lang="en-GB" sz="1400" dirty="0" err="1">
                <a:latin typeface="+mj-lt"/>
              </a:rPr>
              <a:t>nuchae</a:t>
            </a:r>
            <a:r>
              <a:rPr lang="en-GB" sz="1400" dirty="0">
                <a:latin typeface="+mj-lt"/>
              </a:rPr>
              <a:t>, spinous processes of C7 to T4 and intervening </a:t>
            </a:r>
            <a:r>
              <a:rPr lang="en-GB" sz="1400" dirty="0" err="1">
                <a:latin typeface="+mj-lt"/>
              </a:rPr>
              <a:t>supraspinous</a:t>
            </a:r>
            <a:r>
              <a:rPr lang="en-GB" sz="1400" dirty="0">
                <a:latin typeface="+mj-lt"/>
              </a:rPr>
              <a:t> ligaments. </a:t>
            </a:r>
          </a:p>
          <a:p>
            <a:pPr>
              <a:buNone/>
            </a:pPr>
            <a:r>
              <a:rPr lang="en-GB" sz="1400" b="1" dirty="0">
                <a:latin typeface="+mj-lt"/>
              </a:rPr>
              <a:t>Distal Attachment </a:t>
            </a:r>
          </a:p>
          <a:p>
            <a:pPr>
              <a:buNone/>
            </a:pPr>
            <a:r>
              <a:rPr lang="en-GB" sz="1400" dirty="0">
                <a:latin typeface="+mj-lt"/>
              </a:rPr>
              <a:t>The muscle passes supero-laterally to attach to the mastoid process and occipital bone below the lateral third of the superior nuchal line deep to </a:t>
            </a:r>
            <a:r>
              <a:rPr lang="en-GB" sz="1400" dirty="0" err="1">
                <a:latin typeface="+mj-lt"/>
              </a:rPr>
              <a:t>sternocleidomastoid</a:t>
            </a:r>
            <a:r>
              <a:rPr lang="en-GB" sz="1400" dirty="0">
                <a:latin typeface="+mj-lt"/>
              </a:rPr>
              <a:t>. </a:t>
            </a:r>
          </a:p>
          <a:p>
            <a:pPr>
              <a:buNone/>
            </a:pPr>
            <a:r>
              <a:rPr lang="en-GB" sz="1400" b="1" dirty="0">
                <a:latin typeface="+mj-lt"/>
              </a:rPr>
              <a:t>Nerve Supply </a:t>
            </a:r>
          </a:p>
          <a:p>
            <a:pPr>
              <a:buNone/>
            </a:pPr>
            <a:r>
              <a:rPr lang="en-GB" sz="1400" dirty="0">
                <a:latin typeface="+mj-lt"/>
              </a:rPr>
              <a:t>Lateral branches of the dorsal rami of C3 to C5. </a:t>
            </a:r>
          </a:p>
          <a:p>
            <a:pPr>
              <a:buNone/>
            </a:pPr>
            <a:r>
              <a:rPr lang="en-GB" sz="1400" b="1" dirty="0">
                <a:latin typeface="+mj-lt"/>
              </a:rPr>
              <a:t>Action </a:t>
            </a:r>
          </a:p>
          <a:p>
            <a:pPr>
              <a:buNone/>
            </a:pPr>
            <a:r>
              <a:rPr lang="en-GB" sz="1400" dirty="0">
                <a:latin typeface="+mj-lt"/>
              </a:rPr>
              <a:t>Working individually it extends the head and neck, accompanied by lateral flexion of the neck and rotation of the face to the same side. Pure extension is achieved when both muscles act together</a:t>
            </a:r>
          </a:p>
        </p:txBody>
      </p:sp>
      <p:pic>
        <p:nvPicPr>
          <p:cNvPr id="44034" name="Picture 2" descr="D:\Swansea University Work\Anatomy Pictures\Splenius capitis.png"/>
          <p:cNvPicPr>
            <a:picLocks noChangeAspect="1" noChangeArrowheads="1"/>
          </p:cNvPicPr>
          <p:nvPr/>
        </p:nvPicPr>
        <p:blipFill>
          <a:blip r:embed="rId2" cstate="print"/>
          <a:srcRect/>
          <a:stretch>
            <a:fillRect/>
          </a:stretch>
        </p:blipFill>
        <p:spPr bwMode="auto">
          <a:xfrm>
            <a:off x="4355976" y="1988840"/>
            <a:ext cx="4295378" cy="4295378"/>
          </a:xfrm>
          <a:prstGeom prst="rect">
            <a:avLst/>
          </a:prstGeom>
          <a:noFill/>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Splenius Cervicis</a:t>
            </a:r>
          </a:p>
        </p:txBody>
      </p:sp>
      <p:sp>
        <p:nvSpPr>
          <p:cNvPr id="3" name="Content Placeholder 2"/>
          <p:cNvSpPr>
            <a:spLocks noGrp="1"/>
          </p:cNvSpPr>
          <p:nvPr>
            <p:ph idx="1"/>
          </p:nvPr>
        </p:nvSpPr>
        <p:spPr>
          <a:xfrm>
            <a:off x="457200" y="1935480"/>
            <a:ext cx="3538736" cy="4389120"/>
          </a:xfrm>
        </p:spPr>
        <p:txBody>
          <a:bodyPr>
            <a:normAutofit fontScale="70000" lnSpcReduction="20000"/>
          </a:bodyPr>
          <a:lstStyle/>
          <a:p>
            <a:pPr>
              <a:buNone/>
            </a:pPr>
            <a:r>
              <a:rPr lang="en-GB" sz="2000" b="1" dirty="0">
                <a:latin typeface="+mj-lt"/>
              </a:rPr>
              <a:t>Proximal Attachment </a:t>
            </a:r>
          </a:p>
          <a:p>
            <a:pPr>
              <a:buNone/>
            </a:pPr>
            <a:r>
              <a:rPr lang="en-GB" sz="2000" dirty="0">
                <a:latin typeface="+mj-lt"/>
              </a:rPr>
              <a:t>Splenius cervicis attaches to the spinous processes of T3 to T6. </a:t>
            </a:r>
          </a:p>
          <a:p>
            <a:pPr>
              <a:buNone/>
            </a:pPr>
            <a:r>
              <a:rPr lang="en-GB" sz="2000" b="1" dirty="0">
                <a:latin typeface="+mj-lt"/>
              </a:rPr>
              <a:t>Distal Attachment </a:t>
            </a:r>
          </a:p>
          <a:p>
            <a:pPr>
              <a:buNone/>
            </a:pPr>
            <a:r>
              <a:rPr lang="en-GB" sz="2000" dirty="0">
                <a:latin typeface="+mj-lt"/>
              </a:rPr>
              <a:t>The muscle ascends, immediately anterior to levator scapulae, to attach to the posterior tubercles of the transverse processes of C1 to C3. </a:t>
            </a:r>
          </a:p>
          <a:p>
            <a:pPr>
              <a:buNone/>
            </a:pPr>
            <a:r>
              <a:rPr lang="en-GB" sz="2000" dirty="0">
                <a:latin typeface="+mj-lt"/>
              </a:rPr>
              <a:t>Splenius cervicis varies in its vertebral attachments, with accessory slips also occurring; rarely, the muscle may be absent. </a:t>
            </a:r>
          </a:p>
          <a:p>
            <a:pPr>
              <a:buNone/>
            </a:pPr>
            <a:r>
              <a:rPr lang="en-GB" sz="2000" b="1" dirty="0">
                <a:latin typeface="+mj-lt"/>
              </a:rPr>
              <a:t>Nerve Supply </a:t>
            </a:r>
          </a:p>
          <a:p>
            <a:pPr>
              <a:buNone/>
            </a:pPr>
            <a:r>
              <a:rPr lang="en-GB" sz="2000" dirty="0">
                <a:latin typeface="+mj-lt"/>
              </a:rPr>
              <a:t>Lateral branches of the dorsal rami of C5 to C7 supply splenius cervicis. </a:t>
            </a:r>
          </a:p>
          <a:p>
            <a:pPr>
              <a:buNone/>
            </a:pPr>
            <a:r>
              <a:rPr lang="en-GB" sz="2000" b="1" dirty="0">
                <a:latin typeface="+mj-lt"/>
              </a:rPr>
              <a:t>Action </a:t>
            </a:r>
          </a:p>
          <a:p>
            <a:pPr>
              <a:buNone/>
            </a:pPr>
            <a:r>
              <a:rPr lang="en-GB" sz="2000" dirty="0">
                <a:latin typeface="+mj-lt"/>
              </a:rPr>
              <a:t>Acting individually, splenius cervicis laterally flexes and slightly rotates the neck to the same side. Acting together the muscles extend the neck. </a:t>
            </a:r>
          </a:p>
          <a:p>
            <a:endParaRPr lang="en-GB" dirty="0"/>
          </a:p>
        </p:txBody>
      </p:sp>
      <p:pic>
        <p:nvPicPr>
          <p:cNvPr id="45058" name="Picture 2" descr="D:\Swansea University Work\Anatomy Pictures\Splenius cervicis.png"/>
          <p:cNvPicPr>
            <a:picLocks noChangeAspect="1" noChangeArrowheads="1"/>
          </p:cNvPicPr>
          <p:nvPr/>
        </p:nvPicPr>
        <p:blipFill>
          <a:blip r:embed="rId2" cstate="print"/>
          <a:srcRect/>
          <a:stretch>
            <a:fillRect/>
          </a:stretch>
        </p:blipFill>
        <p:spPr bwMode="auto">
          <a:xfrm>
            <a:off x="4283968" y="1844824"/>
            <a:ext cx="4320480" cy="4320480"/>
          </a:xfrm>
          <a:prstGeom prst="rect">
            <a:avLst/>
          </a:prstGeom>
          <a:noFill/>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5400" dirty="0" err="1"/>
              <a:t>Ligamentum</a:t>
            </a:r>
            <a:r>
              <a:rPr lang="en-GB" sz="5400" dirty="0"/>
              <a:t> </a:t>
            </a:r>
            <a:r>
              <a:rPr lang="en-GB" sz="5400" dirty="0" err="1"/>
              <a:t>Nuchae</a:t>
            </a:r>
            <a:endParaRPr lang="en-GB" dirty="0"/>
          </a:p>
        </p:txBody>
      </p:sp>
      <p:sp>
        <p:nvSpPr>
          <p:cNvPr id="3" name="Content Placeholder 2"/>
          <p:cNvSpPr>
            <a:spLocks noGrp="1"/>
          </p:cNvSpPr>
          <p:nvPr>
            <p:ph idx="1"/>
          </p:nvPr>
        </p:nvSpPr>
        <p:spPr>
          <a:xfrm>
            <a:off x="457200" y="1935480"/>
            <a:ext cx="2890664" cy="4373840"/>
          </a:xfrm>
        </p:spPr>
        <p:txBody>
          <a:bodyPr>
            <a:normAutofit/>
          </a:bodyPr>
          <a:lstStyle/>
          <a:p>
            <a:r>
              <a:rPr lang="en-GB" sz="1400" dirty="0">
                <a:latin typeface="+mj-lt"/>
              </a:rPr>
              <a:t>The </a:t>
            </a:r>
            <a:r>
              <a:rPr lang="en-GB" sz="1400" dirty="0" err="1">
                <a:latin typeface="+mj-lt"/>
              </a:rPr>
              <a:t>ligamentum</a:t>
            </a:r>
            <a:r>
              <a:rPr lang="en-GB" sz="1400" dirty="0">
                <a:latin typeface="+mj-lt"/>
              </a:rPr>
              <a:t> </a:t>
            </a:r>
            <a:r>
              <a:rPr lang="en-GB" sz="1400" dirty="0" err="1">
                <a:latin typeface="+mj-lt"/>
              </a:rPr>
              <a:t>nuchae</a:t>
            </a:r>
            <a:r>
              <a:rPr lang="en-GB" sz="1400" dirty="0">
                <a:latin typeface="+mj-lt"/>
              </a:rPr>
              <a:t> is a dense, </a:t>
            </a:r>
            <a:r>
              <a:rPr lang="en-GB" sz="1400" dirty="0" err="1">
                <a:latin typeface="+mj-lt"/>
              </a:rPr>
              <a:t>bilaminar</a:t>
            </a:r>
            <a:r>
              <a:rPr lang="en-GB" sz="1400" dirty="0">
                <a:latin typeface="+mj-lt"/>
              </a:rPr>
              <a:t>, triangular midline </a:t>
            </a:r>
            <a:r>
              <a:rPr lang="en-GB" sz="1400" dirty="0" err="1">
                <a:latin typeface="+mj-lt"/>
              </a:rPr>
              <a:t>fibroelastic</a:t>
            </a:r>
            <a:r>
              <a:rPr lang="en-GB" sz="1400" dirty="0">
                <a:latin typeface="+mj-lt"/>
              </a:rPr>
              <a:t> </a:t>
            </a:r>
            <a:r>
              <a:rPr lang="en-GB" sz="1400" dirty="0" err="1">
                <a:latin typeface="+mj-lt"/>
              </a:rPr>
              <a:t>intermuscular</a:t>
            </a:r>
            <a:r>
              <a:rPr lang="en-GB" sz="1400" dirty="0">
                <a:latin typeface="+mj-lt"/>
              </a:rPr>
              <a:t> septum. It extends from the external occipital protuberance to the spine of C7 and attaches to the median part of the external occipital crest, the posterior tubercle of C1 and the medial aspect of the cervical bifid spines. It provides attachment for cervical muscles and is distinct from the </a:t>
            </a:r>
            <a:r>
              <a:rPr lang="en-GB" sz="1400" dirty="0" err="1">
                <a:latin typeface="+mj-lt"/>
              </a:rPr>
              <a:t>supraspinous</a:t>
            </a:r>
            <a:r>
              <a:rPr lang="en-GB" sz="1400" dirty="0">
                <a:latin typeface="+mj-lt"/>
              </a:rPr>
              <a:t> and </a:t>
            </a:r>
            <a:r>
              <a:rPr lang="en-GB" sz="1400" dirty="0" err="1">
                <a:latin typeface="+mj-lt"/>
              </a:rPr>
              <a:t>interspinous</a:t>
            </a:r>
            <a:r>
              <a:rPr lang="en-GB" sz="1400" dirty="0">
                <a:latin typeface="+mj-lt"/>
              </a:rPr>
              <a:t> ligaments</a:t>
            </a:r>
          </a:p>
        </p:txBody>
      </p:sp>
      <p:pic>
        <p:nvPicPr>
          <p:cNvPr id="46082" name="Picture 2" descr="D:\Swansea University Work\Anatomy Pictures\Ligamentum nuchae.png"/>
          <p:cNvPicPr>
            <a:picLocks noChangeAspect="1" noChangeArrowheads="1"/>
          </p:cNvPicPr>
          <p:nvPr/>
        </p:nvPicPr>
        <p:blipFill>
          <a:blip r:embed="rId2" cstate="print"/>
          <a:srcRect/>
          <a:stretch>
            <a:fillRect/>
          </a:stretch>
        </p:blipFill>
        <p:spPr bwMode="auto">
          <a:xfrm>
            <a:off x="4355976" y="1988840"/>
            <a:ext cx="4007346" cy="4007346"/>
          </a:xfrm>
          <a:prstGeom prst="rect">
            <a:avLst/>
          </a:prstGeom>
          <a:noFill/>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Supraspinous</a:t>
            </a:r>
            <a:r>
              <a:rPr lang="en-GB" dirty="0"/>
              <a:t> Ligament</a:t>
            </a:r>
          </a:p>
        </p:txBody>
      </p:sp>
      <p:sp>
        <p:nvSpPr>
          <p:cNvPr id="3" name="Content Placeholder 2"/>
          <p:cNvSpPr>
            <a:spLocks noGrp="1"/>
          </p:cNvSpPr>
          <p:nvPr>
            <p:ph idx="1"/>
          </p:nvPr>
        </p:nvSpPr>
        <p:spPr>
          <a:xfrm>
            <a:off x="457200" y="1935480"/>
            <a:ext cx="3034680" cy="4373840"/>
          </a:xfrm>
        </p:spPr>
        <p:txBody>
          <a:bodyPr>
            <a:normAutofit/>
          </a:bodyPr>
          <a:lstStyle/>
          <a:p>
            <a:r>
              <a:rPr lang="en-GB" sz="1400" dirty="0">
                <a:latin typeface="+mj-lt"/>
              </a:rPr>
              <a:t>The </a:t>
            </a:r>
            <a:r>
              <a:rPr lang="en-GB" sz="1400" dirty="0" err="1">
                <a:latin typeface="+mj-lt"/>
              </a:rPr>
              <a:t>supraspinous</a:t>
            </a:r>
            <a:r>
              <a:rPr lang="en-GB" sz="1400" dirty="0">
                <a:latin typeface="+mj-lt"/>
              </a:rPr>
              <a:t> ligaments are strong fibrous cords of longitudinal </a:t>
            </a:r>
            <a:r>
              <a:rPr lang="en-GB" sz="1400" dirty="0" err="1">
                <a:latin typeface="+mj-lt"/>
              </a:rPr>
              <a:t>fibers</a:t>
            </a:r>
            <a:r>
              <a:rPr lang="en-GB" sz="1400" dirty="0">
                <a:latin typeface="+mj-lt"/>
              </a:rPr>
              <a:t> connecting the tips of the spines of C7 to S1. They are thicker and broader at lumbar levels. The </a:t>
            </a:r>
            <a:r>
              <a:rPr lang="en-GB" sz="1400" dirty="0" err="1">
                <a:latin typeface="+mj-lt"/>
              </a:rPr>
              <a:t>fibers</a:t>
            </a:r>
            <a:r>
              <a:rPr lang="en-GB" sz="1400" dirty="0">
                <a:latin typeface="+mj-lt"/>
              </a:rPr>
              <a:t> are continuous with the posterior edge of the </a:t>
            </a:r>
            <a:r>
              <a:rPr lang="en-GB" sz="1400" dirty="0" err="1">
                <a:latin typeface="+mj-lt"/>
              </a:rPr>
              <a:t>interspinous</a:t>
            </a:r>
            <a:r>
              <a:rPr lang="en-GB" sz="1400" dirty="0">
                <a:latin typeface="+mj-lt"/>
              </a:rPr>
              <a:t> ligaments and merge with or are replaced by the </a:t>
            </a:r>
            <a:r>
              <a:rPr lang="en-GB" sz="1400" dirty="0" err="1">
                <a:latin typeface="+mj-lt"/>
              </a:rPr>
              <a:t>ligamentum</a:t>
            </a:r>
            <a:r>
              <a:rPr lang="en-GB" sz="1400" dirty="0">
                <a:latin typeface="+mj-lt"/>
              </a:rPr>
              <a:t> </a:t>
            </a:r>
            <a:r>
              <a:rPr lang="en-GB" sz="1400" dirty="0" err="1">
                <a:latin typeface="+mj-lt"/>
              </a:rPr>
              <a:t>nuchae</a:t>
            </a:r>
            <a:r>
              <a:rPr lang="en-GB" sz="1400" dirty="0">
                <a:latin typeface="+mj-lt"/>
              </a:rPr>
              <a:t> in the cervical region. Superficial </a:t>
            </a:r>
            <a:r>
              <a:rPr lang="en-GB" sz="1400" dirty="0" err="1">
                <a:latin typeface="+mj-lt"/>
              </a:rPr>
              <a:t>fibers</a:t>
            </a:r>
            <a:r>
              <a:rPr lang="en-GB" sz="1400" dirty="0">
                <a:latin typeface="+mj-lt"/>
              </a:rPr>
              <a:t> extend over three or four spinous processes, whereas deep </a:t>
            </a:r>
            <a:r>
              <a:rPr lang="en-GB" sz="1400" dirty="0" err="1">
                <a:latin typeface="+mj-lt"/>
              </a:rPr>
              <a:t>fibers</a:t>
            </a:r>
            <a:r>
              <a:rPr lang="en-GB" sz="1400" dirty="0">
                <a:latin typeface="+mj-lt"/>
              </a:rPr>
              <a:t> connect adjacent spinous processes.</a:t>
            </a:r>
          </a:p>
        </p:txBody>
      </p:sp>
      <p:pic>
        <p:nvPicPr>
          <p:cNvPr id="4" name="Picture 3" descr="D:\Swansea University Work\Anatomy Pictures\Supraspinous ligament.png"/>
          <p:cNvPicPr>
            <a:picLocks noChangeAspect="1" noChangeArrowheads="1"/>
          </p:cNvPicPr>
          <p:nvPr/>
        </p:nvPicPr>
        <p:blipFill>
          <a:blip r:embed="rId2" cstate="print"/>
          <a:srcRect/>
          <a:stretch>
            <a:fillRect/>
          </a:stretch>
        </p:blipFill>
        <p:spPr bwMode="auto">
          <a:xfrm>
            <a:off x="4211960" y="2060848"/>
            <a:ext cx="4367386" cy="4367386"/>
          </a:xfrm>
          <a:prstGeom prst="rect">
            <a:avLst/>
          </a:prstGeom>
          <a:noFill/>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Intertransverse</a:t>
            </a:r>
            <a:r>
              <a:rPr lang="en-GB" dirty="0"/>
              <a:t> ligaments</a:t>
            </a:r>
          </a:p>
        </p:txBody>
      </p:sp>
      <p:sp>
        <p:nvSpPr>
          <p:cNvPr id="3" name="Content Placeholder 2"/>
          <p:cNvSpPr>
            <a:spLocks noGrp="1"/>
          </p:cNvSpPr>
          <p:nvPr>
            <p:ph idx="1"/>
          </p:nvPr>
        </p:nvSpPr>
        <p:spPr>
          <a:xfrm>
            <a:off x="457200" y="1935480"/>
            <a:ext cx="3538736" cy="4445848"/>
          </a:xfrm>
        </p:spPr>
        <p:txBody>
          <a:bodyPr>
            <a:normAutofit/>
          </a:bodyPr>
          <a:lstStyle/>
          <a:p>
            <a:r>
              <a:rPr lang="en-GB" sz="1400" dirty="0">
                <a:latin typeface="+mj-lt"/>
              </a:rPr>
              <a:t>The </a:t>
            </a:r>
            <a:r>
              <a:rPr lang="en-GB" sz="1400" dirty="0" err="1">
                <a:latin typeface="+mj-lt"/>
              </a:rPr>
              <a:t>intertransverse</a:t>
            </a:r>
            <a:r>
              <a:rPr lang="en-GB" sz="1400" dirty="0">
                <a:latin typeface="+mj-lt"/>
              </a:rPr>
              <a:t> ligaments are, generally, insignificant bands connecting adjacent transverse processes. In the cervical region, they consist of irregular </a:t>
            </a:r>
            <a:r>
              <a:rPr lang="en-GB" sz="1400" dirty="0" err="1">
                <a:latin typeface="+mj-lt"/>
              </a:rPr>
              <a:t>fibers</a:t>
            </a:r>
            <a:r>
              <a:rPr lang="en-GB" sz="1400" dirty="0">
                <a:latin typeface="+mj-lt"/>
              </a:rPr>
              <a:t> largely replaced by </a:t>
            </a:r>
            <a:r>
              <a:rPr lang="en-GB" sz="1400" dirty="0" err="1">
                <a:latin typeface="+mj-lt"/>
              </a:rPr>
              <a:t>intertransversarii</a:t>
            </a:r>
            <a:r>
              <a:rPr lang="en-GB" sz="1400" dirty="0">
                <a:latin typeface="+mj-lt"/>
              </a:rPr>
              <a:t> muscles. In the thoracic region, they intimately blend with adjacent muscles and in the lumbar region they are thin and membranous</a:t>
            </a:r>
          </a:p>
        </p:txBody>
      </p:sp>
      <p:pic>
        <p:nvPicPr>
          <p:cNvPr id="47106" name="Picture 2" descr="D:\Swansea University Work\Anatomy Pictures\Intertransverse ligaments.png"/>
          <p:cNvPicPr>
            <a:picLocks noChangeAspect="1" noChangeArrowheads="1"/>
          </p:cNvPicPr>
          <p:nvPr/>
        </p:nvPicPr>
        <p:blipFill>
          <a:blip r:embed="rId2" cstate="print"/>
          <a:srcRect/>
          <a:stretch>
            <a:fillRect/>
          </a:stretch>
        </p:blipFill>
        <p:spPr bwMode="auto">
          <a:xfrm>
            <a:off x="4572000" y="2060848"/>
            <a:ext cx="3960440" cy="3960440"/>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355</TotalTime>
  <Words>3544</Words>
  <Application>Microsoft Office PowerPoint</Application>
  <PresentationFormat>On-screen Show (4:3)</PresentationFormat>
  <Paragraphs>238</Paragraphs>
  <Slides>38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Calibri</vt:lpstr>
      <vt:lpstr>Constantia</vt:lpstr>
      <vt:lpstr>Wingdings 2</vt:lpstr>
      <vt:lpstr>Flow</vt:lpstr>
      <vt:lpstr>Functional Anatomy</vt:lpstr>
      <vt:lpstr>Aims and Objectives </vt:lpstr>
      <vt:lpstr>Bony Features</vt:lpstr>
      <vt:lpstr>C1 (Atlas) and C2 (Axis) </vt:lpstr>
      <vt:lpstr>   The Atlas and Axis</vt:lpstr>
      <vt:lpstr>C2 (Axis) </vt:lpstr>
      <vt:lpstr>C4-C7 </vt:lpstr>
      <vt:lpstr>Cervical Vertebral Bodies</vt:lpstr>
      <vt:lpstr>Neuro-anatomy of the Cervical Spine</vt:lpstr>
      <vt:lpstr>The Brachial Plexus </vt:lpstr>
      <vt:lpstr>Fourth Cervical Ventral Spinal Ramus</vt:lpstr>
      <vt:lpstr>Fifth Cervical Ventral Spinal Ramus </vt:lpstr>
      <vt:lpstr>Sixth Cervical Ventral Spinal Ramus </vt:lpstr>
      <vt:lpstr>Seventh Cervical Ventral Spinal Ramus </vt:lpstr>
      <vt:lpstr>Eighth Cervical Ventral Spinal Ramus </vt:lpstr>
      <vt:lpstr>First Thoracic Ventral Spinal Ramus  </vt:lpstr>
      <vt:lpstr>Typical Pathology of the Cervical Spine</vt:lpstr>
      <vt:lpstr>PowerPoint Presentation</vt:lpstr>
      <vt:lpstr>Soft Tissue Trauma to the Cervical Spine</vt:lpstr>
      <vt:lpstr>Cervical Vertebral Slippage</vt:lpstr>
      <vt:lpstr>Osteoporosis </vt:lpstr>
      <vt:lpstr>Myology</vt:lpstr>
      <vt:lpstr>Spinalis Capitis</vt:lpstr>
      <vt:lpstr>Semispinalis Capitis </vt:lpstr>
      <vt:lpstr>Semispinalis Thoracis </vt:lpstr>
      <vt:lpstr>Levatores Costarum Breves </vt:lpstr>
      <vt:lpstr>Anterior Intertransverse </vt:lpstr>
      <vt:lpstr>Posterior Intertransverse</vt:lpstr>
      <vt:lpstr>Longissimus Capitis</vt:lpstr>
      <vt:lpstr>Longissimus Cervicis</vt:lpstr>
      <vt:lpstr>Longissimus Thoracis</vt:lpstr>
      <vt:lpstr>Iliocostalis Cervicis </vt:lpstr>
      <vt:lpstr>Iliocostalis Thoracis</vt:lpstr>
      <vt:lpstr>Splenius Capitis</vt:lpstr>
      <vt:lpstr>Splenius Cervicis</vt:lpstr>
      <vt:lpstr>Ligamentum Nuchae</vt:lpstr>
      <vt:lpstr>Supraspinous Ligament</vt:lpstr>
      <vt:lpstr>Intertransverse ligaments</vt:lpstr>
    </vt:vector>
  </TitlesOfParts>
  <Company>Swansea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Osteological Features of the Cervical Spine</dc:title>
  <dc:creator>HNTilbury</dc:creator>
  <cp:lastModifiedBy>Sian Bowen</cp:lastModifiedBy>
  <cp:revision>23</cp:revision>
  <dcterms:created xsi:type="dcterms:W3CDTF">2011-10-03T08:44:26Z</dcterms:created>
  <dcterms:modified xsi:type="dcterms:W3CDTF">2025-01-23T14:05:40Z</dcterms:modified>
</cp:coreProperties>
</file>