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79" r:id="rId5"/>
    <p:sldId id="260" r:id="rId6"/>
    <p:sldId id="275" r:id="rId7"/>
    <p:sldId id="280" r:id="rId8"/>
    <p:sldId id="276" r:id="rId9"/>
    <p:sldId id="281" r:id="rId10"/>
    <p:sldId id="261" r:id="rId11"/>
    <p:sldId id="289" r:id="rId12"/>
    <p:sldId id="264" r:id="rId13"/>
    <p:sldId id="266" r:id="rId14"/>
    <p:sldId id="267" r:id="rId15"/>
    <p:sldId id="270" r:id="rId16"/>
    <p:sldId id="291" r:id="rId17"/>
    <p:sldId id="282" r:id="rId18"/>
    <p:sldId id="283" r:id="rId19"/>
    <p:sldId id="284" r:id="rId20"/>
    <p:sldId id="285" r:id="rId21"/>
    <p:sldId id="271" r:id="rId22"/>
    <p:sldId id="286" r:id="rId23"/>
    <p:sldId id="287" r:id="rId24"/>
    <p:sldId id="288" r:id="rId25"/>
    <p:sldId id="290" r:id="rId26"/>
    <p:sldId id="274"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33"/>
    <a:srgbClr val="CC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5/12/2019</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5/12/2019</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5/12/2019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5/12/2019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5/12/2019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5/12/2019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5/12/2019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5/12/2019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5/12/2019</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5/12/2019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5/12/2019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5/12/2019</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5/12/2019</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hyperlink" Target="https://content.openclass.com/eps/pearson-reader/api/item/93e3b7b0-d68f-11e5-95f5-cd3b5082a19b/1/file/robbins_decenzo_coulter-fomecaa-10e_v5a/OPS/xhtml/ch10_sec_06.xhtml" TargetMode="External"/><Relationship Id="rId2" Type="http://schemas.openxmlformats.org/officeDocument/2006/relationships/hyperlink" Target="https://www.mindtools.com/pages/article/newLDR_86.htm"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DFD9A3E-74FD-47EC-88FC-173E0B291D0D}"/>
              </a:ext>
            </a:extLst>
          </p:cNvPr>
          <p:cNvSpPr>
            <a:spLocks noGrp="1"/>
          </p:cNvSpPr>
          <p:nvPr>
            <p:ph type="subTitle" idx="1"/>
          </p:nvPr>
        </p:nvSpPr>
        <p:spPr>
          <a:xfrm>
            <a:off x="484632" y="1152060"/>
            <a:ext cx="10335768" cy="4919472"/>
          </a:xfrm>
        </p:spPr>
        <p:txBody>
          <a:bodyPr>
            <a:normAutofit fontScale="62500" lnSpcReduction="20000"/>
          </a:bodyPr>
          <a:lstStyle/>
          <a:p>
            <a:endParaRPr lang="en-GB" dirty="0"/>
          </a:p>
          <a:p>
            <a:endParaRPr lang="en-GB" dirty="0"/>
          </a:p>
          <a:p>
            <a:pPr algn="ctr"/>
            <a:r>
              <a:rPr lang="en-GB" sz="11500" b="1" dirty="0">
                <a:effectLst>
                  <a:outerShdw blurRad="38100" dist="38100" dir="2700000" algn="tl">
                    <a:srgbClr val="000000">
                      <a:alpha val="43137"/>
                    </a:srgbClr>
                  </a:outerShdw>
                </a:effectLst>
              </a:rPr>
              <a:t>Effective Teamworking Within The Workplace</a:t>
            </a:r>
            <a:endParaRPr lang="en-GB" sz="11500" dirty="0">
              <a:effectLst>
                <a:outerShdw blurRad="38100" dist="38100" dir="2700000" algn="tl">
                  <a:srgbClr val="000000">
                    <a:alpha val="43137"/>
                  </a:srgbClr>
                </a:outerShdw>
              </a:effectLst>
            </a:endParaRPr>
          </a:p>
          <a:p>
            <a:pPr algn="ctr"/>
            <a:endParaRPr lang="en-GB" sz="5000" b="1" dirty="0"/>
          </a:p>
          <a:p>
            <a:pPr algn="ctr"/>
            <a:r>
              <a:rPr lang="en-GB" sz="5000" b="1" dirty="0" err="1"/>
              <a:t>Anisah</a:t>
            </a:r>
            <a:r>
              <a:rPr lang="en-GB" sz="5000" b="1" dirty="0"/>
              <a:t> Khan (1808794)    </a:t>
            </a:r>
            <a:r>
              <a:rPr lang="en-GB" sz="5000" b="1" dirty="0" err="1"/>
              <a:t>Shabena</a:t>
            </a:r>
            <a:r>
              <a:rPr lang="en-GB" sz="5000" b="1" dirty="0"/>
              <a:t> Aftab (1810577) </a:t>
            </a:r>
          </a:p>
          <a:p>
            <a:pPr algn="ctr"/>
            <a:r>
              <a:rPr lang="en-GB" sz="5000" b="1" dirty="0"/>
              <a:t>Ashton Daley(1809661)   Aaron Burrell (1809539)</a:t>
            </a:r>
          </a:p>
          <a:p>
            <a:pPr algn="ctr"/>
            <a:r>
              <a:rPr lang="en-GB" sz="5000" b="1" dirty="0"/>
              <a:t>Keon Gibbs (1810573)</a:t>
            </a:r>
          </a:p>
        </p:txBody>
      </p:sp>
      <p:sp>
        <p:nvSpPr>
          <p:cNvPr id="4" name="TextBox 3">
            <a:extLst>
              <a:ext uri="{FF2B5EF4-FFF2-40B4-BE49-F238E27FC236}">
                <a16:creationId xmlns:a16="http://schemas.microsoft.com/office/drawing/2014/main" id="{AC9C7D17-E3E3-446E-B807-FC04191AA850}"/>
              </a:ext>
            </a:extLst>
          </p:cNvPr>
          <p:cNvSpPr txBox="1"/>
          <p:nvPr/>
        </p:nvSpPr>
        <p:spPr>
          <a:xfrm>
            <a:off x="6869185" y="6375633"/>
            <a:ext cx="3951215" cy="369332"/>
          </a:xfrm>
          <a:prstGeom prst="rect">
            <a:avLst/>
          </a:prstGeom>
          <a:solidFill>
            <a:srgbClr val="CC3300"/>
          </a:solidFill>
        </p:spPr>
        <p:txBody>
          <a:bodyPr wrap="square" rtlCol="0">
            <a:spAutoFit/>
          </a:bodyPr>
          <a:lstStyle/>
          <a:p>
            <a:pPr algn="ctr"/>
            <a:r>
              <a:rPr lang="en-GB" b="1" dirty="0"/>
              <a:t>ASSA Consultancy Services</a:t>
            </a:r>
          </a:p>
        </p:txBody>
      </p:sp>
    </p:spTree>
    <p:extLst>
      <p:ext uri="{BB962C8B-B14F-4D97-AF65-F5344CB8AC3E}">
        <p14:creationId xmlns:p14="http://schemas.microsoft.com/office/powerpoint/2010/main" val="8225202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2E82719-4FC9-4835-9E8B-5FFB1FDBE154}"/>
              </a:ext>
            </a:extLst>
          </p:cNvPr>
          <p:cNvSpPr>
            <a:spLocks noGrp="1"/>
          </p:cNvSpPr>
          <p:nvPr>
            <p:ph type="body" sz="half" idx="2"/>
          </p:nvPr>
        </p:nvSpPr>
        <p:spPr>
          <a:xfrm>
            <a:off x="505242" y="634481"/>
            <a:ext cx="11241999" cy="3647881"/>
          </a:xfrm>
        </p:spPr>
        <p:txBody>
          <a:bodyPr>
            <a:normAutofit/>
          </a:bodyPr>
          <a:lstStyle/>
          <a:p>
            <a:r>
              <a:rPr lang="en-GB" sz="2000" b="1" u="sng" dirty="0">
                <a:effectLst>
                  <a:outerShdw blurRad="38100" dist="38100" dir="2700000" algn="tl">
                    <a:srgbClr val="000000">
                      <a:alpha val="43137"/>
                    </a:srgbClr>
                  </a:outerShdw>
                </a:effectLst>
              </a:rPr>
              <a:t>WHO WE ARE </a:t>
            </a:r>
          </a:p>
          <a:p>
            <a:r>
              <a:rPr lang="en-GB" dirty="0"/>
              <a:t> </a:t>
            </a:r>
          </a:p>
          <a:p>
            <a:r>
              <a:rPr lang="en-GB" dirty="0"/>
              <a:t>We are ASSA Consultancy services and we specialise in offering advice to various organisations regarding effective team working. </a:t>
            </a:r>
          </a:p>
          <a:p>
            <a:endParaRPr lang="en-GB" dirty="0"/>
          </a:p>
          <a:p>
            <a:r>
              <a:rPr lang="en-GB" dirty="0"/>
              <a:t>We will be introducing some of those concepts to you today, with the view to help your organisation run smoothly. </a:t>
            </a:r>
          </a:p>
          <a:p>
            <a:endParaRPr lang="en-GB" dirty="0"/>
          </a:p>
          <a:p>
            <a:r>
              <a:rPr lang="en-GB" dirty="0"/>
              <a:t>If these concepts are applied correctly then it will help create an environment within your organisation where employees will want to come to work, enjoy working and will hopefully be motivated to meet targets.</a:t>
            </a:r>
          </a:p>
          <a:p>
            <a:endParaRPr lang="en-GB" dirty="0"/>
          </a:p>
        </p:txBody>
      </p:sp>
      <p:sp>
        <p:nvSpPr>
          <p:cNvPr id="6" name="TextBox 5">
            <a:extLst>
              <a:ext uri="{FF2B5EF4-FFF2-40B4-BE49-F238E27FC236}">
                <a16:creationId xmlns:a16="http://schemas.microsoft.com/office/drawing/2014/main" id="{EDAE594C-A8B4-4D5E-9B51-EE5D54FD08DD}"/>
              </a:ext>
            </a:extLst>
          </p:cNvPr>
          <p:cNvSpPr txBox="1"/>
          <p:nvPr/>
        </p:nvSpPr>
        <p:spPr>
          <a:xfrm>
            <a:off x="7162800" y="6224631"/>
            <a:ext cx="3951215" cy="369332"/>
          </a:xfrm>
          <a:prstGeom prst="rect">
            <a:avLst/>
          </a:prstGeom>
          <a:solidFill>
            <a:srgbClr val="CC3300"/>
          </a:solidFill>
        </p:spPr>
        <p:txBody>
          <a:bodyPr wrap="square" rtlCol="0">
            <a:spAutoFit/>
          </a:bodyPr>
          <a:lstStyle/>
          <a:p>
            <a:pPr algn="ctr"/>
            <a:r>
              <a:rPr lang="en-GB" b="1" dirty="0"/>
              <a:t>ASSA Consultancy Services</a:t>
            </a:r>
          </a:p>
        </p:txBody>
      </p:sp>
      <p:pic>
        <p:nvPicPr>
          <p:cNvPr id="11" name="Picture 10" descr="A close up of a logo&#10;&#10;Description automatically generated">
            <a:extLst>
              <a:ext uri="{FF2B5EF4-FFF2-40B4-BE49-F238E27FC236}">
                <a16:creationId xmlns:a16="http://schemas.microsoft.com/office/drawing/2014/main" id="{9CFADE59-F7C4-4B66-A12B-ACEFB59FA927}"/>
              </a:ext>
            </a:extLst>
          </p:cNvPr>
          <p:cNvPicPr>
            <a:picLocks noChangeAspect="1"/>
          </p:cNvPicPr>
          <p:nvPr/>
        </p:nvPicPr>
        <p:blipFill rotWithShape="1">
          <a:blip r:embed="rId2"/>
          <a:srcRect l="3827" t="18884" r="3647" b="23404"/>
          <a:stretch/>
        </p:blipFill>
        <p:spPr>
          <a:xfrm>
            <a:off x="2864498" y="4142403"/>
            <a:ext cx="5775649" cy="1801197"/>
          </a:xfrm>
          <a:prstGeom prst="rect">
            <a:avLst/>
          </a:prstGeom>
        </p:spPr>
      </p:pic>
    </p:spTree>
    <p:extLst>
      <p:ext uri="{BB962C8B-B14F-4D97-AF65-F5344CB8AC3E}">
        <p14:creationId xmlns:p14="http://schemas.microsoft.com/office/powerpoint/2010/main" val="27363963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C675024-2F28-4B4F-8AE3-EC7B48175D8C}"/>
              </a:ext>
            </a:extLst>
          </p:cNvPr>
          <p:cNvSpPr txBox="1"/>
          <p:nvPr/>
        </p:nvSpPr>
        <p:spPr>
          <a:xfrm>
            <a:off x="2114025" y="1443841"/>
            <a:ext cx="8388991" cy="3970318"/>
          </a:xfrm>
          <a:prstGeom prst="rect">
            <a:avLst/>
          </a:prstGeom>
          <a:noFill/>
        </p:spPr>
        <p:txBody>
          <a:bodyPr wrap="square" rtlCol="0">
            <a:spAutoFit/>
          </a:bodyPr>
          <a:lstStyle/>
          <a:p>
            <a:r>
              <a:rPr lang="en-GB" b="1" u="sng" dirty="0">
                <a:effectLst>
                  <a:outerShdw blurRad="38100" dist="38100" dir="2700000" algn="tl">
                    <a:srgbClr val="000000">
                      <a:alpha val="43137"/>
                    </a:srgbClr>
                  </a:outerShdw>
                </a:effectLst>
              </a:rPr>
              <a:t>Objectives</a:t>
            </a:r>
          </a:p>
          <a:p>
            <a:r>
              <a:rPr lang="en-GB" dirty="0"/>
              <a:t> </a:t>
            </a:r>
          </a:p>
          <a:p>
            <a:r>
              <a:rPr lang="en-GB" dirty="0"/>
              <a:t>The purpose of this presentation is to outline the steps and considerations that need to be made in order to introduce effective team working in your workplace. Specifically we will be addressing 5 key aspects:</a:t>
            </a:r>
          </a:p>
          <a:p>
            <a:r>
              <a:rPr lang="en-GB" dirty="0"/>
              <a:t> </a:t>
            </a:r>
          </a:p>
          <a:p>
            <a:pPr marL="285750" indent="-285750">
              <a:buFont typeface="Arial" panose="020B0604020202020204" pitchFamily="34" charset="0"/>
              <a:buChar char="•"/>
            </a:pPr>
            <a:r>
              <a:rPr lang="en-GB" dirty="0"/>
              <a:t>Benefits of teamwork</a:t>
            </a:r>
          </a:p>
          <a:p>
            <a:pPr marL="285750" indent="-285750">
              <a:buFont typeface="Arial" panose="020B0604020202020204" pitchFamily="34" charset="0"/>
              <a:buChar char="•"/>
            </a:pPr>
            <a:r>
              <a:rPr lang="en-GB" dirty="0"/>
              <a:t>Stages of team development</a:t>
            </a:r>
          </a:p>
          <a:p>
            <a:pPr marL="285750" indent="-285750">
              <a:buFont typeface="Arial" panose="020B0604020202020204" pitchFamily="34" charset="0"/>
              <a:buChar char="•"/>
            </a:pPr>
            <a:r>
              <a:rPr lang="en-GB" dirty="0"/>
              <a:t>Successful team development</a:t>
            </a:r>
          </a:p>
          <a:p>
            <a:pPr marL="285750" indent="-285750">
              <a:buFont typeface="Arial" panose="020B0604020202020204" pitchFamily="34" charset="0"/>
              <a:buChar char="•"/>
            </a:pPr>
            <a:r>
              <a:rPr lang="en-GB" dirty="0"/>
              <a:t>Team roles</a:t>
            </a:r>
          </a:p>
          <a:p>
            <a:pPr marL="285750" indent="-285750">
              <a:buFont typeface="Arial" panose="020B0604020202020204" pitchFamily="34" charset="0"/>
              <a:buChar char="•"/>
            </a:pPr>
            <a:r>
              <a:rPr lang="en-GB" dirty="0"/>
              <a:t>Managing conflict</a:t>
            </a:r>
          </a:p>
          <a:p>
            <a:endParaRPr lang="en-GB" dirty="0"/>
          </a:p>
          <a:p>
            <a:r>
              <a:rPr lang="en-GB" dirty="0"/>
              <a:t>As your restaurant, Jerk House Ltd, depends on team working, understanding and implementing these key points is crucial. </a:t>
            </a:r>
          </a:p>
        </p:txBody>
      </p:sp>
      <p:sp>
        <p:nvSpPr>
          <p:cNvPr id="4" name="TextBox 3">
            <a:extLst>
              <a:ext uri="{FF2B5EF4-FFF2-40B4-BE49-F238E27FC236}">
                <a16:creationId xmlns:a16="http://schemas.microsoft.com/office/drawing/2014/main" id="{99393CDA-686B-4E01-ABB6-224A53911E3E}"/>
              </a:ext>
            </a:extLst>
          </p:cNvPr>
          <p:cNvSpPr txBox="1"/>
          <p:nvPr/>
        </p:nvSpPr>
        <p:spPr>
          <a:xfrm>
            <a:off x="7155809" y="6123963"/>
            <a:ext cx="3983373" cy="369332"/>
          </a:xfrm>
          <a:prstGeom prst="rect">
            <a:avLst/>
          </a:prstGeom>
          <a:solidFill>
            <a:srgbClr val="CC3300"/>
          </a:solidFill>
        </p:spPr>
        <p:txBody>
          <a:bodyPr wrap="square" rtlCol="0">
            <a:spAutoFit/>
          </a:bodyPr>
          <a:lstStyle/>
          <a:p>
            <a:pPr algn="ctr"/>
            <a:r>
              <a:rPr lang="en-GB" b="1" dirty="0"/>
              <a:t>ASSA Consultancy Services</a:t>
            </a:r>
          </a:p>
        </p:txBody>
      </p:sp>
    </p:spTree>
    <p:extLst>
      <p:ext uri="{BB962C8B-B14F-4D97-AF65-F5344CB8AC3E}">
        <p14:creationId xmlns:p14="http://schemas.microsoft.com/office/powerpoint/2010/main" val="36997386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448D2-ECA6-4F88-BCCC-8832790F6335}"/>
              </a:ext>
            </a:extLst>
          </p:cNvPr>
          <p:cNvSpPr>
            <a:spLocks noGrp="1"/>
          </p:cNvSpPr>
          <p:nvPr>
            <p:ph type="title"/>
          </p:nvPr>
        </p:nvSpPr>
        <p:spPr>
          <a:xfrm>
            <a:off x="1721141" y="420424"/>
            <a:ext cx="8610600" cy="1293028"/>
          </a:xfrm>
        </p:spPr>
        <p:txBody>
          <a:bodyPr/>
          <a:lstStyle/>
          <a:p>
            <a:pPr algn="ctr"/>
            <a:r>
              <a:rPr lang="en-GB" sz="2400" b="1" u="sng" dirty="0">
                <a:effectLst>
                  <a:outerShdw blurRad="38100" dist="38100" dir="2700000" algn="tl">
                    <a:srgbClr val="000000">
                      <a:alpha val="43137"/>
                    </a:srgbClr>
                  </a:outerShdw>
                </a:effectLst>
              </a:rPr>
              <a:t>Benefits of teamwork</a:t>
            </a:r>
            <a:br>
              <a:rPr lang="en-GB" b="1" u="sng" dirty="0"/>
            </a:br>
            <a:endParaRPr lang="en-GB" dirty="0"/>
          </a:p>
        </p:txBody>
      </p:sp>
      <p:sp>
        <p:nvSpPr>
          <p:cNvPr id="3" name="Rectangle: Rounded Corners 2">
            <a:extLst>
              <a:ext uri="{FF2B5EF4-FFF2-40B4-BE49-F238E27FC236}">
                <a16:creationId xmlns:a16="http://schemas.microsoft.com/office/drawing/2014/main" id="{31E23742-FA48-4C32-97D9-EAE31A6C4330}"/>
              </a:ext>
            </a:extLst>
          </p:cNvPr>
          <p:cNvSpPr/>
          <p:nvPr/>
        </p:nvSpPr>
        <p:spPr>
          <a:xfrm>
            <a:off x="5196193" y="3096586"/>
            <a:ext cx="1652631" cy="664828"/>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Teamwork</a:t>
            </a:r>
          </a:p>
        </p:txBody>
      </p:sp>
      <p:cxnSp>
        <p:nvCxnSpPr>
          <p:cNvPr id="5" name="Straight Arrow Connector 4">
            <a:extLst>
              <a:ext uri="{FF2B5EF4-FFF2-40B4-BE49-F238E27FC236}">
                <a16:creationId xmlns:a16="http://schemas.microsoft.com/office/drawing/2014/main" id="{72B80D40-16D0-4F6B-B88A-418A194E0309}"/>
              </a:ext>
            </a:extLst>
          </p:cNvPr>
          <p:cNvCxnSpPr>
            <a:stCxn id="3" idx="0"/>
          </p:cNvCxnSpPr>
          <p:nvPr/>
        </p:nvCxnSpPr>
        <p:spPr>
          <a:xfrm flipV="1">
            <a:off x="6022509" y="2206305"/>
            <a:ext cx="5243" cy="8902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 name="Hexagon 5">
            <a:extLst>
              <a:ext uri="{FF2B5EF4-FFF2-40B4-BE49-F238E27FC236}">
                <a16:creationId xmlns:a16="http://schemas.microsoft.com/office/drawing/2014/main" id="{B4534062-10AE-420C-9FEB-651601DEEBEC}"/>
              </a:ext>
            </a:extLst>
          </p:cNvPr>
          <p:cNvSpPr/>
          <p:nvPr/>
        </p:nvSpPr>
        <p:spPr>
          <a:xfrm>
            <a:off x="5386254" y="1127273"/>
            <a:ext cx="1280372" cy="1079032"/>
          </a:xfrm>
          <a:prstGeom prst="hexagon">
            <a:avLst/>
          </a:prstGeom>
          <a:solidFill>
            <a:srgbClr val="FF993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b="1" dirty="0">
                <a:solidFill>
                  <a:schemeClr val="tx1"/>
                </a:solidFill>
              </a:rPr>
              <a:t>Shares</a:t>
            </a:r>
            <a:r>
              <a:rPr lang="en-GB" sz="1050" b="1" dirty="0"/>
              <a:t> </a:t>
            </a:r>
            <a:r>
              <a:rPr lang="en-GB" sz="1050" b="1" dirty="0">
                <a:solidFill>
                  <a:schemeClr val="tx1"/>
                </a:solidFill>
              </a:rPr>
              <a:t>workload</a:t>
            </a:r>
          </a:p>
        </p:txBody>
      </p:sp>
      <p:sp>
        <p:nvSpPr>
          <p:cNvPr id="7" name="Hexagon 6">
            <a:extLst>
              <a:ext uri="{FF2B5EF4-FFF2-40B4-BE49-F238E27FC236}">
                <a16:creationId xmlns:a16="http://schemas.microsoft.com/office/drawing/2014/main" id="{178B65F0-FA19-41EA-93C6-B5EEEF684B92}"/>
              </a:ext>
            </a:extLst>
          </p:cNvPr>
          <p:cNvSpPr/>
          <p:nvPr/>
        </p:nvSpPr>
        <p:spPr>
          <a:xfrm>
            <a:off x="7492942" y="1742651"/>
            <a:ext cx="1386281" cy="1079032"/>
          </a:xfrm>
          <a:prstGeom prst="hexagon">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solidFill>
                  <a:schemeClr val="tx1"/>
                </a:solidFill>
              </a:rPr>
              <a:t>Improves morale</a:t>
            </a:r>
          </a:p>
        </p:txBody>
      </p:sp>
      <p:sp>
        <p:nvSpPr>
          <p:cNvPr id="8" name="Hexagon 7">
            <a:extLst>
              <a:ext uri="{FF2B5EF4-FFF2-40B4-BE49-F238E27FC236}">
                <a16:creationId xmlns:a16="http://schemas.microsoft.com/office/drawing/2014/main" id="{838D4D3B-9091-41EB-A71C-96DEDB6B66FA}"/>
              </a:ext>
            </a:extLst>
          </p:cNvPr>
          <p:cNvSpPr/>
          <p:nvPr/>
        </p:nvSpPr>
        <p:spPr>
          <a:xfrm>
            <a:off x="7975307" y="3206693"/>
            <a:ext cx="1586220" cy="1233181"/>
          </a:xfrm>
          <a:prstGeom prst="hexagon">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solidFill>
                  <a:schemeClr val="tx1"/>
                </a:solidFill>
              </a:rPr>
              <a:t>Strengthens relationships</a:t>
            </a:r>
          </a:p>
        </p:txBody>
      </p:sp>
      <p:sp>
        <p:nvSpPr>
          <p:cNvPr id="9" name="Hexagon 8">
            <a:extLst>
              <a:ext uri="{FF2B5EF4-FFF2-40B4-BE49-F238E27FC236}">
                <a16:creationId xmlns:a16="http://schemas.microsoft.com/office/drawing/2014/main" id="{92B30AAF-23C0-4FC7-9AB1-3E1AA79F981C}"/>
              </a:ext>
            </a:extLst>
          </p:cNvPr>
          <p:cNvSpPr/>
          <p:nvPr/>
        </p:nvSpPr>
        <p:spPr>
          <a:xfrm>
            <a:off x="3419035" y="1504775"/>
            <a:ext cx="1140903" cy="964734"/>
          </a:xfrm>
          <a:prstGeom prst="hexagon">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solidFill>
                  <a:schemeClr val="tx1"/>
                </a:solidFill>
              </a:rPr>
              <a:t>Offers mutual support</a:t>
            </a:r>
          </a:p>
        </p:txBody>
      </p:sp>
      <p:sp>
        <p:nvSpPr>
          <p:cNvPr id="10" name="Hexagon 9">
            <a:extLst>
              <a:ext uri="{FF2B5EF4-FFF2-40B4-BE49-F238E27FC236}">
                <a16:creationId xmlns:a16="http://schemas.microsoft.com/office/drawing/2014/main" id="{58C9437E-2BF6-4F89-BC76-33C141433457}"/>
              </a:ext>
            </a:extLst>
          </p:cNvPr>
          <p:cNvSpPr/>
          <p:nvPr/>
        </p:nvSpPr>
        <p:spPr>
          <a:xfrm>
            <a:off x="2804021" y="3006406"/>
            <a:ext cx="1265689" cy="1233181"/>
          </a:xfrm>
          <a:prstGeom prst="hexagon">
            <a:avLst/>
          </a:prstGeom>
          <a:solidFill>
            <a:srgbClr val="FF993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solidFill>
                  <a:schemeClr val="tx1"/>
                </a:solidFill>
              </a:rPr>
              <a:t>Reduces pressure/stress levels</a:t>
            </a:r>
          </a:p>
        </p:txBody>
      </p:sp>
      <p:sp>
        <p:nvSpPr>
          <p:cNvPr id="11" name="Hexagon 10">
            <a:extLst>
              <a:ext uri="{FF2B5EF4-FFF2-40B4-BE49-F238E27FC236}">
                <a16:creationId xmlns:a16="http://schemas.microsoft.com/office/drawing/2014/main" id="{72007308-BB17-4AB8-BE50-839F6AD6DD2A}"/>
              </a:ext>
            </a:extLst>
          </p:cNvPr>
          <p:cNvSpPr/>
          <p:nvPr/>
        </p:nvSpPr>
        <p:spPr>
          <a:xfrm>
            <a:off x="3034192" y="4513277"/>
            <a:ext cx="1527846" cy="1122029"/>
          </a:xfrm>
          <a:prstGeom prst="hexagon">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solidFill>
                  <a:schemeClr val="tx1"/>
                </a:solidFill>
              </a:rPr>
              <a:t>Boosts productivity</a:t>
            </a:r>
          </a:p>
        </p:txBody>
      </p:sp>
      <p:sp>
        <p:nvSpPr>
          <p:cNvPr id="12" name="Hexagon 11">
            <a:extLst>
              <a:ext uri="{FF2B5EF4-FFF2-40B4-BE49-F238E27FC236}">
                <a16:creationId xmlns:a16="http://schemas.microsoft.com/office/drawing/2014/main" id="{6CEBD9B2-4A67-4EBA-AFAF-A5EB63BC8469}"/>
              </a:ext>
            </a:extLst>
          </p:cNvPr>
          <p:cNvSpPr/>
          <p:nvPr/>
        </p:nvSpPr>
        <p:spPr>
          <a:xfrm>
            <a:off x="7220299" y="4824884"/>
            <a:ext cx="1386281" cy="1293028"/>
          </a:xfrm>
          <a:prstGeom prst="hexagon">
            <a:avLst/>
          </a:prstGeom>
          <a:solidFill>
            <a:srgbClr val="FF993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solidFill>
                  <a:schemeClr val="tx1"/>
                </a:solidFill>
              </a:rPr>
              <a:t>Allows flexibility</a:t>
            </a:r>
          </a:p>
        </p:txBody>
      </p:sp>
      <p:sp>
        <p:nvSpPr>
          <p:cNvPr id="13" name="Hexagon 12">
            <a:extLst>
              <a:ext uri="{FF2B5EF4-FFF2-40B4-BE49-F238E27FC236}">
                <a16:creationId xmlns:a16="http://schemas.microsoft.com/office/drawing/2014/main" id="{8FBC6ACE-E941-4865-8226-579F31B36DAE}"/>
              </a:ext>
            </a:extLst>
          </p:cNvPr>
          <p:cNvSpPr/>
          <p:nvPr/>
        </p:nvSpPr>
        <p:spPr>
          <a:xfrm>
            <a:off x="5231759" y="4865615"/>
            <a:ext cx="1581500" cy="1476462"/>
          </a:xfrm>
          <a:prstGeom prst="hexagon">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solidFill>
                  <a:schemeClr val="tx1"/>
                </a:solidFill>
              </a:rPr>
              <a:t>Broadens possibilities of success</a:t>
            </a:r>
          </a:p>
        </p:txBody>
      </p:sp>
      <p:cxnSp>
        <p:nvCxnSpPr>
          <p:cNvPr id="17" name="Straight Arrow Connector 16">
            <a:extLst>
              <a:ext uri="{FF2B5EF4-FFF2-40B4-BE49-F238E27FC236}">
                <a16:creationId xmlns:a16="http://schemas.microsoft.com/office/drawing/2014/main" id="{551FA884-858F-4316-B0EF-295F5EF6F0AF}"/>
              </a:ext>
            </a:extLst>
          </p:cNvPr>
          <p:cNvCxnSpPr>
            <a:stCxn id="3" idx="2"/>
          </p:cNvCxnSpPr>
          <p:nvPr/>
        </p:nvCxnSpPr>
        <p:spPr>
          <a:xfrm>
            <a:off x="6022509" y="3761414"/>
            <a:ext cx="9175" cy="11042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5989BCFF-3201-44B5-861E-E7310F8EC21D}"/>
              </a:ext>
            </a:extLst>
          </p:cNvPr>
          <p:cNvCxnSpPr/>
          <p:nvPr/>
        </p:nvCxnSpPr>
        <p:spPr>
          <a:xfrm flipH="1">
            <a:off x="4402645" y="3761414"/>
            <a:ext cx="980990" cy="100353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43790FE3-11AA-4E72-B558-BBEDD81DDCB8}"/>
              </a:ext>
            </a:extLst>
          </p:cNvPr>
          <p:cNvCxnSpPr>
            <a:endCxn id="12" idx="4"/>
          </p:cNvCxnSpPr>
          <p:nvPr/>
        </p:nvCxnSpPr>
        <p:spPr>
          <a:xfrm>
            <a:off x="6753138" y="3761414"/>
            <a:ext cx="790418" cy="10634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63883109-B68C-4A42-B77E-2581CE112A27}"/>
              </a:ext>
            </a:extLst>
          </p:cNvPr>
          <p:cNvCxnSpPr/>
          <p:nvPr/>
        </p:nvCxnSpPr>
        <p:spPr>
          <a:xfrm flipV="1">
            <a:off x="6848824" y="2634143"/>
            <a:ext cx="810325" cy="5725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0B6DFD9D-783E-48E7-8851-DC06DBD064F4}"/>
              </a:ext>
            </a:extLst>
          </p:cNvPr>
          <p:cNvCxnSpPr/>
          <p:nvPr/>
        </p:nvCxnSpPr>
        <p:spPr>
          <a:xfrm flipH="1" flipV="1">
            <a:off x="4499164" y="2120842"/>
            <a:ext cx="730235" cy="9757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667AC310-0539-452E-AD53-948B1954D1AC}"/>
              </a:ext>
            </a:extLst>
          </p:cNvPr>
          <p:cNvCxnSpPr>
            <a:stCxn id="3" idx="1"/>
            <a:endCxn id="10" idx="0"/>
          </p:cNvCxnSpPr>
          <p:nvPr/>
        </p:nvCxnSpPr>
        <p:spPr>
          <a:xfrm flipH="1">
            <a:off x="4069710" y="3429000"/>
            <a:ext cx="1126483" cy="1939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9" name="TextBox 38">
            <a:extLst>
              <a:ext uri="{FF2B5EF4-FFF2-40B4-BE49-F238E27FC236}">
                <a16:creationId xmlns:a16="http://schemas.microsoft.com/office/drawing/2014/main" id="{DD5E0B70-E39F-44E8-8803-68F0EA959A52}"/>
              </a:ext>
            </a:extLst>
          </p:cNvPr>
          <p:cNvSpPr txBox="1"/>
          <p:nvPr/>
        </p:nvSpPr>
        <p:spPr>
          <a:xfrm>
            <a:off x="8017504" y="6252910"/>
            <a:ext cx="3983373" cy="369332"/>
          </a:xfrm>
          <a:prstGeom prst="rect">
            <a:avLst/>
          </a:prstGeom>
          <a:solidFill>
            <a:srgbClr val="CC3300"/>
          </a:solidFill>
        </p:spPr>
        <p:txBody>
          <a:bodyPr wrap="square" rtlCol="0">
            <a:spAutoFit/>
          </a:bodyPr>
          <a:lstStyle/>
          <a:p>
            <a:pPr algn="ctr"/>
            <a:r>
              <a:rPr lang="en-GB" b="1" dirty="0"/>
              <a:t>ASSA Consultancy Services</a:t>
            </a:r>
          </a:p>
        </p:txBody>
      </p:sp>
      <p:cxnSp>
        <p:nvCxnSpPr>
          <p:cNvPr id="14" name="Straight Arrow Connector 13">
            <a:extLst>
              <a:ext uri="{FF2B5EF4-FFF2-40B4-BE49-F238E27FC236}">
                <a16:creationId xmlns:a16="http://schemas.microsoft.com/office/drawing/2014/main" id="{B71C6342-323C-485F-A0F1-4199E63C83B3}"/>
              </a:ext>
            </a:extLst>
          </p:cNvPr>
          <p:cNvCxnSpPr>
            <a:stCxn id="3" idx="3"/>
            <a:endCxn id="8" idx="3"/>
          </p:cNvCxnSpPr>
          <p:nvPr/>
        </p:nvCxnSpPr>
        <p:spPr>
          <a:xfrm>
            <a:off x="6848824" y="3429000"/>
            <a:ext cx="1126483" cy="3942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03084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8EDED09-9A58-46D9-88C0-3E9FEE29FD8A}"/>
              </a:ext>
            </a:extLst>
          </p:cNvPr>
          <p:cNvSpPr txBox="1"/>
          <p:nvPr/>
        </p:nvSpPr>
        <p:spPr>
          <a:xfrm>
            <a:off x="7155809" y="6123963"/>
            <a:ext cx="3983373" cy="369332"/>
          </a:xfrm>
          <a:prstGeom prst="rect">
            <a:avLst/>
          </a:prstGeom>
          <a:solidFill>
            <a:srgbClr val="CC3300"/>
          </a:solidFill>
        </p:spPr>
        <p:txBody>
          <a:bodyPr wrap="square" rtlCol="0">
            <a:spAutoFit/>
          </a:bodyPr>
          <a:lstStyle/>
          <a:p>
            <a:pPr algn="ctr"/>
            <a:r>
              <a:rPr lang="en-GB" b="1" dirty="0"/>
              <a:t>ASSA Consultancy Services</a:t>
            </a:r>
          </a:p>
        </p:txBody>
      </p:sp>
      <p:sp>
        <p:nvSpPr>
          <p:cNvPr id="3" name="TextBox 2">
            <a:extLst>
              <a:ext uri="{FF2B5EF4-FFF2-40B4-BE49-F238E27FC236}">
                <a16:creationId xmlns:a16="http://schemas.microsoft.com/office/drawing/2014/main" id="{D794352E-F6F7-4DFB-BA02-ADB4EF5D1103}"/>
              </a:ext>
            </a:extLst>
          </p:cNvPr>
          <p:cNvSpPr txBox="1"/>
          <p:nvPr/>
        </p:nvSpPr>
        <p:spPr>
          <a:xfrm>
            <a:off x="2200713" y="1137983"/>
            <a:ext cx="8011486" cy="5355312"/>
          </a:xfrm>
          <a:prstGeom prst="rect">
            <a:avLst/>
          </a:prstGeom>
          <a:noFill/>
        </p:spPr>
        <p:txBody>
          <a:bodyPr wrap="square" rtlCol="0">
            <a:spAutoFit/>
          </a:bodyPr>
          <a:lstStyle/>
          <a:p>
            <a:pPr algn="ctr"/>
            <a:r>
              <a:rPr lang="en-GB" b="1" u="sng" dirty="0">
                <a:effectLst>
                  <a:outerShdw blurRad="38100" dist="38100" dir="2700000" algn="tl">
                    <a:srgbClr val="000000">
                      <a:alpha val="43137"/>
                    </a:srgbClr>
                  </a:outerShdw>
                </a:effectLst>
              </a:rPr>
              <a:t>More Benefits of Teamwork</a:t>
            </a:r>
          </a:p>
          <a:p>
            <a:pPr algn="ctr"/>
            <a:endParaRPr lang="en-GB" dirty="0"/>
          </a:p>
          <a:p>
            <a:pPr marL="285750" indent="-285750">
              <a:buFont typeface="Wingdings" panose="05000000000000000000" pitchFamily="2" charset="2"/>
              <a:buChar char="Ø"/>
            </a:pPr>
            <a:r>
              <a:rPr lang="en-GB" dirty="0"/>
              <a:t>Brings a different variety of skills, experiences. </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Increases creativity and ideas.</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Offers wider solutions to problems, helps to achieve desired outcomes.</a:t>
            </a:r>
          </a:p>
          <a:p>
            <a:endParaRPr lang="en-GB" dirty="0"/>
          </a:p>
          <a:p>
            <a:pPr marL="285750" indent="-285750">
              <a:buFont typeface="Wingdings" panose="05000000000000000000" pitchFamily="2" charset="2"/>
              <a:buChar char="Ø"/>
            </a:pPr>
            <a:r>
              <a:rPr lang="en-GB" dirty="0"/>
              <a:t>Improves communication between colleagues</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Increases efficiency and saves time (more can be accomplished as a team.</a:t>
            </a:r>
          </a:p>
          <a:p>
            <a:pPr marL="285750" indent="-285750">
              <a:buFont typeface="Wingdings" panose="05000000000000000000" pitchFamily="2" charset="2"/>
              <a:buChar char="Ø"/>
            </a:pPr>
            <a:r>
              <a:rPr lang="en-GB" dirty="0"/>
              <a:t>Financial benefits</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Teamworking offers increased diversity of views. This opens up the opportunity to consider more approaches and alternatives.</a:t>
            </a:r>
          </a:p>
          <a:p>
            <a:endParaRPr lang="en-GB" dirty="0"/>
          </a:p>
          <a:p>
            <a:r>
              <a:rPr lang="en-GB" dirty="0"/>
              <a:t> </a:t>
            </a:r>
          </a:p>
        </p:txBody>
      </p:sp>
    </p:spTree>
    <p:extLst>
      <p:ext uri="{BB962C8B-B14F-4D97-AF65-F5344CB8AC3E}">
        <p14:creationId xmlns:p14="http://schemas.microsoft.com/office/powerpoint/2010/main" val="11816563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6D1B07-821E-421A-BD88-931785BA8CC7}"/>
              </a:ext>
            </a:extLst>
          </p:cNvPr>
          <p:cNvSpPr txBox="1"/>
          <p:nvPr/>
        </p:nvSpPr>
        <p:spPr>
          <a:xfrm>
            <a:off x="4630722" y="911464"/>
            <a:ext cx="4576027" cy="369332"/>
          </a:xfrm>
          <a:prstGeom prst="rect">
            <a:avLst/>
          </a:prstGeom>
          <a:noFill/>
        </p:spPr>
        <p:txBody>
          <a:bodyPr wrap="square" rtlCol="0">
            <a:spAutoFit/>
          </a:bodyPr>
          <a:lstStyle/>
          <a:p>
            <a:r>
              <a:rPr lang="en-GB" b="1" u="sng" dirty="0">
                <a:effectLst>
                  <a:outerShdw blurRad="38100" dist="38100" dir="2700000" algn="tl">
                    <a:srgbClr val="000000">
                      <a:alpha val="43137"/>
                    </a:srgbClr>
                  </a:outerShdw>
                </a:effectLst>
              </a:rPr>
              <a:t>Stages of Team Development</a:t>
            </a:r>
          </a:p>
        </p:txBody>
      </p:sp>
      <p:sp>
        <p:nvSpPr>
          <p:cNvPr id="3" name="TextBox 2">
            <a:extLst>
              <a:ext uri="{FF2B5EF4-FFF2-40B4-BE49-F238E27FC236}">
                <a16:creationId xmlns:a16="http://schemas.microsoft.com/office/drawing/2014/main" id="{A7F1B106-D2F5-4ABC-89C0-69A75372DB48}"/>
              </a:ext>
            </a:extLst>
          </p:cNvPr>
          <p:cNvSpPr txBox="1"/>
          <p:nvPr/>
        </p:nvSpPr>
        <p:spPr>
          <a:xfrm>
            <a:off x="558810" y="2036813"/>
            <a:ext cx="6345843" cy="3108543"/>
          </a:xfrm>
          <a:prstGeom prst="rect">
            <a:avLst/>
          </a:prstGeom>
          <a:noFill/>
        </p:spPr>
        <p:txBody>
          <a:bodyPr wrap="square" rtlCol="0">
            <a:spAutoFit/>
          </a:bodyPr>
          <a:lstStyle/>
          <a:p>
            <a:r>
              <a:rPr lang="en-GB" sz="1600" dirty="0"/>
              <a:t>Groups generally go through various predictable stages in their formation.</a:t>
            </a:r>
          </a:p>
          <a:p>
            <a:endParaRPr lang="en-GB" dirty="0"/>
          </a:p>
          <a:p>
            <a:r>
              <a:rPr lang="en-GB" sz="1600" dirty="0"/>
              <a:t>This process was identified by Bruce Tuckman in 1965 and its is referred to as the </a:t>
            </a:r>
            <a:r>
              <a:rPr lang="en-GB" sz="1600" b="1" dirty="0"/>
              <a:t>Tuckman Model.</a:t>
            </a:r>
          </a:p>
          <a:p>
            <a:endParaRPr lang="en-GB" sz="1600" dirty="0"/>
          </a:p>
          <a:p>
            <a:r>
              <a:rPr lang="en-GB" sz="1600" dirty="0"/>
              <a:t>This model of theory focuses on the way in which a team tackles a task from the initial formation of the team, through to the completion of the project.</a:t>
            </a:r>
          </a:p>
          <a:p>
            <a:endParaRPr lang="en-GB" sz="1600" dirty="0"/>
          </a:p>
          <a:p>
            <a:r>
              <a:rPr lang="en-GB" sz="1600" dirty="0"/>
              <a:t>There are essentially 4 stages in this model;</a:t>
            </a:r>
          </a:p>
          <a:p>
            <a:endParaRPr lang="en-GB" dirty="0"/>
          </a:p>
        </p:txBody>
      </p:sp>
      <p:sp>
        <p:nvSpPr>
          <p:cNvPr id="4" name="TextBox 3">
            <a:extLst>
              <a:ext uri="{FF2B5EF4-FFF2-40B4-BE49-F238E27FC236}">
                <a16:creationId xmlns:a16="http://schemas.microsoft.com/office/drawing/2014/main" id="{2900E9A5-7A9F-41AA-AE5D-32659FAB3095}"/>
              </a:ext>
            </a:extLst>
          </p:cNvPr>
          <p:cNvSpPr txBox="1"/>
          <p:nvPr/>
        </p:nvSpPr>
        <p:spPr>
          <a:xfrm>
            <a:off x="7215062" y="5946536"/>
            <a:ext cx="3983373" cy="369332"/>
          </a:xfrm>
          <a:prstGeom prst="rect">
            <a:avLst/>
          </a:prstGeom>
          <a:solidFill>
            <a:srgbClr val="CC3300"/>
          </a:solidFill>
        </p:spPr>
        <p:txBody>
          <a:bodyPr wrap="square" rtlCol="0">
            <a:spAutoFit/>
          </a:bodyPr>
          <a:lstStyle/>
          <a:p>
            <a:pPr algn="ctr"/>
            <a:r>
              <a:rPr lang="en-GB" b="1" dirty="0"/>
              <a:t>ASSA Consultancy Services</a:t>
            </a:r>
          </a:p>
        </p:txBody>
      </p:sp>
      <p:pic>
        <p:nvPicPr>
          <p:cNvPr id="6" name="Picture 5" descr="A close up of a map&#10;&#10;Description automatically generated">
            <a:extLst>
              <a:ext uri="{FF2B5EF4-FFF2-40B4-BE49-F238E27FC236}">
                <a16:creationId xmlns:a16="http://schemas.microsoft.com/office/drawing/2014/main" id="{1CA31ADD-99A7-45A2-B581-1986B73D4864}"/>
              </a:ext>
            </a:extLst>
          </p:cNvPr>
          <p:cNvPicPr>
            <a:picLocks noChangeAspect="1"/>
          </p:cNvPicPr>
          <p:nvPr/>
        </p:nvPicPr>
        <p:blipFill>
          <a:blip r:embed="rId2"/>
          <a:stretch>
            <a:fillRect/>
          </a:stretch>
        </p:blipFill>
        <p:spPr>
          <a:xfrm>
            <a:off x="7682748" y="1856792"/>
            <a:ext cx="3681938" cy="3041779"/>
          </a:xfrm>
          <a:prstGeom prst="rect">
            <a:avLst/>
          </a:prstGeom>
        </p:spPr>
      </p:pic>
    </p:spTree>
    <p:extLst>
      <p:ext uri="{BB962C8B-B14F-4D97-AF65-F5344CB8AC3E}">
        <p14:creationId xmlns:p14="http://schemas.microsoft.com/office/powerpoint/2010/main" val="31191144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1EDEDC5-A3DB-4C20-A892-3EB6E78F0A31}"/>
              </a:ext>
            </a:extLst>
          </p:cNvPr>
          <p:cNvPicPr>
            <a:picLocks noChangeAspect="1"/>
          </p:cNvPicPr>
          <p:nvPr/>
        </p:nvPicPr>
        <p:blipFill rotWithShape="1">
          <a:blip r:embed="rId2"/>
          <a:srcRect l="21403" t="33735" r="43475" b="35241"/>
          <a:stretch/>
        </p:blipFill>
        <p:spPr>
          <a:xfrm>
            <a:off x="1211766" y="602165"/>
            <a:ext cx="9768468" cy="5252225"/>
          </a:xfrm>
          <a:prstGeom prst="rect">
            <a:avLst/>
          </a:prstGeom>
        </p:spPr>
      </p:pic>
      <p:sp>
        <p:nvSpPr>
          <p:cNvPr id="7" name="TextBox 6">
            <a:extLst>
              <a:ext uri="{FF2B5EF4-FFF2-40B4-BE49-F238E27FC236}">
                <a16:creationId xmlns:a16="http://schemas.microsoft.com/office/drawing/2014/main" id="{C3897993-CAC2-4887-A832-FF50DB731241}"/>
              </a:ext>
            </a:extLst>
          </p:cNvPr>
          <p:cNvSpPr txBox="1"/>
          <p:nvPr/>
        </p:nvSpPr>
        <p:spPr>
          <a:xfrm>
            <a:off x="7592581" y="6255835"/>
            <a:ext cx="3983373" cy="369332"/>
          </a:xfrm>
          <a:prstGeom prst="rect">
            <a:avLst/>
          </a:prstGeom>
          <a:solidFill>
            <a:srgbClr val="CC3300"/>
          </a:solidFill>
        </p:spPr>
        <p:txBody>
          <a:bodyPr wrap="square" rtlCol="0">
            <a:spAutoFit/>
          </a:bodyPr>
          <a:lstStyle/>
          <a:p>
            <a:pPr algn="ctr"/>
            <a:r>
              <a:rPr lang="en-GB" b="1" dirty="0"/>
              <a:t>ASSA Consultancy Services</a:t>
            </a:r>
          </a:p>
        </p:txBody>
      </p:sp>
    </p:spTree>
    <p:extLst>
      <p:ext uri="{BB962C8B-B14F-4D97-AF65-F5344CB8AC3E}">
        <p14:creationId xmlns:p14="http://schemas.microsoft.com/office/powerpoint/2010/main" val="18850646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map&#10;&#10;Description automatically generated">
            <a:extLst>
              <a:ext uri="{FF2B5EF4-FFF2-40B4-BE49-F238E27FC236}">
                <a16:creationId xmlns:a16="http://schemas.microsoft.com/office/drawing/2014/main" id="{74A1D182-D061-4368-A1DF-18C064F5FBB1}"/>
              </a:ext>
            </a:extLst>
          </p:cNvPr>
          <p:cNvPicPr>
            <a:picLocks noChangeAspect="1"/>
          </p:cNvPicPr>
          <p:nvPr/>
        </p:nvPicPr>
        <p:blipFill>
          <a:blip r:embed="rId2"/>
          <a:stretch>
            <a:fillRect/>
          </a:stretch>
        </p:blipFill>
        <p:spPr>
          <a:xfrm>
            <a:off x="4374744" y="613317"/>
            <a:ext cx="6375031" cy="5667923"/>
          </a:xfrm>
          <a:prstGeom prst="rect">
            <a:avLst/>
          </a:prstGeom>
        </p:spPr>
      </p:pic>
      <p:sp>
        <p:nvSpPr>
          <p:cNvPr id="4" name="TextBox 3">
            <a:extLst>
              <a:ext uri="{FF2B5EF4-FFF2-40B4-BE49-F238E27FC236}">
                <a16:creationId xmlns:a16="http://schemas.microsoft.com/office/drawing/2014/main" id="{92AC4F53-D330-4460-8E0D-DF3285A706FE}"/>
              </a:ext>
            </a:extLst>
          </p:cNvPr>
          <p:cNvSpPr txBox="1"/>
          <p:nvPr/>
        </p:nvSpPr>
        <p:spPr>
          <a:xfrm>
            <a:off x="1103971" y="2442117"/>
            <a:ext cx="2319453" cy="2062103"/>
          </a:xfrm>
          <a:prstGeom prst="rect">
            <a:avLst/>
          </a:prstGeom>
          <a:noFill/>
        </p:spPr>
        <p:txBody>
          <a:bodyPr wrap="square" rtlCol="0">
            <a:spAutoFit/>
          </a:bodyPr>
          <a:lstStyle/>
          <a:p>
            <a:pPr algn="ctr"/>
            <a:r>
              <a:rPr lang="en-GB" sz="3200" b="1" u="sng" dirty="0">
                <a:effectLst>
                  <a:outerShdw blurRad="38100" dist="38100" dir="2700000" algn="tl">
                    <a:srgbClr val="000000">
                      <a:alpha val="43137"/>
                    </a:srgbClr>
                  </a:outerShdw>
                </a:effectLst>
              </a:rPr>
              <a:t>Tuckman Model</a:t>
            </a:r>
          </a:p>
          <a:p>
            <a:pPr algn="ctr"/>
            <a:r>
              <a:rPr lang="en-GB" sz="3200" b="1" u="sng" dirty="0">
                <a:effectLst>
                  <a:outerShdw blurRad="38100" dist="38100" dir="2700000" algn="tl">
                    <a:srgbClr val="000000">
                      <a:alpha val="43137"/>
                    </a:srgbClr>
                  </a:outerShdw>
                </a:effectLst>
              </a:rPr>
              <a:t>Further Explained </a:t>
            </a:r>
          </a:p>
        </p:txBody>
      </p:sp>
      <p:sp>
        <p:nvSpPr>
          <p:cNvPr id="7" name="TextBox 6">
            <a:extLst>
              <a:ext uri="{FF2B5EF4-FFF2-40B4-BE49-F238E27FC236}">
                <a16:creationId xmlns:a16="http://schemas.microsoft.com/office/drawing/2014/main" id="{688FA548-5016-4B53-A341-4885AAB3BE5E}"/>
              </a:ext>
            </a:extLst>
          </p:cNvPr>
          <p:cNvSpPr txBox="1"/>
          <p:nvPr/>
        </p:nvSpPr>
        <p:spPr>
          <a:xfrm>
            <a:off x="627238" y="5911908"/>
            <a:ext cx="3983373" cy="369332"/>
          </a:xfrm>
          <a:prstGeom prst="rect">
            <a:avLst/>
          </a:prstGeom>
          <a:solidFill>
            <a:srgbClr val="CC3300"/>
          </a:solidFill>
        </p:spPr>
        <p:txBody>
          <a:bodyPr wrap="square" rtlCol="0">
            <a:spAutoFit/>
          </a:bodyPr>
          <a:lstStyle/>
          <a:p>
            <a:pPr algn="ctr"/>
            <a:r>
              <a:rPr lang="en-GB" b="1" dirty="0"/>
              <a:t>ASSA Consultancy Services</a:t>
            </a:r>
          </a:p>
        </p:txBody>
      </p:sp>
    </p:spTree>
    <p:extLst>
      <p:ext uri="{BB962C8B-B14F-4D97-AF65-F5344CB8AC3E}">
        <p14:creationId xmlns:p14="http://schemas.microsoft.com/office/powerpoint/2010/main" val="34623762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989D856-872A-48CF-B0D1-3FF189AAD83F}"/>
              </a:ext>
            </a:extLst>
          </p:cNvPr>
          <p:cNvSpPr txBox="1"/>
          <p:nvPr/>
        </p:nvSpPr>
        <p:spPr>
          <a:xfrm>
            <a:off x="1901952" y="1463040"/>
            <a:ext cx="8723376" cy="3139321"/>
          </a:xfrm>
          <a:prstGeom prst="rect">
            <a:avLst/>
          </a:prstGeom>
          <a:noFill/>
        </p:spPr>
        <p:txBody>
          <a:bodyPr wrap="square" rtlCol="0">
            <a:spAutoFit/>
          </a:bodyPr>
          <a:lstStyle/>
          <a:p>
            <a:r>
              <a:rPr lang="en-GB" b="1" u="sng" dirty="0">
                <a:effectLst>
                  <a:outerShdw blurRad="38100" dist="38100" dir="2700000" algn="tl">
                    <a:srgbClr val="000000">
                      <a:alpha val="43137"/>
                    </a:srgbClr>
                  </a:outerShdw>
                </a:effectLst>
              </a:rPr>
              <a:t>Group Properties</a:t>
            </a:r>
          </a:p>
          <a:p>
            <a:endParaRPr lang="en-GB" dirty="0"/>
          </a:p>
          <a:p>
            <a:r>
              <a:rPr lang="en-GB" dirty="0"/>
              <a:t>There are various group properties that shape each members behaviour and the performance of the team itself. Some of these include;</a:t>
            </a:r>
          </a:p>
          <a:p>
            <a:endParaRPr lang="en-GB" dirty="0"/>
          </a:p>
          <a:p>
            <a:pPr marL="285750" indent="-285750">
              <a:buFont typeface="Wingdings" panose="05000000000000000000" pitchFamily="2" charset="2"/>
              <a:buChar char="q"/>
            </a:pPr>
            <a:r>
              <a:rPr lang="en-GB" dirty="0"/>
              <a:t>Role</a:t>
            </a:r>
          </a:p>
          <a:p>
            <a:pPr marL="285750" indent="-285750">
              <a:buFont typeface="Wingdings" panose="05000000000000000000" pitchFamily="2" charset="2"/>
              <a:buChar char="q"/>
            </a:pPr>
            <a:r>
              <a:rPr lang="en-GB" dirty="0"/>
              <a:t>Role Perception</a:t>
            </a:r>
          </a:p>
          <a:p>
            <a:pPr marL="285750" indent="-285750">
              <a:buFont typeface="Wingdings" panose="05000000000000000000" pitchFamily="2" charset="2"/>
              <a:buChar char="q"/>
            </a:pPr>
            <a:r>
              <a:rPr lang="en-GB" dirty="0"/>
              <a:t>Role Expectation</a:t>
            </a:r>
          </a:p>
          <a:p>
            <a:pPr marL="285750" indent="-285750">
              <a:buFont typeface="Wingdings" panose="05000000000000000000" pitchFamily="2" charset="2"/>
              <a:buChar char="q"/>
            </a:pPr>
            <a:r>
              <a:rPr lang="en-GB" dirty="0"/>
              <a:t>Role Conflict</a:t>
            </a:r>
          </a:p>
          <a:p>
            <a:pPr marL="285750" indent="-285750">
              <a:buFont typeface="Wingdings" panose="05000000000000000000" pitchFamily="2" charset="2"/>
              <a:buChar char="q"/>
            </a:pPr>
            <a:r>
              <a:rPr lang="en-GB" dirty="0"/>
              <a:t>Norms</a:t>
            </a:r>
          </a:p>
          <a:p>
            <a:pPr marL="285750" indent="-285750">
              <a:buFont typeface="Wingdings" panose="05000000000000000000" pitchFamily="2" charset="2"/>
              <a:buChar char="q"/>
            </a:pPr>
            <a:r>
              <a:rPr lang="en-GB" dirty="0"/>
              <a:t>Status</a:t>
            </a:r>
          </a:p>
        </p:txBody>
      </p:sp>
      <p:sp>
        <p:nvSpPr>
          <p:cNvPr id="3" name="TextBox 2">
            <a:extLst>
              <a:ext uri="{FF2B5EF4-FFF2-40B4-BE49-F238E27FC236}">
                <a16:creationId xmlns:a16="http://schemas.microsoft.com/office/drawing/2014/main" id="{CDA49E14-B0D3-42ED-A7CA-0D82752467F5}"/>
              </a:ext>
            </a:extLst>
          </p:cNvPr>
          <p:cNvSpPr txBox="1"/>
          <p:nvPr/>
        </p:nvSpPr>
        <p:spPr>
          <a:xfrm>
            <a:off x="6641955" y="5864240"/>
            <a:ext cx="3983373" cy="369332"/>
          </a:xfrm>
          <a:prstGeom prst="rect">
            <a:avLst/>
          </a:prstGeom>
          <a:solidFill>
            <a:srgbClr val="CC3300"/>
          </a:solidFill>
        </p:spPr>
        <p:txBody>
          <a:bodyPr wrap="square" rtlCol="0">
            <a:spAutoFit/>
          </a:bodyPr>
          <a:lstStyle/>
          <a:p>
            <a:pPr algn="ctr"/>
            <a:r>
              <a:rPr lang="en-GB" b="1" dirty="0"/>
              <a:t>ASSA Consultancy Services</a:t>
            </a:r>
          </a:p>
        </p:txBody>
      </p:sp>
    </p:spTree>
    <p:extLst>
      <p:ext uri="{BB962C8B-B14F-4D97-AF65-F5344CB8AC3E}">
        <p14:creationId xmlns:p14="http://schemas.microsoft.com/office/powerpoint/2010/main" val="26147091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2B5FF3B-0901-48CB-9190-49F3499F31BF}"/>
              </a:ext>
            </a:extLst>
          </p:cNvPr>
          <p:cNvSpPr/>
          <p:nvPr/>
        </p:nvSpPr>
        <p:spPr>
          <a:xfrm>
            <a:off x="1100657" y="2209577"/>
            <a:ext cx="3785003" cy="1473661"/>
          </a:xfrm>
          <a:prstGeom prst="rect">
            <a:avLst/>
          </a:prstGeom>
        </p:spPr>
        <p:txBody>
          <a:bodyPr wrap="square">
            <a:spAutoFit/>
          </a:bodyPr>
          <a:lstStyle/>
          <a:p>
            <a:pPr>
              <a:spcAft>
                <a:spcPts val="0"/>
              </a:spcAft>
            </a:pPr>
            <a:r>
              <a:rPr lang="en-GB" b="1" u="sng" dirty="0">
                <a:latin typeface="Calibri" panose="020F0502020204030204" pitchFamily="34" charset="0"/>
                <a:ea typeface="Calibri" panose="020F0502020204030204" pitchFamily="34" charset="0"/>
                <a:cs typeface="Arial" panose="020B0604020202020204" pitchFamily="34" charset="0"/>
              </a:rPr>
              <a:t>SUCCESFUL TEAM DEVELOPMENT</a:t>
            </a:r>
          </a:p>
          <a:p>
            <a:pPr>
              <a:spcAft>
                <a:spcPts val="0"/>
              </a:spcAft>
            </a:pPr>
            <a:endParaRPr lang="en-GB" dirty="0">
              <a:latin typeface="Calibri" panose="020F0502020204030204" pitchFamily="34" charset="0"/>
              <a:ea typeface="Calibri" panose="020F0502020204030204" pitchFamily="34" charset="0"/>
              <a:cs typeface="Arial" panose="020B0604020202020204" pitchFamily="34" charset="0"/>
            </a:endParaRPr>
          </a:p>
          <a:p>
            <a:pPr>
              <a:spcAft>
                <a:spcPts val="0"/>
              </a:spcAft>
            </a:pPr>
            <a:r>
              <a:rPr lang="en-GB" dirty="0">
                <a:latin typeface="Calibri" panose="020F0502020204030204" pitchFamily="34" charset="0"/>
                <a:ea typeface="Calibri" panose="020F0502020204030204" pitchFamily="34" charset="0"/>
                <a:cs typeface="Arial" panose="020B0604020202020204" pitchFamily="34" charset="0"/>
              </a:rPr>
              <a:t>WHAT FACTORS MAKE A TEAM EFFECTIVE? Team effectiveness can be split into 4 categories;</a:t>
            </a:r>
          </a:p>
        </p:txBody>
      </p:sp>
      <p:pic>
        <p:nvPicPr>
          <p:cNvPr id="3" name="Picture 2">
            <a:extLst>
              <a:ext uri="{FF2B5EF4-FFF2-40B4-BE49-F238E27FC236}">
                <a16:creationId xmlns:a16="http://schemas.microsoft.com/office/drawing/2014/main" id="{FA5C80AC-952F-4595-AC6F-C50C8FE65996}"/>
              </a:ext>
            </a:extLst>
          </p:cNvPr>
          <p:cNvPicPr/>
          <p:nvPr/>
        </p:nvPicPr>
        <p:blipFill>
          <a:blip r:embed="rId2"/>
          <a:stretch>
            <a:fillRect/>
          </a:stretch>
        </p:blipFill>
        <p:spPr>
          <a:xfrm>
            <a:off x="5588636" y="521293"/>
            <a:ext cx="5944997" cy="5700045"/>
          </a:xfrm>
          <a:prstGeom prst="rect">
            <a:avLst/>
          </a:prstGeom>
        </p:spPr>
      </p:pic>
      <p:sp>
        <p:nvSpPr>
          <p:cNvPr id="4" name="TextBox 3">
            <a:extLst>
              <a:ext uri="{FF2B5EF4-FFF2-40B4-BE49-F238E27FC236}">
                <a16:creationId xmlns:a16="http://schemas.microsoft.com/office/drawing/2014/main" id="{9874427D-F1EF-4E22-908F-5AA4021DAF70}"/>
              </a:ext>
            </a:extLst>
          </p:cNvPr>
          <p:cNvSpPr txBox="1"/>
          <p:nvPr/>
        </p:nvSpPr>
        <p:spPr>
          <a:xfrm>
            <a:off x="776288" y="6036672"/>
            <a:ext cx="3983373" cy="369332"/>
          </a:xfrm>
          <a:prstGeom prst="rect">
            <a:avLst/>
          </a:prstGeom>
          <a:solidFill>
            <a:srgbClr val="CC3300"/>
          </a:solidFill>
        </p:spPr>
        <p:txBody>
          <a:bodyPr wrap="square" rtlCol="0">
            <a:spAutoFit/>
          </a:bodyPr>
          <a:lstStyle/>
          <a:p>
            <a:pPr algn="ctr"/>
            <a:r>
              <a:rPr lang="en-GB" b="1" dirty="0"/>
              <a:t>ASSA Consultancy Services</a:t>
            </a:r>
          </a:p>
        </p:txBody>
      </p:sp>
    </p:spTree>
    <p:extLst>
      <p:ext uri="{BB962C8B-B14F-4D97-AF65-F5344CB8AC3E}">
        <p14:creationId xmlns:p14="http://schemas.microsoft.com/office/powerpoint/2010/main" val="16789203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0D7B252-72A8-46F5-86D3-D70E13E9CCEC}"/>
              </a:ext>
            </a:extLst>
          </p:cNvPr>
          <p:cNvSpPr txBox="1"/>
          <p:nvPr/>
        </p:nvSpPr>
        <p:spPr>
          <a:xfrm>
            <a:off x="7415868" y="6200600"/>
            <a:ext cx="3983373" cy="369332"/>
          </a:xfrm>
          <a:prstGeom prst="rect">
            <a:avLst/>
          </a:prstGeom>
          <a:solidFill>
            <a:srgbClr val="CC3300"/>
          </a:solidFill>
        </p:spPr>
        <p:txBody>
          <a:bodyPr wrap="square" rtlCol="0">
            <a:spAutoFit/>
          </a:bodyPr>
          <a:lstStyle/>
          <a:p>
            <a:pPr algn="ctr"/>
            <a:r>
              <a:rPr lang="en-GB" b="1" dirty="0"/>
              <a:t>ASSA Consultancy Services</a:t>
            </a:r>
          </a:p>
        </p:txBody>
      </p:sp>
      <p:sp>
        <p:nvSpPr>
          <p:cNvPr id="4" name="Oval 3">
            <a:extLst>
              <a:ext uri="{FF2B5EF4-FFF2-40B4-BE49-F238E27FC236}">
                <a16:creationId xmlns:a16="http://schemas.microsoft.com/office/drawing/2014/main" id="{B1F362E2-7C11-416E-B9C0-5323D5AEE1AF}"/>
              </a:ext>
            </a:extLst>
          </p:cNvPr>
          <p:cNvSpPr/>
          <p:nvPr/>
        </p:nvSpPr>
        <p:spPr>
          <a:xfrm>
            <a:off x="1249959" y="1243668"/>
            <a:ext cx="2340528" cy="134014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0"/>
              </a:spcAft>
            </a:pPr>
            <a:r>
              <a:rPr lang="en-GB" b="1" dirty="0">
                <a:solidFill>
                  <a:schemeClr val="tx1"/>
                </a:solidFill>
                <a:effectLst>
                  <a:outerShdw blurRad="38100" dist="38100" dir="2700000" algn="tl">
                    <a:srgbClr val="000000">
                      <a:alpha val="43137"/>
                    </a:srgbClr>
                  </a:outerShdw>
                </a:effectLst>
              </a:rPr>
              <a:t>Adequate Resources</a:t>
            </a:r>
            <a:endParaRPr lang="en-GB" b="1" dirty="0">
              <a:solidFill>
                <a:schemeClr val="tx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5" name="Oval 4">
            <a:extLst>
              <a:ext uri="{FF2B5EF4-FFF2-40B4-BE49-F238E27FC236}">
                <a16:creationId xmlns:a16="http://schemas.microsoft.com/office/drawing/2014/main" id="{1BD8EE38-E267-4F05-9E9C-D2F282626509}"/>
              </a:ext>
            </a:extLst>
          </p:cNvPr>
          <p:cNvSpPr/>
          <p:nvPr/>
        </p:nvSpPr>
        <p:spPr>
          <a:xfrm>
            <a:off x="8248475" y="1122029"/>
            <a:ext cx="2150377" cy="149114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0"/>
              </a:spcAft>
            </a:pPr>
            <a:r>
              <a:rPr lang="en-GB" b="1" dirty="0">
                <a:solidFill>
                  <a:schemeClr val="tx1"/>
                </a:solidFill>
                <a:effectLst>
                  <a:outerShdw blurRad="38100" dist="38100" dir="2700000" algn="tl">
                    <a:srgbClr val="000000">
                      <a:alpha val="43137"/>
                    </a:srgbClr>
                  </a:outerShdw>
                </a:effectLst>
              </a:rPr>
              <a:t>Leadership and Structure</a:t>
            </a:r>
          </a:p>
        </p:txBody>
      </p:sp>
      <p:sp>
        <p:nvSpPr>
          <p:cNvPr id="6" name="Oval 5">
            <a:extLst>
              <a:ext uri="{FF2B5EF4-FFF2-40B4-BE49-F238E27FC236}">
                <a16:creationId xmlns:a16="http://schemas.microsoft.com/office/drawing/2014/main" id="{7D1D8469-E223-44E7-A8EC-A3444A7CCB6F}"/>
              </a:ext>
            </a:extLst>
          </p:cNvPr>
          <p:cNvSpPr/>
          <p:nvPr/>
        </p:nvSpPr>
        <p:spPr>
          <a:xfrm>
            <a:off x="7977931" y="3900880"/>
            <a:ext cx="2340528" cy="140246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0"/>
              </a:spcAft>
            </a:pPr>
            <a:r>
              <a:rPr lang="en-GB" b="1" dirty="0">
                <a:solidFill>
                  <a:schemeClr val="tx1"/>
                </a:solidFill>
                <a:effectLst>
                  <a:outerShdw blurRad="38100" dist="38100" dir="2700000" algn="tl">
                    <a:srgbClr val="000000">
                      <a:alpha val="43137"/>
                    </a:srgbClr>
                  </a:outerShdw>
                </a:effectLst>
              </a:rPr>
              <a:t>Climate of Trust</a:t>
            </a:r>
            <a:endParaRPr lang="en-GB" b="1" dirty="0">
              <a:solidFill>
                <a:schemeClr val="tx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7" name="Oval 6">
            <a:extLst>
              <a:ext uri="{FF2B5EF4-FFF2-40B4-BE49-F238E27FC236}">
                <a16:creationId xmlns:a16="http://schemas.microsoft.com/office/drawing/2014/main" id="{F3987CE8-CE79-431F-AA40-28FCCD7B3E5B}"/>
              </a:ext>
            </a:extLst>
          </p:cNvPr>
          <p:cNvSpPr/>
          <p:nvPr/>
        </p:nvSpPr>
        <p:spPr>
          <a:xfrm>
            <a:off x="1519108" y="3994663"/>
            <a:ext cx="2340528" cy="158342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spcAft>
                <a:spcPts val="0"/>
              </a:spcAft>
            </a:pPr>
            <a:r>
              <a:rPr lang="en-GB" b="1" dirty="0">
                <a:solidFill>
                  <a:schemeClr val="tx1"/>
                </a:solidFill>
                <a:effectLst>
                  <a:outerShdw blurRad="38100" dist="38100" dir="2700000" algn="tl">
                    <a:srgbClr val="000000">
                      <a:alpha val="43137"/>
                    </a:srgbClr>
                  </a:outerShdw>
                </a:effectLst>
              </a:rPr>
              <a:t>Performance Evaluation and Reward System</a:t>
            </a:r>
            <a:endParaRPr lang="en-GB" b="1" dirty="0">
              <a:solidFill>
                <a:schemeClr val="tx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cxnSp>
        <p:nvCxnSpPr>
          <p:cNvPr id="11" name="Straight Arrow Connector 10">
            <a:extLst>
              <a:ext uri="{FF2B5EF4-FFF2-40B4-BE49-F238E27FC236}">
                <a16:creationId xmlns:a16="http://schemas.microsoft.com/office/drawing/2014/main" id="{46772E8E-7292-4E9C-95F1-E0D101F45F44}"/>
              </a:ext>
            </a:extLst>
          </p:cNvPr>
          <p:cNvCxnSpPr>
            <a:cxnSpLocks/>
            <a:endCxn id="6" idx="2"/>
          </p:cNvCxnSpPr>
          <p:nvPr/>
        </p:nvCxnSpPr>
        <p:spPr>
          <a:xfrm>
            <a:off x="7063530" y="3944331"/>
            <a:ext cx="914401" cy="65778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1928D439-00F5-4EA3-999D-02C5BCD2033E}"/>
              </a:ext>
            </a:extLst>
          </p:cNvPr>
          <p:cNvSpPr/>
          <p:nvPr/>
        </p:nvSpPr>
        <p:spPr>
          <a:xfrm>
            <a:off x="4504888" y="2541864"/>
            <a:ext cx="2558642" cy="1402467"/>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914400" eaLnBrk="0" fontAlgn="base" hangingPunct="0">
              <a:spcBef>
                <a:spcPct val="0"/>
              </a:spcBef>
              <a:spcAft>
                <a:spcPts val="600"/>
              </a:spcAft>
            </a:pPr>
            <a:r>
              <a:rPr lang="en-GB" altLang="en-US" sz="4400" b="1" u="sng" dirty="0">
                <a:solidFill>
                  <a:schemeClr val="tx1"/>
                </a:solidFill>
                <a:latin typeface="Calibri" panose="020F0502020204030204" pitchFamily="34" charset="0"/>
                <a:ea typeface="Calibri" panose="020F0502020204030204" pitchFamily="34" charset="0"/>
                <a:cs typeface="Arial" panose="020B0604020202020204" pitchFamily="34" charset="0"/>
              </a:rPr>
              <a:t>CONTEXT</a:t>
            </a:r>
            <a:endParaRPr lang="en-GB" altLang="en-US" sz="4400" dirty="0">
              <a:solidFill>
                <a:schemeClr val="tx1"/>
              </a:solidFill>
            </a:endParaRPr>
          </a:p>
        </p:txBody>
      </p:sp>
      <p:cxnSp>
        <p:nvCxnSpPr>
          <p:cNvPr id="20" name="Straight Arrow Connector 19">
            <a:extLst>
              <a:ext uri="{FF2B5EF4-FFF2-40B4-BE49-F238E27FC236}">
                <a16:creationId xmlns:a16="http://schemas.microsoft.com/office/drawing/2014/main" id="{A6166292-C9A2-43E8-9C80-0F773AC9EB2A}"/>
              </a:ext>
            </a:extLst>
          </p:cNvPr>
          <p:cNvCxnSpPr>
            <a:cxnSpLocks/>
          </p:cNvCxnSpPr>
          <p:nvPr/>
        </p:nvCxnSpPr>
        <p:spPr>
          <a:xfrm flipV="1">
            <a:off x="7063530" y="2088859"/>
            <a:ext cx="1268836" cy="46139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10B60051-BC85-4663-9EF1-C2738DA48F87}"/>
              </a:ext>
            </a:extLst>
          </p:cNvPr>
          <p:cNvCxnSpPr/>
          <p:nvPr/>
        </p:nvCxnSpPr>
        <p:spPr>
          <a:xfrm flipH="1">
            <a:off x="3766657" y="3944331"/>
            <a:ext cx="738231" cy="55216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8B7E36BB-CC8C-4768-9CE8-6A0A2A88A169}"/>
              </a:ext>
            </a:extLst>
          </p:cNvPr>
          <p:cNvCxnSpPr/>
          <p:nvPr/>
        </p:nvCxnSpPr>
        <p:spPr>
          <a:xfrm flipH="1" flipV="1">
            <a:off x="3514987" y="2088859"/>
            <a:ext cx="989901" cy="45300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7" name="Picture 26" descr="A picture containing indoor&#10;&#10;Description automatically generated">
            <a:extLst>
              <a:ext uri="{FF2B5EF4-FFF2-40B4-BE49-F238E27FC236}">
                <a16:creationId xmlns:a16="http://schemas.microsoft.com/office/drawing/2014/main" id="{A03DEEF1-81F2-46A3-A9C0-B167504A65A3}"/>
              </a:ext>
            </a:extLst>
          </p:cNvPr>
          <p:cNvPicPr>
            <a:picLocks noChangeAspect="1"/>
          </p:cNvPicPr>
          <p:nvPr/>
        </p:nvPicPr>
        <p:blipFill>
          <a:blip r:embed="rId2"/>
          <a:stretch>
            <a:fillRect/>
          </a:stretch>
        </p:blipFill>
        <p:spPr>
          <a:xfrm>
            <a:off x="4009937" y="826535"/>
            <a:ext cx="1591356" cy="1057546"/>
          </a:xfrm>
          <a:prstGeom prst="rect">
            <a:avLst/>
          </a:prstGeom>
        </p:spPr>
      </p:pic>
      <p:pic>
        <p:nvPicPr>
          <p:cNvPr id="29" name="Picture 28">
            <a:extLst>
              <a:ext uri="{FF2B5EF4-FFF2-40B4-BE49-F238E27FC236}">
                <a16:creationId xmlns:a16="http://schemas.microsoft.com/office/drawing/2014/main" id="{8D98CC95-18AD-42A4-8591-92C485423107}"/>
              </a:ext>
            </a:extLst>
          </p:cNvPr>
          <p:cNvPicPr>
            <a:picLocks noChangeAspect="1"/>
          </p:cNvPicPr>
          <p:nvPr/>
        </p:nvPicPr>
        <p:blipFill rotWithShape="1">
          <a:blip r:embed="rId3"/>
          <a:srcRect b="10400"/>
          <a:stretch/>
        </p:blipFill>
        <p:spPr>
          <a:xfrm>
            <a:off x="694508" y="2863337"/>
            <a:ext cx="1480351" cy="972164"/>
          </a:xfrm>
          <a:prstGeom prst="rect">
            <a:avLst/>
          </a:prstGeom>
        </p:spPr>
      </p:pic>
      <p:pic>
        <p:nvPicPr>
          <p:cNvPr id="31" name="Picture 30">
            <a:extLst>
              <a:ext uri="{FF2B5EF4-FFF2-40B4-BE49-F238E27FC236}">
                <a16:creationId xmlns:a16="http://schemas.microsoft.com/office/drawing/2014/main" id="{40E9FC6B-DE61-4A69-B28C-716E1E1B612E}"/>
              </a:ext>
            </a:extLst>
          </p:cNvPr>
          <p:cNvPicPr>
            <a:picLocks noChangeAspect="1"/>
          </p:cNvPicPr>
          <p:nvPr/>
        </p:nvPicPr>
        <p:blipFill rotWithShape="1">
          <a:blip r:embed="rId4"/>
          <a:srcRect l="2708" t="26183" r="5223" b="21105"/>
          <a:stretch/>
        </p:blipFill>
        <p:spPr>
          <a:xfrm>
            <a:off x="6072930" y="765548"/>
            <a:ext cx="2150377" cy="923379"/>
          </a:xfrm>
          <a:prstGeom prst="rect">
            <a:avLst/>
          </a:prstGeom>
        </p:spPr>
      </p:pic>
      <p:pic>
        <p:nvPicPr>
          <p:cNvPr id="33" name="Picture 32" descr="A screenshot of a cell phone&#10;&#10;Description automatically generated">
            <a:extLst>
              <a:ext uri="{FF2B5EF4-FFF2-40B4-BE49-F238E27FC236}">
                <a16:creationId xmlns:a16="http://schemas.microsoft.com/office/drawing/2014/main" id="{0471CC8D-B812-49C4-9935-D7ACE9168A28}"/>
              </a:ext>
            </a:extLst>
          </p:cNvPr>
          <p:cNvPicPr>
            <a:picLocks noChangeAspect="1"/>
          </p:cNvPicPr>
          <p:nvPr/>
        </p:nvPicPr>
        <p:blipFill rotWithShape="1">
          <a:blip r:embed="rId5"/>
          <a:srcRect l="-2400" t="16842" r="2400" b="43274"/>
          <a:stretch/>
        </p:blipFill>
        <p:spPr>
          <a:xfrm>
            <a:off x="4504888" y="4783714"/>
            <a:ext cx="2964659" cy="1109390"/>
          </a:xfrm>
          <a:prstGeom prst="rect">
            <a:avLst/>
          </a:prstGeom>
        </p:spPr>
      </p:pic>
    </p:spTree>
    <p:extLst>
      <p:ext uri="{BB962C8B-B14F-4D97-AF65-F5344CB8AC3E}">
        <p14:creationId xmlns:p14="http://schemas.microsoft.com/office/powerpoint/2010/main" val="32651042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18A879B-1D73-454F-9727-A68AA797FFDF}"/>
              </a:ext>
            </a:extLst>
          </p:cNvPr>
          <p:cNvSpPr txBox="1"/>
          <p:nvPr/>
        </p:nvSpPr>
        <p:spPr>
          <a:xfrm>
            <a:off x="3784836" y="900446"/>
            <a:ext cx="4714613" cy="1138773"/>
          </a:xfrm>
          <a:prstGeom prst="rect">
            <a:avLst/>
          </a:prstGeom>
          <a:noFill/>
        </p:spPr>
        <p:txBody>
          <a:bodyPr wrap="square" rtlCol="0">
            <a:spAutoFit/>
          </a:bodyPr>
          <a:lstStyle/>
          <a:p>
            <a:pPr algn="ctr"/>
            <a:r>
              <a:rPr lang="en-GB" sz="3200" b="1" u="sng" dirty="0"/>
              <a:t>TEAM COMPOSITION</a:t>
            </a:r>
          </a:p>
          <a:p>
            <a:endParaRPr lang="en-GB" sz="3600" b="1" u="sng" dirty="0"/>
          </a:p>
        </p:txBody>
      </p:sp>
      <p:sp>
        <p:nvSpPr>
          <p:cNvPr id="7" name="TextBox 6">
            <a:extLst>
              <a:ext uri="{FF2B5EF4-FFF2-40B4-BE49-F238E27FC236}">
                <a16:creationId xmlns:a16="http://schemas.microsoft.com/office/drawing/2014/main" id="{AD6188C1-7A5E-4FDE-A73B-74A9BCB66147}"/>
              </a:ext>
            </a:extLst>
          </p:cNvPr>
          <p:cNvSpPr txBox="1"/>
          <p:nvPr/>
        </p:nvSpPr>
        <p:spPr>
          <a:xfrm>
            <a:off x="1091966" y="1816929"/>
            <a:ext cx="2600587" cy="4247317"/>
          </a:xfrm>
          <a:prstGeom prst="rect">
            <a:avLst/>
          </a:prstGeom>
          <a:solidFill>
            <a:schemeClr val="accent1">
              <a:lumMod val="40000"/>
              <a:lumOff val="60000"/>
            </a:schemeClr>
          </a:solidFill>
          <a:ln w="57150">
            <a:solidFill>
              <a:schemeClr val="tx1"/>
            </a:solidFill>
          </a:ln>
        </p:spPr>
        <p:txBody>
          <a:bodyPr wrap="square" rtlCol="0">
            <a:spAutoFit/>
          </a:bodyPr>
          <a:lstStyle/>
          <a:p>
            <a:pPr algn="ctr"/>
            <a:r>
              <a:rPr lang="en-GB" b="1" u="sng" dirty="0"/>
              <a:t>Member ability</a:t>
            </a:r>
          </a:p>
          <a:p>
            <a:r>
              <a:rPr lang="en-GB" dirty="0"/>
              <a:t> </a:t>
            </a:r>
          </a:p>
          <a:p>
            <a:r>
              <a:rPr lang="en-GB" dirty="0"/>
              <a:t>A teams performance is heavily dependant on the knowledge, skills and abilities of its individual members.  This can include technical expertise, problem solving skills and decision making skills. A right mix of these skills is critical. </a:t>
            </a:r>
          </a:p>
          <a:p>
            <a:r>
              <a:rPr lang="en-GB" dirty="0"/>
              <a:t> </a:t>
            </a:r>
          </a:p>
        </p:txBody>
      </p:sp>
      <p:sp>
        <p:nvSpPr>
          <p:cNvPr id="8" name="TextBox 7">
            <a:extLst>
              <a:ext uri="{FF2B5EF4-FFF2-40B4-BE49-F238E27FC236}">
                <a16:creationId xmlns:a16="http://schemas.microsoft.com/office/drawing/2014/main" id="{6D0B38FD-F2AC-4248-9510-0D2E88274A56}"/>
              </a:ext>
            </a:extLst>
          </p:cNvPr>
          <p:cNvSpPr txBox="1"/>
          <p:nvPr/>
        </p:nvSpPr>
        <p:spPr>
          <a:xfrm>
            <a:off x="4334312" y="2324777"/>
            <a:ext cx="3523376" cy="2837155"/>
          </a:xfrm>
          <a:prstGeom prst="rect">
            <a:avLst/>
          </a:prstGeom>
          <a:solidFill>
            <a:schemeClr val="accent3">
              <a:lumMod val="60000"/>
              <a:lumOff val="40000"/>
            </a:schemeClr>
          </a:solidFill>
          <a:ln w="57150">
            <a:solidFill>
              <a:schemeClr val="tx1"/>
            </a:solidFill>
          </a:ln>
        </p:spPr>
        <p:txBody>
          <a:bodyPr wrap="square" rtlCol="0">
            <a:spAutoFit/>
          </a:bodyPr>
          <a:lstStyle/>
          <a:p>
            <a:pPr algn="ctr"/>
            <a:r>
              <a:rPr lang="en-GB" b="1" u="sng" dirty="0"/>
              <a:t>Member Personality</a:t>
            </a:r>
          </a:p>
          <a:p>
            <a:r>
              <a:rPr lang="en-GB" dirty="0"/>
              <a:t> </a:t>
            </a:r>
          </a:p>
          <a:p>
            <a:r>
              <a:rPr lang="en-GB" dirty="0"/>
              <a:t>A conscientious team member will ensure that other team members are backed up and they will be great at assessing where support is needed.</a:t>
            </a:r>
          </a:p>
          <a:p>
            <a:endParaRPr lang="en-GB" dirty="0"/>
          </a:p>
          <a:p>
            <a:endParaRPr lang="en-GB" dirty="0"/>
          </a:p>
        </p:txBody>
      </p:sp>
      <p:sp>
        <p:nvSpPr>
          <p:cNvPr id="9" name="TextBox 8">
            <a:extLst>
              <a:ext uri="{FF2B5EF4-FFF2-40B4-BE49-F238E27FC236}">
                <a16:creationId xmlns:a16="http://schemas.microsoft.com/office/drawing/2014/main" id="{B6B620AD-BDE7-48F5-8A87-74BFBD90FA5F}"/>
              </a:ext>
            </a:extLst>
          </p:cNvPr>
          <p:cNvSpPr txBox="1"/>
          <p:nvPr/>
        </p:nvSpPr>
        <p:spPr>
          <a:xfrm>
            <a:off x="4165832" y="6108321"/>
            <a:ext cx="3983373" cy="369332"/>
          </a:xfrm>
          <a:prstGeom prst="rect">
            <a:avLst/>
          </a:prstGeom>
          <a:solidFill>
            <a:srgbClr val="CC3300"/>
          </a:solidFill>
        </p:spPr>
        <p:txBody>
          <a:bodyPr wrap="square" rtlCol="0">
            <a:spAutoFit/>
          </a:bodyPr>
          <a:lstStyle/>
          <a:p>
            <a:pPr algn="ctr"/>
            <a:r>
              <a:rPr lang="en-GB" b="1" dirty="0"/>
              <a:t>ASSA Consultancy Services</a:t>
            </a:r>
          </a:p>
        </p:txBody>
      </p:sp>
      <p:sp>
        <p:nvSpPr>
          <p:cNvPr id="10" name="Text Placeholder 2">
            <a:extLst>
              <a:ext uri="{FF2B5EF4-FFF2-40B4-BE49-F238E27FC236}">
                <a16:creationId xmlns:a16="http://schemas.microsoft.com/office/drawing/2014/main" id="{C3D5267D-02E7-4543-9256-3DA87B6A282E}"/>
              </a:ext>
            </a:extLst>
          </p:cNvPr>
          <p:cNvSpPr txBox="1">
            <a:spLocks/>
          </p:cNvSpPr>
          <p:nvPr/>
        </p:nvSpPr>
        <p:spPr>
          <a:xfrm>
            <a:off x="8622486" y="1703452"/>
            <a:ext cx="2600587" cy="3893192"/>
          </a:xfrm>
          <a:prstGeom prst="rect">
            <a:avLst/>
          </a:prstGeom>
          <a:solidFill>
            <a:schemeClr val="accent2">
              <a:lumMod val="40000"/>
              <a:lumOff val="60000"/>
            </a:schemeClr>
          </a:solidFill>
          <a:ln w="47625" cmpd="sng">
            <a:solidFill>
              <a:schemeClr val="tx1"/>
            </a:solidFill>
          </a:ln>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None/>
            </a:pPr>
            <a:r>
              <a:rPr lang="en-GB" b="1" u="sng" dirty="0"/>
              <a:t>Member Diversity</a:t>
            </a:r>
          </a:p>
          <a:p>
            <a:pPr marL="0" indent="0">
              <a:buNone/>
            </a:pPr>
            <a:r>
              <a:rPr lang="en-GB" dirty="0"/>
              <a:t> </a:t>
            </a:r>
          </a:p>
          <a:p>
            <a:pPr marL="0" indent="0">
              <a:buNone/>
            </a:pPr>
            <a:r>
              <a:rPr lang="en-GB" sz="1900" dirty="0"/>
              <a:t>Team diversity had many advantages however, diversity is not always desirable. If members are too dissimilar they may struggle to communicate and the chances of conflict increases. This can lead to high turnover and task failure. </a:t>
            </a:r>
          </a:p>
          <a:p>
            <a:endParaRPr lang="en-GB" dirty="0"/>
          </a:p>
        </p:txBody>
      </p:sp>
    </p:spTree>
    <p:extLst>
      <p:ext uri="{BB962C8B-B14F-4D97-AF65-F5344CB8AC3E}">
        <p14:creationId xmlns:p14="http://schemas.microsoft.com/office/powerpoint/2010/main" val="18823255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BBEF8AA-FDED-4EDF-B7EF-551824748A54}"/>
              </a:ext>
            </a:extLst>
          </p:cNvPr>
          <p:cNvSpPr/>
          <p:nvPr/>
        </p:nvSpPr>
        <p:spPr>
          <a:xfrm>
            <a:off x="893092" y="1603309"/>
            <a:ext cx="4009938" cy="3416320"/>
          </a:xfrm>
          <a:prstGeom prst="rect">
            <a:avLst/>
          </a:prstGeom>
        </p:spPr>
        <p:txBody>
          <a:bodyPr wrap="square">
            <a:spAutoFit/>
          </a:bodyPr>
          <a:lstStyle/>
          <a:p>
            <a:pPr>
              <a:spcAft>
                <a:spcPts val="0"/>
              </a:spcAft>
            </a:pPr>
            <a:r>
              <a:rPr lang="en-GB" dirty="0">
                <a:latin typeface="Calibri" panose="020F0502020204030204" pitchFamily="34" charset="0"/>
                <a:ea typeface="Calibri" panose="020F0502020204030204" pitchFamily="34" charset="0"/>
                <a:cs typeface="Arial" panose="020B0604020202020204" pitchFamily="34" charset="0"/>
              </a:rPr>
              <a:t> </a:t>
            </a:r>
          </a:p>
          <a:p>
            <a:pPr>
              <a:spcAft>
                <a:spcPts val="0"/>
              </a:spcAft>
            </a:pPr>
            <a:r>
              <a:rPr lang="en-GB" b="1" u="sng" dirty="0">
                <a:latin typeface="Calibri" panose="020F0502020204030204" pitchFamily="34" charset="0"/>
                <a:ea typeface="Calibri" panose="020F0502020204030204" pitchFamily="34" charset="0"/>
                <a:cs typeface="Arial" panose="020B0604020202020204" pitchFamily="34" charset="0"/>
              </a:rPr>
              <a:t>Team Size</a:t>
            </a:r>
          </a:p>
          <a:p>
            <a:pPr>
              <a:spcAft>
                <a:spcPts val="0"/>
              </a:spcAft>
            </a:pPr>
            <a:r>
              <a:rPr lang="en-GB" dirty="0">
                <a:latin typeface="Calibri" panose="020F0502020204030204" pitchFamily="34" charset="0"/>
                <a:ea typeface="Calibri" panose="020F0502020204030204" pitchFamily="34" charset="0"/>
                <a:cs typeface="Arial" panose="020B0604020202020204" pitchFamily="34" charset="0"/>
              </a:rPr>
              <a:t> </a:t>
            </a:r>
          </a:p>
          <a:p>
            <a:pPr>
              <a:spcAft>
                <a:spcPts val="0"/>
              </a:spcAft>
            </a:pPr>
            <a:r>
              <a:rPr lang="en-GB" dirty="0">
                <a:latin typeface="Calibri" panose="020F0502020204030204" pitchFamily="34" charset="0"/>
                <a:ea typeface="Calibri" panose="020F0502020204030204" pitchFamily="34" charset="0"/>
                <a:cs typeface="Arial" panose="020B0604020202020204" pitchFamily="34" charset="0"/>
              </a:rPr>
              <a:t>What size should a work team be in order to be effective?</a:t>
            </a:r>
          </a:p>
          <a:p>
            <a:pPr>
              <a:spcAft>
                <a:spcPts val="0"/>
              </a:spcAft>
            </a:pPr>
            <a:r>
              <a:rPr lang="en-GB" dirty="0">
                <a:latin typeface="Calibri" panose="020F0502020204030204" pitchFamily="34" charset="0"/>
                <a:ea typeface="Calibri" panose="020F0502020204030204" pitchFamily="34" charset="0"/>
                <a:cs typeface="Arial" panose="020B0604020202020204" pitchFamily="34" charset="0"/>
              </a:rPr>
              <a:t> </a:t>
            </a:r>
          </a:p>
          <a:p>
            <a:pPr>
              <a:spcAft>
                <a:spcPts val="0"/>
              </a:spcAft>
            </a:pPr>
            <a:r>
              <a:rPr lang="en-GB" dirty="0">
                <a:latin typeface="Calibri" panose="020F0502020204030204" pitchFamily="34" charset="0"/>
                <a:ea typeface="Calibri" panose="020F0502020204030204" pitchFamily="34" charset="0"/>
                <a:cs typeface="Arial" panose="020B0604020202020204" pitchFamily="34" charset="0"/>
              </a:rPr>
              <a:t>Most people agree that keeping teams small is the key to a successful team.</a:t>
            </a:r>
          </a:p>
          <a:p>
            <a:pPr>
              <a:spcAft>
                <a:spcPts val="0"/>
              </a:spcAft>
            </a:pPr>
            <a:r>
              <a:rPr lang="en-GB" dirty="0">
                <a:latin typeface="Calibri" panose="020F0502020204030204" pitchFamily="34" charset="0"/>
                <a:ea typeface="Calibri" panose="020F0502020204030204" pitchFamily="34" charset="0"/>
                <a:cs typeface="Arial" panose="020B0604020202020204" pitchFamily="34" charset="0"/>
              </a:rPr>
              <a:t> </a:t>
            </a:r>
          </a:p>
          <a:p>
            <a:pPr>
              <a:spcAft>
                <a:spcPts val="0"/>
              </a:spcAft>
            </a:pPr>
            <a:r>
              <a:rPr lang="en-GB" dirty="0">
                <a:latin typeface="Calibri" panose="020F0502020204030204" pitchFamily="34" charset="0"/>
                <a:ea typeface="Calibri" panose="020F0502020204030204" pitchFamily="34" charset="0"/>
                <a:cs typeface="Arial" panose="020B0604020202020204" pitchFamily="34" charset="0"/>
              </a:rPr>
              <a:t>Generally, teams should have between five and nine members. </a:t>
            </a:r>
          </a:p>
          <a:p>
            <a:pPr>
              <a:spcAft>
                <a:spcPts val="0"/>
              </a:spcAft>
            </a:pPr>
            <a:r>
              <a:rPr lang="en-GB" dirty="0">
                <a:latin typeface="Calibri" panose="020F0502020204030204" pitchFamily="34" charset="0"/>
                <a:ea typeface="Calibri" panose="020F0502020204030204" pitchFamily="34" charset="0"/>
                <a:cs typeface="Arial" panose="020B0604020202020204" pitchFamily="34" charset="0"/>
              </a:rPr>
              <a:t> </a:t>
            </a:r>
          </a:p>
        </p:txBody>
      </p:sp>
      <p:pic>
        <p:nvPicPr>
          <p:cNvPr id="4" name="Picture 3" descr="A picture containing indoor, pizza, photo, object&#10;&#10;Description automatically generated">
            <a:extLst>
              <a:ext uri="{FF2B5EF4-FFF2-40B4-BE49-F238E27FC236}">
                <a16:creationId xmlns:a16="http://schemas.microsoft.com/office/drawing/2014/main" id="{6A91E6E6-D157-4DEE-9442-B161A6C16AC0}"/>
              </a:ext>
            </a:extLst>
          </p:cNvPr>
          <p:cNvPicPr>
            <a:picLocks noChangeAspect="1"/>
          </p:cNvPicPr>
          <p:nvPr/>
        </p:nvPicPr>
        <p:blipFill>
          <a:blip r:embed="rId2"/>
          <a:stretch>
            <a:fillRect/>
          </a:stretch>
        </p:blipFill>
        <p:spPr>
          <a:xfrm>
            <a:off x="5742037" y="2015784"/>
            <a:ext cx="5132790" cy="3161972"/>
          </a:xfrm>
          <a:prstGeom prst="rect">
            <a:avLst/>
          </a:prstGeom>
          <a:ln w="50800" cmpd="sng">
            <a:solidFill>
              <a:schemeClr val="accent1"/>
            </a:solidFill>
          </a:ln>
        </p:spPr>
      </p:pic>
      <p:sp>
        <p:nvSpPr>
          <p:cNvPr id="5" name="Rectangle 4">
            <a:extLst>
              <a:ext uri="{FF2B5EF4-FFF2-40B4-BE49-F238E27FC236}">
                <a16:creationId xmlns:a16="http://schemas.microsoft.com/office/drawing/2014/main" id="{9BAC08C7-8DA7-4FEC-964B-313D91BB9373}"/>
              </a:ext>
            </a:extLst>
          </p:cNvPr>
          <p:cNvSpPr/>
          <p:nvPr/>
        </p:nvSpPr>
        <p:spPr>
          <a:xfrm>
            <a:off x="7256344" y="1418643"/>
            <a:ext cx="1921295" cy="369332"/>
          </a:xfrm>
          <a:prstGeom prst="rect">
            <a:avLst/>
          </a:prstGeom>
        </p:spPr>
        <p:txBody>
          <a:bodyPr wrap="none">
            <a:spAutoFit/>
          </a:bodyPr>
          <a:lstStyle/>
          <a:p>
            <a:pPr>
              <a:spcAft>
                <a:spcPts val="0"/>
              </a:spcAft>
            </a:pPr>
            <a:r>
              <a:rPr lang="en-GB" dirty="0">
                <a:latin typeface="Calibri" panose="020F0502020204030204" pitchFamily="34" charset="0"/>
                <a:ea typeface="Calibri" panose="020F0502020204030204" pitchFamily="34" charset="0"/>
                <a:cs typeface="Arial" panose="020B0604020202020204" pitchFamily="34" charset="0"/>
              </a:rPr>
              <a:t>‘Two Pizza’ Theory</a:t>
            </a:r>
          </a:p>
        </p:txBody>
      </p:sp>
      <p:sp>
        <p:nvSpPr>
          <p:cNvPr id="6" name="TextBox 5">
            <a:extLst>
              <a:ext uri="{FF2B5EF4-FFF2-40B4-BE49-F238E27FC236}">
                <a16:creationId xmlns:a16="http://schemas.microsoft.com/office/drawing/2014/main" id="{1B3EE875-2045-485B-BDC5-6DF1A601A634}"/>
              </a:ext>
            </a:extLst>
          </p:cNvPr>
          <p:cNvSpPr txBox="1"/>
          <p:nvPr/>
        </p:nvSpPr>
        <p:spPr>
          <a:xfrm>
            <a:off x="3750350" y="5931481"/>
            <a:ext cx="3983373" cy="369332"/>
          </a:xfrm>
          <a:prstGeom prst="rect">
            <a:avLst/>
          </a:prstGeom>
          <a:solidFill>
            <a:srgbClr val="CC3300"/>
          </a:solidFill>
        </p:spPr>
        <p:txBody>
          <a:bodyPr wrap="square" rtlCol="0">
            <a:spAutoFit/>
          </a:bodyPr>
          <a:lstStyle/>
          <a:p>
            <a:pPr algn="ctr"/>
            <a:r>
              <a:rPr lang="en-GB" b="1" dirty="0"/>
              <a:t>ASSA Consultancy Services</a:t>
            </a:r>
          </a:p>
        </p:txBody>
      </p:sp>
    </p:spTree>
    <p:extLst>
      <p:ext uri="{BB962C8B-B14F-4D97-AF65-F5344CB8AC3E}">
        <p14:creationId xmlns:p14="http://schemas.microsoft.com/office/powerpoint/2010/main" val="16180207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876598D-C3CF-4449-AAC7-A37F8F639EB9}"/>
              </a:ext>
            </a:extLst>
          </p:cNvPr>
          <p:cNvSpPr>
            <a:spLocks noGrp="1"/>
          </p:cNvSpPr>
          <p:nvPr>
            <p:ph type="subTitle" idx="4294967295"/>
          </p:nvPr>
        </p:nvSpPr>
        <p:spPr>
          <a:xfrm>
            <a:off x="1371600" y="1260271"/>
            <a:ext cx="9448800" cy="4502966"/>
          </a:xfrm>
        </p:spPr>
        <p:txBody>
          <a:bodyPr>
            <a:normAutofit/>
          </a:bodyPr>
          <a:lstStyle/>
          <a:p>
            <a:pPr marL="0" indent="0" algn="ctr">
              <a:buNone/>
            </a:pPr>
            <a:r>
              <a:rPr lang="en-GB" b="1" u="sng" dirty="0"/>
              <a:t>Team Process</a:t>
            </a:r>
          </a:p>
          <a:p>
            <a:endParaRPr lang="en-GB" b="1" u="sng" dirty="0"/>
          </a:p>
          <a:p>
            <a:pPr marL="0" indent="0">
              <a:buNone/>
            </a:pPr>
            <a:r>
              <a:rPr lang="en-GB" dirty="0"/>
              <a:t>There are essentially five variables the contribute to a teams effectiveness;</a:t>
            </a:r>
          </a:p>
          <a:p>
            <a:pPr marL="0" indent="0">
              <a:buNone/>
            </a:pPr>
            <a:r>
              <a:rPr lang="en-GB" dirty="0"/>
              <a:t> </a:t>
            </a:r>
          </a:p>
          <a:p>
            <a:pPr marL="342900" indent="-342900">
              <a:buFont typeface="Wingdings" panose="05000000000000000000" pitchFamily="2" charset="2"/>
              <a:buChar char="q"/>
            </a:pPr>
            <a:r>
              <a:rPr lang="en-GB" dirty="0"/>
              <a:t>Common Plan and Purpose </a:t>
            </a:r>
          </a:p>
          <a:p>
            <a:pPr marL="342900" indent="-342900">
              <a:buFont typeface="Wingdings" panose="05000000000000000000" pitchFamily="2" charset="2"/>
              <a:buChar char="q"/>
            </a:pPr>
            <a:r>
              <a:rPr lang="en-GB" dirty="0"/>
              <a:t>Specific team goals </a:t>
            </a:r>
          </a:p>
          <a:p>
            <a:pPr marL="342900" indent="-342900">
              <a:buFont typeface="Wingdings" panose="05000000000000000000" pitchFamily="2" charset="2"/>
              <a:buChar char="q"/>
            </a:pPr>
            <a:r>
              <a:rPr lang="en-GB" dirty="0"/>
              <a:t>Team Efficacy </a:t>
            </a:r>
          </a:p>
          <a:p>
            <a:pPr marL="342900" indent="-342900">
              <a:buFont typeface="Wingdings" panose="05000000000000000000" pitchFamily="2" charset="2"/>
              <a:buChar char="q"/>
            </a:pPr>
            <a:r>
              <a:rPr lang="en-GB" dirty="0"/>
              <a:t>Managing Conflict </a:t>
            </a:r>
          </a:p>
          <a:p>
            <a:pPr marL="342900" indent="-342900">
              <a:buFont typeface="Wingdings" panose="05000000000000000000" pitchFamily="2" charset="2"/>
              <a:buChar char="q"/>
            </a:pPr>
            <a:r>
              <a:rPr lang="en-GB" dirty="0"/>
              <a:t>Social Loafing.</a:t>
            </a:r>
          </a:p>
          <a:p>
            <a:endParaRPr lang="en-GB" dirty="0"/>
          </a:p>
        </p:txBody>
      </p:sp>
      <p:sp>
        <p:nvSpPr>
          <p:cNvPr id="4" name="TextBox 3">
            <a:extLst>
              <a:ext uri="{FF2B5EF4-FFF2-40B4-BE49-F238E27FC236}">
                <a16:creationId xmlns:a16="http://schemas.microsoft.com/office/drawing/2014/main" id="{E727335F-4216-4570-A48C-0562D148CC2B}"/>
              </a:ext>
            </a:extLst>
          </p:cNvPr>
          <p:cNvSpPr txBox="1"/>
          <p:nvPr/>
        </p:nvSpPr>
        <p:spPr>
          <a:xfrm>
            <a:off x="7151918" y="5977201"/>
            <a:ext cx="3983373" cy="369332"/>
          </a:xfrm>
          <a:prstGeom prst="rect">
            <a:avLst/>
          </a:prstGeom>
          <a:solidFill>
            <a:srgbClr val="CC3300"/>
          </a:solidFill>
        </p:spPr>
        <p:txBody>
          <a:bodyPr wrap="square" rtlCol="0">
            <a:spAutoFit/>
          </a:bodyPr>
          <a:lstStyle/>
          <a:p>
            <a:pPr algn="ctr"/>
            <a:r>
              <a:rPr lang="en-GB" b="1" dirty="0"/>
              <a:t>ASSA Consultancy Services</a:t>
            </a:r>
          </a:p>
        </p:txBody>
      </p:sp>
      <p:pic>
        <p:nvPicPr>
          <p:cNvPr id="11" name="Picture 10" descr="A picture containing indoor&#10;&#10;Description automatically generated">
            <a:extLst>
              <a:ext uri="{FF2B5EF4-FFF2-40B4-BE49-F238E27FC236}">
                <a16:creationId xmlns:a16="http://schemas.microsoft.com/office/drawing/2014/main" id="{C9BA9F34-A313-4BA1-854E-6A3AADF263A1}"/>
              </a:ext>
            </a:extLst>
          </p:cNvPr>
          <p:cNvPicPr>
            <a:picLocks noChangeAspect="1"/>
          </p:cNvPicPr>
          <p:nvPr/>
        </p:nvPicPr>
        <p:blipFill>
          <a:blip r:embed="rId2"/>
          <a:stretch>
            <a:fillRect/>
          </a:stretch>
        </p:blipFill>
        <p:spPr>
          <a:xfrm>
            <a:off x="5728994" y="2492857"/>
            <a:ext cx="4360507" cy="3270380"/>
          </a:xfrm>
          <a:prstGeom prst="rect">
            <a:avLst/>
          </a:prstGeom>
        </p:spPr>
      </p:pic>
    </p:spTree>
    <p:extLst>
      <p:ext uri="{BB962C8B-B14F-4D97-AF65-F5344CB8AC3E}">
        <p14:creationId xmlns:p14="http://schemas.microsoft.com/office/powerpoint/2010/main" val="13539211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F7D42A7-83CE-4701-8C52-3EF03109D430}"/>
              </a:ext>
            </a:extLst>
          </p:cNvPr>
          <p:cNvSpPr/>
          <p:nvPr/>
        </p:nvSpPr>
        <p:spPr>
          <a:xfrm>
            <a:off x="932688" y="1693408"/>
            <a:ext cx="6364224" cy="3293209"/>
          </a:xfrm>
          <a:prstGeom prst="rect">
            <a:avLst/>
          </a:prstGeom>
        </p:spPr>
        <p:txBody>
          <a:bodyPr wrap="square">
            <a:spAutoFit/>
          </a:bodyPr>
          <a:lstStyle/>
          <a:p>
            <a:pPr algn="ctr">
              <a:spcAft>
                <a:spcPts val="0"/>
              </a:spcAft>
            </a:pPr>
            <a:r>
              <a:rPr lang="en-GB" sz="2800" b="1" u="sng" dirty="0">
                <a:latin typeface="Calibri" panose="020F0502020204030204" pitchFamily="34" charset="0"/>
                <a:ea typeface="Calibri" panose="020F0502020204030204" pitchFamily="34" charset="0"/>
                <a:cs typeface="Arial" panose="020B0604020202020204" pitchFamily="34" charset="0"/>
              </a:rPr>
              <a:t>Social Loafing</a:t>
            </a:r>
          </a:p>
          <a:p>
            <a:pPr>
              <a:spcAft>
                <a:spcPts val="0"/>
              </a:spcAft>
            </a:pPr>
            <a:r>
              <a:rPr lang="en-GB" dirty="0">
                <a:latin typeface="Calibri" panose="020F0502020204030204" pitchFamily="34" charset="0"/>
                <a:ea typeface="Calibri" panose="020F0502020204030204" pitchFamily="34" charset="0"/>
                <a:cs typeface="Arial" panose="020B0604020202020204" pitchFamily="34" charset="0"/>
              </a:rPr>
              <a:t> </a:t>
            </a:r>
          </a:p>
          <a:p>
            <a:pPr marL="285750" indent="-285750">
              <a:spcAft>
                <a:spcPts val="0"/>
              </a:spcAft>
              <a:buFont typeface="Wingdings" panose="05000000000000000000" pitchFamily="2" charset="2"/>
              <a:buChar char="Ø"/>
            </a:pPr>
            <a:r>
              <a:rPr lang="en-GB" dirty="0">
                <a:latin typeface="Calibri" panose="020F0502020204030204" pitchFamily="34" charset="0"/>
                <a:ea typeface="Calibri" panose="020F0502020204030204" pitchFamily="34" charset="0"/>
                <a:cs typeface="Arial" panose="020B0604020202020204" pitchFamily="34" charset="0"/>
              </a:rPr>
              <a:t>Social Loafing is the phenomenon of a person exerting less effort to achieve a goal when he or she works in a group than when working alone. </a:t>
            </a:r>
          </a:p>
          <a:p>
            <a:pPr marL="285750" indent="-285750">
              <a:spcAft>
                <a:spcPts val="0"/>
              </a:spcAft>
              <a:buFont typeface="Wingdings" panose="05000000000000000000" pitchFamily="2" charset="2"/>
              <a:buChar char="Ø"/>
            </a:pPr>
            <a:endParaRPr lang="en-GB" dirty="0">
              <a:latin typeface="Calibri" panose="020F0502020204030204" pitchFamily="34" charset="0"/>
              <a:ea typeface="Calibri" panose="020F0502020204030204" pitchFamily="34" charset="0"/>
              <a:cs typeface="Arial" panose="020B0604020202020204" pitchFamily="34" charset="0"/>
            </a:endParaRPr>
          </a:p>
          <a:p>
            <a:pPr marL="285750" indent="-285750">
              <a:spcAft>
                <a:spcPts val="0"/>
              </a:spcAft>
              <a:buFont typeface="Wingdings" panose="05000000000000000000" pitchFamily="2" charset="2"/>
              <a:buChar char="Ø"/>
            </a:pPr>
            <a:r>
              <a:rPr lang="en-GB" dirty="0">
                <a:latin typeface="Calibri" panose="020F0502020204030204" pitchFamily="34" charset="0"/>
                <a:ea typeface="Calibri" panose="020F0502020204030204" pitchFamily="34" charset="0"/>
                <a:cs typeface="Arial" panose="020B0604020202020204" pitchFamily="34" charset="0"/>
              </a:rPr>
              <a:t>Effective teams need to work to minimize the tendency for social loafing. </a:t>
            </a:r>
          </a:p>
          <a:p>
            <a:pPr marL="285750" indent="-285750">
              <a:spcAft>
                <a:spcPts val="0"/>
              </a:spcAft>
              <a:buFont typeface="Wingdings" panose="05000000000000000000" pitchFamily="2" charset="2"/>
              <a:buChar char="Ø"/>
            </a:pPr>
            <a:endParaRPr lang="en-GB" dirty="0">
              <a:latin typeface="Calibri" panose="020F0502020204030204" pitchFamily="34" charset="0"/>
              <a:ea typeface="Calibri" panose="020F0502020204030204" pitchFamily="34" charset="0"/>
              <a:cs typeface="Arial" panose="020B0604020202020204" pitchFamily="34" charset="0"/>
            </a:endParaRPr>
          </a:p>
          <a:p>
            <a:pPr marL="285750" indent="-285750">
              <a:spcAft>
                <a:spcPts val="0"/>
              </a:spcAft>
              <a:buFont typeface="Wingdings" panose="05000000000000000000" pitchFamily="2" charset="2"/>
              <a:buChar char="Ø"/>
            </a:pPr>
            <a:r>
              <a:rPr lang="en-GB" dirty="0">
                <a:latin typeface="Calibri" panose="020F0502020204030204" pitchFamily="34" charset="0"/>
                <a:ea typeface="Calibri" panose="020F0502020204030204" pitchFamily="34" charset="0"/>
                <a:cs typeface="Arial" panose="020B0604020202020204" pitchFamily="34" charset="0"/>
              </a:rPr>
              <a:t>Members need to individually and jointly be accountable for the team’s purpose, goals, and approach.</a:t>
            </a:r>
          </a:p>
        </p:txBody>
      </p:sp>
      <p:pic>
        <p:nvPicPr>
          <p:cNvPr id="4" name="Picture 3">
            <a:extLst>
              <a:ext uri="{FF2B5EF4-FFF2-40B4-BE49-F238E27FC236}">
                <a16:creationId xmlns:a16="http://schemas.microsoft.com/office/drawing/2014/main" id="{FA3F608E-EC23-43A2-A5DA-861ACD0F370D}"/>
              </a:ext>
            </a:extLst>
          </p:cNvPr>
          <p:cNvPicPr>
            <a:picLocks noChangeAspect="1"/>
          </p:cNvPicPr>
          <p:nvPr/>
        </p:nvPicPr>
        <p:blipFill>
          <a:blip r:embed="rId2"/>
          <a:stretch>
            <a:fillRect/>
          </a:stretch>
        </p:blipFill>
        <p:spPr>
          <a:xfrm>
            <a:off x="7718298" y="2093976"/>
            <a:ext cx="3541014" cy="2679191"/>
          </a:xfrm>
          <a:prstGeom prst="rect">
            <a:avLst/>
          </a:prstGeom>
        </p:spPr>
      </p:pic>
      <p:sp>
        <p:nvSpPr>
          <p:cNvPr id="5" name="TextBox 4">
            <a:extLst>
              <a:ext uri="{FF2B5EF4-FFF2-40B4-BE49-F238E27FC236}">
                <a16:creationId xmlns:a16="http://schemas.microsoft.com/office/drawing/2014/main" id="{44A44E6E-2710-4B59-86CE-234C3781C810}"/>
              </a:ext>
            </a:extLst>
          </p:cNvPr>
          <p:cNvSpPr txBox="1"/>
          <p:nvPr/>
        </p:nvSpPr>
        <p:spPr>
          <a:xfrm>
            <a:off x="4306824" y="5832968"/>
            <a:ext cx="3983373" cy="369332"/>
          </a:xfrm>
          <a:prstGeom prst="rect">
            <a:avLst/>
          </a:prstGeom>
          <a:solidFill>
            <a:srgbClr val="CC3300"/>
          </a:solidFill>
        </p:spPr>
        <p:txBody>
          <a:bodyPr wrap="square" rtlCol="0">
            <a:spAutoFit/>
          </a:bodyPr>
          <a:lstStyle/>
          <a:p>
            <a:pPr algn="ctr"/>
            <a:r>
              <a:rPr lang="en-GB" b="1" dirty="0"/>
              <a:t>ASSA Consultancy Services</a:t>
            </a:r>
          </a:p>
        </p:txBody>
      </p:sp>
    </p:spTree>
    <p:extLst>
      <p:ext uri="{BB962C8B-B14F-4D97-AF65-F5344CB8AC3E}">
        <p14:creationId xmlns:p14="http://schemas.microsoft.com/office/powerpoint/2010/main" val="40472856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40F9749-1622-47AF-B7EC-B40F9BE5D9D1}"/>
              </a:ext>
            </a:extLst>
          </p:cNvPr>
          <p:cNvSpPr txBox="1"/>
          <p:nvPr/>
        </p:nvSpPr>
        <p:spPr>
          <a:xfrm>
            <a:off x="3465576" y="1124712"/>
            <a:ext cx="5458968" cy="369332"/>
          </a:xfrm>
          <a:prstGeom prst="rect">
            <a:avLst/>
          </a:prstGeom>
          <a:noFill/>
        </p:spPr>
        <p:txBody>
          <a:bodyPr wrap="square" rtlCol="0">
            <a:spAutoFit/>
          </a:bodyPr>
          <a:lstStyle/>
          <a:p>
            <a:r>
              <a:rPr lang="en-GB" b="1" u="sng" dirty="0">
                <a:effectLst>
                  <a:outerShdw blurRad="38100" dist="38100" dir="2700000" algn="tl">
                    <a:srgbClr val="000000">
                      <a:alpha val="43137"/>
                    </a:srgbClr>
                  </a:outerShdw>
                </a:effectLst>
              </a:rPr>
              <a:t>HOW CAN TEAM EFFECTIVENESS BE ENHANCED</a:t>
            </a:r>
          </a:p>
        </p:txBody>
      </p:sp>
      <p:sp>
        <p:nvSpPr>
          <p:cNvPr id="3" name="TextBox 2">
            <a:extLst>
              <a:ext uri="{FF2B5EF4-FFF2-40B4-BE49-F238E27FC236}">
                <a16:creationId xmlns:a16="http://schemas.microsoft.com/office/drawing/2014/main" id="{EAF51789-8918-4767-81D6-F39B500AE873}"/>
              </a:ext>
            </a:extLst>
          </p:cNvPr>
          <p:cNvSpPr txBox="1"/>
          <p:nvPr/>
        </p:nvSpPr>
        <p:spPr>
          <a:xfrm>
            <a:off x="1684281" y="2605817"/>
            <a:ext cx="8202168" cy="2031325"/>
          </a:xfrm>
          <a:prstGeom prst="rect">
            <a:avLst/>
          </a:prstGeom>
          <a:noFill/>
        </p:spPr>
        <p:txBody>
          <a:bodyPr wrap="square" rtlCol="0">
            <a:spAutoFit/>
          </a:bodyPr>
          <a:lstStyle/>
          <a:p>
            <a:pPr marL="285750" indent="-285750">
              <a:buFont typeface="Wingdings" panose="05000000000000000000" pitchFamily="2" charset="2"/>
              <a:buChar char="q"/>
            </a:pPr>
            <a:r>
              <a:rPr lang="en-GB" dirty="0"/>
              <a:t>Hiring team players</a:t>
            </a:r>
          </a:p>
          <a:p>
            <a:endParaRPr lang="en-GB" dirty="0"/>
          </a:p>
          <a:p>
            <a:endParaRPr lang="en-GB" dirty="0"/>
          </a:p>
          <a:p>
            <a:pPr marL="285750" indent="-285750">
              <a:buFont typeface="Wingdings" panose="05000000000000000000" pitchFamily="2" charset="2"/>
              <a:buChar char="q"/>
            </a:pPr>
            <a:r>
              <a:rPr lang="en-GB" dirty="0"/>
              <a:t>Creating team players</a:t>
            </a:r>
          </a:p>
          <a:p>
            <a:pPr marL="285750" indent="-285750">
              <a:buFont typeface="Wingdings" panose="05000000000000000000" pitchFamily="2" charset="2"/>
              <a:buChar char="q"/>
            </a:pPr>
            <a:endParaRPr lang="en-GB" dirty="0"/>
          </a:p>
          <a:p>
            <a:endParaRPr lang="en-GB" dirty="0"/>
          </a:p>
          <a:p>
            <a:pPr marL="285750" indent="-285750">
              <a:buFont typeface="Wingdings" panose="05000000000000000000" pitchFamily="2" charset="2"/>
              <a:buChar char="q"/>
            </a:pPr>
            <a:r>
              <a:rPr lang="en-GB" dirty="0"/>
              <a:t>Rewarding team players</a:t>
            </a:r>
          </a:p>
        </p:txBody>
      </p:sp>
      <p:pic>
        <p:nvPicPr>
          <p:cNvPr id="5" name="Picture 4" descr="A group of people standing in the grass&#10;&#10;Description automatically generated">
            <a:extLst>
              <a:ext uri="{FF2B5EF4-FFF2-40B4-BE49-F238E27FC236}">
                <a16:creationId xmlns:a16="http://schemas.microsoft.com/office/drawing/2014/main" id="{995BA90B-210C-4C1F-BE64-62883581CCEE}"/>
              </a:ext>
            </a:extLst>
          </p:cNvPr>
          <p:cNvPicPr>
            <a:picLocks noChangeAspect="1"/>
          </p:cNvPicPr>
          <p:nvPr/>
        </p:nvPicPr>
        <p:blipFill>
          <a:blip r:embed="rId2"/>
          <a:stretch>
            <a:fillRect/>
          </a:stretch>
        </p:blipFill>
        <p:spPr>
          <a:xfrm>
            <a:off x="5426926" y="2012794"/>
            <a:ext cx="2691162" cy="2999537"/>
          </a:xfrm>
          <a:prstGeom prst="rect">
            <a:avLst/>
          </a:prstGeom>
        </p:spPr>
      </p:pic>
      <p:pic>
        <p:nvPicPr>
          <p:cNvPr id="7" name="Picture 6" descr="A picture containing person, sky, man, indoor&#10;&#10;Description automatically generated">
            <a:extLst>
              <a:ext uri="{FF2B5EF4-FFF2-40B4-BE49-F238E27FC236}">
                <a16:creationId xmlns:a16="http://schemas.microsoft.com/office/drawing/2014/main" id="{BBACAA11-66E3-4C19-9088-B0AF8955AF44}"/>
              </a:ext>
            </a:extLst>
          </p:cNvPr>
          <p:cNvPicPr>
            <a:picLocks noChangeAspect="1"/>
          </p:cNvPicPr>
          <p:nvPr/>
        </p:nvPicPr>
        <p:blipFill>
          <a:blip r:embed="rId3"/>
          <a:stretch>
            <a:fillRect/>
          </a:stretch>
        </p:blipFill>
        <p:spPr>
          <a:xfrm>
            <a:off x="8560683" y="2555996"/>
            <a:ext cx="2651532" cy="1913131"/>
          </a:xfrm>
          <a:prstGeom prst="rect">
            <a:avLst/>
          </a:prstGeom>
        </p:spPr>
      </p:pic>
      <p:sp>
        <p:nvSpPr>
          <p:cNvPr id="8" name="TextBox 7">
            <a:extLst>
              <a:ext uri="{FF2B5EF4-FFF2-40B4-BE49-F238E27FC236}">
                <a16:creationId xmlns:a16="http://schemas.microsoft.com/office/drawing/2014/main" id="{875D8243-96E6-4F6A-9888-4FC93C3CA910}"/>
              </a:ext>
            </a:extLst>
          </p:cNvPr>
          <p:cNvSpPr txBox="1"/>
          <p:nvPr/>
        </p:nvSpPr>
        <p:spPr>
          <a:xfrm>
            <a:off x="4306824" y="5832968"/>
            <a:ext cx="3983373" cy="369332"/>
          </a:xfrm>
          <a:prstGeom prst="rect">
            <a:avLst/>
          </a:prstGeom>
          <a:solidFill>
            <a:srgbClr val="CC3300"/>
          </a:solidFill>
        </p:spPr>
        <p:txBody>
          <a:bodyPr wrap="square" rtlCol="0">
            <a:spAutoFit/>
          </a:bodyPr>
          <a:lstStyle/>
          <a:p>
            <a:pPr algn="ctr"/>
            <a:r>
              <a:rPr lang="en-GB" b="1" dirty="0"/>
              <a:t>ASSA Consultancy Services</a:t>
            </a:r>
          </a:p>
        </p:txBody>
      </p:sp>
    </p:spTree>
    <p:extLst>
      <p:ext uri="{BB962C8B-B14F-4D97-AF65-F5344CB8AC3E}">
        <p14:creationId xmlns:p14="http://schemas.microsoft.com/office/powerpoint/2010/main" val="8006651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675B373-DB79-4EFA-87C3-0A27D27B4447}"/>
              </a:ext>
            </a:extLst>
          </p:cNvPr>
          <p:cNvSpPr/>
          <p:nvPr/>
        </p:nvSpPr>
        <p:spPr>
          <a:xfrm>
            <a:off x="1199627" y="869486"/>
            <a:ext cx="9865452" cy="4394793"/>
          </a:xfrm>
          <a:prstGeom prst="rect">
            <a:avLst/>
          </a:prstGeom>
        </p:spPr>
        <p:txBody>
          <a:bodyPr wrap="square">
            <a:spAutoFit/>
          </a:bodyPr>
          <a:lstStyle/>
          <a:p>
            <a:pPr>
              <a:lnSpc>
                <a:spcPts val="2880"/>
              </a:lnSpc>
              <a:spcAft>
                <a:spcPts val="800"/>
              </a:spcAft>
            </a:pPr>
            <a:r>
              <a:rPr lang="en-GB" sz="3600" dirty="0">
                <a:solidFill>
                  <a:srgbClr val="000000"/>
                </a:solidFill>
                <a:effectLst>
                  <a:outerShdw blurRad="38100" dist="38100" dir="2700000" algn="tl">
                    <a:srgbClr val="000000">
                      <a:alpha val="43137"/>
                    </a:srgbClr>
                  </a:outerShdw>
                </a:effectLst>
                <a:latin typeface="Calibri" panose="020F0502020204030204" pitchFamily="34" charset="0"/>
                <a:ea typeface="Times New Roman" panose="02020603050405020304" pitchFamily="18" charset="0"/>
                <a:cs typeface="Calibri" panose="020F0502020204030204" pitchFamily="34" charset="0"/>
              </a:rPr>
              <a:t>                         			</a:t>
            </a:r>
            <a:r>
              <a:rPr lang="en-GB" sz="3600" u="sng" dirty="0">
                <a:solidFill>
                  <a:srgbClr val="000000"/>
                </a:solidFill>
                <a:effectLst>
                  <a:outerShdw blurRad="38100" dist="38100" dir="2700000" algn="tl">
                    <a:srgbClr val="000000">
                      <a:alpha val="43137"/>
                    </a:srgbClr>
                  </a:outerShdw>
                </a:effectLst>
                <a:latin typeface="Calibri" panose="020F0502020204030204" pitchFamily="34" charset="0"/>
                <a:ea typeface="Times New Roman" panose="02020603050405020304" pitchFamily="18" charset="0"/>
                <a:cs typeface="Calibri" panose="020F0502020204030204" pitchFamily="34" charset="0"/>
              </a:rPr>
              <a:t>Team Roles</a:t>
            </a:r>
            <a:endParaRPr lang="en-GB" dirty="0">
              <a:solidFill>
                <a:srgbClr val="000000"/>
              </a:solidFill>
              <a:latin typeface="Calibri" panose="020F0502020204030204" pitchFamily="34" charset="0"/>
              <a:ea typeface="Times New Roman" panose="02020603050405020304" pitchFamily="18" charset="0"/>
              <a:cs typeface="Calibri" panose="020F0502020204030204" pitchFamily="34" charset="0"/>
            </a:endParaRPr>
          </a:p>
          <a:p>
            <a:pPr marL="285750" indent="-285750">
              <a:lnSpc>
                <a:spcPts val="2880"/>
              </a:lnSpc>
              <a:spcAft>
                <a:spcPts val="800"/>
              </a:spcAft>
              <a:buFont typeface="Wingdings" panose="05000000000000000000" pitchFamily="2" charset="2"/>
              <a:buChar char="q"/>
            </a:pPr>
            <a:r>
              <a:rPr lang="en-GB" dirty="0">
                <a:solidFill>
                  <a:srgbClr val="000000"/>
                </a:solidFill>
                <a:latin typeface="Calibri" panose="020F0502020204030204" pitchFamily="34" charset="0"/>
                <a:ea typeface="Times New Roman" panose="02020603050405020304" pitchFamily="18" charset="0"/>
                <a:cs typeface="Calibri" panose="020F0502020204030204" pitchFamily="34" charset="0"/>
              </a:rPr>
              <a:t>Understanding team roles can improve team performance.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ts val="2880"/>
              </a:lnSpc>
              <a:spcAft>
                <a:spcPts val="800"/>
              </a:spcAft>
              <a:buFont typeface="Wingdings" panose="05000000000000000000" pitchFamily="2" charset="2"/>
              <a:buChar char="q"/>
            </a:pPr>
            <a:r>
              <a:rPr lang="en-GB" dirty="0">
                <a:solidFill>
                  <a:srgbClr val="000000"/>
                </a:solidFill>
                <a:latin typeface="Calibri" panose="020F0502020204030204" pitchFamily="34" charset="0"/>
                <a:ea typeface="Times New Roman" panose="02020603050405020304" pitchFamily="18" charset="0"/>
                <a:cs typeface="Calibri" panose="020F0502020204030204" pitchFamily="34" charset="0"/>
              </a:rPr>
              <a:t>When a team is performing at its optimum, this will usually be because each member has clear roles and responsibilities.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ts val="2880"/>
              </a:lnSpc>
              <a:spcAft>
                <a:spcPts val="800"/>
              </a:spcAft>
              <a:buFont typeface="Wingdings" panose="05000000000000000000" pitchFamily="2" charset="2"/>
              <a:buChar char="q"/>
            </a:pPr>
            <a:r>
              <a:rPr lang="en-GB" dirty="0">
                <a:solidFill>
                  <a:srgbClr val="000000"/>
                </a:solidFill>
                <a:latin typeface="Calibri" panose="020F0502020204030204" pitchFamily="34" charset="0"/>
                <a:ea typeface="Times New Roman" panose="02020603050405020304" pitchFamily="18" charset="0"/>
                <a:cs typeface="Calibri" panose="020F0502020204030204" pitchFamily="34" charset="0"/>
              </a:rPr>
              <a:t>Teams can become unbalanced if all team members have similar styles of behaviour or team roles.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ts val="2880"/>
              </a:lnSpc>
              <a:spcAft>
                <a:spcPts val="800"/>
              </a:spcAft>
              <a:buFont typeface="Wingdings" panose="05000000000000000000" pitchFamily="2" charset="2"/>
              <a:buChar char="q"/>
            </a:pPr>
            <a:r>
              <a:rPr lang="en-GB" dirty="0">
                <a:solidFill>
                  <a:srgbClr val="000000"/>
                </a:solidFill>
                <a:latin typeface="Calibri" panose="020F0502020204030204" pitchFamily="34" charset="0"/>
                <a:ea typeface="Times New Roman" panose="02020603050405020304" pitchFamily="18" charset="0"/>
                <a:cs typeface="Calibri" panose="020F0502020204030204" pitchFamily="34" charset="0"/>
              </a:rPr>
              <a:t>Team leaders and team development practitioners often use the Belbin model to help create more balanced teams.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ts val="2880"/>
              </a:lnSpc>
              <a:spcAft>
                <a:spcPts val="800"/>
              </a:spcAft>
              <a:buFont typeface="Wingdings" panose="05000000000000000000" pitchFamily="2" charset="2"/>
              <a:buChar char="q"/>
            </a:pPr>
            <a:r>
              <a:rPr lang="en-GB" dirty="0">
                <a:solidFill>
                  <a:srgbClr val="000000"/>
                </a:solidFill>
                <a:latin typeface="Calibri" panose="020F0502020204030204" pitchFamily="34" charset="0"/>
                <a:ea typeface="Times New Roman" panose="02020603050405020304" pitchFamily="18" charset="0"/>
                <a:cs typeface="Calibri" panose="020F0502020204030204" pitchFamily="34" charset="0"/>
              </a:rPr>
              <a:t>The Belbin team role model was designed in 1988 to use the talents and personalities all of team members.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ts val="2880"/>
              </a:lnSpc>
              <a:spcAft>
                <a:spcPts val="800"/>
              </a:spcAft>
              <a:buFont typeface="Wingdings" panose="05000000000000000000" pitchFamily="2" charset="2"/>
              <a:buChar char="q"/>
            </a:pPr>
            <a:r>
              <a:rPr lang="en-GB" dirty="0">
                <a:solidFill>
                  <a:srgbClr val="000000"/>
                </a:solidFill>
                <a:latin typeface="Calibri" panose="020F0502020204030204" pitchFamily="34" charset="0"/>
                <a:ea typeface="Times New Roman" panose="02020603050405020304" pitchFamily="18" charset="0"/>
                <a:cs typeface="Calibri" panose="020F0502020204030204" pitchFamily="34" charset="0"/>
              </a:rPr>
              <a:t>It identifies 9 team roles;</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B2E8DADF-FD34-42B2-A253-6394CB6FD36E}"/>
              </a:ext>
            </a:extLst>
          </p:cNvPr>
          <p:cNvPicPr>
            <a:picLocks noChangeAspect="1"/>
          </p:cNvPicPr>
          <p:nvPr/>
        </p:nvPicPr>
        <p:blipFill rotWithShape="1">
          <a:blip r:embed="rId2"/>
          <a:srcRect t="22728" b="23991"/>
          <a:stretch/>
        </p:blipFill>
        <p:spPr>
          <a:xfrm>
            <a:off x="4557318" y="4697835"/>
            <a:ext cx="7256477" cy="2063692"/>
          </a:xfrm>
          <a:prstGeom prst="rect">
            <a:avLst/>
          </a:prstGeom>
        </p:spPr>
      </p:pic>
      <p:sp>
        <p:nvSpPr>
          <p:cNvPr id="6" name="TextBox 5">
            <a:extLst>
              <a:ext uri="{FF2B5EF4-FFF2-40B4-BE49-F238E27FC236}">
                <a16:creationId xmlns:a16="http://schemas.microsoft.com/office/drawing/2014/main" id="{4F9DDE72-0808-47DE-8B86-699D401DAA5B}"/>
              </a:ext>
            </a:extLst>
          </p:cNvPr>
          <p:cNvSpPr txBox="1"/>
          <p:nvPr/>
        </p:nvSpPr>
        <p:spPr>
          <a:xfrm>
            <a:off x="483793" y="6089436"/>
            <a:ext cx="3983373" cy="369332"/>
          </a:xfrm>
          <a:prstGeom prst="rect">
            <a:avLst/>
          </a:prstGeom>
          <a:solidFill>
            <a:srgbClr val="CC3300"/>
          </a:solidFill>
        </p:spPr>
        <p:txBody>
          <a:bodyPr wrap="square" rtlCol="0">
            <a:spAutoFit/>
          </a:bodyPr>
          <a:lstStyle/>
          <a:p>
            <a:pPr algn="ctr"/>
            <a:r>
              <a:rPr lang="en-GB" b="1" dirty="0"/>
              <a:t>ASSA Consultancy Services</a:t>
            </a:r>
          </a:p>
        </p:txBody>
      </p:sp>
    </p:spTree>
    <p:extLst>
      <p:ext uri="{BB962C8B-B14F-4D97-AF65-F5344CB8AC3E}">
        <p14:creationId xmlns:p14="http://schemas.microsoft.com/office/powerpoint/2010/main" val="33862328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B50525C-3159-4D87-B5A0-5B4A3B80661C}"/>
              </a:ext>
            </a:extLst>
          </p:cNvPr>
          <p:cNvPicPr>
            <a:picLocks noChangeAspect="1"/>
          </p:cNvPicPr>
          <p:nvPr/>
        </p:nvPicPr>
        <p:blipFill>
          <a:blip r:embed="rId2"/>
          <a:stretch>
            <a:fillRect/>
          </a:stretch>
        </p:blipFill>
        <p:spPr>
          <a:xfrm>
            <a:off x="1940767" y="433873"/>
            <a:ext cx="7925476" cy="5990253"/>
          </a:xfrm>
          <a:prstGeom prst="rect">
            <a:avLst/>
          </a:prstGeom>
        </p:spPr>
      </p:pic>
      <p:sp>
        <p:nvSpPr>
          <p:cNvPr id="6" name="TextBox 5">
            <a:extLst>
              <a:ext uri="{FF2B5EF4-FFF2-40B4-BE49-F238E27FC236}">
                <a16:creationId xmlns:a16="http://schemas.microsoft.com/office/drawing/2014/main" id="{1053ECBF-D48A-49DB-8A0C-B591B24DC655}"/>
              </a:ext>
            </a:extLst>
          </p:cNvPr>
          <p:cNvSpPr txBox="1"/>
          <p:nvPr/>
        </p:nvSpPr>
        <p:spPr>
          <a:xfrm>
            <a:off x="334070" y="6164937"/>
            <a:ext cx="3983373" cy="369332"/>
          </a:xfrm>
          <a:prstGeom prst="rect">
            <a:avLst/>
          </a:prstGeom>
          <a:solidFill>
            <a:srgbClr val="CC3300"/>
          </a:solidFill>
        </p:spPr>
        <p:txBody>
          <a:bodyPr wrap="square" rtlCol="0">
            <a:spAutoFit/>
          </a:bodyPr>
          <a:lstStyle/>
          <a:p>
            <a:pPr algn="ctr"/>
            <a:r>
              <a:rPr lang="en-GB" b="1" dirty="0"/>
              <a:t>ASSA Consultancy Services</a:t>
            </a:r>
          </a:p>
        </p:txBody>
      </p:sp>
    </p:spTree>
    <p:extLst>
      <p:ext uri="{BB962C8B-B14F-4D97-AF65-F5344CB8AC3E}">
        <p14:creationId xmlns:p14="http://schemas.microsoft.com/office/powerpoint/2010/main" val="20923532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0E6AE30-B5B5-4701-A17A-C1A528DC37CC}"/>
              </a:ext>
            </a:extLst>
          </p:cNvPr>
          <p:cNvSpPr>
            <a:spLocks noGrp="1"/>
          </p:cNvSpPr>
          <p:nvPr>
            <p:ph type="body" sz="half" idx="4294967295"/>
          </p:nvPr>
        </p:nvSpPr>
        <p:spPr>
          <a:xfrm>
            <a:off x="2351314" y="726396"/>
            <a:ext cx="8766175" cy="796925"/>
          </a:xfrm>
        </p:spPr>
        <p:txBody>
          <a:bodyPr/>
          <a:lstStyle/>
          <a:p>
            <a:endParaRPr lang="en-GB" sz="2000" dirty="0"/>
          </a:p>
          <a:p>
            <a:r>
              <a:rPr lang="en-GB" sz="2000" b="1" dirty="0"/>
              <a:t>The team roles can be further categorised into 3 sections;</a:t>
            </a:r>
          </a:p>
          <a:p>
            <a:endParaRPr lang="en-GB" b="1" dirty="0"/>
          </a:p>
          <a:p>
            <a:endParaRPr lang="en-GB" dirty="0"/>
          </a:p>
        </p:txBody>
      </p:sp>
      <p:pic>
        <p:nvPicPr>
          <p:cNvPr id="5" name="Picture 4" descr="A picture containing electronics, compact disk&#10;&#10;Description automatically generated">
            <a:extLst>
              <a:ext uri="{FF2B5EF4-FFF2-40B4-BE49-F238E27FC236}">
                <a16:creationId xmlns:a16="http://schemas.microsoft.com/office/drawing/2014/main" id="{C9FA6A46-68BE-4665-803A-0588F41BAC36}"/>
              </a:ext>
            </a:extLst>
          </p:cNvPr>
          <p:cNvPicPr>
            <a:picLocks noChangeAspect="1"/>
          </p:cNvPicPr>
          <p:nvPr/>
        </p:nvPicPr>
        <p:blipFill>
          <a:blip r:embed="rId2"/>
          <a:stretch>
            <a:fillRect/>
          </a:stretch>
        </p:blipFill>
        <p:spPr>
          <a:xfrm>
            <a:off x="1266738" y="1719743"/>
            <a:ext cx="8766495" cy="4523358"/>
          </a:xfrm>
          <a:prstGeom prst="rect">
            <a:avLst/>
          </a:prstGeom>
        </p:spPr>
      </p:pic>
      <p:sp>
        <p:nvSpPr>
          <p:cNvPr id="8" name="TextBox 7">
            <a:extLst>
              <a:ext uri="{FF2B5EF4-FFF2-40B4-BE49-F238E27FC236}">
                <a16:creationId xmlns:a16="http://schemas.microsoft.com/office/drawing/2014/main" id="{5ECABB76-D5B0-4D8A-905C-7632DF716CD5}"/>
              </a:ext>
            </a:extLst>
          </p:cNvPr>
          <p:cNvSpPr txBox="1"/>
          <p:nvPr/>
        </p:nvSpPr>
        <p:spPr>
          <a:xfrm>
            <a:off x="7882883" y="6254857"/>
            <a:ext cx="3983373" cy="369332"/>
          </a:xfrm>
          <a:prstGeom prst="rect">
            <a:avLst/>
          </a:prstGeom>
          <a:solidFill>
            <a:srgbClr val="CC3300"/>
          </a:solidFill>
        </p:spPr>
        <p:txBody>
          <a:bodyPr wrap="square" rtlCol="0">
            <a:spAutoFit/>
          </a:bodyPr>
          <a:lstStyle/>
          <a:p>
            <a:pPr algn="ctr"/>
            <a:r>
              <a:rPr lang="en-GB" b="1" dirty="0"/>
              <a:t>ASSA Consultancy Services</a:t>
            </a:r>
          </a:p>
        </p:txBody>
      </p:sp>
    </p:spTree>
    <p:extLst>
      <p:ext uri="{BB962C8B-B14F-4D97-AF65-F5344CB8AC3E}">
        <p14:creationId xmlns:p14="http://schemas.microsoft.com/office/powerpoint/2010/main" val="15799308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1278AC0-E30F-4FD1-A675-5AF8F61503AE}"/>
              </a:ext>
            </a:extLst>
          </p:cNvPr>
          <p:cNvSpPr/>
          <p:nvPr/>
        </p:nvSpPr>
        <p:spPr>
          <a:xfrm>
            <a:off x="1135225" y="397135"/>
            <a:ext cx="9576318" cy="4739952"/>
          </a:xfrm>
          <a:prstGeom prst="rect">
            <a:avLst/>
          </a:prstGeom>
        </p:spPr>
        <p:txBody>
          <a:bodyPr wrap="square">
            <a:spAutoFit/>
          </a:bodyPr>
          <a:lstStyle/>
          <a:p>
            <a:pPr>
              <a:lnSpc>
                <a:spcPts val="2880"/>
              </a:lnSpc>
              <a:spcAft>
                <a:spcPts val="800"/>
              </a:spcAft>
            </a:pPr>
            <a:endParaRPr lang="en-GB" sz="1600" b="1" dirty="0">
              <a:effectLst>
                <a:outerShdw blurRad="38100" dist="38100" dir="2700000" algn="tl">
                  <a:srgbClr val="000000">
                    <a:alpha val="43137"/>
                  </a:srgbClr>
                </a:outerShdw>
              </a:effectLst>
            </a:endParaRPr>
          </a:p>
          <a:p>
            <a:pPr algn="ctr">
              <a:lnSpc>
                <a:spcPts val="2880"/>
              </a:lnSpc>
              <a:spcAft>
                <a:spcPts val="800"/>
              </a:spcAft>
            </a:pPr>
            <a:r>
              <a:rPr lang="en-GB" sz="2400" b="1" u="sng" dirty="0">
                <a:effectLst>
                  <a:outerShdw blurRad="38100" dist="38100" dir="2700000" algn="tl">
                    <a:srgbClr val="000000">
                      <a:alpha val="43137"/>
                    </a:srgbClr>
                  </a:outerShdw>
                </a:effectLst>
              </a:rPr>
              <a:t>Team Roles Explained</a:t>
            </a:r>
          </a:p>
          <a:p>
            <a:pPr>
              <a:lnSpc>
                <a:spcPts val="2880"/>
              </a:lnSpc>
              <a:spcAft>
                <a:spcPts val="800"/>
              </a:spcAft>
            </a:pPr>
            <a:r>
              <a:rPr lang="en-GB" sz="1600" b="1" dirty="0">
                <a:solidFill>
                  <a:srgbClr val="FF0000"/>
                </a:solidFill>
                <a:effectLst>
                  <a:outerShdw blurRad="38100" dist="38100" dir="2700000" algn="tl">
                    <a:srgbClr val="000000">
                      <a:alpha val="43137"/>
                    </a:srgbClr>
                  </a:outerShdw>
                </a:effectLst>
              </a:rPr>
              <a:t>Implementor:</a:t>
            </a:r>
            <a:r>
              <a:rPr lang="en-GB" sz="1600" dirty="0"/>
              <a:t> needed in the team to plan a strategy in which the team can work with and ensure this is done in an organised way. </a:t>
            </a:r>
            <a:endParaRPr lang="en-GB" sz="1600" dirty="0">
              <a:solidFill>
                <a:srgbClr val="000000"/>
              </a:solidFill>
              <a:latin typeface="Calibri" panose="020F0502020204030204" pitchFamily="34" charset="0"/>
              <a:ea typeface="Times New Roman" panose="02020603050405020304" pitchFamily="18" charset="0"/>
            </a:endParaRPr>
          </a:p>
          <a:p>
            <a:pPr>
              <a:lnSpc>
                <a:spcPts val="2880"/>
              </a:lnSpc>
              <a:spcAft>
                <a:spcPts val="800"/>
              </a:spcAft>
            </a:pPr>
            <a:r>
              <a:rPr lang="en-GB" sz="1600" b="1" dirty="0">
                <a:solidFill>
                  <a:srgbClr val="FF0000"/>
                </a:solidFill>
                <a:effectLst>
                  <a:outerShdw blurRad="38100" dist="38100" dir="2700000" algn="tl">
                    <a:srgbClr val="000000">
                      <a:alpha val="43137"/>
                    </a:srgbClr>
                  </a:outerShdw>
                </a:effectLst>
              </a:rPr>
              <a:t>Resource Investigator:</a:t>
            </a:r>
            <a:r>
              <a:rPr lang="en-GB" sz="1600" dirty="0">
                <a:solidFill>
                  <a:srgbClr val="FF0000"/>
                </a:solidFill>
              </a:rPr>
              <a:t> </a:t>
            </a:r>
            <a:r>
              <a:rPr lang="en-GB" sz="1600" dirty="0"/>
              <a:t> Utilises their curious nature to discover thoughts to take back to the group</a:t>
            </a:r>
            <a:endParaRPr lang="en-GB" sz="1600" dirty="0">
              <a:solidFill>
                <a:srgbClr val="000000"/>
              </a:solidFill>
              <a:latin typeface="+mj-lt"/>
              <a:ea typeface="Times New Roman" panose="02020603050405020304" pitchFamily="18" charset="0"/>
            </a:endParaRPr>
          </a:p>
          <a:p>
            <a:pPr>
              <a:lnSpc>
                <a:spcPts val="2880"/>
              </a:lnSpc>
              <a:spcAft>
                <a:spcPts val="800"/>
              </a:spcAft>
            </a:pPr>
            <a:r>
              <a:rPr lang="en-GB" sz="1600" b="1" dirty="0">
                <a:solidFill>
                  <a:srgbClr val="FF0000"/>
                </a:solidFill>
                <a:effectLst>
                  <a:outerShdw blurRad="38100" dist="38100" dir="2700000" algn="tl">
                    <a:srgbClr val="000000">
                      <a:alpha val="43137"/>
                    </a:srgbClr>
                  </a:outerShdw>
                </a:effectLst>
                <a:latin typeface="+mj-lt"/>
                <a:ea typeface="Times New Roman" panose="02020603050405020304" pitchFamily="18" charset="0"/>
              </a:rPr>
              <a:t>Shaper:</a:t>
            </a:r>
            <a:r>
              <a:rPr lang="en-GB" sz="1600" dirty="0">
                <a:solidFill>
                  <a:srgbClr val="000000"/>
                </a:solidFill>
                <a:latin typeface="+mj-lt"/>
                <a:ea typeface="Times New Roman" panose="02020603050405020304" pitchFamily="18" charset="0"/>
              </a:rPr>
              <a:t> Gives the team motivation and encouragement to make sure that the team keeps going and does not lose sight of what they are trying to achieve. </a:t>
            </a:r>
            <a:endParaRPr lang="en-GB" sz="1600" dirty="0">
              <a:solidFill>
                <a:srgbClr val="000000"/>
              </a:solidFill>
              <a:effectLst/>
              <a:latin typeface="+mj-lt"/>
              <a:ea typeface="Times New Roman" panose="02020603050405020304" pitchFamily="18" charset="0"/>
            </a:endParaRPr>
          </a:p>
          <a:p>
            <a:pPr>
              <a:lnSpc>
                <a:spcPts val="2880"/>
              </a:lnSpc>
              <a:spcAft>
                <a:spcPts val="800"/>
              </a:spcAft>
            </a:pPr>
            <a:r>
              <a:rPr lang="en-GB" sz="1600" b="1" dirty="0">
                <a:solidFill>
                  <a:srgbClr val="FF0000"/>
                </a:solidFill>
                <a:effectLst>
                  <a:outerShdw blurRad="38100" dist="38100" dir="2700000" algn="tl">
                    <a:srgbClr val="000000">
                      <a:alpha val="43137"/>
                    </a:srgbClr>
                  </a:outerShdw>
                </a:effectLst>
              </a:rPr>
              <a:t>Co Ordinator: </a:t>
            </a:r>
            <a:r>
              <a:rPr lang="en-GB" sz="1600" dirty="0"/>
              <a:t>Expected to concentrate on the groups objective, draw out the group members and delegate work properly </a:t>
            </a:r>
          </a:p>
          <a:p>
            <a:pPr>
              <a:lnSpc>
                <a:spcPts val="2880"/>
              </a:lnSpc>
              <a:spcAft>
                <a:spcPts val="800"/>
              </a:spcAft>
            </a:pPr>
            <a:endParaRPr lang="en-GB" sz="1200" dirty="0">
              <a:effectLst/>
              <a:latin typeface="+mj-lt"/>
              <a:ea typeface="Times New Roman" panose="02020603050405020304" pitchFamily="18" charset="0"/>
            </a:endParaRPr>
          </a:p>
        </p:txBody>
      </p:sp>
      <p:sp>
        <p:nvSpPr>
          <p:cNvPr id="9" name="TextBox 8">
            <a:extLst>
              <a:ext uri="{FF2B5EF4-FFF2-40B4-BE49-F238E27FC236}">
                <a16:creationId xmlns:a16="http://schemas.microsoft.com/office/drawing/2014/main" id="{29B288AF-0C14-420C-BD77-A88A314F8BED}"/>
              </a:ext>
            </a:extLst>
          </p:cNvPr>
          <p:cNvSpPr txBox="1"/>
          <p:nvPr/>
        </p:nvSpPr>
        <p:spPr>
          <a:xfrm>
            <a:off x="7270487" y="6030713"/>
            <a:ext cx="3983373" cy="369332"/>
          </a:xfrm>
          <a:prstGeom prst="rect">
            <a:avLst/>
          </a:prstGeom>
          <a:solidFill>
            <a:srgbClr val="CC3300"/>
          </a:solidFill>
        </p:spPr>
        <p:txBody>
          <a:bodyPr wrap="square" rtlCol="0">
            <a:spAutoFit/>
          </a:bodyPr>
          <a:lstStyle/>
          <a:p>
            <a:pPr algn="ctr"/>
            <a:r>
              <a:rPr lang="en-GB" b="1" dirty="0"/>
              <a:t>ASSA Consultancy Services</a:t>
            </a:r>
          </a:p>
        </p:txBody>
      </p:sp>
    </p:spTree>
    <p:extLst>
      <p:ext uri="{BB962C8B-B14F-4D97-AF65-F5344CB8AC3E}">
        <p14:creationId xmlns:p14="http://schemas.microsoft.com/office/powerpoint/2010/main" val="40741964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0D9282C-F98B-44A6-A73F-9E6D4752C903}"/>
              </a:ext>
            </a:extLst>
          </p:cNvPr>
          <p:cNvSpPr/>
          <p:nvPr/>
        </p:nvSpPr>
        <p:spPr>
          <a:xfrm>
            <a:off x="1430155" y="2608672"/>
            <a:ext cx="9656064" cy="3416320"/>
          </a:xfrm>
          <a:prstGeom prst="rect">
            <a:avLst/>
          </a:prstGeom>
        </p:spPr>
        <p:txBody>
          <a:bodyPr wrap="square">
            <a:spAutoFit/>
          </a:bodyPr>
          <a:lstStyle/>
          <a:p>
            <a:pPr>
              <a:spcAft>
                <a:spcPts val="0"/>
              </a:spcAft>
            </a:pPr>
            <a:endParaRPr lang="en-GB" dirty="0">
              <a:latin typeface="Calibri" panose="020F0502020204030204" pitchFamily="34" charset="0"/>
              <a:ea typeface="Calibri" panose="020F0502020204030204" pitchFamily="34" charset="0"/>
              <a:cs typeface="Arial" panose="020B0604020202020204" pitchFamily="34" charset="0"/>
            </a:endParaRPr>
          </a:p>
          <a:p>
            <a:pPr>
              <a:spcAft>
                <a:spcPts val="0"/>
              </a:spcAft>
            </a:pPr>
            <a:endParaRPr lang="en-GB" dirty="0">
              <a:latin typeface="Calibri" panose="020F0502020204030204" pitchFamily="34" charset="0"/>
              <a:ea typeface="Calibri" panose="020F0502020204030204" pitchFamily="34" charset="0"/>
              <a:cs typeface="Arial" panose="020B0604020202020204" pitchFamily="34" charset="0"/>
            </a:endParaRPr>
          </a:p>
          <a:p>
            <a:pPr>
              <a:spcAft>
                <a:spcPts val="0"/>
              </a:spcAft>
            </a:pPr>
            <a:r>
              <a:rPr lang="en-GB" dirty="0">
                <a:latin typeface="Calibri" panose="020F0502020204030204" pitchFamily="34" charset="0"/>
                <a:ea typeface="Calibri" panose="020F0502020204030204" pitchFamily="34" charset="0"/>
                <a:cs typeface="Arial" panose="020B0604020202020204" pitchFamily="34" charset="0"/>
              </a:rPr>
              <a:t>Conflict Management is very important because it is always wise to prevent issues at the initial phase  rather than facing its negative consequences later. </a:t>
            </a:r>
          </a:p>
          <a:p>
            <a:pPr>
              <a:spcAft>
                <a:spcPts val="0"/>
              </a:spcAft>
            </a:pPr>
            <a:endParaRPr lang="en-GB" dirty="0">
              <a:latin typeface="Calibri" panose="020F0502020204030204" pitchFamily="34" charset="0"/>
              <a:ea typeface="Calibri" panose="020F0502020204030204" pitchFamily="34" charset="0"/>
              <a:cs typeface="Arial" panose="020B0604020202020204" pitchFamily="34" charset="0"/>
            </a:endParaRPr>
          </a:p>
          <a:p>
            <a:pPr>
              <a:spcAft>
                <a:spcPts val="0"/>
              </a:spcAft>
            </a:pPr>
            <a:r>
              <a:rPr lang="en-GB" dirty="0">
                <a:latin typeface="Calibri" panose="020F0502020204030204" pitchFamily="34" charset="0"/>
                <a:ea typeface="Calibri" panose="020F0502020204030204" pitchFamily="34" charset="0"/>
                <a:cs typeface="Arial" panose="020B0604020202020204" pitchFamily="34" charset="0"/>
              </a:rPr>
              <a:t>Benefits of managing conflict:</a:t>
            </a:r>
          </a:p>
          <a:p>
            <a:pPr>
              <a:spcAft>
                <a:spcPts val="0"/>
              </a:spcAft>
            </a:pPr>
            <a:endParaRPr lang="en-GB" dirty="0">
              <a:latin typeface="Calibri" panose="020F0502020204030204" pitchFamily="34" charset="0"/>
              <a:ea typeface="Calibri" panose="020F0502020204030204" pitchFamily="34" charset="0"/>
              <a:cs typeface="Arial" panose="020B0604020202020204" pitchFamily="34" charset="0"/>
            </a:endParaRPr>
          </a:p>
          <a:p>
            <a:pPr marL="285750" indent="-285750">
              <a:spcAft>
                <a:spcPts val="0"/>
              </a:spcAft>
              <a:buFont typeface="Wingdings" panose="05000000000000000000" pitchFamily="2" charset="2"/>
              <a:buChar char="Ø"/>
            </a:pPr>
            <a:r>
              <a:rPr lang="en-GB" dirty="0">
                <a:latin typeface="Calibri" panose="020F0502020204030204" pitchFamily="34" charset="0"/>
                <a:ea typeface="Calibri" panose="020F0502020204030204" pitchFamily="34" charset="0"/>
                <a:cs typeface="Arial" panose="020B0604020202020204" pitchFamily="34" charset="0"/>
              </a:rPr>
              <a:t>It reduces team tension</a:t>
            </a:r>
          </a:p>
          <a:p>
            <a:pPr marL="285750" indent="-285750">
              <a:spcAft>
                <a:spcPts val="0"/>
              </a:spcAft>
              <a:buFont typeface="Wingdings" panose="05000000000000000000" pitchFamily="2" charset="2"/>
              <a:buChar char="Ø"/>
            </a:pPr>
            <a:r>
              <a:rPr lang="en-GB" dirty="0">
                <a:latin typeface="Calibri" panose="020F0502020204030204" pitchFamily="34" charset="0"/>
                <a:ea typeface="Calibri" panose="020F0502020204030204" pitchFamily="34" charset="0"/>
                <a:cs typeface="Arial" panose="020B0604020202020204" pitchFamily="34" charset="0"/>
              </a:rPr>
              <a:t>It is increases understanding between team members</a:t>
            </a:r>
          </a:p>
          <a:p>
            <a:pPr marL="285750" indent="-285750">
              <a:spcAft>
                <a:spcPts val="0"/>
              </a:spcAft>
              <a:buFont typeface="Wingdings" panose="05000000000000000000" pitchFamily="2" charset="2"/>
              <a:buChar char="Ø"/>
            </a:pPr>
            <a:r>
              <a:rPr lang="en-GB" dirty="0">
                <a:latin typeface="Calibri" panose="020F0502020204030204" pitchFamily="34" charset="0"/>
                <a:ea typeface="Calibri" panose="020F0502020204030204" pitchFamily="34" charset="0"/>
                <a:cs typeface="Arial" panose="020B0604020202020204" pitchFamily="34" charset="0"/>
              </a:rPr>
              <a:t>It helps to develop problem solving skills</a:t>
            </a:r>
          </a:p>
          <a:p>
            <a:pPr marL="285750" indent="-285750">
              <a:spcAft>
                <a:spcPts val="0"/>
              </a:spcAft>
              <a:buFont typeface="Wingdings" panose="05000000000000000000" pitchFamily="2" charset="2"/>
              <a:buChar char="Ø"/>
            </a:pPr>
            <a:r>
              <a:rPr lang="en-GB" dirty="0">
                <a:latin typeface="Calibri" panose="020F0502020204030204" pitchFamily="34" charset="0"/>
                <a:ea typeface="Calibri" panose="020F0502020204030204" pitchFamily="34" charset="0"/>
                <a:cs typeface="Arial" panose="020B0604020202020204" pitchFamily="34" charset="0"/>
              </a:rPr>
              <a:t>People feel motivated </a:t>
            </a:r>
          </a:p>
          <a:p>
            <a:pPr marL="285750" indent="-285750">
              <a:spcAft>
                <a:spcPts val="0"/>
              </a:spcAft>
              <a:buFont typeface="Wingdings" panose="05000000000000000000" pitchFamily="2" charset="2"/>
              <a:buChar char="Ø"/>
            </a:pPr>
            <a:r>
              <a:rPr lang="en-GB" dirty="0">
                <a:latin typeface="Calibri" panose="020F0502020204030204" pitchFamily="34" charset="0"/>
                <a:ea typeface="Calibri" panose="020F0502020204030204" pitchFamily="34" charset="0"/>
                <a:cs typeface="Arial" panose="020B0604020202020204" pitchFamily="34" charset="0"/>
              </a:rPr>
              <a:t>Creates a happier work environment</a:t>
            </a:r>
          </a:p>
        </p:txBody>
      </p:sp>
      <p:sp>
        <p:nvSpPr>
          <p:cNvPr id="3" name="TextBox 2">
            <a:extLst>
              <a:ext uri="{FF2B5EF4-FFF2-40B4-BE49-F238E27FC236}">
                <a16:creationId xmlns:a16="http://schemas.microsoft.com/office/drawing/2014/main" id="{62A66707-BE7E-4493-90BB-61E8500C25A5}"/>
              </a:ext>
            </a:extLst>
          </p:cNvPr>
          <p:cNvSpPr txBox="1"/>
          <p:nvPr/>
        </p:nvSpPr>
        <p:spPr>
          <a:xfrm>
            <a:off x="7726680" y="6024992"/>
            <a:ext cx="3983373" cy="369332"/>
          </a:xfrm>
          <a:prstGeom prst="rect">
            <a:avLst/>
          </a:prstGeom>
          <a:solidFill>
            <a:srgbClr val="CC3300"/>
          </a:solidFill>
        </p:spPr>
        <p:txBody>
          <a:bodyPr wrap="square" rtlCol="0">
            <a:spAutoFit/>
          </a:bodyPr>
          <a:lstStyle/>
          <a:p>
            <a:pPr algn="ctr"/>
            <a:r>
              <a:rPr lang="en-GB" b="1" dirty="0"/>
              <a:t>ASSA Consultancy Services</a:t>
            </a:r>
          </a:p>
        </p:txBody>
      </p:sp>
      <p:pic>
        <p:nvPicPr>
          <p:cNvPr id="5" name="Picture 4" descr="A drawing of a person&#10;&#10;Description automatically generated">
            <a:extLst>
              <a:ext uri="{FF2B5EF4-FFF2-40B4-BE49-F238E27FC236}">
                <a16:creationId xmlns:a16="http://schemas.microsoft.com/office/drawing/2014/main" id="{3339C744-55A0-4548-BBB7-A6ADDEA4C50C}"/>
              </a:ext>
            </a:extLst>
          </p:cNvPr>
          <p:cNvPicPr>
            <a:picLocks noChangeAspect="1"/>
          </p:cNvPicPr>
          <p:nvPr/>
        </p:nvPicPr>
        <p:blipFill>
          <a:blip r:embed="rId2"/>
          <a:stretch>
            <a:fillRect/>
          </a:stretch>
        </p:blipFill>
        <p:spPr>
          <a:xfrm>
            <a:off x="4063767" y="641234"/>
            <a:ext cx="4064466" cy="2499647"/>
          </a:xfrm>
          <a:prstGeom prst="rect">
            <a:avLst/>
          </a:prstGeom>
        </p:spPr>
      </p:pic>
    </p:spTree>
    <p:extLst>
      <p:ext uri="{BB962C8B-B14F-4D97-AF65-F5344CB8AC3E}">
        <p14:creationId xmlns:p14="http://schemas.microsoft.com/office/powerpoint/2010/main" val="8817078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77F6C62-20BA-4AE9-BE48-B201DF0BF947}"/>
              </a:ext>
            </a:extLst>
          </p:cNvPr>
          <p:cNvSpPr/>
          <p:nvPr/>
        </p:nvSpPr>
        <p:spPr>
          <a:xfrm>
            <a:off x="917196" y="1639928"/>
            <a:ext cx="5106099" cy="3939540"/>
          </a:xfrm>
          <a:prstGeom prst="rect">
            <a:avLst/>
          </a:prstGeom>
        </p:spPr>
        <p:txBody>
          <a:bodyPr wrap="square">
            <a:spAutoFit/>
          </a:bodyPr>
          <a:lstStyle/>
          <a:p>
            <a:r>
              <a:rPr lang="en-GB" sz="4400" u="sng" dirty="0">
                <a:solidFill>
                  <a:srgbClr val="C00000"/>
                </a:solidFill>
                <a:effectLst>
                  <a:outerShdw blurRad="38100" dist="38100" dir="2700000" algn="tl">
                    <a:srgbClr val="000000">
                      <a:alpha val="43137"/>
                    </a:srgbClr>
                  </a:outerShdw>
                </a:effectLst>
                <a:latin typeface="Arial" panose="020B0604020202020204" pitchFamily="34" charset="0"/>
              </a:rPr>
              <a:t>TASK CONFLICT</a:t>
            </a:r>
          </a:p>
          <a:p>
            <a:endParaRPr lang="en-GB" sz="4400" u="sng" dirty="0">
              <a:solidFill>
                <a:srgbClr val="000000"/>
              </a:solidFill>
              <a:effectLst>
                <a:outerShdw blurRad="38100" dist="38100" dir="2700000" algn="tl">
                  <a:srgbClr val="000000">
                    <a:alpha val="43137"/>
                  </a:srgbClr>
                </a:outerShdw>
              </a:effectLst>
              <a:latin typeface="Times New Roman" panose="02020603050405020304" pitchFamily="18" charset="0"/>
            </a:endParaRPr>
          </a:p>
          <a:p>
            <a:r>
              <a:rPr lang="en-GB" dirty="0">
                <a:solidFill>
                  <a:srgbClr val="000000"/>
                </a:solidFill>
                <a:latin typeface="Arial" panose="020B0604020202020204" pitchFamily="34" charset="0"/>
              </a:rPr>
              <a:t>Task Conflict is a type of relationship conflict that describes a </a:t>
            </a:r>
            <a:r>
              <a:rPr lang="en-GB" b="1" dirty="0">
                <a:solidFill>
                  <a:srgbClr val="C00000"/>
                </a:solidFill>
                <a:latin typeface="Arial" panose="020B0604020202020204" pitchFamily="34" charset="0"/>
              </a:rPr>
              <a:t>difference of opinion on the right </a:t>
            </a:r>
          </a:p>
          <a:p>
            <a:r>
              <a:rPr lang="en-GB" b="1" dirty="0">
                <a:solidFill>
                  <a:srgbClr val="C00000"/>
                </a:solidFill>
                <a:latin typeface="Arial" panose="020B0604020202020204" pitchFamily="34" charset="0"/>
              </a:rPr>
              <a:t>course of action</a:t>
            </a:r>
            <a:r>
              <a:rPr lang="en-GB" dirty="0">
                <a:solidFill>
                  <a:srgbClr val="C00000"/>
                </a:solidFill>
                <a:latin typeface="Arial" panose="020B0604020202020204" pitchFamily="34" charset="0"/>
              </a:rPr>
              <a:t> </a:t>
            </a:r>
            <a:r>
              <a:rPr lang="en-GB" dirty="0">
                <a:solidFill>
                  <a:srgbClr val="000000"/>
                </a:solidFill>
                <a:latin typeface="Arial" panose="020B0604020202020204" pitchFamily="34" charset="0"/>
              </a:rPr>
              <a:t>between two or more </a:t>
            </a:r>
          </a:p>
          <a:p>
            <a:r>
              <a:rPr lang="en-GB" dirty="0">
                <a:solidFill>
                  <a:srgbClr val="000000"/>
                </a:solidFill>
                <a:latin typeface="Arial" panose="020B0604020202020204" pitchFamily="34" charset="0"/>
              </a:rPr>
              <a:t>individuals belonging to the same work group </a:t>
            </a:r>
          </a:p>
          <a:p>
            <a:r>
              <a:rPr lang="en-GB" dirty="0">
                <a:solidFill>
                  <a:srgbClr val="000000"/>
                </a:solidFill>
                <a:latin typeface="Arial" panose="020B0604020202020204" pitchFamily="34" charset="0"/>
              </a:rPr>
              <a:t>or team.</a:t>
            </a:r>
            <a:endParaRPr lang="en-GB" dirty="0">
              <a:solidFill>
                <a:srgbClr val="000000"/>
              </a:solidFill>
              <a:latin typeface="Times New Roman" panose="02020603050405020304" pitchFamily="18" charset="0"/>
            </a:endParaRPr>
          </a:p>
          <a:p>
            <a:br>
              <a:rPr lang="en-GB" dirty="0"/>
            </a:br>
            <a:br>
              <a:rPr lang="en-GB" dirty="0"/>
            </a:br>
            <a:br>
              <a:rPr lang="en-GB" dirty="0"/>
            </a:br>
            <a:endParaRPr lang="en-GB" dirty="0"/>
          </a:p>
        </p:txBody>
      </p:sp>
      <p:pic>
        <p:nvPicPr>
          <p:cNvPr id="4" name="Picture 3" descr="A picture containing orange, LEGO, toy, table&#10;&#10;Description automatically generated">
            <a:extLst>
              <a:ext uri="{FF2B5EF4-FFF2-40B4-BE49-F238E27FC236}">
                <a16:creationId xmlns:a16="http://schemas.microsoft.com/office/drawing/2014/main" id="{1701C47D-F661-413C-853D-DA1ACA08B62E}"/>
              </a:ext>
            </a:extLst>
          </p:cNvPr>
          <p:cNvPicPr>
            <a:picLocks noChangeAspect="1"/>
          </p:cNvPicPr>
          <p:nvPr/>
        </p:nvPicPr>
        <p:blipFill>
          <a:blip r:embed="rId2"/>
          <a:stretch>
            <a:fillRect/>
          </a:stretch>
        </p:blipFill>
        <p:spPr>
          <a:xfrm>
            <a:off x="6301531" y="916497"/>
            <a:ext cx="4572000" cy="4572000"/>
          </a:xfrm>
          <a:prstGeom prst="rect">
            <a:avLst/>
          </a:prstGeom>
        </p:spPr>
      </p:pic>
      <p:sp>
        <p:nvSpPr>
          <p:cNvPr id="5" name="TextBox 4">
            <a:extLst>
              <a:ext uri="{FF2B5EF4-FFF2-40B4-BE49-F238E27FC236}">
                <a16:creationId xmlns:a16="http://schemas.microsoft.com/office/drawing/2014/main" id="{20296C10-0DC2-4AE1-87E2-AA7C80AA22C8}"/>
              </a:ext>
            </a:extLst>
          </p:cNvPr>
          <p:cNvSpPr txBox="1"/>
          <p:nvPr/>
        </p:nvSpPr>
        <p:spPr>
          <a:xfrm>
            <a:off x="1104579" y="5913267"/>
            <a:ext cx="3983373" cy="369332"/>
          </a:xfrm>
          <a:prstGeom prst="rect">
            <a:avLst/>
          </a:prstGeom>
          <a:solidFill>
            <a:srgbClr val="CC3300"/>
          </a:solidFill>
        </p:spPr>
        <p:txBody>
          <a:bodyPr wrap="square" rtlCol="0">
            <a:spAutoFit/>
          </a:bodyPr>
          <a:lstStyle/>
          <a:p>
            <a:pPr algn="ctr"/>
            <a:r>
              <a:rPr lang="en-GB" b="1" dirty="0"/>
              <a:t>ASSA Consultancy Services</a:t>
            </a:r>
          </a:p>
        </p:txBody>
      </p:sp>
    </p:spTree>
    <p:extLst>
      <p:ext uri="{BB962C8B-B14F-4D97-AF65-F5344CB8AC3E}">
        <p14:creationId xmlns:p14="http://schemas.microsoft.com/office/powerpoint/2010/main" val="22571603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F107B0A-7DCE-4625-89D0-CB2C845F8D90}"/>
              </a:ext>
            </a:extLst>
          </p:cNvPr>
          <p:cNvSpPr/>
          <p:nvPr/>
        </p:nvSpPr>
        <p:spPr>
          <a:xfrm>
            <a:off x="1445704" y="2551837"/>
            <a:ext cx="4342700" cy="1754326"/>
          </a:xfrm>
          <a:prstGeom prst="rect">
            <a:avLst/>
          </a:prstGeom>
        </p:spPr>
        <p:txBody>
          <a:bodyPr wrap="square">
            <a:spAutoFit/>
          </a:bodyPr>
          <a:lstStyle/>
          <a:p>
            <a:r>
              <a:rPr lang="en-GB" dirty="0">
                <a:solidFill>
                  <a:srgbClr val="000000"/>
                </a:solidFill>
                <a:latin typeface="Arial" panose="020B0604020202020204" pitchFamily="34" charset="0"/>
              </a:rPr>
              <a:t>Conflict Process refers to </a:t>
            </a:r>
            <a:r>
              <a:rPr lang="en-GB" b="1" dirty="0">
                <a:solidFill>
                  <a:srgbClr val="C00000"/>
                </a:solidFill>
                <a:latin typeface="Arial" panose="020B0604020202020204" pitchFamily="34" charset="0"/>
              </a:rPr>
              <a:t>some form of friction</a:t>
            </a:r>
            <a:r>
              <a:rPr lang="en-GB" dirty="0">
                <a:solidFill>
                  <a:srgbClr val="000000"/>
                </a:solidFill>
                <a:latin typeface="Arial" panose="020B0604020202020204" pitchFamily="34" charset="0"/>
              </a:rPr>
              <a:t>, or </a:t>
            </a:r>
            <a:r>
              <a:rPr lang="en-GB" b="1" dirty="0">
                <a:solidFill>
                  <a:srgbClr val="C00000"/>
                </a:solidFill>
                <a:latin typeface="Arial" panose="020B0604020202020204" pitchFamily="34" charset="0"/>
              </a:rPr>
              <a:t>discord</a:t>
            </a:r>
            <a:r>
              <a:rPr lang="en-GB" dirty="0">
                <a:solidFill>
                  <a:srgbClr val="000000"/>
                </a:solidFill>
                <a:latin typeface="Arial" panose="020B0604020202020204" pitchFamily="34" charset="0"/>
              </a:rPr>
              <a:t> arising within a group when the beliefs or actions of one or more members of the group are either resisted by or unacceptable to one or more members of another group. </a:t>
            </a:r>
            <a:endParaRPr lang="en-GB" dirty="0">
              <a:solidFill>
                <a:srgbClr val="000000"/>
              </a:solidFill>
              <a:latin typeface="Times New Roman" panose="02020603050405020304" pitchFamily="18" charset="0"/>
            </a:endParaRPr>
          </a:p>
        </p:txBody>
      </p:sp>
      <p:sp>
        <p:nvSpPr>
          <p:cNvPr id="3" name="TextBox 2">
            <a:extLst>
              <a:ext uri="{FF2B5EF4-FFF2-40B4-BE49-F238E27FC236}">
                <a16:creationId xmlns:a16="http://schemas.microsoft.com/office/drawing/2014/main" id="{C308AE55-62CB-47C9-8B62-D144D74B207C}"/>
              </a:ext>
            </a:extLst>
          </p:cNvPr>
          <p:cNvSpPr txBox="1"/>
          <p:nvPr/>
        </p:nvSpPr>
        <p:spPr>
          <a:xfrm>
            <a:off x="3775046" y="1098958"/>
            <a:ext cx="4555221" cy="584775"/>
          </a:xfrm>
          <a:prstGeom prst="rect">
            <a:avLst/>
          </a:prstGeom>
          <a:noFill/>
        </p:spPr>
        <p:txBody>
          <a:bodyPr wrap="square" rtlCol="0">
            <a:spAutoFit/>
          </a:bodyPr>
          <a:lstStyle/>
          <a:p>
            <a:r>
              <a:rPr lang="en-GB" sz="3200" b="1" u="sng" dirty="0">
                <a:solidFill>
                  <a:srgbClr val="C00000"/>
                </a:solidFill>
                <a:effectLst>
                  <a:outerShdw blurRad="38100" dist="38100" dir="2700000" algn="tl">
                    <a:srgbClr val="000000">
                      <a:alpha val="43137"/>
                    </a:srgbClr>
                  </a:outerShdw>
                </a:effectLst>
              </a:rPr>
              <a:t>PROCESS CONFLICT</a:t>
            </a:r>
          </a:p>
        </p:txBody>
      </p:sp>
      <p:pic>
        <p:nvPicPr>
          <p:cNvPr id="5" name="Picture 4" descr="A close up of text on a white background&#10;&#10;Description automatically generated">
            <a:extLst>
              <a:ext uri="{FF2B5EF4-FFF2-40B4-BE49-F238E27FC236}">
                <a16:creationId xmlns:a16="http://schemas.microsoft.com/office/drawing/2014/main" id="{1295540C-5D3E-4C24-8592-54516FC9DB2D}"/>
              </a:ext>
            </a:extLst>
          </p:cNvPr>
          <p:cNvPicPr>
            <a:picLocks noChangeAspect="1"/>
          </p:cNvPicPr>
          <p:nvPr/>
        </p:nvPicPr>
        <p:blipFill rotWithShape="1">
          <a:blip r:embed="rId2"/>
          <a:srcRect l="58053" t="25593" r="6883" b="7295"/>
          <a:stretch/>
        </p:blipFill>
        <p:spPr>
          <a:xfrm>
            <a:off x="7004807" y="1946245"/>
            <a:ext cx="2508308" cy="3604458"/>
          </a:xfrm>
          <a:prstGeom prst="rect">
            <a:avLst/>
          </a:prstGeom>
        </p:spPr>
      </p:pic>
      <p:sp>
        <p:nvSpPr>
          <p:cNvPr id="6" name="TextBox 5">
            <a:extLst>
              <a:ext uri="{FF2B5EF4-FFF2-40B4-BE49-F238E27FC236}">
                <a16:creationId xmlns:a16="http://schemas.microsoft.com/office/drawing/2014/main" id="{D73CE039-3D43-47EA-B764-0CF919E81FE4}"/>
              </a:ext>
            </a:extLst>
          </p:cNvPr>
          <p:cNvSpPr txBox="1"/>
          <p:nvPr/>
        </p:nvSpPr>
        <p:spPr>
          <a:xfrm>
            <a:off x="1445704" y="5913267"/>
            <a:ext cx="3983373" cy="369332"/>
          </a:xfrm>
          <a:prstGeom prst="rect">
            <a:avLst/>
          </a:prstGeom>
          <a:solidFill>
            <a:srgbClr val="CC3300"/>
          </a:solidFill>
        </p:spPr>
        <p:txBody>
          <a:bodyPr wrap="square" rtlCol="0">
            <a:spAutoFit/>
          </a:bodyPr>
          <a:lstStyle/>
          <a:p>
            <a:pPr algn="ctr"/>
            <a:r>
              <a:rPr lang="en-GB" b="1" dirty="0"/>
              <a:t>ASSA Consultancy Services</a:t>
            </a:r>
          </a:p>
        </p:txBody>
      </p:sp>
    </p:spTree>
    <p:extLst>
      <p:ext uri="{BB962C8B-B14F-4D97-AF65-F5344CB8AC3E}">
        <p14:creationId xmlns:p14="http://schemas.microsoft.com/office/powerpoint/2010/main" val="4874326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AEA5D93-56FC-4568-B03F-15E52C065FC2}"/>
              </a:ext>
            </a:extLst>
          </p:cNvPr>
          <p:cNvSpPr/>
          <p:nvPr/>
        </p:nvSpPr>
        <p:spPr>
          <a:xfrm>
            <a:off x="478173" y="1812023"/>
            <a:ext cx="7113864" cy="3447098"/>
          </a:xfrm>
          <a:prstGeom prst="rect">
            <a:avLst/>
          </a:prstGeom>
        </p:spPr>
        <p:txBody>
          <a:bodyPr wrap="square">
            <a:spAutoFit/>
          </a:bodyPr>
          <a:lstStyle/>
          <a:p>
            <a:endParaRPr lang="en-GB" sz="2000" b="1" u="sng" dirty="0">
              <a:solidFill>
                <a:srgbClr val="000000"/>
              </a:solidFill>
              <a:effectLst>
                <a:outerShdw blurRad="38100" dist="38100" dir="2700000" algn="tl">
                  <a:srgbClr val="000000">
                    <a:alpha val="43137"/>
                  </a:srgbClr>
                </a:outerShdw>
              </a:effectLst>
              <a:latin typeface="Times New Roman" panose="02020603050405020304" pitchFamily="18" charset="0"/>
            </a:endParaRPr>
          </a:p>
          <a:p>
            <a:r>
              <a:rPr lang="en-GB" dirty="0">
                <a:solidFill>
                  <a:srgbClr val="000000"/>
                </a:solidFill>
                <a:latin typeface="Arial" panose="020B0604020202020204" pitchFamily="34" charset="0"/>
              </a:rPr>
              <a:t>Interpersonal conflict is something that that happens in every relationship. It is inevitable when two or more people disagree on something. Sometimes the conflict is a result of a misunderstanding or because of a miscommunication.</a:t>
            </a:r>
          </a:p>
          <a:p>
            <a:endParaRPr lang="en-GB" dirty="0">
              <a:solidFill>
                <a:srgbClr val="000000"/>
              </a:solidFill>
              <a:latin typeface="Times New Roman" panose="02020603050405020304" pitchFamily="18" charset="0"/>
            </a:endParaRPr>
          </a:p>
          <a:p>
            <a:r>
              <a:rPr lang="en-GB" b="1" dirty="0">
                <a:solidFill>
                  <a:srgbClr val="000000"/>
                </a:solidFill>
                <a:latin typeface="Arial" panose="020B0604020202020204" pitchFamily="34" charset="0"/>
              </a:rPr>
              <a:t>Common signs of interpersonal conflict include:</a:t>
            </a:r>
          </a:p>
          <a:p>
            <a:endParaRPr lang="en-GB" dirty="0">
              <a:solidFill>
                <a:srgbClr val="000000"/>
              </a:solidFill>
              <a:latin typeface="Times New Roman" panose="02020603050405020304" pitchFamily="18" charset="0"/>
            </a:endParaRPr>
          </a:p>
          <a:p>
            <a:pPr marL="742950" lvl="1" indent="-285750" fontAlgn="base">
              <a:buFont typeface="Arial" panose="020B0604020202020204" pitchFamily="34" charset="0"/>
              <a:buChar char="•"/>
            </a:pPr>
            <a:r>
              <a:rPr lang="en-GB" dirty="0">
                <a:solidFill>
                  <a:srgbClr val="000000"/>
                </a:solidFill>
                <a:latin typeface="Arial" panose="020B0604020202020204" pitchFamily="34" charset="0"/>
              </a:rPr>
              <a:t>Aggressive body language.</a:t>
            </a:r>
            <a:endParaRPr lang="en-GB" dirty="0">
              <a:solidFill>
                <a:srgbClr val="000000"/>
              </a:solidFill>
              <a:latin typeface="&amp;quot"/>
            </a:endParaRPr>
          </a:p>
          <a:p>
            <a:pPr marL="742950" lvl="1" indent="-285750" fontAlgn="base">
              <a:buFont typeface="Arial" panose="020B0604020202020204" pitchFamily="34" charset="0"/>
              <a:buChar char="•"/>
            </a:pPr>
            <a:r>
              <a:rPr lang="en-GB" dirty="0">
                <a:solidFill>
                  <a:srgbClr val="000000"/>
                </a:solidFill>
                <a:latin typeface="Arial" panose="020B0604020202020204" pitchFamily="34" charset="0"/>
              </a:rPr>
              <a:t>Conversations are limited if they happen at all.</a:t>
            </a:r>
            <a:endParaRPr lang="en-GB" dirty="0">
              <a:solidFill>
                <a:srgbClr val="000000"/>
              </a:solidFill>
              <a:latin typeface="&amp;quot"/>
            </a:endParaRPr>
          </a:p>
          <a:p>
            <a:pPr marL="742950" lvl="1" indent="-285750" fontAlgn="base">
              <a:buFont typeface="Arial" panose="020B0604020202020204" pitchFamily="34" charset="0"/>
              <a:buChar char="•"/>
            </a:pPr>
            <a:r>
              <a:rPr lang="en-GB" dirty="0">
                <a:solidFill>
                  <a:srgbClr val="000000"/>
                </a:solidFill>
                <a:latin typeface="Arial" panose="020B0604020202020204" pitchFamily="34" charset="0"/>
              </a:rPr>
              <a:t>Gossip.</a:t>
            </a:r>
            <a:endParaRPr lang="en-GB" dirty="0">
              <a:solidFill>
                <a:srgbClr val="000000"/>
              </a:solidFill>
              <a:latin typeface="&amp;quot"/>
            </a:endParaRPr>
          </a:p>
          <a:p>
            <a:pPr marL="742950" lvl="1" indent="-285750" fontAlgn="base">
              <a:buFont typeface="Arial" panose="020B0604020202020204" pitchFamily="34" charset="0"/>
              <a:buChar char="•"/>
            </a:pPr>
            <a:r>
              <a:rPr lang="en-GB" dirty="0">
                <a:solidFill>
                  <a:srgbClr val="000000"/>
                </a:solidFill>
                <a:latin typeface="Arial" panose="020B0604020202020204" pitchFamily="34" charset="0"/>
              </a:rPr>
              <a:t>Negative facial expressions</a:t>
            </a:r>
            <a:endParaRPr lang="en-GB" dirty="0">
              <a:solidFill>
                <a:srgbClr val="000000"/>
              </a:solidFill>
              <a:latin typeface="&amp;quot"/>
            </a:endParaRPr>
          </a:p>
        </p:txBody>
      </p:sp>
      <p:sp>
        <p:nvSpPr>
          <p:cNvPr id="3" name="TextBox 2">
            <a:extLst>
              <a:ext uri="{FF2B5EF4-FFF2-40B4-BE49-F238E27FC236}">
                <a16:creationId xmlns:a16="http://schemas.microsoft.com/office/drawing/2014/main" id="{5521EF33-C6C3-4BD3-A940-AC921C417CF4}"/>
              </a:ext>
            </a:extLst>
          </p:cNvPr>
          <p:cNvSpPr txBox="1"/>
          <p:nvPr/>
        </p:nvSpPr>
        <p:spPr>
          <a:xfrm>
            <a:off x="3003259" y="821345"/>
            <a:ext cx="7113864" cy="646331"/>
          </a:xfrm>
          <a:prstGeom prst="rect">
            <a:avLst/>
          </a:prstGeom>
          <a:noFill/>
        </p:spPr>
        <p:txBody>
          <a:bodyPr wrap="square" rtlCol="0">
            <a:spAutoFit/>
          </a:bodyPr>
          <a:lstStyle/>
          <a:p>
            <a:r>
              <a:rPr lang="en-GB" sz="3600" b="1" u="sng" dirty="0">
                <a:solidFill>
                  <a:srgbClr val="C00000"/>
                </a:solidFill>
                <a:effectLst>
                  <a:outerShdw blurRad="38100" dist="38100" dir="2700000" algn="tl">
                    <a:srgbClr val="000000">
                      <a:alpha val="43137"/>
                    </a:srgbClr>
                  </a:outerShdw>
                </a:effectLst>
                <a:latin typeface="Arial" panose="020B0604020202020204" pitchFamily="34" charset="0"/>
              </a:rPr>
              <a:t>INTERPERSONAL CONFLICT</a:t>
            </a:r>
          </a:p>
        </p:txBody>
      </p:sp>
      <p:pic>
        <p:nvPicPr>
          <p:cNvPr id="5" name="Picture 4">
            <a:extLst>
              <a:ext uri="{FF2B5EF4-FFF2-40B4-BE49-F238E27FC236}">
                <a16:creationId xmlns:a16="http://schemas.microsoft.com/office/drawing/2014/main" id="{54A3E81A-4DF8-4031-AD70-84D98A00690A}"/>
              </a:ext>
            </a:extLst>
          </p:cNvPr>
          <p:cNvPicPr>
            <a:picLocks noChangeAspect="1"/>
          </p:cNvPicPr>
          <p:nvPr/>
        </p:nvPicPr>
        <p:blipFill rotWithShape="1">
          <a:blip r:embed="rId2"/>
          <a:srcRect l="3884" t="24343" r="6942" b="14740"/>
          <a:stretch/>
        </p:blipFill>
        <p:spPr>
          <a:xfrm>
            <a:off x="6467911" y="3066912"/>
            <a:ext cx="4974671" cy="2548752"/>
          </a:xfrm>
          <a:prstGeom prst="rect">
            <a:avLst/>
          </a:prstGeom>
        </p:spPr>
      </p:pic>
      <p:sp>
        <p:nvSpPr>
          <p:cNvPr id="6" name="TextBox 5">
            <a:extLst>
              <a:ext uri="{FF2B5EF4-FFF2-40B4-BE49-F238E27FC236}">
                <a16:creationId xmlns:a16="http://schemas.microsoft.com/office/drawing/2014/main" id="{B22598DD-12CA-4900-A353-E1B0B76E2C6E}"/>
              </a:ext>
            </a:extLst>
          </p:cNvPr>
          <p:cNvSpPr txBox="1"/>
          <p:nvPr/>
        </p:nvSpPr>
        <p:spPr>
          <a:xfrm>
            <a:off x="911632" y="5963601"/>
            <a:ext cx="3983373" cy="369332"/>
          </a:xfrm>
          <a:prstGeom prst="rect">
            <a:avLst/>
          </a:prstGeom>
          <a:solidFill>
            <a:srgbClr val="CC3300"/>
          </a:solidFill>
        </p:spPr>
        <p:txBody>
          <a:bodyPr wrap="square" rtlCol="0">
            <a:spAutoFit/>
          </a:bodyPr>
          <a:lstStyle/>
          <a:p>
            <a:pPr algn="ctr"/>
            <a:r>
              <a:rPr lang="en-GB" b="1" dirty="0"/>
              <a:t>ASSA Consultancy Services</a:t>
            </a:r>
          </a:p>
        </p:txBody>
      </p:sp>
    </p:spTree>
    <p:extLst>
      <p:ext uri="{BB962C8B-B14F-4D97-AF65-F5344CB8AC3E}">
        <p14:creationId xmlns:p14="http://schemas.microsoft.com/office/powerpoint/2010/main" val="1300559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D1C0DB7-F7BC-4CAC-BA8E-5BCD768D13A1}"/>
              </a:ext>
            </a:extLst>
          </p:cNvPr>
          <p:cNvPicPr>
            <a:picLocks noChangeAspect="1"/>
          </p:cNvPicPr>
          <p:nvPr/>
        </p:nvPicPr>
        <p:blipFill>
          <a:blip r:embed="rId2"/>
          <a:stretch>
            <a:fillRect/>
          </a:stretch>
        </p:blipFill>
        <p:spPr>
          <a:xfrm>
            <a:off x="2341984" y="1216609"/>
            <a:ext cx="3097374" cy="4129832"/>
          </a:xfrm>
          <a:prstGeom prst="rect">
            <a:avLst/>
          </a:prstGeom>
        </p:spPr>
      </p:pic>
      <p:sp>
        <p:nvSpPr>
          <p:cNvPr id="6" name="TextBox 5">
            <a:extLst>
              <a:ext uri="{FF2B5EF4-FFF2-40B4-BE49-F238E27FC236}">
                <a16:creationId xmlns:a16="http://schemas.microsoft.com/office/drawing/2014/main" id="{B0BFAAC0-F1AC-4F22-977A-E5AD441B7F8D}"/>
              </a:ext>
            </a:extLst>
          </p:cNvPr>
          <p:cNvSpPr txBox="1"/>
          <p:nvPr/>
        </p:nvSpPr>
        <p:spPr>
          <a:xfrm>
            <a:off x="6490996" y="1744825"/>
            <a:ext cx="3359020" cy="2554545"/>
          </a:xfrm>
          <a:prstGeom prst="rect">
            <a:avLst/>
          </a:prstGeom>
          <a:noFill/>
        </p:spPr>
        <p:txBody>
          <a:bodyPr wrap="square" rtlCol="0">
            <a:spAutoFit/>
          </a:bodyPr>
          <a:lstStyle/>
          <a:p>
            <a:pPr algn="ctr"/>
            <a:r>
              <a:rPr lang="en-GB" sz="3200" b="1" dirty="0">
                <a:effectLst>
                  <a:outerShdw blurRad="38100" dist="38100" dir="2700000" algn="tl">
                    <a:srgbClr val="000000">
                      <a:alpha val="43137"/>
                    </a:srgbClr>
                  </a:outerShdw>
                </a:effectLst>
              </a:rPr>
              <a:t>Thank you for listening</a:t>
            </a:r>
          </a:p>
          <a:p>
            <a:pPr algn="ctr"/>
            <a:endParaRPr lang="en-GB" sz="3200" b="1" dirty="0">
              <a:effectLst>
                <a:outerShdw blurRad="38100" dist="38100" dir="2700000" algn="tl">
                  <a:srgbClr val="000000">
                    <a:alpha val="43137"/>
                  </a:srgbClr>
                </a:outerShdw>
              </a:effectLst>
            </a:endParaRPr>
          </a:p>
          <a:p>
            <a:pPr algn="ctr"/>
            <a:r>
              <a:rPr lang="en-GB" sz="3200" b="1" dirty="0">
                <a:effectLst>
                  <a:outerShdw blurRad="38100" dist="38100" dir="2700000" algn="tl">
                    <a:srgbClr val="000000">
                      <a:alpha val="43137"/>
                    </a:srgbClr>
                  </a:outerShdw>
                </a:effectLst>
              </a:rPr>
              <a:t>Do you have any questions?</a:t>
            </a:r>
          </a:p>
        </p:txBody>
      </p:sp>
      <p:sp>
        <p:nvSpPr>
          <p:cNvPr id="7" name="TextBox 6">
            <a:extLst>
              <a:ext uri="{FF2B5EF4-FFF2-40B4-BE49-F238E27FC236}">
                <a16:creationId xmlns:a16="http://schemas.microsoft.com/office/drawing/2014/main" id="{6A30D56A-2638-4165-9A04-9AD98359E97E}"/>
              </a:ext>
            </a:extLst>
          </p:cNvPr>
          <p:cNvSpPr txBox="1"/>
          <p:nvPr/>
        </p:nvSpPr>
        <p:spPr>
          <a:xfrm>
            <a:off x="7858329" y="6156548"/>
            <a:ext cx="3983373" cy="369332"/>
          </a:xfrm>
          <a:prstGeom prst="rect">
            <a:avLst/>
          </a:prstGeom>
          <a:solidFill>
            <a:srgbClr val="CC3300"/>
          </a:solidFill>
        </p:spPr>
        <p:txBody>
          <a:bodyPr wrap="square" rtlCol="0">
            <a:spAutoFit/>
          </a:bodyPr>
          <a:lstStyle/>
          <a:p>
            <a:pPr algn="ctr"/>
            <a:r>
              <a:rPr lang="en-GB" b="1" dirty="0"/>
              <a:t>ASSA Consultancy Services</a:t>
            </a:r>
          </a:p>
        </p:txBody>
      </p:sp>
    </p:spTree>
    <p:extLst>
      <p:ext uri="{BB962C8B-B14F-4D97-AF65-F5344CB8AC3E}">
        <p14:creationId xmlns:p14="http://schemas.microsoft.com/office/powerpoint/2010/main" val="25582499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EF7C647-455F-4DA6-A2E3-B0A3104C5FFC}"/>
              </a:ext>
            </a:extLst>
          </p:cNvPr>
          <p:cNvSpPr/>
          <p:nvPr/>
        </p:nvSpPr>
        <p:spPr>
          <a:xfrm>
            <a:off x="1348830" y="1642274"/>
            <a:ext cx="7860484" cy="4647426"/>
          </a:xfrm>
          <a:prstGeom prst="rect">
            <a:avLst/>
          </a:prstGeom>
        </p:spPr>
        <p:txBody>
          <a:bodyPr wrap="square">
            <a:spAutoFit/>
          </a:bodyPr>
          <a:lstStyle/>
          <a:p>
            <a:pPr>
              <a:spcAft>
                <a:spcPts val="0"/>
              </a:spcAft>
            </a:pPr>
            <a:r>
              <a:rPr lang="en-GB" u="sng"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References </a:t>
            </a:r>
          </a:p>
          <a:p>
            <a:pPr>
              <a:spcAft>
                <a:spcPts val="0"/>
              </a:spcAft>
            </a:pPr>
            <a:r>
              <a:rPr lang="en-GB" dirty="0">
                <a:latin typeface="Arial" panose="020B0604020202020204" pitchFamily="34" charset="0"/>
                <a:ea typeface="Calibri" panose="020F0502020204030204" pitchFamily="34" charset="0"/>
                <a:cs typeface="Arial" panose="020B0604020202020204" pitchFamily="34" charset="0"/>
              </a:rPr>
              <a:t> </a:t>
            </a:r>
          </a:p>
          <a:p>
            <a:pPr>
              <a:spcAft>
                <a:spcPts val="0"/>
              </a:spcAft>
            </a:pPr>
            <a:endParaRPr lang="en-GB" sz="12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GB" sz="1200" dirty="0" err="1">
                <a:latin typeface="Arial" panose="020B0604020202020204" pitchFamily="34" charset="0"/>
                <a:cs typeface="Arial" panose="020B0604020202020204" pitchFamily="34" charset="0"/>
              </a:rPr>
              <a:t>Abudi</a:t>
            </a:r>
            <a:r>
              <a:rPr lang="en-GB" sz="1200" dirty="0">
                <a:latin typeface="Arial" panose="020B0604020202020204" pitchFamily="34" charset="0"/>
                <a:cs typeface="Arial" panose="020B0604020202020204" pitchFamily="34" charset="0"/>
              </a:rPr>
              <a:t>, G. (2010). </a:t>
            </a:r>
            <a:r>
              <a:rPr lang="en-GB" sz="1200" i="1" dirty="0">
                <a:latin typeface="Arial" panose="020B0604020202020204" pitchFamily="34" charset="0"/>
                <a:cs typeface="Arial" panose="020B0604020202020204" pitchFamily="34" charset="0"/>
              </a:rPr>
              <a:t>The Five Stages of Project Team Development</a:t>
            </a:r>
            <a:r>
              <a:rPr lang="en-GB" sz="1200" dirty="0">
                <a:latin typeface="Arial" panose="020B0604020202020204" pitchFamily="34" charset="0"/>
                <a:cs typeface="Arial" panose="020B0604020202020204" pitchFamily="34" charset="0"/>
              </a:rPr>
              <a:t>. Available at: </a:t>
            </a:r>
          </a:p>
          <a:p>
            <a:pPr>
              <a:spcAft>
                <a:spcPts val="0"/>
              </a:spcAft>
            </a:pPr>
            <a:r>
              <a:rPr lang="en-GB" sz="1200" dirty="0">
                <a:latin typeface="Arial" panose="020B0604020202020204" pitchFamily="34" charset="0"/>
                <a:cs typeface="Arial" panose="020B0604020202020204" pitchFamily="34" charset="0"/>
              </a:rPr>
              <a:t>http://www.pmhut.com/the-five-stages-of-project-team-development (Accessed 1st May 2019).</a:t>
            </a:r>
            <a:endParaRPr lang="en-GB" sz="1200" dirty="0">
              <a:latin typeface="Arial" panose="020B0604020202020204" pitchFamily="34" charset="0"/>
              <a:ea typeface="Calibri" panose="020F0502020204030204" pitchFamily="34" charset="0"/>
              <a:cs typeface="Arial" panose="020B0604020202020204" pitchFamily="34" charset="0"/>
            </a:endParaRPr>
          </a:p>
          <a:p>
            <a:pPr>
              <a:spcAft>
                <a:spcPts val="0"/>
              </a:spcAft>
            </a:pPr>
            <a:endParaRPr lang="en-GB" sz="12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GB" sz="1200" dirty="0">
                <a:latin typeface="Arial" panose="020B0604020202020204" pitchFamily="34" charset="0"/>
                <a:cs typeface="Arial" panose="020B0604020202020204" pitchFamily="34" charset="0"/>
              </a:rPr>
              <a:t>Belbin.com. (2014). </a:t>
            </a:r>
            <a:r>
              <a:rPr lang="en-GB" sz="1200" i="1" dirty="0">
                <a:latin typeface="Arial" panose="020B0604020202020204" pitchFamily="34" charset="0"/>
                <a:cs typeface="Arial" panose="020B0604020202020204" pitchFamily="34" charset="0"/>
              </a:rPr>
              <a:t>Team Role Theory - Belbin Team Roles</a:t>
            </a:r>
            <a:r>
              <a:rPr lang="en-GB" sz="1200" dirty="0">
                <a:latin typeface="Arial" panose="020B0604020202020204" pitchFamily="34" charset="0"/>
                <a:cs typeface="Arial" panose="020B0604020202020204" pitchFamily="34" charset="0"/>
              </a:rPr>
              <a:t>. Available at: </a:t>
            </a:r>
          </a:p>
          <a:p>
            <a:pPr>
              <a:spcAft>
                <a:spcPts val="0"/>
              </a:spcAft>
            </a:pPr>
            <a:r>
              <a:rPr lang="en-GB" sz="1200" dirty="0">
                <a:latin typeface="Arial" panose="020B0604020202020204" pitchFamily="34" charset="0"/>
                <a:cs typeface="Arial" panose="020B0604020202020204" pitchFamily="34" charset="0"/>
              </a:rPr>
              <a:t>http://www.belbin.com/rte.asp?id=8 (Accessed 3rd May 2019).</a:t>
            </a:r>
          </a:p>
          <a:p>
            <a:pPr>
              <a:spcAft>
                <a:spcPts val="0"/>
              </a:spcAft>
            </a:pPr>
            <a:endParaRPr lang="en-GB" sz="1200" dirty="0">
              <a:latin typeface="Arial" panose="020B0604020202020204" pitchFamily="34" charset="0"/>
              <a:ea typeface="Calibri" panose="020F0502020204030204" pitchFamily="34" charset="0"/>
              <a:cs typeface="Arial" panose="020B0604020202020204" pitchFamily="34" charset="0"/>
            </a:endParaRPr>
          </a:p>
          <a:p>
            <a:r>
              <a:rPr lang="en-GB" sz="1200" i="1" dirty="0">
                <a:latin typeface="Arial" panose="020B0604020202020204" pitchFamily="34" charset="0"/>
                <a:cs typeface="Arial" panose="020B0604020202020204" pitchFamily="34" charset="0"/>
              </a:rPr>
              <a:t>Forming, Storming, Norming, and Performing. Available at:</a:t>
            </a:r>
            <a:endParaRPr lang="en-GB" sz="12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GB" sz="1200" dirty="0">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https://www.mindtools.com/pages/article/newLDR_86.htm</a:t>
            </a:r>
            <a:endParaRPr lang="en-GB" sz="1200" dirty="0">
              <a:latin typeface="Arial" panose="020B0604020202020204" pitchFamily="34" charset="0"/>
              <a:ea typeface="Calibri" panose="020F0502020204030204" pitchFamily="34" charset="0"/>
              <a:cs typeface="Arial" panose="020B0604020202020204" pitchFamily="34" charset="0"/>
            </a:endParaRPr>
          </a:p>
          <a:p>
            <a:r>
              <a:rPr lang="en-GB" sz="1200" dirty="0">
                <a:latin typeface="Arial" panose="020B0604020202020204" pitchFamily="34" charset="0"/>
                <a:ea typeface="Calibri" panose="020F0502020204030204" pitchFamily="34" charset="0"/>
                <a:cs typeface="Arial" panose="020B0604020202020204" pitchFamily="34" charset="0"/>
              </a:rPr>
              <a:t>(Accessed on 6</a:t>
            </a:r>
            <a:r>
              <a:rPr lang="en-GB" sz="1200" baseline="30000" dirty="0">
                <a:latin typeface="Arial" panose="020B0604020202020204" pitchFamily="34" charset="0"/>
                <a:ea typeface="Calibri" panose="020F0502020204030204" pitchFamily="34" charset="0"/>
                <a:cs typeface="Arial" panose="020B0604020202020204" pitchFamily="34" charset="0"/>
              </a:rPr>
              <a:t>th</a:t>
            </a:r>
            <a:r>
              <a:rPr lang="en-GB" sz="1200" dirty="0">
                <a:latin typeface="Arial" panose="020B0604020202020204" pitchFamily="34" charset="0"/>
                <a:ea typeface="Calibri" panose="020F0502020204030204" pitchFamily="34" charset="0"/>
                <a:cs typeface="Arial" panose="020B0604020202020204" pitchFamily="34" charset="0"/>
              </a:rPr>
              <a:t> May 2019)</a:t>
            </a:r>
          </a:p>
          <a:p>
            <a:endParaRPr lang="en-GB" sz="1200" dirty="0">
              <a:latin typeface="Arial" panose="020B0604020202020204" pitchFamily="34" charset="0"/>
              <a:ea typeface="Calibri" panose="020F0502020204030204" pitchFamily="34" charset="0"/>
              <a:cs typeface="Arial" panose="020B0604020202020204" pitchFamily="34" charset="0"/>
            </a:endParaRPr>
          </a:p>
          <a:p>
            <a:r>
              <a:rPr lang="en-GB" sz="1200" i="1" dirty="0">
                <a:latin typeface="Arial" panose="020B0604020202020204" pitchFamily="34" charset="0"/>
                <a:ea typeface="Calibri" panose="020F0502020204030204" pitchFamily="34" charset="0"/>
                <a:cs typeface="Arial" panose="020B0604020202020204" pitchFamily="34" charset="0"/>
              </a:rPr>
              <a:t>What makes a team effective? </a:t>
            </a:r>
            <a:r>
              <a:rPr lang="en-GB" sz="1200" dirty="0">
                <a:latin typeface="Arial" panose="020B0604020202020204" pitchFamily="34" charset="0"/>
                <a:cs typeface="Arial" panose="020B0604020202020204" pitchFamily="34" charset="0"/>
              </a:rPr>
              <a:t>Available at:</a:t>
            </a:r>
            <a:endParaRPr lang="en-GB" sz="1200" i="1"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GB" sz="1200" dirty="0">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https://content.openclass.com/eps/pearson-reader/api/item/93e3b7b0-d68f-11e5-95f5-cd3b5082a19b/1/file/robbins_decenzo_coulter-fomecaa-10e_v5a/OPS/xhtml/ch10_sec_06.xhtml</a:t>
            </a:r>
            <a:endParaRPr lang="en-GB" sz="12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GB" sz="1200" dirty="0">
                <a:latin typeface="Arial" panose="020B0604020202020204" pitchFamily="34" charset="0"/>
                <a:ea typeface="Calibri" panose="020F0502020204030204" pitchFamily="34" charset="0"/>
                <a:cs typeface="Arial" panose="020B0604020202020204" pitchFamily="34" charset="0"/>
              </a:rPr>
              <a:t>(Accessed on 4</a:t>
            </a:r>
            <a:r>
              <a:rPr lang="en-GB" sz="1200" baseline="30000" dirty="0">
                <a:latin typeface="Arial" panose="020B0604020202020204" pitchFamily="34" charset="0"/>
                <a:ea typeface="Calibri" panose="020F0502020204030204" pitchFamily="34" charset="0"/>
                <a:cs typeface="Arial" panose="020B0604020202020204" pitchFamily="34" charset="0"/>
              </a:rPr>
              <a:t>th</a:t>
            </a:r>
            <a:r>
              <a:rPr lang="en-GB" sz="1200" dirty="0">
                <a:latin typeface="Arial" panose="020B0604020202020204" pitchFamily="34" charset="0"/>
                <a:ea typeface="Calibri" panose="020F0502020204030204" pitchFamily="34" charset="0"/>
                <a:cs typeface="Arial" panose="020B0604020202020204" pitchFamily="34" charset="0"/>
              </a:rPr>
              <a:t> May 2019)</a:t>
            </a:r>
          </a:p>
          <a:p>
            <a:pPr>
              <a:spcAft>
                <a:spcPts val="0"/>
              </a:spcAft>
            </a:pPr>
            <a:endParaRPr lang="en-GB" sz="1200" dirty="0">
              <a:latin typeface="Arial" panose="020B0604020202020204" pitchFamily="34" charset="0"/>
              <a:ea typeface="Calibri" panose="020F0502020204030204" pitchFamily="34" charset="0"/>
              <a:cs typeface="Arial" panose="020B0604020202020204" pitchFamily="34" charset="0"/>
            </a:endParaRPr>
          </a:p>
          <a:p>
            <a:pPr>
              <a:spcAft>
                <a:spcPts val="0"/>
              </a:spcAft>
            </a:pPr>
            <a:endParaRPr lang="en-GB" sz="1200" dirty="0">
              <a:latin typeface="Arial" panose="020B0604020202020204" pitchFamily="34" charset="0"/>
              <a:ea typeface="Calibri" panose="020F0502020204030204" pitchFamily="34" charset="0"/>
              <a:cs typeface="Arial" panose="020B0604020202020204" pitchFamily="34" charset="0"/>
            </a:endParaRPr>
          </a:p>
          <a:p>
            <a:pPr>
              <a:spcAft>
                <a:spcPts val="0"/>
              </a:spcAft>
            </a:pPr>
            <a:endParaRPr lang="en-GB" sz="1400" dirty="0">
              <a:latin typeface="Arial" panose="020B0604020202020204" pitchFamily="34" charset="0"/>
              <a:ea typeface="Calibri" panose="020F0502020204030204" pitchFamily="34" charset="0"/>
              <a:cs typeface="Arial" panose="020B0604020202020204" pitchFamily="34" charset="0"/>
            </a:endParaRPr>
          </a:p>
          <a:p>
            <a:pPr>
              <a:spcAft>
                <a:spcPts val="0"/>
              </a:spcAft>
            </a:pPr>
            <a:endParaRPr lang="en-GB" sz="1400" dirty="0">
              <a:latin typeface="Arial" panose="020B0604020202020204" pitchFamily="34" charset="0"/>
              <a:ea typeface="Calibri" panose="020F0502020204030204" pitchFamily="34" charset="0"/>
              <a:cs typeface="Arial" panose="020B0604020202020204" pitchFamily="34" charset="0"/>
            </a:endParaRPr>
          </a:p>
          <a:p>
            <a:endParaRPr lang="en-GB" sz="1400" dirty="0">
              <a:latin typeface="Arial" panose="020B0604020202020204" pitchFamily="34" charset="0"/>
              <a:ea typeface="Calibri" panose="020F0502020204030204" pitchFamily="34" charset="0"/>
              <a:cs typeface="Arial" panose="020B0604020202020204" pitchFamily="34" charset="0"/>
            </a:endParaRPr>
          </a:p>
          <a:p>
            <a:pPr>
              <a:spcAft>
                <a:spcPts val="0"/>
              </a:spcAft>
            </a:pPr>
            <a:endParaRPr lang="en-GB" sz="1400" dirty="0">
              <a:latin typeface="Arial" panose="020B0604020202020204" pitchFamily="34" charset="0"/>
              <a:ea typeface="Calibri" panose="020F0502020204030204" pitchFamily="34" charset="0"/>
              <a:cs typeface="Arial" panose="020B0604020202020204" pitchFamily="34" charset="0"/>
            </a:endParaRPr>
          </a:p>
        </p:txBody>
      </p:sp>
      <p:sp>
        <p:nvSpPr>
          <p:cNvPr id="3" name="TextBox 2">
            <a:extLst>
              <a:ext uri="{FF2B5EF4-FFF2-40B4-BE49-F238E27FC236}">
                <a16:creationId xmlns:a16="http://schemas.microsoft.com/office/drawing/2014/main" id="{74FCC55C-325F-4329-88C2-D8D5407D4A21}"/>
              </a:ext>
            </a:extLst>
          </p:cNvPr>
          <p:cNvSpPr txBox="1"/>
          <p:nvPr/>
        </p:nvSpPr>
        <p:spPr>
          <a:xfrm>
            <a:off x="7217627" y="5920368"/>
            <a:ext cx="3983373" cy="369332"/>
          </a:xfrm>
          <a:prstGeom prst="rect">
            <a:avLst/>
          </a:prstGeom>
          <a:solidFill>
            <a:srgbClr val="CC3300"/>
          </a:solidFill>
        </p:spPr>
        <p:txBody>
          <a:bodyPr wrap="square" rtlCol="0">
            <a:spAutoFit/>
          </a:bodyPr>
          <a:lstStyle/>
          <a:p>
            <a:pPr algn="ctr"/>
            <a:r>
              <a:rPr lang="en-GB" b="1" dirty="0"/>
              <a:t>ASSA Consultancy Services</a:t>
            </a:r>
          </a:p>
        </p:txBody>
      </p:sp>
    </p:spTree>
    <p:extLst>
      <p:ext uri="{BB962C8B-B14F-4D97-AF65-F5344CB8AC3E}">
        <p14:creationId xmlns:p14="http://schemas.microsoft.com/office/powerpoint/2010/main" val="1283497187"/>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docProps/app.xml><?xml version="1.0" encoding="utf-8"?>
<Properties xmlns="http://schemas.openxmlformats.org/officeDocument/2006/extended-properties" xmlns:vt="http://schemas.openxmlformats.org/officeDocument/2006/docPropsVTypes">
  <TotalTime>0</TotalTime>
  <Words>655</Words>
  <Application>Microsoft Office PowerPoint</Application>
  <PresentationFormat>Widescreen</PresentationFormat>
  <Paragraphs>218</Paragraphs>
  <Slides>26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&amp;quot</vt:lpstr>
      <vt:lpstr>Arial</vt:lpstr>
      <vt:lpstr>Calibri</vt:lpstr>
      <vt:lpstr>Century Gothic</vt:lpstr>
      <vt:lpstr>Times New Roman</vt:lpstr>
      <vt:lpstr>Wingdings</vt:lpstr>
      <vt:lpstr>Vapor Trail</vt:lpstr>
      <vt:lpstr>PowerPoint Presentation</vt:lpstr>
      <vt:lpstr>PowerPoint Presentation</vt:lpstr>
      <vt:lpstr>PowerPoint Presentation</vt:lpstr>
      <vt:lpstr>Benefits of teamwork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Aleem khan</dc:creator>
  <cp:lastModifiedBy>Aleem khan</cp:lastModifiedBy>
  <cp:revision>38</cp:revision>
  <dcterms:created xsi:type="dcterms:W3CDTF">2019-05-08T18:41:15Z</dcterms:created>
  <dcterms:modified xsi:type="dcterms:W3CDTF">2019-05-12T12:45:54Z</dcterms:modified>
</cp:coreProperties>
</file>