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ppt/theme/themeOverride4.xml" ContentType="application/vnd.openxmlformats-officedocument.themeOverride+xml"/>
  <Override PartName="/ppt/theme/themeOverride5.xml" ContentType="application/vnd.openxmlformats-officedocument.themeOverride+xml"/>
  <Override PartName="/ppt/theme/themeOverride6.xml" ContentType="application/vnd.openxmlformats-officedocument.themeOverride+xml"/>
  <Override PartName="/ppt/theme/themeOverride7.xml" ContentType="application/vnd.openxmlformats-officedocument.themeOverride+xml"/>
  <Override PartName="/ppt/theme/themeOverride8.xml" ContentType="application/vnd.openxmlformats-officedocument.themeOverride+xml"/>
  <Override PartName="/ppt/theme/themeOverride9.xml" ContentType="application/vnd.openxmlformats-officedocument.themeOverride+xml"/>
  <Override PartName="/ppt/theme/themeOverride10.xml" ContentType="application/vnd.openxmlformats-officedocument.themeOverride+xml"/>
  <Override PartName="/ppt/theme/themeOverride11.xml" ContentType="application/vnd.openxmlformats-officedocument.themeOverride+xml"/>
  <Override PartName="/ppt/theme/themeOverride12.xml" ContentType="application/vnd.openxmlformats-officedocument.themeOverride+xml"/>
  <Override PartName="/ppt/theme/themeOverride13.xml" ContentType="application/vnd.openxmlformats-officedocument.themeOverride+xml"/>
  <Override PartName="/ppt/theme/themeOverride14.xml" ContentType="application/vnd.openxmlformats-officedocument.themeOverride+xml"/>
  <Override PartName="/ppt/theme/themeOverride15.xml" ContentType="application/vnd.openxmlformats-officedocument.themeOverride+xml"/>
  <Override PartName="/ppt/theme/themeOverride16.xml" ContentType="application/vnd.openxmlformats-officedocument.themeOverride+xml"/>
  <Override PartName="/ppt/theme/themeOverride17.xml" ContentType="application/vnd.openxmlformats-officedocument.themeOverride+xml"/>
  <Override PartName="/ppt/theme/themeOverride18.xml" ContentType="application/vnd.openxmlformats-officedocument.themeOverride+xml"/>
  <Override PartName="/ppt/theme/themeOverride19.xml" ContentType="application/vnd.openxmlformats-officedocument.themeOverride+xml"/>
  <Override PartName="/ppt/theme/themeOverride20.xml" ContentType="application/vnd.openxmlformats-officedocument.themeOverride+xml"/>
  <Override PartName="/ppt/theme/themeOverride21.xml" ContentType="application/vnd.openxmlformats-officedocument.themeOverride+xml"/>
  <Override PartName="/ppt/theme/themeOverride22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>
  <p:sldMasterIdLst>
    <p:sldMasterId id="2147483648" r:id="rId1"/>
  </p:sldMasterIdLst>
  <p:notesMasterIdLst>
    <p:notesMasterId r:id="rId24"/>
  </p:notesMasterIdLst>
  <p:handoutMasterIdLst>
    <p:handoutMasterId r:id="rId25"/>
  </p:handoutMasterIdLst>
  <p:sldIdLst>
    <p:sldId id="371" r:id="rId2"/>
    <p:sldId id="383" r:id="rId3"/>
    <p:sldId id="384" r:id="rId4"/>
    <p:sldId id="385" r:id="rId5"/>
    <p:sldId id="386" r:id="rId6"/>
    <p:sldId id="387" r:id="rId7"/>
    <p:sldId id="388" r:id="rId8"/>
    <p:sldId id="389" r:id="rId9"/>
    <p:sldId id="390" r:id="rId10"/>
    <p:sldId id="391" r:id="rId11"/>
    <p:sldId id="392" r:id="rId12"/>
    <p:sldId id="393" r:id="rId13"/>
    <p:sldId id="394" r:id="rId14"/>
    <p:sldId id="395" r:id="rId15"/>
    <p:sldId id="396" r:id="rId16"/>
    <p:sldId id="397" r:id="rId17"/>
    <p:sldId id="398" r:id="rId18"/>
    <p:sldId id="399" r:id="rId19"/>
    <p:sldId id="400" r:id="rId20"/>
    <p:sldId id="380" r:id="rId21"/>
    <p:sldId id="381" r:id="rId22"/>
    <p:sldId id="402" r:id="rId23"/>
  </p:sldIdLst>
  <p:sldSz cx="12190413" cy="6859588"/>
  <p:notesSz cx="9144000" cy="6858000"/>
  <p:defaultTextStyle>
    <a:defPPr>
      <a:defRPr lang="zh-CN"/>
    </a:defPPr>
    <a:lvl1pPr marL="0" algn="l" defTabSz="121920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1pPr>
    <a:lvl2pPr marL="609600" algn="l" defTabSz="121920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2pPr>
    <a:lvl3pPr marL="1219200" algn="l" defTabSz="121920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3pPr>
    <a:lvl4pPr marL="1828800" algn="l" defTabSz="121920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4pPr>
    <a:lvl5pPr marL="2438400" algn="l" defTabSz="121920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5pPr>
    <a:lvl6pPr marL="3048000" algn="l" defTabSz="121920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3657600" algn="l" defTabSz="121920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4267200" algn="l" defTabSz="121920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4876800" algn="l" defTabSz="121920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106" autoAdjust="0"/>
    <p:restoredTop sz="86817" autoAdjust="0"/>
  </p:normalViewPr>
  <p:slideViewPr>
    <p:cSldViewPr>
      <p:cViewPr varScale="1">
        <p:scale>
          <a:sx n="72" d="100"/>
          <a:sy n="72" d="100"/>
        </p:scale>
        <p:origin x="1008" y="6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252" y="59814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B915022-A997-4DF3-8499-075E49A52474}" type="datetimeFigureOut">
              <a:rPr lang="zh-CN" altLang="en-US" smtClean="0"/>
              <a:t>2025/4/23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5180013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2DF80B7-87AD-4D22-82DF-3074D172CFF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5179484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731B-CE8C-46D1-AE18-5115C7560FE6}" type="datetimeFigureOut">
              <a:rPr lang="zh-CN" altLang="en-US" smtClean="0"/>
              <a:t>2025/4/23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2287588" y="514350"/>
            <a:ext cx="4568825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5179484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B63FA80-F00C-4A7E-884D-8773B4EA9B6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23321321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121920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609600" algn="l" defTabSz="121920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1219200" algn="l" defTabSz="121920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828800" algn="l" defTabSz="121920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2438400" algn="l" defTabSz="121920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3048000" algn="l" defTabSz="121920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3657600" algn="l" defTabSz="121920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4267200" algn="l" defTabSz="121920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4876800" algn="l" defTabSz="121920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283" y="2130919"/>
            <a:ext cx="10361851" cy="1470366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564" y="3887100"/>
            <a:ext cx="8533289" cy="175300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8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009EC-57E2-404F-85A6-5BD9FEAB1787}" type="datetime1">
              <a:rPr lang="zh-CN" altLang="en-US" smtClean="0"/>
              <a:t>2025/4/23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2" y="6230646"/>
            <a:ext cx="792089" cy="62894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</a:lstStyle>
          <a:p>
            <a:fld id="{7183A52F-D388-438E-A748-ED6C72307AC6}" type="slidenum">
              <a:rPr lang="zh-CN" altLang="en-US" smtClean="0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91EB6F-1D34-AB4D-AA80-22D269F95281}" type="datetime1">
              <a:rPr lang="zh-CN" altLang="en-US" smtClean="0"/>
              <a:t>2025/4/23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2961" y="4407922"/>
            <a:ext cx="10361851" cy="1362390"/>
          </a:xfrm>
        </p:spPr>
        <p:txBody>
          <a:bodyPr anchor="t"/>
          <a:lstStyle>
            <a:lvl1pPr algn="l">
              <a:defRPr sz="53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2961" y="2907388"/>
            <a:ext cx="10361851" cy="1500534"/>
          </a:xfrm>
        </p:spPr>
        <p:txBody>
          <a:bodyPr anchor="b"/>
          <a:lstStyle>
            <a:lvl1pPr marL="0" indent="0">
              <a:buNone/>
              <a:defRPr sz="2700">
                <a:solidFill>
                  <a:schemeClr val="tx1">
                    <a:tint val="75000"/>
                  </a:schemeClr>
                </a:solidFill>
              </a:defRPr>
            </a:lvl1pPr>
            <a:lvl2pPr marL="6096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20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3pPr>
            <a:lvl4pPr marL="182880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4pPr>
            <a:lvl5pPr marL="243840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5pPr>
            <a:lvl6pPr marL="304800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6pPr>
            <a:lvl7pPr marL="365760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7pPr>
            <a:lvl8pPr marL="426720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8pPr>
            <a:lvl9pPr marL="487680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8C24D9-D21A-7C40-A680-405A948FFC92}" type="datetime1">
              <a:rPr lang="zh-CN" altLang="en-US" smtClean="0"/>
              <a:t>2025/4/23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523" y="1600574"/>
            <a:ext cx="5384099" cy="4527011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6793" y="1600574"/>
            <a:ext cx="5384099" cy="4527011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F7683-F025-B44E-AE06-E33914094DCF}" type="datetime1">
              <a:rPr lang="zh-CN" altLang="en-US" smtClean="0"/>
              <a:t>2025/4/23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521" y="1535471"/>
            <a:ext cx="5386216" cy="639911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600" indent="0">
              <a:buNone/>
              <a:defRPr sz="2700" b="1"/>
            </a:lvl2pPr>
            <a:lvl3pPr marL="1219200" indent="0">
              <a:buNone/>
              <a:defRPr sz="2400" b="1"/>
            </a:lvl3pPr>
            <a:lvl4pPr marL="1828800" indent="0">
              <a:buNone/>
              <a:defRPr sz="2100" b="1"/>
            </a:lvl4pPr>
            <a:lvl5pPr marL="2438400" indent="0">
              <a:buNone/>
              <a:defRPr sz="2100" b="1"/>
            </a:lvl5pPr>
            <a:lvl6pPr marL="3048000" indent="0">
              <a:buNone/>
              <a:defRPr sz="2100" b="1"/>
            </a:lvl6pPr>
            <a:lvl7pPr marL="3657600" indent="0">
              <a:buNone/>
              <a:defRPr sz="2100" b="1"/>
            </a:lvl7pPr>
            <a:lvl8pPr marL="4267200" indent="0">
              <a:buNone/>
              <a:defRPr sz="2100" b="1"/>
            </a:lvl8pPr>
            <a:lvl9pPr marL="4876800" indent="0">
              <a:buNone/>
              <a:defRPr sz="21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521" y="2175380"/>
            <a:ext cx="5386216" cy="3952203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562" y="1535471"/>
            <a:ext cx="5388332" cy="639911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600" indent="0">
              <a:buNone/>
              <a:defRPr sz="2700" b="1"/>
            </a:lvl2pPr>
            <a:lvl3pPr marL="1219200" indent="0">
              <a:buNone/>
              <a:defRPr sz="2400" b="1"/>
            </a:lvl3pPr>
            <a:lvl4pPr marL="1828800" indent="0">
              <a:buNone/>
              <a:defRPr sz="2100" b="1"/>
            </a:lvl4pPr>
            <a:lvl5pPr marL="2438400" indent="0">
              <a:buNone/>
              <a:defRPr sz="2100" b="1"/>
            </a:lvl5pPr>
            <a:lvl6pPr marL="3048000" indent="0">
              <a:buNone/>
              <a:defRPr sz="2100" b="1"/>
            </a:lvl6pPr>
            <a:lvl7pPr marL="3657600" indent="0">
              <a:buNone/>
              <a:defRPr sz="2100" b="1"/>
            </a:lvl7pPr>
            <a:lvl8pPr marL="4267200" indent="0">
              <a:buNone/>
              <a:defRPr sz="2100" b="1"/>
            </a:lvl8pPr>
            <a:lvl9pPr marL="4876800" indent="0">
              <a:buNone/>
              <a:defRPr sz="21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562" y="2175380"/>
            <a:ext cx="5388332" cy="3952203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CD85D-A002-D84D-8524-D85E87E005ED}" type="datetime1">
              <a:rPr lang="zh-CN" altLang="en-US" smtClean="0"/>
              <a:t>2025/4/23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AC96D-1B80-A24D-973F-DCD017EFAAA7}" type="datetime1">
              <a:rPr lang="zh-CN" altLang="en-US" smtClean="0"/>
              <a:t>2025/4/23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FDB423-F4EB-1244-AC62-4B4A08009BC0}" type="datetime1">
              <a:rPr lang="zh-CN" altLang="en-US" smtClean="0"/>
              <a:t>2025/4/23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523" y="273114"/>
            <a:ext cx="4010562" cy="1162320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113" y="273114"/>
            <a:ext cx="6814779" cy="5854469"/>
          </a:xfrm>
        </p:spPr>
        <p:txBody>
          <a:bodyPr/>
          <a:lstStyle>
            <a:lvl1pPr>
              <a:defRPr sz="4300"/>
            </a:lvl1pPr>
            <a:lvl2pPr>
              <a:defRPr sz="3700"/>
            </a:lvl2pPr>
            <a:lvl3pPr>
              <a:defRPr sz="3200"/>
            </a:lvl3pPr>
            <a:lvl4pPr>
              <a:defRPr sz="2700"/>
            </a:lvl4pPr>
            <a:lvl5pPr>
              <a:defRPr sz="2700"/>
            </a:lvl5pPr>
            <a:lvl6pPr>
              <a:defRPr sz="2700"/>
            </a:lvl6pPr>
            <a:lvl7pPr>
              <a:defRPr sz="2700"/>
            </a:lvl7pPr>
            <a:lvl8pPr>
              <a:defRPr sz="2700"/>
            </a:lvl8pPr>
            <a:lvl9pPr>
              <a:defRPr sz="27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523" y="1435436"/>
            <a:ext cx="4010562" cy="4692149"/>
          </a:xfrm>
        </p:spPr>
        <p:txBody>
          <a:bodyPr/>
          <a:lstStyle>
            <a:lvl1pPr marL="0" indent="0">
              <a:buNone/>
              <a:defRPr sz="1900"/>
            </a:lvl1pPr>
            <a:lvl2pPr marL="609600" indent="0">
              <a:buNone/>
              <a:defRPr sz="1600"/>
            </a:lvl2pPr>
            <a:lvl3pPr marL="1219200" indent="0">
              <a:buNone/>
              <a:defRPr sz="1300"/>
            </a:lvl3pPr>
            <a:lvl4pPr marL="1828800" indent="0">
              <a:buNone/>
              <a:defRPr sz="1200"/>
            </a:lvl4pPr>
            <a:lvl5pPr marL="2438400" indent="0">
              <a:buNone/>
              <a:defRPr sz="1200"/>
            </a:lvl5pPr>
            <a:lvl6pPr marL="3048000" indent="0">
              <a:buNone/>
              <a:defRPr sz="1200"/>
            </a:lvl6pPr>
            <a:lvl7pPr marL="3657600" indent="0">
              <a:buNone/>
              <a:defRPr sz="1200"/>
            </a:lvl7pPr>
            <a:lvl8pPr marL="4267200" indent="0">
              <a:buNone/>
              <a:defRPr sz="1200"/>
            </a:lvl8pPr>
            <a:lvl9pPr marL="4876800" indent="0">
              <a:buNone/>
              <a:defRPr sz="12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A494E-93C7-DF40-A7EF-8902FB8B9286}" type="datetime1">
              <a:rPr lang="zh-CN" altLang="en-US" smtClean="0"/>
              <a:t>2025/4/23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406" y="4801712"/>
            <a:ext cx="7314248" cy="566870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406" y="612918"/>
            <a:ext cx="7314248" cy="4115753"/>
          </a:xfrm>
        </p:spPr>
        <p:txBody>
          <a:bodyPr/>
          <a:lstStyle>
            <a:lvl1pPr marL="0" indent="0">
              <a:buNone/>
              <a:defRPr sz="4300"/>
            </a:lvl1pPr>
            <a:lvl2pPr marL="609600" indent="0">
              <a:buNone/>
              <a:defRPr sz="3700"/>
            </a:lvl2pPr>
            <a:lvl3pPr marL="1219200" indent="0">
              <a:buNone/>
              <a:defRPr sz="3200"/>
            </a:lvl3pPr>
            <a:lvl4pPr marL="1828800" indent="0">
              <a:buNone/>
              <a:defRPr sz="2700"/>
            </a:lvl4pPr>
            <a:lvl5pPr marL="2438400" indent="0">
              <a:buNone/>
              <a:defRPr sz="2700"/>
            </a:lvl5pPr>
            <a:lvl6pPr marL="3048000" indent="0">
              <a:buNone/>
              <a:defRPr sz="2700"/>
            </a:lvl6pPr>
            <a:lvl7pPr marL="3657600" indent="0">
              <a:buNone/>
              <a:defRPr sz="2700"/>
            </a:lvl7pPr>
            <a:lvl8pPr marL="4267200" indent="0">
              <a:buNone/>
              <a:defRPr sz="2700"/>
            </a:lvl8pPr>
            <a:lvl9pPr marL="4876800" indent="0">
              <a:buNone/>
              <a:defRPr sz="27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406" y="5368583"/>
            <a:ext cx="7314248" cy="805049"/>
          </a:xfrm>
        </p:spPr>
        <p:txBody>
          <a:bodyPr/>
          <a:lstStyle>
            <a:lvl1pPr marL="0" indent="0">
              <a:buNone/>
              <a:defRPr sz="1900"/>
            </a:lvl1pPr>
            <a:lvl2pPr marL="609600" indent="0">
              <a:buNone/>
              <a:defRPr sz="1600"/>
            </a:lvl2pPr>
            <a:lvl3pPr marL="1219200" indent="0">
              <a:buNone/>
              <a:defRPr sz="1300"/>
            </a:lvl3pPr>
            <a:lvl4pPr marL="1828800" indent="0">
              <a:buNone/>
              <a:defRPr sz="1200"/>
            </a:lvl4pPr>
            <a:lvl5pPr marL="2438400" indent="0">
              <a:buNone/>
              <a:defRPr sz="1200"/>
            </a:lvl5pPr>
            <a:lvl6pPr marL="3048000" indent="0">
              <a:buNone/>
              <a:defRPr sz="1200"/>
            </a:lvl6pPr>
            <a:lvl7pPr marL="3657600" indent="0">
              <a:buNone/>
              <a:defRPr sz="1200"/>
            </a:lvl7pPr>
            <a:lvl8pPr marL="4267200" indent="0">
              <a:buNone/>
              <a:defRPr sz="1200"/>
            </a:lvl8pPr>
            <a:lvl9pPr marL="4876800" indent="0">
              <a:buNone/>
              <a:defRPr sz="12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171EA-63BC-D448-8BB3-CC8128F1A6E9}" type="datetime1">
              <a:rPr lang="zh-CN" altLang="en-US" smtClean="0"/>
              <a:t>2025/4/23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8" name="Slide Number Placeholder 5"/>
          <p:cNvSpPr txBox="1"/>
          <p:nvPr userDrawn="1"/>
        </p:nvSpPr>
        <p:spPr>
          <a:xfrm>
            <a:off x="-62129" y="6238108"/>
            <a:ext cx="779665" cy="621483"/>
          </a:xfrm>
          <a:prstGeom prst="rect">
            <a:avLst/>
          </a:prstGeom>
        </p:spPr>
        <p:txBody>
          <a:bodyPr vert="horz" lIns="121917" tIns="60958" rIns="121917" bIns="60958" rtlCol="0" anchor="ctr"/>
          <a:lstStyle>
            <a:lvl1pPr>
              <a:defRPr sz="2800">
                <a:solidFill>
                  <a:schemeClr val="tx1"/>
                </a:solidFill>
              </a:defRPr>
            </a:lvl1pPr>
          </a:lstStyle>
          <a:p>
            <a:pPr marL="0" marR="0" lvl="0" indent="0" algn="r" defTabSz="1219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altLang="zh-TW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04C8EF-C26B-584E-9CEF-AD13F86556E4}" type="datetime1">
              <a:rPr lang="zh-CN" altLang="en-US" smtClean="0"/>
              <a:t>2025/4/23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8049" y="274702"/>
            <a:ext cx="2742843" cy="5852880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523" y="274702"/>
            <a:ext cx="8025355" cy="5852880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3EA9FA-7BEF-1148-A3D2-9F0C72892EB9}" type="datetime1">
              <a:rPr lang="zh-CN" altLang="en-US" smtClean="0"/>
              <a:t>2025/4/23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09521" y="274702"/>
            <a:ext cx="10971372" cy="1143265"/>
          </a:xfrm>
          <a:prstGeom prst="rect">
            <a:avLst/>
          </a:prstGeom>
        </p:spPr>
        <p:txBody>
          <a:bodyPr vert="horz" lIns="121917" tIns="60958" rIns="121917" bIns="60958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521" y="1600574"/>
            <a:ext cx="10971372" cy="4527011"/>
          </a:xfrm>
          <a:prstGeom prst="rect">
            <a:avLst/>
          </a:prstGeom>
        </p:spPr>
        <p:txBody>
          <a:bodyPr vert="horz" lIns="121917" tIns="60958" rIns="121917" bIns="60958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09521" y="6357822"/>
            <a:ext cx="2844430" cy="365210"/>
          </a:xfrm>
          <a:prstGeom prst="rect">
            <a:avLst/>
          </a:prstGeom>
        </p:spPr>
        <p:txBody>
          <a:bodyPr vert="horz" lIns="121917" tIns="60958" rIns="121917" bIns="60958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4EA20B-5F01-614A-AE90-09D6BDF5EBFA}" type="datetime1">
              <a:rPr lang="zh-CN" altLang="en-US" smtClean="0"/>
              <a:t>2025/4/23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65060" y="6357822"/>
            <a:ext cx="3860297" cy="365210"/>
          </a:xfrm>
          <a:prstGeom prst="rect">
            <a:avLst/>
          </a:prstGeom>
        </p:spPr>
        <p:txBody>
          <a:bodyPr vert="horz" lIns="121917" tIns="60958" rIns="121917" bIns="60958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5"/>
          <p:cNvSpPr txBox="1"/>
          <p:nvPr userDrawn="1"/>
        </p:nvSpPr>
        <p:spPr>
          <a:xfrm>
            <a:off x="2" y="6230646"/>
            <a:ext cx="792089" cy="628942"/>
          </a:xfrm>
          <a:prstGeom prst="rect">
            <a:avLst/>
          </a:prstGeom>
        </p:spPr>
        <p:txBody>
          <a:bodyPr/>
          <a:lstStyle>
            <a:defPPr>
              <a:defRPr lang="zh-CN"/>
            </a:defPPr>
            <a:lvl1pPr marL="0" algn="l" defTabSz="12192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183A52F-D388-438E-A748-ED6C72307AC6}" type="slidenum">
              <a:rPr lang="zh-CN" altLang="en-US" smtClean="0"/>
              <a:t>‹#›</a:t>
            </a:fld>
            <a:endParaRPr lang="zh-CN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1219200" rtl="0" eaLnBrk="1" latinLnBrk="0" hangingPunct="1">
        <a:spcBef>
          <a:spcPct val="0"/>
        </a:spcBef>
        <a:buNone/>
        <a:defRPr sz="59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200" indent="-4572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4300" kern="1200">
          <a:solidFill>
            <a:schemeClr val="tx1"/>
          </a:solidFill>
          <a:latin typeface="+mn-lt"/>
          <a:ea typeface="+mn-ea"/>
          <a:cs typeface="+mn-cs"/>
        </a:defRPr>
      </a:lvl1pPr>
      <a:lvl2pPr marL="990600" indent="-3810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–"/>
        <a:defRPr sz="3700" kern="1200">
          <a:solidFill>
            <a:schemeClr val="tx1"/>
          </a:solidFill>
          <a:latin typeface="+mn-lt"/>
          <a:ea typeface="+mn-ea"/>
          <a:cs typeface="+mn-cs"/>
        </a:defRPr>
      </a:lvl2pPr>
      <a:lvl3pPr marL="15240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6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2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»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8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4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20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6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2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8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.xml"/><Relationship Id="rId4" Type="http://schemas.microsoft.com/office/2007/relationships/hdphoto" Target="../media/hdphoto2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3.xml"/><Relationship Id="rId5" Type="http://schemas.openxmlformats.org/officeDocument/2006/relationships/image" Target="../media/image3.png"/><Relationship Id="rId4" Type="http://schemas.microsoft.com/office/2007/relationships/hdphoto" Target="../media/hdphoto2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4.xml"/><Relationship Id="rId4" Type="http://schemas.microsoft.com/office/2007/relationships/hdphoto" Target="../media/hdphoto2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5.xml"/><Relationship Id="rId4" Type="http://schemas.microsoft.com/office/2007/relationships/hdphoto" Target="../media/hdphoto2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6.xml"/><Relationship Id="rId4" Type="http://schemas.microsoft.com/office/2007/relationships/hdphoto" Target="../media/hdphoto2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7.xml"/><Relationship Id="rId4" Type="http://schemas.microsoft.com/office/2007/relationships/hdphoto" Target="../media/hdphoto2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8.xml"/><Relationship Id="rId4" Type="http://schemas.microsoft.com/office/2007/relationships/hdphoto" Target="../media/hdphoto2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9.xml"/><Relationship Id="rId4" Type="http://schemas.microsoft.com/office/2007/relationships/hdphoto" Target="../media/hdphoto2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0.xml"/><Relationship Id="rId4" Type="http://schemas.microsoft.com/office/2007/relationships/hdphoto" Target="../media/hdphoto2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1.xml"/><Relationship Id="rId4" Type="http://schemas.microsoft.com/office/2007/relationships/hdphoto" Target="../media/hdphoto2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2.xml"/><Relationship Id="rId4" Type="http://schemas.microsoft.com/office/2007/relationships/hdphoto" Target="../media/hdphoto2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3.xml"/><Relationship Id="rId4" Type="http://schemas.microsoft.com/office/2007/relationships/hdphoto" Target="../media/hdphoto2.wdp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4.xml"/><Relationship Id="rId4" Type="http://schemas.microsoft.com/office/2007/relationships/hdphoto" Target="../media/hdphoto2.wdp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5.xml"/><Relationship Id="rId4" Type="http://schemas.microsoft.com/office/2007/relationships/hdphoto" Target="../media/hdphoto2.wdp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6.xml"/><Relationship Id="rId4" Type="http://schemas.microsoft.com/office/2007/relationships/hdphoto" Target="../media/hdphoto2.wdp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7.xml"/><Relationship Id="rId5" Type="http://schemas.openxmlformats.org/officeDocument/2006/relationships/image" Target="../media/image4.png"/><Relationship Id="rId4" Type="http://schemas.microsoft.com/office/2007/relationships/hdphoto" Target="../media/hdphoto2.wdp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8.xml"/><Relationship Id="rId4" Type="http://schemas.microsoft.com/office/2007/relationships/hdphoto" Target="../media/hdphoto2.wdp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9.xml"/><Relationship Id="rId4" Type="http://schemas.microsoft.com/office/2007/relationships/hdphoto" Target="../media/hdphoto2.wdp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0.xml"/><Relationship Id="rId4" Type="http://schemas.microsoft.com/office/2007/relationships/hdphoto" Target="../media/hdphoto2.wdp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1.xml"/><Relationship Id="rId4" Type="http://schemas.microsoft.com/office/2007/relationships/hdphoto" Target="../media/hdphoto2.wdp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2.xml"/><Relationship Id="rId4" Type="http://schemas.microsoft.com/office/2007/relationships/hdphoto" Target="../media/hdphoto2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>
            <a:extLst>
              <a:ext uri="{FF2B5EF4-FFF2-40B4-BE49-F238E27FC236}">
                <a16:creationId xmlns:a16="http://schemas.microsoft.com/office/drawing/2014/main" id="{9713D151-9717-9270-6C22-4F5CFE9E008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4317" b="91367" l="9462" r="89462">
                        <a14:foregroundMark x1="17419" y1="50839" x2="17204" y2="51559"/>
                        <a14:foregroundMark x1="85161" y1="48921" x2="86237" y2="49400"/>
                        <a14:foregroundMark x1="74624" y1="22542" x2="75699" y2="22542"/>
                        <a14:foregroundMark x1="70753" y1="20863" x2="70538" y2="21343"/>
                        <a14:foregroundMark x1="68602" y1="18705" x2="68602" y2="18705"/>
                        <a14:foregroundMark x1="69462" y1="12230" x2="69892" y2="12230"/>
                        <a14:foregroundMark x1="74839" y1="16787" x2="74839" y2="17506"/>
                        <a14:foregroundMark x1="55054" y1="10791" x2="56129" y2="11271"/>
                        <a14:foregroundMark x1="49677" y1="11271" x2="50108" y2="11751"/>
                        <a14:foregroundMark x1="55914" y1="5995" x2="56559" y2="6715"/>
                        <a14:foregroundMark x1="59355" y1="6235" x2="59355" y2="6235"/>
                        <a14:foregroundMark x1="62151" y1="7434" x2="62151" y2="7434"/>
                        <a14:foregroundMark x1="52043" y1="4556" x2="52043" y2="4556"/>
                        <a14:foregroundMark x1="44301" y1="6235" x2="44516" y2="6235"/>
                        <a14:foregroundMark x1="46667" y1="14388" x2="46667" y2="14868"/>
                        <a14:foregroundMark x1="42581" y1="15588" x2="42581" y2="15588"/>
                        <a14:foregroundMark x1="35699" y1="13429" x2="35269" y2="13189"/>
                        <a14:foregroundMark x1="39785" y1="15348" x2="39785" y2="15348"/>
                        <a14:foregroundMark x1="39785" y1="15348" x2="39785" y2="15348"/>
                        <a14:foregroundMark x1="33978" y1="15827" x2="33978" y2="15827"/>
                        <a14:foregroundMark x1="33978" y1="15827" x2="33978" y2="15827"/>
                        <a14:foregroundMark x1="34409" y1="17266" x2="34409" y2="17266"/>
                        <a14:foregroundMark x1="38710" y1="10791" x2="38710" y2="10791"/>
                        <a14:foregroundMark x1="35699" y1="7914" x2="35699" y2="7914"/>
                        <a14:foregroundMark x1="31183" y1="9353" x2="31183" y2="9353"/>
                        <a14:foregroundMark x1="23011" y1="72902" x2="23011" y2="73141"/>
                        <a14:foregroundMark x1="47097" y1="91127" x2="47527" y2="91367"/>
                        <a14:foregroundMark x1="69892" y1="74580" x2="71613" y2="75060"/>
                        <a14:foregroundMark x1="17849" y1="43165" x2="17849" y2="43165"/>
                        <a14:foregroundMark x1="10323" y1="39089" x2="10323" y2="39089"/>
                        <a14:foregroundMark x1="15699" y1="43645" x2="15699" y2="43645"/>
                        <a14:foregroundMark x1="14409" y1="43645" x2="14409" y2="43645"/>
                        <a14:foregroundMark x1="16559" y1="33813" x2="16559" y2="33813"/>
                        <a14:foregroundMark x1="24086" y1="21343" x2="24086" y2="21343"/>
                        <a14:foregroundMark x1="80860" y1="29496" x2="80860" y2="29496"/>
                        <a14:foregroundMark x1="82151" y1="38129" x2="82151" y2="38129"/>
                        <a14:foregroundMark x1="83011" y1="27098" x2="83011" y2="27098"/>
                        <a14:foregroundMark x1="83226" y1="28537" x2="83226" y2="28537"/>
                        <a14:foregroundMark x1="83871" y1="29496" x2="83871" y2="29496"/>
                        <a14:foregroundMark x1="80000" y1="25659" x2="80000" y2="25659"/>
                        <a14:foregroundMark x1="80430" y1="24460" x2="80430" y2="24460"/>
                        <a14:foregroundMark x1="80645" y1="23741" x2="80645" y2="23741"/>
                        <a14:foregroundMark x1="81075" y1="27338" x2="81075" y2="27338"/>
                        <a14:foregroundMark x1="70323" y1="27578" x2="70323" y2="27578"/>
                        <a14:foregroundMark x1="24301" y1="12710" x2="24301" y2="12710"/>
                        <a14:foregroundMark x1="12258" y1="34772" x2="12258" y2="34772"/>
                        <a14:foregroundMark x1="38710" y1="5995" x2="38710" y2="5995"/>
                        <a14:foregroundMark x1="36344" y1="10072" x2="36344" y2="10072"/>
                        <a14:foregroundMark x1="34194" y1="9353" x2="34194" y2="9353"/>
                        <a14:foregroundMark x1="9462" y1="52758" x2="9462" y2="52758"/>
                        <a14:backgroundMark x1="84731" y1="53717" x2="84731" y2="53717"/>
                        <a14:backgroundMark x1="83441" y1="48921" x2="83441" y2="48921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024659" y="0"/>
            <a:ext cx="4302795" cy="7102202"/>
          </a:xfrm>
          <a:prstGeom prst="rect">
            <a:avLst/>
          </a:prstGeom>
          <a:effectLst>
            <a:glow rad="12700">
              <a:schemeClr val="bg1"/>
            </a:glow>
          </a:effectLst>
        </p:spPr>
      </p:pic>
      <p:sp>
        <p:nvSpPr>
          <p:cNvPr id="5" name="文字方塊 4">
            <a:extLst>
              <a:ext uri="{FF2B5EF4-FFF2-40B4-BE49-F238E27FC236}">
                <a16:creationId xmlns:a16="http://schemas.microsoft.com/office/drawing/2014/main" id="{B50D2538-FB44-9FFB-459E-327393CF6F5E}"/>
              </a:ext>
            </a:extLst>
          </p:cNvPr>
          <p:cNvSpPr txBox="1"/>
          <p:nvPr/>
        </p:nvSpPr>
        <p:spPr>
          <a:xfrm>
            <a:off x="5725874" y="1269554"/>
            <a:ext cx="738664" cy="3816424"/>
          </a:xfrm>
          <a:prstGeom prst="rect">
            <a:avLst/>
          </a:prstGeom>
          <a:noFill/>
          <a:effectLst>
            <a:glow>
              <a:schemeClr val="bg1"/>
            </a:glow>
          </a:effectLst>
        </p:spPr>
        <p:txBody>
          <a:bodyPr vert="eaVert" wrap="square" rtlCol="0">
            <a:spAutoFit/>
          </a:bodyPr>
          <a:lstStyle/>
          <a:p>
            <a:r>
              <a:rPr lang="zh-CN" altLang="en-US" sz="3600" b="1" dirty="0">
                <a:solidFill>
                  <a:schemeClr val="bg1"/>
                </a:solidFill>
              </a:rPr>
              <a:t>金剛般若波羅蜜</a:t>
            </a:r>
            <a:r>
              <a:rPr lang="zh-TW" altLang="en-US" sz="3600" b="1" dirty="0">
                <a:solidFill>
                  <a:schemeClr val="bg1"/>
                </a:solidFill>
              </a:rPr>
              <a:t>經</a:t>
            </a:r>
          </a:p>
        </p:txBody>
      </p:sp>
    </p:spTree>
    <p:extLst>
      <p:ext uri="{BB962C8B-B14F-4D97-AF65-F5344CB8AC3E}">
        <p14:creationId xmlns:p14="http://schemas.microsoft.com/office/powerpoint/2010/main" val="39091526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匾額 3" descr="佛學概要十四講表 習講">
            <a:extLst>
              <a:ext uri="{FF2B5EF4-FFF2-40B4-BE49-F238E27FC236}">
                <a16:creationId xmlns:a16="http://schemas.microsoft.com/office/drawing/2014/main" id="{A329483C-9004-F0C8-1795-B4850D963786}"/>
              </a:ext>
            </a:extLst>
          </p:cNvPr>
          <p:cNvSpPr/>
          <p:nvPr/>
        </p:nvSpPr>
        <p:spPr>
          <a:xfrm>
            <a:off x="11268162" y="117426"/>
            <a:ext cx="717985" cy="5760640"/>
          </a:xfrm>
          <a:prstGeom prst="plaque">
            <a:avLst/>
          </a:prstGeom>
          <a:effectLst>
            <a:glow rad="139700">
              <a:schemeClr val="bg1">
                <a:alpha val="69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中國佛典研究二</a:t>
            </a:r>
            <a:endParaRPr lang="en-US" altLang="zh-CN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r>
              <a:rPr lang="en-US" altLang="zh-CN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  </a:t>
            </a:r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：</a:t>
            </a:r>
            <a:r>
              <a:rPr lang="zh-TW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金剛經</a:t>
            </a:r>
            <a:endParaRPr lang="en-US" altLang="zh-TW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endParaRPr lang="en-US" altLang="zh-TW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第三</a:t>
            </a:r>
            <a:endParaRPr lang="en-US" altLang="zh-CN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講</a:t>
            </a:r>
            <a:endParaRPr lang="zh-TW" altLang="en-US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</p:txBody>
      </p:sp>
      <p:pic>
        <p:nvPicPr>
          <p:cNvPr id="5" name="圖片 4">
            <a:extLst>
              <a:ext uri="{FF2B5EF4-FFF2-40B4-BE49-F238E27FC236}">
                <a16:creationId xmlns:a16="http://schemas.microsoft.com/office/drawing/2014/main" id="{E564C1AE-DE11-94C6-626C-5D31B9F92F9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468" b="97110" l="9346" r="89720">
                        <a14:foregroundMark x1="49533" y1="43353" x2="49533" y2="43353"/>
                        <a14:foregroundMark x1="51402" y1="44509" x2="51402" y2="44509"/>
                        <a14:foregroundMark x1="71963" y1="32370" x2="71963" y2="32370"/>
                        <a14:foregroundMark x1="50467" y1="19653" x2="50467" y2="19653"/>
                        <a14:foregroundMark x1="55140" y1="56069" x2="55140" y2="56069"/>
                        <a14:foregroundMark x1="37383" y1="60694" x2="37383" y2="60694"/>
                        <a14:foregroundMark x1="13084" y1="67630" x2="13084" y2="67630"/>
                        <a14:foregroundMark x1="88785" y1="66474" x2="88785" y2="66474"/>
                        <a14:foregroundMark x1="49533" y1="93642" x2="49533" y2="93642"/>
                        <a14:foregroundMark x1="47664" y1="97110" x2="47664" y2="97110"/>
                        <a14:foregroundMark x1="56075" y1="15029" x2="56075" y2="15029"/>
                        <a14:foregroundMark x1="55140" y1="13873" x2="55140" y2="13873"/>
                        <a14:foregroundMark x1="50467" y1="5202" x2="50467" y2="5202"/>
                        <a14:foregroundMark x1="50467" y1="3468" x2="50467" y2="3468"/>
                        <a14:foregroundMark x1="52336" y1="5202" x2="52336" y2="520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381912" y="6021144"/>
            <a:ext cx="490484" cy="793026"/>
          </a:xfrm>
          <a:prstGeom prst="rect">
            <a:avLst/>
          </a:prstGeom>
          <a:effectLst>
            <a:glow rad="50800">
              <a:schemeClr val="bg1"/>
            </a:glow>
          </a:effectLst>
        </p:spPr>
      </p:pic>
      <p:sp>
        <p:nvSpPr>
          <p:cNvPr id="6" name="文字方塊 5">
            <a:extLst>
              <a:ext uri="{FF2B5EF4-FFF2-40B4-BE49-F238E27FC236}">
                <a16:creationId xmlns:a16="http://schemas.microsoft.com/office/drawing/2014/main" id="{D99575E5-F0FF-4959-8D3A-A64467CA413F}"/>
              </a:ext>
            </a:extLst>
          </p:cNvPr>
          <p:cNvSpPr txBox="1"/>
          <p:nvPr/>
        </p:nvSpPr>
        <p:spPr>
          <a:xfrm>
            <a:off x="5435265" y="837506"/>
            <a:ext cx="5724644" cy="538394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ts val="4800"/>
              </a:lnSpc>
            </a:pPr>
            <a:r>
              <a:rPr lang="zh-TW" altLang="en-US" sz="2800" dirty="0">
                <a:solidFill>
                  <a:srgbClr val="FFFF00"/>
                </a:solidFill>
              </a:rPr>
              <a:t>「又有徑義」，徑是路，經是「修行成佛的路徑」。「經」有道路的意思，是成佛之道，循著這個道路，才能超凡入聖。「經」還有鏡的意思。讀經，要以經典的道理</a:t>
            </a:r>
            <a:r>
              <a:rPr lang="zh-CN" altLang="en-US" sz="2800" dirty="0">
                <a:solidFill>
                  <a:srgbClr val="FFFF00"/>
                </a:solidFill>
              </a:rPr>
              <a:t>為</a:t>
            </a:r>
            <a:r>
              <a:rPr lang="zh-TW" altLang="en-US" sz="2800" dirty="0">
                <a:solidFill>
                  <a:srgbClr val="FFFF00"/>
                </a:solidFill>
              </a:rPr>
              <a:t>標準，跟自己起心動念對照。用經典照照自己的心，我們的心清淨不清淨？善良不善良？經典是一個標準。</a:t>
            </a:r>
          </a:p>
        </p:txBody>
      </p:sp>
      <p:sp>
        <p:nvSpPr>
          <p:cNvPr id="7" name="文字方塊 6">
            <a:extLst>
              <a:ext uri="{FF2B5EF4-FFF2-40B4-BE49-F238E27FC236}">
                <a16:creationId xmlns:a16="http://schemas.microsoft.com/office/drawing/2014/main" id="{5EA6A02C-FF68-0398-2082-63B4350685E1}"/>
              </a:ext>
            </a:extLst>
          </p:cNvPr>
          <p:cNvSpPr txBox="1"/>
          <p:nvPr/>
        </p:nvSpPr>
        <p:spPr>
          <a:xfrm>
            <a:off x="246221" y="837506"/>
            <a:ext cx="5109091" cy="538394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ts val="4800"/>
              </a:lnSpc>
            </a:pPr>
            <a:r>
              <a:rPr lang="zh-TW" altLang="en-US" sz="2800" dirty="0">
                <a:solidFill>
                  <a:srgbClr val="FFFF00"/>
                </a:solidFill>
              </a:rPr>
              <a:t>合起來說，這個經題：像金剛一樣堅固、鋒利、光明的究竟圓滿的般若智慧。佛說這部經，希望我們都能因</a:t>
            </a:r>
            <a:r>
              <a:rPr lang="zh-CN" altLang="en-US" sz="2800" dirty="0">
                <a:solidFill>
                  <a:srgbClr val="FFFF00"/>
                </a:solidFill>
              </a:rPr>
              <a:t>佛</a:t>
            </a:r>
            <a:r>
              <a:rPr lang="zh-TW" altLang="en-US" sz="2800" dirty="0">
                <a:solidFill>
                  <a:srgbClr val="FFFF00"/>
                </a:solidFill>
              </a:rPr>
              <a:t>所說的金剛般若，開啟我們自性金剛般若的智慧。這一生一定幸福美滿，而且決定超越六道</a:t>
            </a:r>
            <a:r>
              <a:rPr lang="zh-CN" altLang="en-US" sz="2800" dirty="0">
                <a:solidFill>
                  <a:srgbClr val="FFFF00"/>
                </a:solidFill>
              </a:rPr>
              <a:t>，</a:t>
            </a:r>
            <a:r>
              <a:rPr lang="zh-TW" altLang="en-US" sz="2800" dirty="0">
                <a:solidFill>
                  <a:srgbClr val="FFFF00"/>
                </a:solidFill>
              </a:rPr>
              <a:t>往成佛之道邁進，以至達到究竟圓滿的佛果。</a:t>
            </a:r>
          </a:p>
        </p:txBody>
      </p:sp>
      <p:sp>
        <p:nvSpPr>
          <p:cNvPr id="2" name="圖說文字: 直線 1">
            <a:extLst>
              <a:ext uri="{FF2B5EF4-FFF2-40B4-BE49-F238E27FC236}">
                <a16:creationId xmlns:a16="http://schemas.microsoft.com/office/drawing/2014/main" id="{915D80F2-9784-2D86-272A-D022F662685D}"/>
              </a:ext>
            </a:extLst>
          </p:cNvPr>
          <p:cNvSpPr/>
          <p:nvPr/>
        </p:nvSpPr>
        <p:spPr>
          <a:xfrm>
            <a:off x="5435265" y="4856087"/>
            <a:ext cx="624178" cy="1033293"/>
          </a:xfrm>
          <a:prstGeom prst="borderCallout1">
            <a:avLst>
              <a:gd name="adj1" fmla="val 18750"/>
              <a:gd name="adj2" fmla="val -8333"/>
              <a:gd name="adj3" fmla="val 19809"/>
              <a:gd name="adj4" fmla="val -55123"/>
            </a:avLst>
          </a:prstGeom>
          <a:solidFill>
            <a:srgbClr val="00B0F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>
                <a:solidFill>
                  <a:schemeClr val="bg1"/>
                </a:solidFill>
              </a:rPr>
              <a:t>金剛</a:t>
            </a:r>
            <a:endParaRPr lang="zh-TW" altLang="en-US" dirty="0">
              <a:solidFill>
                <a:schemeClr val="bg1"/>
              </a:solidFill>
            </a:endParaRPr>
          </a:p>
        </p:txBody>
      </p:sp>
      <p:sp>
        <p:nvSpPr>
          <p:cNvPr id="3" name="圖說文字: 直線 2">
            <a:extLst>
              <a:ext uri="{FF2B5EF4-FFF2-40B4-BE49-F238E27FC236}">
                <a16:creationId xmlns:a16="http://schemas.microsoft.com/office/drawing/2014/main" id="{DC584244-8B91-8CEC-DD7A-2BD1B70153FC}"/>
              </a:ext>
            </a:extLst>
          </p:cNvPr>
          <p:cNvSpPr/>
          <p:nvPr/>
        </p:nvSpPr>
        <p:spPr>
          <a:xfrm>
            <a:off x="4427899" y="0"/>
            <a:ext cx="624178" cy="837506"/>
          </a:xfrm>
          <a:prstGeom prst="borderCallout1">
            <a:avLst>
              <a:gd name="adj1" fmla="val 18750"/>
              <a:gd name="adj2" fmla="val -8333"/>
              <a:gd name="adj3" fmla="val 172155"/>
              <a:gd name="adj4" fmla="val -104523"/>
            </a:avLst>
          </a:prstGeom>
          <a:solidFill>
            <a:srgbClr val="00B0F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>
                <a:solidFill>
                  <a:schemeClr val="bg1"/>
                </a:solidFill>
              </a:rPr>
              <a:t>般若</a:t>
            </a:r>
            <a:endParaRPr lang="zh-TW" altLang="en-US" dirty="0">
              <a:solidFill>
                <a:schemeClr val="bg1"/>
              </a:solidFill>
            </a:endParaRPr>
          </a:p>
        </p:txBody>
      </p:sp>
      <p:sp>
        <p:nvSpPr>
          <p:cNvPr id="8" name="圖說文字: 直線 7">
            <a:extLst>
              <a:ext uri="{FF2B5EF4-FFF2-40B4-BE49-F238E27FC236}">
                <a16:creationId xmlns:a16="http://schemas.microsoft.com/office/drawing/2014/main" id="{3AAF17E7-79E5-AD81-0D3C-BE281D0F6A04}"/>
              </a:ext>
            </a:extLst>
          </p:cNvPr>
          <p:cNvSpPr/>
          <p:nvPr/>
        </p:nvSpPr>
        <p:spPr>
          <a:xfrm>
            <a:off x="406326" y="5157987"/>
            <a:ext cx="624178" cy="1229876"/>
          </a:xfrm>
          <a:prstGeom prst="borderCallout1">
            <a:avLst>
              <a:gd name="adj1" fmla="val 18750"/>
              <a:gd name="adj2" fmla="val -8333"/>
              <a:gd name="adj3" fmla="val -192611"/>
              <a:gd name="adj4" fmla="val -2316"/>
            </a:avLst>
          </a:prstGeom>
          <a:solidFill>
            <a:srgbClr val="00B0F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>
                <a:solidFill>
                  <a:schemeClr val="bg1"/>
                </a:solidFill>
              </a:rPr>
              <a:t>波羅蜜</a:t>
            </a:r>
            <a:endParaRPr lang="zh-TW" alt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902314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2" grpId="0" animBg="1"/>
      <p:bldP spid="3" grpId="0" animBg="1"/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匾額 3" descr="佛學概要十四講表 習講">
            <a:extLst>
              <a:ext uri="{FF2B5EF4-FFF2-40B4-BE49-F238E27FC236}">
                <a16:creationId xmlns:a16="http://schemas.microsoft.com/office/drawing/2014/main" id="{DDDC2157-A81D-6CA9-1786-628CA1B2876E}"/>
              </a:ext>
            </a:extLst>
          </p:cNvPr>
          <p:cNvSpPr/>
          <p:nvPr/>
        </p:nvSpPr>
        <p:spPr>
          <a:xfrm>
            <a:off x="11268162" y="117426"/>
            <a:ext cx="717985" cy="5760640"/>
          </a:xfrm>
          <a:prstGeom prst="plaque">
            <a:avLst/>
          </a:prstGeom>
          <a:effectLst>
            <a:glow rad="139700">
              <a:schemeClr val="bg1">
                <a:alpha val="69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中國佛典研究二</a:t>
            </a:r>
            <a:endParaRPr lang="en-US" altLang="zh-CN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r>
              <a:rPr lang="en-US" altLang="zh-CN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  </a:t>
            </a:r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：</a:t>
            </a:r>
            <a:r>
              <a:rPr lang="zh-TW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金剛經</a:t>
            </a:r>
            <a:endParaRPr lang="en-US" altLang="zh-TW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endParaRPr lang="en-US" altLang="zh-TW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第三</a:t>
            </a:r>
            <a:endParaRPr lang="en-US" altLang="zh-CN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講</a:t>
            </a:r>
            <a:endParaRPr lang="zh-TW" altLang="en-US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</p:txBody>
      </p:sp>
      <p:pic>
        <p:nvPicPr>
          <p:cNvPr id="5" name="圖片 4">
            <a:extLst>
              <a:ext uri="{FF2B5EF4-FFF2-40B4-BE49-F238E27FC236}">
                <a16:creationId xmlns:a16="http://schemas.microsoft.com/office/drawing/2014/main" id="{6DA636D2-1FD1-CA58-30BF-03F8B3753CD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468" b="97110" l="9346" r="89720">
                        <a14:foregroundMark x1="49533" y1="43353" x2="49533" y2="43353"/>
                        <a14:foregroundMark x1="51402" y1="44509" x2="51402" y2="44509"/>
                        <a14:foregroundMark x1="71963" y1="32370" x2="71963" y2="32370"/>
                        <a14:foregroundMark x1="50467" y1="19653" x2="50467" y2="19653"/>
                        <a14:foregroundMark x1="55140" y1="56069" x2="55140" y2="56069"/>
                        <a14:foregroundMark x1="37383" y1="60694" x2="37383" y2="60694"/>
                        <a14:foregroundMark x1="13084" y1="67630" x2="13084" y2="67630"/>
                        <a14:foregroundMark x1="88785" y1="66474" x2="88785" y2="66474"/>
                        <a14:foregroundMark x1="49533" y1="93642" x2="49533" y2="93642"/>
                        <a14:foregroundMark x1="47664" y1="97110" x2="47664" y2="97110"/>
                        <a14:foregroundMark x1="56075" y1="15029" x2="56075" y2="15029"/>
                        <a14:foregroundMark x1="55140" y1="13873" x2="55140" y2="13873"/>
                        <a14:foregroundMark x1="50467" y1="5202" x2="50467" y2="5202"/>
                        <a14:foregroundMark x1="50467" y1="3468" x2="50467" y2="3468"/>
                        <a14:foregroundMark x1="52336" y1="5202" x2="52336" y2="520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381912" y="6021144"/>
            <a:ext cx="490484" cy="793026"/>
          </a:xfrm>
          <a:prstGeom prst="rect">
            <a:avLst/>
          </a:prstGeom>
          <a:effectLst>
            <a:glow rad="50800">
              <a:schemeClr val="bg1"/>
            </a:glow>
          </a:effectLst>
        </p:spPr>
      </p:pic>
      <p:sp>
        <p:nvSpPr>
          <p:cNvPr id="6" name="文字方塊 5">
            <a:extLst>
              <a:ext uri="{FF2B5EF4-FFF2-40B4-BE49-F238E27FC236}">
                <a16:creationId xmlns:a16="http://schemas.microsoft.com/office/drawing/2014/main" id="{FC5677AD-C492-F94D-8D62-2F08C55045B0}"/>
              </a:ext>
            </a:extLst>
          </p:cNvPr>
          <p:cNvSpPr txBox="1"/>
          <p:nvPr/>
        </p:nvSpPr>
        <p:spPr>
          <a:xfrm>
            <a:off x="1345034" y="737824"/>
            <a:ext cx="8586966" cy="538394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2800" dirty="0">
                <a:solidFill>
                  <a:srgbClr val="FFFF00"/>
                </a:solidFill>
              </a:rPr>
              <a:t>底下一段「顯體」，體是性質，也是世尊說經的理論依據。佛給我們講這個經，他依什麼說的？我們今天講「憑什麼講的」，得有個憑據，如果沒有依據，怎麼能夠取信於人？叫這麼多人相信，叫這麼多人接受？一定要有理論的根據，說明佛講的這些道理、這些方法，從哪個地方生出來的，這就叫做</a:t>
            </a:r>
            <a:r>
              <a:rPr lang="zh-CN" altLang="en-US" sz="2800" dirty="0">
                <a:solidFill>
                  <a:srgbClr val="FFFF00"/>
                </a:solidFill>
              </a:rPr>
              <a:t>「</a:t>
            </a:r>
            <a:r>
              <a:rPr lang="zh-TW" altLang="en-US" sz="2800" dirty="0">
                <a:solidFill>
                  <a:srgbClr val="FFFF00"/>
                </a:solidFill>
              </a:rPr>
              <a:t>體</a:t>
            </a:r>
            <a:r>
              <a:rPr lang="zh-CN" altLang="en-US" sz="2800" dirty="0">
                <a:solidFill>
                  <a:srgbClr val="FFFF00"/>
                </a:solidFill>
              </a:rPr>
              <a:t>」</a:t>
            </a:r>
            <a:r>
              <a:rPr lang="zh-TW" altLang="en-US" sz="2800" dirty="0">
                <a:solidFill>
                  <a:srgbClr val="FFFF00"/>
                </a:solidFill>
              </a:rPr>
              <a:t>。</a:t>
            </a:r>
            <a:r>
              <a:rPr lang="zh-CN" altLang="en-US" sz="2800" dirty="0">
                <a:solidFill>
                  <a:srgbClr val="FFFF00"/>
                </a:solidFill>
              </a:rPr>
              <a:t> 「</a:t>
            </a:r>
            <a:r>
              <a:rPr lang="zh-TW" altLang="en-US" sz="2800" dirty="0">
                <a:solidFill>
                  <a:srgbClr val="FFFF00"/>
                </a:solidFill>
              </a:rPr>
              <a:t>顯</a:t>
            </a:r>
            <a:r>
              <a:rPr lang="zh-CN" altLang="en-US" sz="2800" dirty="0">
                <a:solidFill>
                  <a:srgbClr val="FFFF00"/>
                </a:solidFill>
              </a:rPr>
              <a:t>」</a:t>
            </a:r>
            <a:r>
              <a:rPr lang="zh-TW" altLang="en-US" sz="2800" dirty="0">
                <a:solidFill>
                  <a:srgbClr val="FFFF00"/>
                </a:solidFill>
              </a:rPr>
              <a:t>是顯示、顯明，讓我們清清楚楚、明明白白，我們對佛講的理論與方法就信得過，能夠相信他。</a:t>
            </a:r>
          </a:p>
        </p:txBody>
      </p:sp>
      <p:pic>
        <p:nvPicPr>
          <p:cNvPr id="8" name="圖片 7">
            <a:extLst>
              <a:ext uri="{FF2B5EF4-FFF2-40B4-BE49-F238E27FC236}">
                <a16:creationId xmlns:a16="http://schemas.microsoft.com/office/drawing/2014/main" id="{B88F7B2E-85F4-521C-987B-29718620EE7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199662" y="733377"/>
            <a:ext cx="573709" cy="1420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441233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匾額 3" descr="佛學概要十四講表 習講">
            <a:extLst>
              <a:ext uri="{FF2B5EF4-FFF2-40B4-BE49-F238E27FC236}">
                <a16:creationId xmlns:a16="http://schemas.microsoft.com/office/drawing/2014/main" id="{687C4C8D-BABE-B029-076C-8743387E5CF5}"/>
              </a:ext>
            </a:extLst>
          </p:cNvPr>
          <p:cNvSpPr/>
          <p:nvPr/>
        </p:nvSpPr>
        <p:spPr>
          <a:xfrm>
            <a:off x="11268162" y="117426"/>
            <a:ext cx="717985" cy="5760640"/>
          </a:xfrm>
          <a:prstGeom prst="plaque">
            <a:avLst/>
          </a:prstGeom>
          <a:effectLst>
            <a:glow rad="139700">
              <a:schemeClr val="bg1">
                <a:alpha val="69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中國佛典研究二</a:t>
            </a:r>
            <a:endParaRPr lang="en-US" altLang="zh-CN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r>
              <a:rPr lang="en-US" altLang="zh-CN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  </a:t>
            </a:r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：</a:t>
            </a:r>
            <a:r>
              <a:rPr lang="zh-TW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金剛經</a:t>
            </a:r>
            <a:endParaRPr lang="en-US" altLang="zh-TW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endParaRPr lang="en-US" altLang="zh-TW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第三</a:t>
            </a:r>
            <a:endParaRPr lang="en-US" altLang="zh-CN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講</a:t>
            </a:r>
            <a:endParaRPr lang="zh-TW" altLang="en-US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</p:txBody>
      </p:sp>
      <p:pic>
        <p:nvPicPr>
          <p:cNvPr id="5" name="圖片 4">
            <a:extLst>
              <a:ext uri="{FF2B5EF4-FFF2-40B4-BE49-F238E27FC236}">
                <a16:creationId xmlns:a16="http://schemas.microsoft.com/office/drawing/2014/main" id="{9801ED3F-4DE6-BB59-003B-FDF001FD50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468" b="97110" l="9346" r="89720">
                        <a14:foregroundMark x1="49533" y1="43353" x2="49533" y2="43353"/>
                        <a14:foregroundMark x1="51402" y1="44509" x2="51402" y2="44509"/>
                        <a14:foregroundMark x1="71963" y1="32370" x2="71963" y2="32370"/>
                        <a14:foregroundMark x1="50467" y1="19653" x2="50467" y2="19653"/>
                        <a14:foregroundMark x1="55140" y1="56069" x2="55140" y2="56069"/>
                        <a14:foregroundMark x1="37383" y1="60694" x2="37383" y2="60694"/>
                        <a14:foregroundMark x1="13084" y1="67630" x2="13084" y2="67630"/>
                        <a14:foregroundMark x1="88785" y1="66474" x2="88785" y2="66474"/>
                        <a14:foregroundMark x1="49533" y1="93642" x2="49533" y2="93642"/>
                        <a14:foregroundMark x1="47664" y1="97110" x2="47664" y2="97110"/>
                        <a14:foregroundMark x1="56075" y1="15029" x2="56075" y2="15029"/>
                        <a14:foregroundMark x1="55140" y1="13873" x2="55140" y2="13873"/>
                        <a14:foregroundMark x1="50467" y1="5202" x2="50467" y2="5202"/>
                        <a14:foregroundMark x1="50467" y1="3468" x2="50467" y2="3468"/>
                        <a14:foregroundMark x1="52336" y1="5202" x2="52336" y2="520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381912" y="6021144"/>
            <a:ext cx="490484" cy="793026"/>
          </a:xfrm>
          <a:prstGeom prst="rect">
            <a:avLst/>
          </a:prstGeom>
          <a:effectLst>
            <a:glow rad="50800">
              <a:schemeClr val="bg1"/>
            </a:glow>
          </a:effectLst>
        </p:spPr>
      </p:pic>
      <p:sp>
        <p:nvSpPr>
          <p:cNvPr id="7" name="文字方塊 6">
            <a:extLst>
              <a:ext uri="{FF2B5EF4-FFF2-40B4-BE49-F238E27FC236}">
                <a16:creationId xmlns:a16="http://schemas.microsoft.com/office/drawing/2014/main" id="{124191AD-D506-6900-A442-F2EB840CC677}"/>
              </a:ext>
            </a:extLst>
          </p:cNvPr>
          <p:cNvSpPr txBox="1"/>
          <p:nvPr/>
        </p:nvSpPr>
        <p:spPr>
          <a:xfrm>
            <a:off x="8868092" y="854166"/>
            <a:ext cx="2123658" cy="5266652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2800" b="1" dirty="0">
                <a:solidFill>
                  <a:schemeClr val="bg1">
                    <a:lumMod val="95000"/>
                  </a:schemeClr>
                </a:solidFill>
              </a:rPr>
              <a:t>一切大乘經，皆以諸法實相為體。佛四十九年所說，無非宇宙人生真相而已。</a:t>
            </a:r>
          </a:p>
        </p:txBody>
      </p:sp>
      <p:sp>
        <p:nvSpPr>
          <p:cNvPr id="8" name="文字方塊 7">
            <a:extLst>
              <a:ext uri="{FF2B5EF4-FFF2-40B4-BE49-F238E27FC236}">
                <a16:creationId xmlns:a16="http://schemas.microsoft.com/office/drawing/2014/main" id="{7B3CB75A-42B6-6089-6C8A-77E2587E9138}"/>
              </a:ext>
            </a:extLst>
          </p:cNvPr>
          <p:cNvSpPr txBox="1"/>
          <p:nvPr/>
        </p:nvSpPr>
        <p:spPr>
          <a:xfrm>
            <a:off x="281126" y="854166"/>
            <a:ext cx="8586966" cy="538394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2800" dirty="0">
                <a:solidFill>
                  <a:srgbClr val="FFFF00"/>
                </a:solidFill>
              </a:rPr>
              <a:t>這就是佛講經的根據。佛是根據事實真相。這個沒話說了，不是他憑空理想，完全是宇宙人生的真相，在佛法裡面稱作諸法實相；諸法就是宇宙人生一切法，實是真實，真實相。這是說明佛經為什麼值得我們相信，</a:t>
            </a:r>
            <a:r>
              <a:rPr lang="zh-CN" altLang="en-US" sz="2800" dirty="0">
                <a:solidFill>
                  <a:srgbClr val="FFFF00"/>
                </a:solidFill>
              </a:rPr>
              <a:t>因為</a:t>
            </a:r>
            <a:r>
              <a:rPr lang="zh-TW" altLang="en-US" sz="2800" dirty="0">
                <a:solidFill>
                  <a:srgbClr val="FFFF00"/>
                </a:solidFill>
              </a:rPr>
              <a:t>他所講的都是事實真相。對自己</a:t>
            </a:r>
            <a:r>
              <a:rPr lang="zh-CN" altLang="en-US" sz="2800" dirty="0">
                <a:solidFill>
                  <a:srgbClr val="FFFF00"/>
                </a:solidFill>
              </a:rPr>
              <a:t>與</a:t>
            </a:r>
            <a:r>
              <a:rPr lang="zh-TW" altLang="en-US" sz="2800" dirty="0">
                <a:solidFill>
                  <a:srgbClr val="FFFF00"/>
                </a:solidFill>
              </a:rPr>
              <a:t>生活環境真相不明白，就叫迷，迷就</a:t>
            </a:r>
            <a:r>
              <a:rPr lang="zh-CN" altLang="en-US" sz="2800" dirty="0">
                <a:solidFill>
                  <a:srgbClr val="FFFF00"/>
                </a:solidFill>
              </a:rPr>
              <a:t>是</a:t>
            </a:r>
            <a:r>
              <a:rPr lang="zh-TW" altLang="en-US" sz="2800" dirty="0">
                <a:solidFill>
                  <a:srgbClr val="FFFF00"/>
                </a:solidFill>
              </a:rPr>
              <a:t>凡夫。對自己</a:t>
            </a:r>
            <a:r>
              <a:rPr lang="zh-CN" altLang="en-US" sz="2800" dirty="0">
                <a:solidFill>
                  <a:srgbClr val="FFFF00"/>
                </a:solidFill>
              </a:rPr>
              <a:t>與</a:t>
            </a:r>
            <a:r>
              <a:rPr lang="zh-TW" altLang="en-US" sz="2800" dirty="0">
                <a:solidFill>
                  <a:srgbClr val="FFFF00"/>
                </a:solidFill>
              </a:rPr>
              <a:t>生活環境真相明白，就叫</a:t>
            </a:r>
            <a:r>
              <a:rPr lang="zh-CN" altLang="en-US" sz="2800" dirty="0">
                <a:solidFill>
                  <a:srgbClr val="FFFF00"/>
                </a:solidFill>
              </a:rPr>
              <a:t>覺</a:t>
            </a:r>
            <a:r>
              <a:rPr lang="zh-TW" altLang="en-US" sz="2800" dirty="0">
                <a:solidFill>
                  <a:srgbClr val="FFFF00"/>
                </a:solidFill>
              </a:rPr>
              <a:t>，</a:t>
            </a:r>
            <a:r>
              <a:rPr lang="zh-CN" altLang="en-US" sz="2800" dirty="0">
                <a:solidFill>
                  <a:srgbClr val="FFFF00"/>
                </a:solidFill>
              </a:rPr>
              <a:t>覺</a:t>
            </a:r>
            <a:r>
              <a:rPr lang="zh-TW" altLang="en-US" sz="2800" dirty="0">
                <a:solidFill>
                  <a:srgbClr val="FFFF00"/>
                </a:solidFill>
              </a:rPr>
              <a:t>就</a:t>
            </a:r>
            <a:r>
              <a:rPr lang="zh-CN" altLang="en-US" sz="2800" dirty="0">
                <a:solidFill>
                  <a:srgbClr val="FFFF00"/>
                </a:solidFill>
              </a:rPr>
              <a:t>是佛</a:t>
            </a:r>
            <a:r>
              <a:rPr lang="zh-TW" altLang="en-US" sz="2800" dirty="0">
                <a:solidFill>
                  <a:srgbClr val="FFFF00"/>
                </a:solidFill>
              </a:rPr>
              <a:t>。凡聖也是二法，也不能執著。離開迷悟，確實沒有凡聖這個名詞</a:t>
            </a:r>
            <a:r>
              <a:rPr lang="zh-CN" altLang="en-US" sz="2800" dirty="0">
                <a:solidFill>
                  <a:srgbClr val="FFFF00"/>
                </a:solidFill>
              </a:rPr>
              <a:t>。</a:t>
            </a:r>
            <a:endParaRPr lang="zh-TW" altLang="en-US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773444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匾額 3" descr="佛學概要十四講表 習講">
            <a:extLst>
              <a:ext uri="{FF2B5EF4-FFF2-40B4-BE49-F238E27FC236}">
                <a16:creationId xmlns:a16="http://schemas.microsoft.com/office/drawing/2014/main" id="{7B0D1950-D911-3194-7E81-C751846E093B}"/>
              </a:ext>
            </a:extLst>
          </p:cNvPr>
          <p:cNvSpPr/>
          <p:nvPr/>
        </p:nvSpPr>
        <p:spPr>
          <a:xfrm>
            <a:off x="11268162" y="117426"/>
            <a:ext cx="717985" cy="5760640"/>
          </a:xfrm>
          <a:prstGeom prst="plaque">
            <a:avLst/>
          </a:prstGeom>
          <a:effectLst>
            <a:glow rad="139700">
              <a:schemeClr val="bg1">
                <a:alpha val="69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中國佛典研究二</a:t>
            </a:r>
            <a:endParaRPr lang="en-US" altLang="zh-CN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r>
              <a:rPr lang="en-US" altLang="zh-CN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  </a:t>
            </a:r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：</a:t>
            </a:r>
            <a:r>
              <a:rPr lang="zh-TW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金剛經</a:t>
            </a:r>
            <a:endParaRPr lang="en-US" altLang="zh-TW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endParaRPr lang="en-US" altLang="zh-TW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第三</a:t>
            </a:r>
            <a:endParaRPr lang="en-US" altLang="zh-CN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講</a:t>
            </a:r>
            <a:endParaRPr lang="zh-TW" altLang="en-US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</p:txBody>
      </p:sp>
      <p:pic>
        <p:nvPicPr>
          <p:cNvPr id="5" name="圖片 4">
            <a:extLst>
              <a:ext uri="{FF2B5EF4-FFF2-40B4-BE49-F238E27FC236}">
                <a16:creationId xmlns:a16="http://schemas.microsoft.com/office/drawing/2014/main" id="{6EB6286A-0C99-1662-FDFF-2E876F72768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468" b="97110" l="9346" r="89720">
                        <a14:foregroundMark x1="49533" y1="43353" x2="49533" y2="43353"/>
                        <a14:foregroundMark x1="51402" y1="44509" x2="51402" y2="44509"/>
                        <a14:foregroundMark x1="71963" y1="32370" x2="71963" y2="32370"/>
                        <a14:foregroundMark x1="50467" y1="19653" x2="50467" y2="19653"/>
                        <a14:foregroundMark x1="55140" y1="56069" x2="55140" y2="56069"/>
                        <a14:foregroundMark x1="37383" y1="60694" x2="37383" y2="60694"/>
                        <a14:foregroundMark x1="13084" y1="67630" x2="13084" y2="67630"/>
                        <a14:foregroundMark x1="88785" y1="66474" x2="88785" y2="66474"/>
                        <a14:foregroundMark x1="49533" y1="93642" x2="49533" y2="93642"/>
                        <a14:foregroundMark x1="47664" y1="97110" x2="47664" y2="97110"/>
                        <a14:foregroundMark x1="56075" y1="15029" x2="56075" y2="15029"/>
                        <a14:foregroundMark x1="55140" y1="13873" x2="55140" y2="13873"/>
                        <a14:foregroundMark x1="50467" y1="5202" x2="50467" y2="5202"/>
                        <a14:foregroundMark x1="50467" y1="3468" x2="50467" y2="3468"/>
                        <a14:foregroundMark x1="52336" y1="5202" x2="52336" y2="520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381912" y="6021144"/>
            <a:ext cx="490484" cy="793026"/>
          </a:xfrm>
          <a:prstGeom prst="rect">
            <a:avLst/>
          </a:prstGeom>
          <a:effectLst>
            <a:glow rad="50800">
              <a:schemeClr val="bg1"/>
            </a:glow>
          </a:effectLst>
        </p:spPr>
      </p:pic>
      <p:sp>
        <p:nvSpPr>
          <p:cNvPr id="7" name="文字方塊 6">
            <a:extLst>
              <a:ext uri="{FF2B5EF4-FFF2-40B4-BE49-F238E27FC236}">
                <a16:creationId xmlns:a16="http://schemas.microsoft.com/office/drawing/2014/main" id="{F1E929D1-AEC7-6B61-6511-6C6B83DD8C92}"/>
              </a:ext>
            </a:extLst>
          </p:cNvPr>
          <p:cNvSpPr txBox="1"/>
          <p:nvPr/>
        </p:nvSpPr>
        <p:spPr>
          <a:xfrm>
            <a:off x="9420318" y="854166"/>
            <a:ext cx="1477328" cy="5266652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2800" b="1" dirty="0">
                <a:solidFill>
                  <a:schemeClr val="bg1">
                    <a:lumMod val="95000"/>
                  </a:schemeClr>
                </a:solidFill>
              </a:rPr>
              <a:t>智者大師以「若見諸相非相，即見如來」為經體。</a:t>
            </a:r>
          </a:p>
        </p:txBody>
      </p:sp>
      <p:sp>
        <p:nvSpPr>
          <p:cNvPr id="8" name="文字方塊 7">
            <a:extLst>
              <a:ext uri="{FF2B5EF4-FFF2-40B4-BE49-F238E27FC236}">
                <a16:creationId xmlns:a16="http://schemas.microsoft.com/office/drawing/2014/main" id="{D347F450-B9E9-9F65-5F04-453CACCB27DD}"/>
              </a:ext>
            </a:extLst>
          </p:cNvPr>
          <p:cNvSpPr txBox="1"/>
          <p:nvPr/>
        </p:nvSpPr>
        <p:spPr>
          <a:xfrm>
            <a:off x="5250816" y="854166"/>
            <a:ext cx="4062651" cy="538394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2800" dirty="0">
                <a:solidFill>
                  <a:srgbClr val="FFFF00"/>
                </a:solidFill>
              </a:rPr>
              <a:t>天台宗祖師，智者</a:t>
            </a:r>
            <a:r>
              <a:rPr lang="zh-CN" altLang="en-US" sz="2800" dirty="0">
                <a:solidFill>
                  <a:srgbClr val="FFFF00"/>
                </a:solidFill>
              </a:rPr>
              <a:t>大師</a:t>
            </a:r>
            <a:r>
              <a:rPr lang="zh-TW" altLang="en-US" sz="2800" dirty="0">
                <a:solidFill>
                  <a:srgbClr val="FFFF00"/>
                </a:solidFill>
              </a:rPr>
              <a:t>，他有</a:t>
            </a:r>
            <a:r>
              <a:rPr lang="en-US" altLang="zh-TW" sz="2800" dirty="0">
                <a:solidFill>
                  <a:srgbClr val="FFFF00"/>
                </a:solidFill>
              </a:rPr>
              <a:t>《</a:t>
            </a:r>
            <a:r>
              <a:rPr lang="zh-TW" altLang="en-US" sz="2800" dirty="0">
                <a:solidFill>
                  <a:srgbClr val="FFFF00"/>
                </a:solidFill>
              </a:rPr>
              <a:t>金剛經</a:t>
            </a:r>
            <a:r>
              <a:rPr lang="en-US" altLang="zh-TW" sz="2800" dirty="0">
                <a:solidFill>
                  <a:srgbClr val="FFFF00"/>
                </a:solidFill>
              </a:rPr>
              <a:t>》</a:t>
            </a:r>
            <a:r>
              <a:rPr lang="zh-TW" altLang="en-US" sz="2800" dirty="0">
                <a:solidFill>
                  <a:srgbClr val="FFFF00"/>
                </a:solidFill>
              </a:rPr>
              <a:t>的註解，他在顯體這一部分，是取</a:t>
            </a:r>
            <a:r>
              <a:rPr lang="zh-CN" altLang="en-US" sz="2800" dirty="0">
                <a:solidFill>
                  <a:srgbClr val="FFFF00"/>
                </a:solidFill>
              </a:rPr>
              <a:t>經</a:t>
            </a:r>
            <a:r>
              <a:rPr lang="zh-TW" altLang="en-US" sz="2800" dirty="0">
                <a:solidFill>
                  <a:srgbClr val="FFFF00"/>
                </a:solidFill>
              </a:rPr>
              <a:t>文的一句，「若見諸相非相，即見如來」，取這句做為本經的經體。這個說得也很好，意思也很好。</a:t>
            </a:r>
          </a:p>
        </p:txBody>
      </p:sp>
      <p:sp>
        <p:nvSpPr>
          <p:cNvPr id="9" name="文字方塊 8">
            <a:extLst>
              <a:ext uri="{FF2B5EF4-FFF2-40B4-BE49-F238E27FC236}">
                <a16:creationId xmlns:a16="http://schemas.microsoft.com/office/drawing/2014/main" id="{8F53A478-A7F6-B821-A9FF-ECE8C8382817}"/>
              </a:ext>
            </a:extLst>
          </p:cNvPr>
          <p:cNvSpPr txBox="1"/>
          <p:nvPr/>
        </p:nvSpPr>
        <p:spPr>
          <a:xfrm>
            <a:off x="4089982" y="837506"/>
            <a:ext cx="830997" cy="5266652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2800" b="1" dirty="0">
                <a:solidFill>
                  <a:schemeClr val="bg1">
                    <a:lumMod val="95000"/>
                  </a:schemeClr>
                </a:solidFill>
              </a:rPr>
              <a:t>江味農居士以生實相為體</a:t>
            </a:r>
            <a:r>
              <a:rPr lang="zh-CN" altLang="en-US" sz="2800" b="1" dirty="0">
                <a:solidFill>
                  <a:schemeClr val="bg1">
                    <a:lumMod val="95000"/>
                  </a:schemeClr>
                </a:solidFill>
              </a:rPr>
              <a:t>。</a:t>
            </a:r>
            <a:endParaRPr lang="zh-TW" altLang="en-US" sz="2800" b="1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0" name="文字方塊 9">
            <a:extLst>
              <a:ext uri="{FF2B5EF4-FFF2-40B4-BE49-F238E27FC236}">
                <a16:creationId xmlns:a16="http://schemas.microsoft.com/office/drawing/2014/main" id="{24EE6170-FF9B-1131-140A-EC6C8F61151E}"/>
              </a:ext>
            </a:extLst>
          </p:cNvPr>
          <p:cNvSpPr txBox="1"/>
          <p:nvPr/>
        </p:nvSpPr>
        <p:spPr>
          <a:xfrm>
            <a:off x="1124913" y="872815"/>
            <a:ext cx="2769989" cy="538394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2800" dirty="0">
                <a:solidFill>
                  <a:srgbClr val="FFFF00"/>
                </a:solidFill>
              </a:rPr>
              <a:t>要注意「生」字，生是</a:t>
            </a:r>
            <a:r>
              <a:rPr lang="zh-CN" altLang="en-US" sz="2800" dirty="0">
                <a:solidFill>
                  <a:srgbClr val="FFFF00"/>
                </a:solidFill>
              </a:rPr>
              <a:t>現</a:t>
            </a:r>
            <a:r>
              <a:rPr lang="zh-TW" altLang="en-US" sz="2800" dirty="0">
                <a:solidFill>
                  <a:srgbClr val="FFFF00"/>
                </a:solidFill>
              </a:rPr>
              <a:t>起</a:t>
            </a:r>
            <a:r>
              <a:rPr lang="zh-CN" altLang="en-US" sz="2800" dirty="0">
                <a:solidFill>
                  <a:srgbClr val="FFFF00"/>
                </a:solidFill>
              </a:rPr>
              <a:t>；</a:t>
            </a:r>
            <a:r>
              <a:rPr lang="zh-TW" altLang="en-US" sz="2800" dirty="0">
                <a:solidFill>
                  <a:srgbClr val="FFFF00"/>
                </a:solidFill>
              </a:rPr>
              <a:t>我們原來迷，現在覺悟了。生實相就是前面所說的明瞭宇宙人生的真相。世尊是依這個而說的。</a:t>
            </a:r>
            <a:endParaRPr lang="en-US" altLang="zh-TW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428812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匾額 3" descr="佛學概要十四講表 習講">
            <a:extLst>
              <a:ext uri="{FF2B5EF4-FFF2-40B4-BE49-F238E27FC236}">
                <a16:creationId xmlns:a16="http://schemas.microsoft.com/office/drawing/2014/main" id="{572888C0-D6AF-EB69-1489-AFF55F810936}"/>
              </a:ext>
            </a:extLst>
          </p:cNvPr>
          <p:cNvSpPr/>
          <p:nvPr/>
        </p:nvSpPr>
        <p:spPr>
          <a:xfrm>
            <a:off x="11268162" y="117426"/>
            <a:ext cx="717985" cy="5760640"/>
          </a:xfrm>
          <a:prstGeom prst="plaque">
            <a:avLst/>
          </a:prstGeom>
          <a:effectLst>
            <a:glow rad="139700">
              <a:schemeClr val="bg1">
                <a:alpha val="69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中國佛典研究二</a:t>
            </a:r>
            <a:endParaRPr lang="en-US" altLang="zh-CN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r>
              <a:rPr lang="en-US" altLang="zh-CN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  </a:t>
            </a:r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：</a:t>
            </a:r>
            <a:r>
              <a:rPr lang="zh-TW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金剛經</a:t>
            </a:r>
            <a:endParaRPr lang="en-US" altLang="zh-TW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endParaRPr lang="en-US" altLang="zh-TW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第三講</a:t>
            </a:r>
            <a:endParaRPr lang="zh-TW" altLang="en-US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</p:txBody>
      </p:sp>
      <p:pic>
        <p:nvPicPr>
          <p:cNvPr id="5" name="圖片 4">
            <a:extLst>
              <a:ext uri="{FF2B5EF4-FFF2-40B4-BE49-F238E27FC236}">
                <a16:creationId xmlns:a16="http://schemas.microsoft.com/office/drawing/2014/main" id="{BF1EEFE2-8C89-2ACB-27F5-949A1A194D2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468" b="97110" l="9346" r="89720">
                        <a14:foregroundMark x1="49533" y1="43353" x2="49533" y2="43353"/>
                        <a14:foregroundMark x1="51402" y1="44509" x2="51402" y2="44509"/>
                        <a14:foregroundMark x1="71963" y1="32370" x2="71963" y2="32370"/>
                        <a14:foregroundMark x1="50467" y1="19653" x2="50467" y2="19653"/>
                        <a14:foregroundMark x1="55140" y1="56069" x2="55140" y2="56069"/>
                        <a14:foregroundMark x1="37383" y1="60694" x2="37383" y2="60694"/>
                        <a14:foregroundMark x1="13084" y1="67630" x2="13084" y2="67630"/>
                        <a14:foregroundMark x1="88785" y1="66474" x2="88785" y2="66474"/>
                        <a14:foregroundMark x1="49533" y1="93642" x2="49533" y2="93642"/>
                        <a14:foregroundMark x1="47664" y1="97110" x2="47664" y2="97110"/>
                        <a14:foregroundMark x1="56075" y1="15029" x2="56075" y2="15029"/>
                        <a14:foregroundMark x1="55140" y1="13873" x2="55140" y2="13873"/>
                        <a14:foregroundMark x1="50467" y1="5202" x2="50467" y2="5202"/>
                        <a14:foregroundMark x1="50467" y1="3468" x2="50467" y2="3468"/>
                        <a14:foregroundMark x1="52336" y1="5202" x2="52336" y2="520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381912" y="6021144"/>
            <a:ext cx="490484" cy="793026"/>
          </a:xfrm>
          <a:prstGeom prst="rect">
            <a:avLst/>
          </a:prstGeom>
          <a:effectLst>
            <a:glow rad="50800">
              <a:schemeClr val="bg1"/>
            </a:glow>
          </a:effectLst>
        </p:spPr>
      </p:pic>
      <p:sp>
        <p:nvSpPr>
          <p:cNvPr id="7" name="文字方塊 6">
            <a:extLst>
              <a:ext uri="{FF2B5EF4-FFF2-40B4-BE49-F238E27FC236}">
                <a16:creationId xmlns:a16="http://schemas.microsoft.com/office/drawing/2014/main" id="{D742CE83-36BA-9AF0-8FFD-01DDE7AEBB1D}"/>
              </a:ext>
            </a:extLst>
          </p:cNvPr>
          <p:cNvSpPr txBox="1"/>
          <p:nvPr/>
        </p:nvSpPr>
        <p:spPr>
          <a:xfrm>
            <a:off x="10232761" y="779694"/>
            <a:ext cx="830997" cy="5266652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2800" b="1" dirty="0">
                <a:solidFill>
                  <a:schemeClr val="bg1">
                    <a:lumMod val="95000"/>
                  </a:schemeClr>
                </a:solidFill>
              </a:rPr>
              <a:t>實相即是非相</a:t>
            </a:r>
            <a:r>
              <a:rPr lang="zh-CN" altLang="en-US" sz="2800" b="1" dirty="0">
                <a:solidFill>
                  <a:schemeClr val="bg1">
                    <a:lumMod val="95000"/>
                  </a:schemeClr>
                </a:solidFill>
              </a:rPr>
              <a:t>。</a:t>
            </a:r>
            <a:endParaRPr lang="zh-TW" altLang="en-US" sz="2800" b="1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8" name="文字方塊 7">
            <a:extLst>
              <a:ext uri="{FF2B5EF4-FFF2-40B4-BE49-F238E27FC236}">
                <a16:creationId xmlns:a16="http://schemas.microsoft.com/office/drawing/2014/main" id="{1C47418C-07E5-43D5-EA4A-B7FC36DFB39C}"/>
              </a:ext>
            </a:extLst>
          </p:cNvPr>
          <p:cNvSpPr txBox="1"/>
          <p:nvPr/>
        </p:nvSpPr>
        <p:spPr>
          <a:xfrm>
            <a:off x="3624504" y="779694"/>
            <a:ext cx="6647974" cy="538394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2800" dirty="0">
                <a:solidFill>
                  <a:srgbClr val="FFFF00"/>
                </a:solidFill>
              </a:rPr>
              <a:t>實相這兩個字很難體會</a:t>
            </a:r>
            <a:r>
              <a:rPr lang="zh-CN" altLang="en-US" sz="2800" dirty="0">
                <a:solidFill>
                  <a:srgbClr val="FFFF00"/>
                </a:solidFill>
              </a:rPr>
              <a:t>。</a:t>
            </a:r>
            <a:r>
              <a:rPr lang="zh-TW" altLang="en-US" sz="2800" dirty="0">
                <a:solidFill>
                  <a:srgbClr val="FFFF00"/>
                </a:solidFill>
              </a:rPr>
              <a:t>難在凡夫總是離不開分別執著。心有分別執著，距離實相遠之遠矣。佛說一個實相，我們就緊緊抓住一個實相，執著這個實相，那就錯了。清淨心裡哪有這個東西？但是佛要是不用這些假名詞的話，那怎麼說法？為了說法表達意見方便起見，不能不假設很多名詞，</a:t>
            </a:r>
            <a:r>
              <a:rPr lang="zh-CN" altLang="en-US" sz="2800" dirty="0">
                <a:solidFill>
                  <a:srgbClr val="FFFF00"/>
                </a:solidFill>
              </a:rPr>
              <a:t>我們</a:t>
            </a:r>
            <a:r>
              <a:rPr lang="zh-TW" altLang="en-US" sz="2800" dirty="0">
                <a:solidFill>
                  <a:srgbClr val="FFFF00"/>
                </a:solidFill>
              </a:rPr>
              <a:t>要從假設名詞裡體會真實義。</a:t>
            </a:r>
          </a:p>
        </p:txBody>
      </p:sp>
      <p:sp>
        <p:nvSpPr>
          <p:cNvPr id="2" name="文字方塊 1">
            <a:extLst>
              <a:ext uri="{FF2B5EF4-FFF2-40B4-BE49-F238E27FC236}">
                <a16:creationId xmlns:a16="http://schemas.microsoft.com/office/drawing/2014/main" id="{C1EB0378-34F9-FC78-76B6-CBFEAB6BC06C}"/>
              </a:ext>
            </a:extLst>
          </p:cNvPr>
          <p:cNvSpPr txBox="1"/>
          <p:nvPr/>
        </p:nvSpPr>
        <p:spPr>
          <a:xfrm>
            <a:off x="226695" y="837506"/>
            <a:ext cx="3416320" cy="538394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2800" dirty="0">
                <a:solidFill>
                  <a:srgbClr val="FFFF00"/>
                </a:solidFill>
              </a:rPr>
              <a:t>開經偈</a:t>
            </a:r>
            <a:r>
              <a:rPr lang="zh-CN" altLang="en-US" sz="2800" dirty="0">
                <a:solidFill>
                  <a:srgbClr val="FFFF00"/>
                </a:solidFill>
              </a:rPr>
              <a:t>：</a:t>
            </a:r>
            <a:r>
              <a:rPr lang="zh-TW" altLang="en-US" sz="2800" dirty="0">
                <a:solidFill>
                  <a:srgbClr val="FFFF00"/>
                </a:solidFill>
              </a:rPr>
              <a:t>「願解如來真實義」。要解如來真實義，</a:t>
            </a:r>
            <a:r>
              <a:rPr lang="zh-CN" altLang="en-US" sz="2800" dirty="0">
                <a:solidFill>
                  <a:srgbClr val="FFFF00"/>
                </a:solidFill>
              </a:rPr>
              <a:t>就</a:t>
            </a:r>
            <a:r>
              <a:rPr lang="zh-TW" altLang="en-US" sz="2800" dirty="0">
                <a:solidFill>
                  <a:srgbClr val="FFFF00"/>
                </a:solidFill>
              </a:rPr>
              <a:t>不可以分別，不可以執著。所以世尊在此不</a:t>
            </a:r>
            <a:r>
              <a:rPr lang="zh-CN" altLang="en-US" sz="2800" dirty="0">
                <a:solidFill>
                  <a:srgbClr val="FFFF00"/>
                </a:solidFill>
              </a:rPr>
              <a:t>得</a:t>
            </a:r>
            <a:r>
              <a:rPr lang="zh-TW" altLang="en-US" sz="2800" dirty="0">
                <a:solidFill>
                  <a:srgbClr val="FFFF00"/>
                </a:solidFill>
              </a:rPr>
              <a:t>不說「實相即是非相」，這個意思是叫</a:t>
            </a:r>
            <a:r>
              <a:rPr lang="zh-CN" altLang="en-US" sz="2800" dirty="0">
                <a:solidFill>
                  <a:srgbClr val="FFFF00"/>
                </a:solidFill>
              </a:rPr>
              <a:t>我們</a:t>
            </a:r>
            <a:r>
              <a:rPr lang="zh-TW" altLang="en-US" sz="2800" dirty="0">
                <a:solidFill>
                  <a:srgbClr val="FFFF00"/>
                </a:solidFill>
              </a:rPr>
              <a:t>不要執著。</a:t>
            </a:r>
          </a:p>
        </p:txBody>
      </p:sp>
    </p:spTree>
    <p:extLst>
      <p:ext uri="{BB962C8B-B14F-4D97-AF65-F5344CB8AC3E}">
        <p14:creationId xmlns:p14="http://schemas.microsoft.com/office/powerpoint/2010/main" val="246037289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匾額 3" descr="佛學概要十四講表 習講">
            <a:extLst>
              <a:ext uri="{FF2B5EF4-FFF2-40B4-BE49-F238E27FC236}">
                <a16:creationId xmlns:a16="http://schemas.microsoft.com/office/drawing/2014/main" id="{AD2AEC0E-3F30-ECE7-1ADF-09DCBA0BC768}"/>
              </a:ext>
            </a:extLst>
          </p:cNvPr>
          <p:cNvSpPr/>
          <p:nvPr/>
        </p:nvSpPr>
        <p:spPr>
          <a:xfrm>
            <a:off x="11268162" y="117426"/>
            <a:ext cx="717985" cy="5760640"/>
          </a:xfrm>
          <a:prstGeom prst="plaque">
            <a:avLst/>
          </a:prstGeom>
          <a:effectLst>
            <a:glow rad="139700">
              <a:schemeClr val="bg1">
                <a:alpha val="69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中國佛典研究二</a:t>
            </a:r>
            <a:endParaRPr lang="en-US" altLang="zh-CN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r>
              <a:rPr lang="en-US" altLang="zh-CN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  </a:t>
            </a:r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：</a:t>
            </a:r>
            <a:r>
              <a:rPr lang="zh-TW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金剛經</a:t>
            </a:r>
            <a:endParaRPr lang="en-US" altLang="zh-TW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endParaRPr lang="en-US" altLang="zh-TW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第三講</a:t>
            </a:r>
            <a:endParaRPr lang="zh-TW" altLang="en-US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</p:txBody>
      </p:sp>
      <p:pic>
        <p:nvPicPr>
          <p:cNvPr id="5" name="圖片 4">
            <a:extLst>
              <a:ext uri="{FF2B5EF4-FFF2-40B4-BE49-F238E27FC236}">
                <a16:creationId xmlns:a16="http://schemas.microsoft.com/office/drawing/2014/main" id="{FB009DB2-4F2A-0E78-7C32-FB1D6559056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468" b="97110" l="9346" r="89720">
                        <a14:foregroundMark x1="49533" y1="43353" x2="49533" y2="43353"/>
                        <a14:foregroundMark x1="51402" y1="44509" x2="51402" y2="44509"/>
                        <a14:foregroundMark x1="71963" y1="32370" x2="71963" y2="32370"/>
                        <a14:foregroundMark x1="50467" y1="19653" x2="50467" y2="19653"/>
                        <a14:foregroundMark x1="55140" y1="56069" x2="55140" y2="56069"/>
                        <a14:foregroundMark x1="37383" y1="60694" x2="37383" y2="60694"/>
                        <a14:foregroundMark x1="13084" y1="67630" x2="13084" y2="67630"/>
                        <a14:foregroundMark x1="88785" y1="66474" x2="88785" y2="66474"/>
                        <a14:foregroundMark x1="49533" y1="93642" x2="49533" y2="93642"/>
                        <a14:foregroundMark x1="47664" y1="97110" x2="47664" y2="97110"/>
                        <a14:foregroundMark x1="56075" y1="15029" x2="56075" y2="15029"/>
                        <a14:foregroundMark x1="55140" y1="13873" x2="55140" y2="13873"/>
                        <a14:foregroundMark x1="50467" y1="5202" x2="50467" y2="5202"/>
                        <a14:foregroundMark x1="50467" y1="3468" x2="50467" y2="3468"/>
                        <a14:foregroundMark x1="52336" y1="5202" x2="52336" y2="520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381912" y="6021144"/>
            <a:ext cx="490484" cy="793026"/>
          </a:xfrm>
          <a:prstGeom prst="rect">
            <a:avLst/>
          </a:prstGeom>
          <a:effectLst>
            <a:glow rad="50800">
              <a:schemeClr val="bg1"/>
            </a:glow>
          </a:effectLst>
        </p:spPr>
      </p:pic>
      <p:sp>
        <p:nvSpPr>
          <p:cNvPr id="7" name="文字方塊 6">
            <a:extLst>
              <a:ext uri="{FF2B5EF4-FFF2-40B4-BE49-F238E27FC236}">
                <a16:creationId xmlns:a16="http://schemas.microsoft.com/office/drawing/2014/main" id="{5541BA11-FC45-DE81-EDBB-0E5CA232F1C8}"/>
              </a:ext>
            </a:extLst>
          </p:cNvPr>
          <p:cNvSpPr txBox="1"/>
          <p:nvPr/>
        </p:nvSpPr>
        <p:spPr>
          <a:xfrm>
            <a:off x="9423664" y="779694"/>
            <a:ext cx="1477328" cy="5266652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2800" b="1" dirty="0">
                <a:solidFill>
                  <a:schemeClr val="bg1">
                    <a:lumMod val="95000"/>
                  </a:schemeClr>
                </a:solidFill>
              </a:rPr>
              <a:t>此中非字，是一切俱非，空、有、雙亦、雙非。</a:t>
            </a:r>
          </a:p>
        </p:txBody>
      </p:sp>
      <p:sp>
        <p:nvSpPr>
          <p:cNvPr id="8" name="文字方塊 7">
            <a:extLst>
              <a:ext uri="{FF2B5EF4-FFF2-40B4-BE49-F238E27FC236}">
                <a16:creationId xmlns:a16="http://schemas.microsoft.com/office/drawing/2014/main" id="{17B2732E-0C25-BCC4-09EC-ACE2C575EA30}"/>
              </a:ext>
            </a:extLst>
          </p:cNvPr>
          <p:cNvSpPr txBox="1"/>
          <p:nvPr/>
        </p:nvSpPr>
        <p:spPr>
          <a:xfrm>
            <a:off x="1990750" y="779694"/>
            <a:ext cx="7294305" cy="538394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2800" dirty="0">
                <a:solidFill>
                  <a:srgbClr val="FFFF00"/>
                </a:solidFill>
              </a:rPr>
              <a:t>這是佛經裡面常講的四句，這是根本的四句，我們起心動念，一定落在這四句裡頭</a:t>
            </a:r>
            <a:r>
              <a:rPr lang="zh-CN" altLang="en-US" sz="2800" dirty="0">
                <a:solidFill>
                  <a:srgbClr val="FFFF00"/>
                </a:solidFill>
              </a:rPr>
              <a:t>：</a:t>
            </a:r>
            <a:r>
              <a:rPr lang="zh-TW" altLang="en-US" sz="2800" dirty="0">
                <a:solidFill>
                  <a:srgbClr val="FFFF00"/>
                </a:solidFill>
              </a:rPr>
              <a:t>不是落在有裡面，就是落在空裡頭，要不然就是亦有亦空、非有非空，總離不開這四句，這是佛法裡面常講的四句百非，所有一切的妄想、分別、執著，就是這樣產生的。佛告訴我們，這些觀念統統要捨掉，「非」就是捨的意思，都不能夠執著。</a:t>
            </a:r>
          </a:p>
        </p:txBody>
      </p:sp>
    </p:spTree>
    <p:extLst>
      <p:ext uri="{BB962C8B-B14F-4D97-AF65-F5344CB8AC3E}">
        <p14:creationId xmlns:p14="http://schemas.microsoft.com/office/powerpoint/2010/main" val="191715384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匾額 3" descr="佛學概要十四講表 習講">
            <a:extLst>
              <a:ext uri="{FF2B5EF4-FFF2-40B4-BE49-F238E27FC236}">
                <a16:creationId xmlns:a16="http://schemas.microsoft.com/office/drawing/2014/main" id="{723549DD-E007-7BDD-7B4E-473B5857AB57}"/>
              </a:ext>
            </a:extLst>
          </p:cNvPr>
          <p:cNvSpPr/>
          <p:nvPr/>
        </p:nvSpPr>
        <p:spPr>
          <a:xfrm>
            <a:off x="11268162" y="117426"/>
            <a:ext cx="717985" cy="5760640"/>
          </a:xfrm>
          <a:prstGeom prst="plaque">
            <a:avLst/>
          </a:prstGeom>
          <a:effectLst>
            <a:glow rad="139700">
              <a:schemeClr val="bg1">
                <a:alpha val="69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中國佛典研究二</a:t>
            </a:r>
            <a:endParaRPr lang="en-US" altLang="zh-CN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r>
              <a:rPr lang="en-US" altLang="zh-CN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  </a:t>
            </a:r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：</a:t>
            </a:r>
            <a:r>
              <a:rPr lang="zh-TW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金剛經</a:t>
            </a:r>
            <a:endParaRPr lang="en-US" altLang="zh-TW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endParaRPr lang="en-US" altLang="zh-TW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第三講</a:t>
            </a:r>
            <a:endParaRPr lang="zh-TW" altLang="en-US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</p:txBody>
      </p:sp>
      <p:pic>
        <p:nvPicPr>
          <p:cNvPr id="5" name="圖片 4">
            <a:extLst>
              <a:ext uri="{FF2B5EF4-FFF2-40B4-BE49-F238E27FC236}">
                <a16:creationId xmlns:a16="http://schemas.microsoft.com/office/drawing/2014/main" id="{E21D1772-ADBD-D2A7-6D1E-8CF9F479F8D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468" b="97110" l="9346" r="89720">
                        <a14:foregroundMark x1="49533" y1="43353" x2="49533" y2="43353"/>
                        <a14:foregroundMark x1="51402" y1="44509" x2="51402" y2="44509"/>
                        <a14:foregroundMark x1="71963" y1="32370" x2="71963" y2="32370"/>
                        <a14:foregroundMark x1="50467" y1="19653" x2="50467" y2="19653"/>
                        <a14:foregroundMark x1="55140" y1="56069" x2="55140" y2="56069"/>
                        <a14:foregroundMark x1="37383" y1="60694" x2="37383" y2="60694"/>
                        <a14:foregroundMark x1="13084" y1="67630" x2="13084" y2="67630"/>
                        <a14:foregroundMark x1="88785" y1="66474" x2="88785" y2="66474"/>
                        <a14:foregroundMark x1="49533" y1="93642" x2="49533" y2="93642"/>
                        <a14:foregroundMark x1="47664" y1="97110" x2="47664" y2="97110"/>
                        <a14:foregroundMark x1="56075" y1="15029" x2="56075" y2="15029"/>
                        <a14:foregroundMark x1="55140" y1="13873" x2="55140" y2="13873"/>
                        <a14:foregroundMark x1="50467" y1="5202" x2="50467" y2="5202"/>
                        <a14:foregroundMark x1="50467" y1="3468" x2="50467" y2="3468"/>
                        <a14:foregroundMark x1="52336" y1="5202" x2="52336" y2="520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381912" y="6021144"/>
            <a:ext cx="490484" cy="793026"/>
          </a:xfrm>
          <a:prstGeom prst="rect">
            <a:avLst/>
          </a:prstGeom>
          <a:effectLst>
            <a:glow rad="50800">
              <a:schemeClr val="bg1"/>
            </a:glow>
          </a:effectLst>
        </p:spPr>
      </p:pic>
      <p:sp>
        <p:nvSpPr>
          <p:cNvPr id="7" name="文字方塊 6">
            <a:extLst>
              <a:ext uri="{FF2B5EF4-FFF2-40B4-BE49-F238E27FC236}">
                <a16:creationId xmlns:a16="http://schemas.microsoft.com/office/drawing/2014/main" id="{37F46F94-B8C3-E795-317C-9C222453A1C0}"/>
              </a:ext>
            </a:extLst>
          </p:cNvPr>
          <p:cNvSpPr txBox="1"/>
          <p:nvPr/>
        </p:nvSpPr>
        <p:spPr>
          <a:xfrm>
            <a:off x="10090903" y="795525"/>
            <a:ext cx="830997" cy="5266652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2800" b="1" dirty="0">
                <a:solidFill>
                  <a:schemeClr val="bg1">
                    <a:lumMod val="95000"/>
                  </a:schemeClr>
                </a:solidFill>
              </a:rPr>
              <a:t>非亦不立</a:t>
            </a:r>
          </a:p>
        </p:txBody>
      </p:sp>
      <p:sp>
        <p:nvSpPr>
          <p:cNvPr id="8" name="文字方塊 7">
            <a:extLst>
              <a:ext uri="{FF2B5EF4-FFF2-40B4-BE49-F238E27FC236}">
                <a16:creationId xmlns:a16="http://schemas.microsoft.com/office/drawing/2014/main" id="{6AD0F5AF-63D7-7629-16B2-079B13C205DA}"/>
              </a:ext>
            </a:extLst>
          </p:cNvPr>
          <p:cNvSpPr txBox="1"/>
          <p:nvPr/>
        </p:nvSpPr>
        <p:spPr>
          <a:xfrm>
            <a:off x="7946337" y="779694"/>
            <a:ext cx="2123658" cy="538394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2800" dirty="0">
                <a:solidFill>
                  <a:srgbClr val="FFFF00"/>
                </a:solidFill>
              </a:rPr>
              <a:t>統統都非了，統統都沒有了，你再執著這個非，那又錯了。非也沒有，非相也沒有。</a:t>
            </a:r>
          </a:p>
        </p:txBody>
      </p:sp>
      <p:sp>
        <p:nvSpPr>
          <p:cNvPr id="9" name="文字方塊 8">
            <a:extLst>
              <a:ext uri="{FF2B5EF4-FFF2-40B4-BE49-F238E27FC236}">
                <a16:creationId xmlns:a16="http://schemas.microsoft.com/office/drawing/2014/main" id="{3A50E680-20D4-52DC-1563-2042E2B8EEAC}"/>
              </a:ext>
            </a:extLst>
          </p:cNvPr>
          <p:cNvSpPr txBox="1"/>
          <p:nvPr/>
        </p:nvSpPr>
        <p:spPr>
          <a:xfrm>
            <a:off x="6032602" y="779694"/>
            <a:ext cx="1477328" cy="5266652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2800" b="1" dirty="0">
                <a:solidFill>
                  <a:schemeClr val="bg1">
                    <a:lumMod val="95000"/>
                  </a:schemeClr>
                </a:solidFill>
              </a:rPr>
              <a:t>諸法實相，本來如是，真實如是。無以名之，強名實相耳。</a:t>
            </a:r>
          </a:p>
        </p:txBody>
      </p:sp>
      <p:sp>
        <p:nvSpPr>
          <p:cNvPr id="10" name="文字方塊 9">
            <a:extLst>
              <a:ext uri="{FF2B5EF4-FFF2-40B4-BE49-F238E27FC236}">
                <a16:creationId xmlns:a16="http://schemas.microsoft.com/office/drawing/2014/main" id="{7252CDA7-6687-47C1-FABF-2C817C2A8A03}"/>
              </a:ext>
            </a:extLst>
          </p:cNvPr>
          <p:cNvSpPr txBox="1"/>
          <p:nvPr/>
        </p:nvSpPr>
        <p:spPr>
          <a:xfrm>
            <a:off x="481901" y="736881"/>
            <a:ext cx="5355312" cy="538394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2800" dirty="0">
                <a:solidFill>
                  <a:srgbClr val="FFFF00"/>
                </a:solidFill>
              </a:rPr>
              <a:t>勉強建立一個名詞，叫實相。真實狀況裡是沒有一絲毫分別執</a:t>
            </a:r>
            <a:r>
              <a:rPr lang="zh-CN" altLang="en-US" sz="2800" dirty="0">
                <a:solidFill>
                  <a:srgbClr val="FFFF00"/>
                </a:solidFill>
              </a:rPr>
              <a:t>著</a:t>
            </a:r>
            <a:r>
              <a:rPr lang="zh-TW" altLang="en-US" sz="2800" dirty="0">
                <a:solidFill>
                  <a:srgbClr val="FFFF00"/>
                </a:solidFill>
              </a:rPr>
              <a:t>，</a:t>
            </a:r>
            <a:r>
              <a:rPr lang="zh-CN" altLang="en-US" sz="2800" dirty="0">
                <a:solidFill>
                  <a:srgbClr val="FFFF00"/>
                </a:solidFill>
              </a:rPr>
              <a:t>才見</a:t>
            </a:r>
            <a:r>
              <a:rPr lang="zh-TW" altLang="en-US" sz="2800" dirty="0">
                <a:solidFill>
                  <a:srgbClr val="FFFF00"/>
                </a:solidFill>
              </a:rPr>
              <a:t>到真相。真相是相有體空。我們把相</a:t>
            </a:r>
            <a:r>
              <a:rPr lang="zh-CN" altLang="en-US" sz="2800" dirty="0">
                <a:solidFill>
                  <a:srgbClr val="FFFF00"/>
                </a:solidFill>
              </a:rPr>
              <a:t>和</a:t>
            </a:r>
            <a:r>
              <a:rPr lang="zh-TW" altLang="en-US" sz="2800" dirty="0">
                <a:solidFill>
                  <a:srgbClr val="FFFF00"/>
                </a:solidFill>
              </a:rPr>
              <a:t>體空分作兩樁事情，</a:t>
            </a:r>
            <a:r>
              <a:rPr lang="zh-CN" altLang="en-US" sz="2800" dirty="0">
                <a:solidFill>
                  <a:srgbClr val="FFFF00"/>
                </a:solidFill>
              </a:rPr>
              <a:t>所以無</a:t>
            </a:r>
            <a:r>
              <a:rPr lang="zh-TW" altLang="en-US" sz="2800" dirty="0">
                <a:solidFill>
                  <a:srgbClr val="FFFF00"/>
                </a:solidFill>
              </a:rPr>
              <a:t>法開悟。幾時我們這種妄想雜念沒有了，才曉得體、相、作用是一個整體</a:t>
            </a:r>
            <a:r>
              <a:rPr lang="zh-CN" altLang="en-US" sz="2800" dirty="0">
                <a:solidFill>
                  <a:srgbClr val="FFFF00"/>
                </a:solidFill>
              </a:rPr>
              <a:t>；也就是</a:t>
            </a:r>
            <a:r>
              <a:rPr lang="zh-TW" altLang="en-US" sz="2800" dirty="0">
                <a:solidFill>
                  <a:srgbClr val="FFFF00"/>
                </a:solidFill>
              </a:rPr>
              <a:t>盡虛空遍法界是一個整體，才見到真相。</a:t>
            </a:r>
          </a:p>
        </p:txBody>
      </p:sp>
    </p:spTree>
    <p:extLst>
      <p:ext uri="{BB962C8B-B14F-4D97-AF65-F5344CB8AC3E}">
        <p14:creationId xmlns:p14="http://schemas.microsoft.com/office/powerpoint/2010/main" val="31810637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匾額 3" descr="佛學概要十四講表 習講">
            <a:extLst>
              <a:ext uri="{FF2B5EF4-FFF2-40B4-BE49-F238E27FC236}">
                <a16:creationId xmlns:a16="http://schemas.microsoft.com/office/drawing/2014/main" id="{538636FE-985E-142B-E03A-EBBCF77C5C73}"/>
              </a:ext>
            </a:extLst>
          </p:cNvPr>
          <p:cNvSpPr/>
          <p:nvPr/>
        </p:nvSpPr>
        <p:spPr>
          <a:xfrm>
            <a:off x="11268162" y="117426"/>
            <a:ext cx="717985" cy="5760640"/>
          </a:xfrm>
          <a:prstGeom prst="plaque">
            <a:avLst/>
          </a:prstGeom>
          <a:effectLst>
            <a:glow rad="139700">
              <a:schemeClr val="bg1">
                <a:alpha val="69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中國佛典研究二</a:t>
            </a:r>
            <a:endParaRPr lang="en-US" altLang="zh-CN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r>
              <a:rPr lang="en-US" altLang="zh-CN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  </a:t>
            </a:r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：</a:t>
            </a:r>
            <a:r>
              <a:rPr lang="zh-TW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金剛經</a:t>
            </a:r>
            <a:endParaRPr lang="en-US" altLang="zh-TW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endParaRPr lang="en-US" altLang="zh-TW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第三講</a:t>
            </a:r>
            <a:endParaRPr lang="zh-TW" altLang="en-US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</p:txBody>
      </p:sp>
      <p:pic>
        <p:nvPicPr>
          <p:cNvPr id="5" name="圖片 4">
            <a:extLst>
              <a:ext uri="{FF2B5EF4-FFF2-40B4-BE49-F238E27FC236}">
                <a16:creationId xmlns:a16="http://schemas.microsoft.com/office/drawing/2014/main" id="{1896C97A-B65A-C306-B4A3-5CAC515602C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468" b="97110" l="9346" r="89720">
                        <a14:foregroundMark x1="49533" y1="43353" x2="49533" y2="43353"/>
                        <a14:foregroundMark x1="51402" y1="44509" x2="51402" y2="44509"/>
                        <a14:foregroundMark x1="71963" y1="32370" x2="71963" y2="32370"/>
                        <a14:foregroundMark x1="50467" y1="19653" x2="50467" y2="19653"/>
                        <a14:foregroundMark x1="55140" y1="56069" x2="55140" y2="56069"/>
                        <a14:foregroundMark x1="37383" y1="60694" x2="37383" y2="60694"/>
                        <a14:foregroundMark x1="13084" y1="67630" x2="13084" y2="67630"/>
                        <a14:foregroundMark x1="88785" y1="66474" x2="88785" y2="66474"/>
                        <a14:foregroundMark x1="49533" y1="93642" x2="49533" y2="93642"/>
                        <a14:foregroundMark x1="47664" y1="97110" x2="47664" y2="97110"/>
                        <a14:foregroundMark x1="56075" y1="15029" x2="56075" y2="15029"/>
                        <a14:foregroundMark x1="55140" y1="13873" x2="55140" y2="13873"/>
                        <a14:foregroundMark x1="50467" y1="5202" x2="50467" y2="5202"/>
                        <a14:foregroundMark x1="50467" y1="3468" x2="50467" y2="3468"/>
                        <a14:foregroundMark x1="52336" y1="5202" x2="52336" y2="520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381912" y="6021144"/>
            <a:ext cx="490484" cy="793026"/>
          </a:xfrm>
          <a:prstGeom prst="rect">
            <a:avLst/>
          </a:prstGeom>
          <a:effectLst>
            <a:glow rad="50800">
              <a:schemeClr val="bg1"/>
            </a:glow>
          </a:effectLst>
        </p:spPr>
      </p:pic>
      <p:sp>
        <p:nvSpPr>
          <p:cNvPr id="6" name="文字方塊 5">
            <a:extLst>
              <a:ext uri="{FF2B5EF4-FFF2-40B4-BE49-F238E27FC236}">
                <a16:creationId xmlns:a16="http://schemas.microsoft.com/office/drawing/2014/main" id="{2D466EBC-57E4-358C-0224-3306B59B8875}"/>
              </a:ext>
            </a:extLst>
          </p:cNvPr>
          <p:cNvSpPr txBox="1"/>
          <p:nvPr/>
        </p:nvSpPr>
        <p:spPr>
          <a:xfrm>
            <a:off x="3729808" y="737824"/>
            <a:ext cx="7294305" cy="538394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2800" dirty="0">
                <a:solidFill>
                  <a:srgbClr val="FFFF00"/>
                </a:solidFill>
              </a:rPr>
              <a:t>所以佛的大經、深經一定要用清淨心、平等心，才能體會得到。</a:t>
            </a:r>
            <a:r>
              <a:rPr lang="en-US" altLang="zh-TW" sz="2800" dirty="0">
                <a:solidFill>
                  <a:srgbClr val="FFFF00"/>
                </a:solidFill>
              </a:rPr>
              <a:t>《</a:t>
            </a:r>
            <a:r>
              <a:rPr lang="zh-TW" altLang="en-US" sz="2800" dirty="0">
                <a:solidFill>
                  <a:srgbClr val="FFFF00"/>
                </a:solidFill>
              </a:rPr>
              <a:t>無量壽經</a:t>
            </a:r>
            <a:r>
              <a:rPr lang="en-US" altLang="zh-TW" sz="2800" dirty="0">
                <a:solidFill>
                  <a:srgbClr val="FFFF00"/>
                </a:solidFill>
              </a:rPr>
              <a:t>》</a:t>
            </a:r>
            <a:r>
              <a:rPr lang="zh-TW" altLang="en-US" sz="2800" dirty="0">
                <a:solidFill>
                  <a:srgbClr val="FFFF00"/>
                </a:solidFill>
              </a:rPr>
              <a:t>經題上教給我們修行的三大綱領：清淨、平等、覺。清淨，一絲毫染污都沒有。七情五欲是染。沒有分別就平等。一有分別，怎麼會平等？由此可知，要離妄想，要離執著，才真正能達到清淨平等，那個心是覺悟的心。如果不清淨、不平等，那個心是迷心，不是覺心。</a:t>
            </a:r>
          </a:p>
        </p:txBody>
      </p:sp>
      <p:sp>
        <p:nvSpPr>
          <p:cNvPr id="2" name="文字方塊 1">
            <a:extLst>
              <a:ext uri="{FF2B5EF4-FFF2-40B4-BE49-F238E27FC236}">
                <a16:creationId xmlns:a16="http://schemas.microsoft.com/office/drawing/2014/main" id="{7D1FA70D-BB4A-6655-E069-C8B477C954FB}"/>
              </a:ext>
            </a:extLst>
          </p:cNvPr>
          <p:cNvSpPr txBox="1"/>
          <p:nvPr/>
        </p:nvSpPr>
        <p:spPr>
          <a:xfrm>
            <a:off x="406574" y="737824"/>
            <a:ext cx="3416320" cy="538394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2800" dirty="0">
                <a:solidFill>
                  <a:srgbClr val="FFFF00"/>
                </a:solidFill>
              </a:rPr>
              <a:t>學佛要覺悟。</a:t>
            </a:r>
            <a:r>
              <a:rPr lang="zh-CN" altLang="en-US" sz="2800" dirty="0">
                <a:solidFill>
                  <a:srgbClr val="FFFF00"/>
                </a:solidFill>
              </a:rPr>
              <a:t>修行</a:t>
            </a:r>
            <a:r>
              <a:rPr lang="zh-TW" altLang="en-US" sz="2800" dirty="0">
                <a:solidFill>
                  <a:srgbClr val="FFFF00"/>
                </a:solidFill>
              </a:rPr>
              <a:t>就在不清淨裡面修清淨，在不平等裡面修平等。清淨、平等心現前，宇宙人生的真相大白，這才見道。實相如是，沒法稱呼它，不得已叫</a:t>
            </a:r>
            <a:r>
              <a:rPr lang="zh-CN" altLang="en-US" sz="2800" dirty="0">
                <a:solidFill>
                  <a:srgbClr val="FFFF00"/>
                </a:solidFill>
              </a:rPr>
              <a:t>它</a:t>
            </a:r>
            <a:r>
              <a:rPr lang="zh-TW" altLang="en-US" sz="2800" dirty="0">
                <a:solidFill>
                  <a:srgbClr val="FFFF00"/>
                </a:solidFill>
              </a:rPr>
              <a:t>實相。</a:t>
            </a:r>
          </a:p>
        </p:txBody>
      </p:sp>
    </p:spTree>
    <p:extLst>
      <p:ext uri="{BB962C8B-B14F-4D97-AF65-F5344CB8AC3E}">
        <p14:creationId xmlns:p14="http://schemas.microsoft.com/office/powerpoint/2010/main" val="397569949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匾額 3" descr="佛學概要十四講表 習講">
            <a:extLst>
              <a:ext uri="{FF2B5EF4-FFF2-40B4-BE49-F238E27FC236}">
                <a16:creationId xmlns:a16="http://schemas.microsoft.com/office/drawing/2014/main" id="{24483735-5266-86D5-7CEB-43E60432E279}"/>
              </a:ext>
            </a:extLst>
          </p:cNvPr>
          <p:cNvSpPr/>
          <p:nvPr/>
        </p:nvSpPr>
        <p:spPr>
          <a:xfrm>
            <a:off x="11268162" y="117426"/>
            <a:ext cx="717985" cy="5760640"/>
          </a:xfrm>
          <a:prstGeom prst="plaque">
            <a:avLst/>
          </a:prstGeom>
          <a:effectLst>
            <a:glow rad="139700">
              <a:schemeClr val="bg1">
                <a:alpha val="69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中國佛典研究二</a:t>
            </a:r>
            <a:endParaRPr lang="en-US" altLang="zh-CN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r>
              <a:rPr lang="en-US" altLang="zh-CN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  </a:t>
            </a:r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：</a:t>
            </a:r>
            <a:r>
              <a:rPr lang="zh-TW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金剛經</a:t>
            </a:r>
            <a:endParaRPr lang="en-US" altLang="zh-TW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endParaRPr lang="en-US" altLang="zh-TW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第三講</a:t>
            </a:r>
            <a:endParaRPr lang="zh-TW" altLang="en-US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</p:txBody>
      </p:sp>
      <p:pic>
        <p:nvPicPr>
          <p:cNvPr id="5" name="圖片 4">
            <a:extLst>
              <a:ext uri="{FF2B5EF4-FFF2-40B4-BE49-F238E27FC236}">
                <a16:creationId xmlns:a16="http://schemas.microsoft.com/office/drawing/2014/main" id="{626AD401-3264-3FE0-F4E3-3CD71F13A7D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468" b="97110" l="9346" r="89720">
                        <a14:foregroundMark x1="49533" y1="43353" x2="49533" y2="43353"/>
                        <a14:foregroundMark x1="51402" y1="44509" x2="51402" y2="44509"/>
                        <a14:foregroundMark x1="71963" y1="32370" x2="71963" y2="32370"/>
                        <a14:foregroundMark x1="50467" y1="19653" x2="50467" y2="19653"/>
                        <a14:foregroundMark x1="55140" y1="56069" x2="55140" y2="56069"/>
                        <a14:foregroundMark x1="37383" y1="60694" x2="37383" y2="60694"/>
                        <a14:foregroundMark x1="13084" y1="67630" x2="13084" y2="67630"/>
                        <a14:foregroundMark x1="88785" y1="66474" x2="88785" y2="66474"/>
                        <a14:foregroundMark x1="49533" y1="93642" x2="49533" y2="93642"/>
                        <a14:foregroundMark x1="47664" y1="97110" x2="47664" y2="97110"/>
                        <a14:foregroundMark x1="56075" y1="15029" x2="56075" y2="15029"/>
                        <a14:foregroundMark x1="55140" y1="13873" x2="55140" y2="13873"/>
                        <a14:foregroundMark x1="50467" y1="5202" x2="50467" y2="5202"/>
                        <a14:foregroundMark x1="50467" y1="3468" x2="50467" y2="3468"/>
                        <a14:foregroundMark x1="52336" y1="5202" x2="52336" y2="520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381912" y="6021144"/>
            <a:ext cx="490484" cy="793026"/>
          </a:xfrm>
          <a:prstGeom prst="rect">
            <a:avLst/>
          </a:prstGeom>
          <a:effectLst>
            <a:glow rad="50800">
              <a:schemeClr val="bg1"/>
            </a:glow>
          </a:effectLst>
        </p:spPr>
      </p:pic>
      <p:sp>
        <p:nvSpPr>
          <p:cNvPr id="6" name="文字方塊 5">
            <a:extLst>
              <a:ext uri="{FF2B5EF4-FFF2-40B4-BE49-F238E27FC236}">
                <a16:creationId xmlns:a16="http://schemas.microsoft.com/office/drawing/2014/main" id="{87513368-3231-8AB8-DEBA-2F6B6206434F}"/>
              </a:ext>
            </a:extLst>
          </p:cNvPr>
          <p:cNvSpPr txBox="1"/>
          <p:nvPr/>
        </p:nvSpPr>
        <p:spPr>
          <a:xfrm>
            <a:off x="4727054" y="637204"/>
            <a:ext cx="6001643" cy="538394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2800" dirty="0">
                <a:solidFill>
                  <a:srgbClr val="FFFF00"/>
                </a:solidFill>
              </a:rPr>
              <a:t>「離」是離相，「離一切相，即一切法」。離，不是離開，意思不可以錯會</a:t>
            </a:r>
            <a:r>
              <a:rPr lang="zh-CN" altLang="en-US" sz="2800" dirty="0">
                <a:solidFill>
                  <a:srgbClr val="FFFF00"/>
                </a:solidFill>
              </a:rPr>
              <a:t>；</a:t>
            </a:r>
            <a:r>
              <a:rPr lang="zh-TW" altLang="en-US" sz="2800" dirty="0">
                <a:solidFill>
                  <a:srgbClr val="FFFF00"/>
                </a:solidFill>
              </a:rPr>
              <a:t>離是不取的意思，「不取」就是不執著。心裡面不要執著，事上不能離開</a:t>
            </a:r>
            <a:r>
              <a:rPr lang="zh-CN" altLang="en-US" sz="2800" dirty="0">
                <a:solidFill>
                  <a:srgbClr val="FFFF00"/>
                </a:solidFill>
              </a:rPr>
              <a:t>。</a:t>
            </a:r>
            <a:r>
              <a:rPr lang="zh-TW" altLang="en-US" sz="2800" dirty="0">
                <a:solidFill>
                  <a:srgbClr val="FFFF00"/>
                </a:solidFill>
              </a:rPr>
              <a:t>事上要是離開，你就落空；心裡面執著，你就著有。心裡面不執著，事上努力認真去做，這樣叫空有兩邊都不執著，兩邊都不取</a:t>
            </a:r>
            <a:r>
              <a:rPr lang="zh-CN" altLang="en-US" sz="2800" dirty="0">
                <a:solidFill>
                  <a:srgbClr val="FFFF00"/>
                </a:solidFill>
              </a:rPr>
              <a:t>。</a:t>
            </a:r>
            <a:endParaRPr lang="zh-TW" altLang="en-US" sz="2800" dirty="0">
              <a:solidFill>
                <a:srgbClr val="FFFF00"/>
              </a:solidFill>
            </a:endParaRPr>
          </a:p>
        </p:txBody>
      </p:sp>
      <p:sp>
        <p:nvSpPr>
          <p:cNvPr id="7" name="文字方塊 6">
            <a:extLst>
              <a:ext uri="{FF2B5EF4-FFF2-40B4-BE49-F238E27FC236}">
                <a16:creationId xmlns:a16="http://schemas.microsoft.com/office/drawing/2014/main" id="{EDE5C07E-B15E-4D46-36B5-842D90BCC2FA}"/>
              </a:ext>
            </a:extLst>
          </p:cNvPr>
          <p:cNvSpPr txBox="1"/>
          <p:nvPr/>
        </p:nvSpPr>
        <p:spPr>
          <a:xfrm>
            <a:off x="430674" y="637204"/>
            <a:ext cx="4062651" cy="538394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2800" dirty="0">
                <a:solidFill>
                  <a:srgbClr val="FFFF00"/>
                </a:solidFill>
              </a:rPr>
              <a:t>現在修行人，為什麼不能成就？</a:t>
            </a:r>
            <a:r>
              <a:rPr lang="zh-CN" altLang="en-US" sz="2800" dirty="0">
                <a:solidFill>
                  <a:srgbClr val="FFFF00"/>
                </a:solidFill>
              </a:rPr>
              <a:t>因為</a:t>
            </a:r>
            <a:r>
              <a:rPr lang="zh-TW" altLang="en-US" sz="2800" dirty="0">
                <a:solidFill>
                  <a:srgbClr val="FFFF00"/>
                </a:solidFill>
              </a:rPr>
              <a:t>受不了五欲六塵的誘惑。六根接觸境界，就起貪、瞋、痴、慢，這怎麼能成功？要想成功，外面不被誘惑，裡面能做到不動心，這樣才能成功</a:t>
            </a:r>
            <a:r>
              <a:rPr lang="zh-CN" altLang="en-US" sz="2800" dirty="0">
                <a:solidFill>
                  <a:srgbClr val="FFFF00"/>
                </a:solidFill>
              </a:rPr>
              <a:t>。</a:t>
            </a:r>
            <a:endParaRPr lang="zh-TW" altLang="en-US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613589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匾額 3" descr="佛學概要十四講表 習講">
            <a:extLst>
              <a:ext uri="{FF2B5EF4-FFF2-40B4-BE49-F238E27FC236}">
                <a16:creationId xmlns:a16="http://schemas.microsoft.com/office/drawing/2014/main" id="{89ED69EF-AAB7-52F8-7827-67A8292EF00D}"/>
              </a:ext>
            </a:extLst>
          </p:cNvPr>
          <p:cNvSpPr/>
          <p:nvPr/>
        </p:nvSpPr>
        <p:spPr>
          <a:xfrm>
            <a:off x="11268162" y="117426"/>
            <a:ext cx="717985" cy="5760640"/>
          </a:xfrm>
          <a:prstGeom prst="plaque">
            <a:avLst/>
          </a:prstGeom>
          <a:effectLst>
            <a:glow rad="139700">
              <a:schemeClr val="bg1">
                <a:alpha val="69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中國佛典研究二</a:t>
            </a:r>
            <a:endParaRPr lang="en-US" altLang="zh-CN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r>
              <a:rPr lang="en-US" altLang="zh-CN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  </a:t>
            </a:r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：</a:t>
            </a:r>
            <a:r>
              <a:rPr lang="zh-TW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金剛經</a:t>
            </a:r>
            <a:endParaRPr lang="en-US" altLang="zh-TW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endParaRPr lang="en-US" altLang="zh-TW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第三講</a:t>
            </a:r>
            <a:endParaRPr lang="zh-TW" altLang="en-US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</p:txBody>
      </p:sp>
      <p:pic>
        <p:nvPicPr>
          <p:cNvPr id="5" name="圖片 4">
            <a:extLst>
              <a:ext uri="{FF2B5EF4-FFF2-40B4-BE49-F238E27FC236}">
                <a16:creationId xmlns:a16="http://schemas.microsoft.com/office/drawing/2014/main" id="{39E9C6B5-F034-784E-5F43-F67251E43CB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468" b="97110" l="9346" r="89720">
                        <a14:foregroundMark x1="49533" y1="43353" x2="49533" y2="43353"/>
                        <a14:foregroundMark x1="51402" y1="44509" x2="51402" y2="44509"/>
                        <a14:foregroundMark x1="71963" y1="32370" x2="71963" y2="32370"/>
                        <a14:foregroundMark x1="50467" y1="19653" x2="50467" y2="19653"/>
                        <a14:foregroundMark x1="55140" y1="56069" x2="55140" y2="56069"/>
                        <a14:foregroundMark x1="37383" y1="60694" x2="37383" y2="60694"/>
                        <a14:foregroundMark x1="13084" y1="67630" x2="13084" y2="67630"/>
                        <a14:foregroundMark x1="88785" y1="66474" x2="88785" y2="66474"/>
                        <a14:foregroundMark x1="49533" y1="93642" x2="49533" y2="93642"/>
                        <a14:foregroundMark x1="47664" y1="97110" x2="47664" y2="97110"/>
                        <a14:foregroundMark x1="56075" y1="15029" x2="56075" y2="15029"/>
                        <a14:foregroundMark x1="55140" y1="13873" x2="55140" y2="13873"/>
                        <a14:foregroundMark x1="50467" y1="5202" x2="50467" y2="5202"/>
                        <a14:foregroundMark x1="50467" y1="3468" x2="50467" y2="3468"/>
                        <a14:foregroundMark x1="52336" y1="5202" x2="52336" y2="520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381912" y="6021144"/>
            <a:ext cx="490484" cy="793026"/>
          </a:xfrm>
          <a:prstGeom prst="rect">
            <a:avLst/>
          </a:prstGeom>
          <a:effectLst>
            <a:glow rad="50800">
              <a:schemeClr val="bg1"/>
            </a:glow>
          </a:effectLst>
        </p:spPr>
      </p:pic>
      <p:sp>
        <p:nvSpPr>
          <p:cNvPr id="7" name="文字方塊 6">
            <a:extLst>
              <a:ext uri="{FF2B5EF4-FFF2-40B4-BE49-F238E27FC236}">
                <a16:creationId xmlns:a16="http://schemas.microsoft.com/office/drawing/2014/main" id="{E0CC070F-A656-9F6F-66CE-47DD40CD0B38}"/>
              </a:ext>
            </a:extLst>
          </p:cNvPr>
          <p:cNvSpPr txBox="1"/>
          <p:nvPr/>
        </p:nvSpPr>
        <p:spPr>
          <a:xfrm>
            <a:off x="10156780" y="745569"/>
            <a:ext cx="830997" cy="5266652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2800" b="1" dirty="0">
                <a:solidFill>
                  <a:schemeClr val="bg1">
                    <a:lumMod val="95000"/>
                  </a:schemeClr>
                </a:solidFill>
              </a:rPr>
              <a:t>不取於相，如如不動。</a:t>
            </a:r>
          </a:p>
        </p:txBody>
      </p:sp>
      <p:sp>
        <p:nvSpPr>
          <p:cNvPr id="8" name="文字方塊 7">
            <a:extLst>
              <a:ext uri="{FF2B5EF4-FFF2-40B4-BE49-F238E27FC236}">
                <a16:creationId xmlns:a16="http://schemas.microsoft.com/office/drawing/2014/main" id="{4EA9AAB9-3B97-B798-4D59-3E6BA46795DD}"/>
              </a:ext>
            </a:extLst>
          </p:cNvPr>
          <p:cNvSpPr txBox="1"/>
          <p:nvPr/>
        </p:nvSpPr>
        <p:spPr>
          <a:xfrm>
            <a:off x="281125" y="737824"/>
            <a:ext cx="9879628" cy="538394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2800" dirty="0">
                <a:solidFill>
                  <a:srgbClr val="FFFF00"/>
                </a:solidFill>
              </a:rPr>
              <a:t>在家修行成就，還是這兩句話。在家人富有的很多，如果看看</a:t>
            </a:r>
            <a:r>
              <a:rPr lang="en-US" altLang="zh-TW" sz="2800" dirty="0">
                <a:solidFill>
                  <a:srgbClr val="FFFF00"/>
                </a:solidFill>
              </a:rPr>
              <a:t>《</a:t>
            </a:r>
            <a:r>
              <a:rPr lang="zh-TW" altLang="en-US" sz="2800" dirty="0">
                <a:solidFill>
                  <a:srgbClr val="FFFF00"/>
                </a:solidFill>
              </a:rPr>
              <a:t>大藏經</a:t>
            </a:r>
            <a:r>
              <a:rPr lang="en-US" altLang="zh-TW" sz="2800" dirty="0">
                <a:solidFill>
                  <a:srgbClr val="FFFF00"/>
                </a:solidFill>
              </a:rPr>
              <a:t>》</a:t>
            </a:r>
            <a:r>
              <a:rPr lang="zh-TW" altLang="en-US" sz="2800" dirty="0">
                <a:solidFill>
                  <a:srgbClr val="FFFF00"/>
                </a:solidFill>
              </a:rPr>
              <a:t>裡居士傳，在家修行成就的，不少是大富長者</a:t>
            </a:r>
            <a:r>
              <a:rPr lang="zh-CN" altLang="en-US" sz="2800" dirty="0">
                <a:solidFill>
                  <a:srgbClr val="FFFF00"/>
                </a:solidFill>
              </a:rPr>
              <a:t>；他們</a:t>
            </a:r>
            <a:r>
              <a:rPr lang="zh-TW" altLang="en-US" sz="2800" dirty="0">
                <a:solidFill>
                  <a:srgbClr val="FFFF00"/>
                </a:solidFill>
              </a:rPr>
              <a:t>的生活還是很簡單、樸素。他有財富，財富布施給大眾共享，不自己享</a:t>
            </a:r>
            <a:r>
              <a:rPr lang="zh-CN" altLang="en-US" sz="2800" dirty="0">
                <a:solidFill>
                  <a:srgbClr val="FFFF00"/>
                </a:solidFill>
              </a:rPr>
              <a:t>用</a:t>
            </a:r>
            <a:r>
              <a:rPr lang="zh-TW" altLang="en-US" sz="2800" dirty="0">
                <a:solidFill>
                  <a:srgbClr val="FFFF00"/>
                </a:solidFill>
              </a:rPr>
              <a:t>。</a:t>
            </a:r>
            <a:r>
              <a:rPr lang="zh-CN" altLang="en-US" sz="2800" dirty="0">
                <a:solidFill>
                  <a:srgbClr val="FFFF00"/>
                </a:solidFill>
              </a:rPr>
              <a:t>他的</a:t>
            </a:r>
            <a:r>
              <a:rPr lang="zh-TW" altLang="en-US" sz="2800" dirty="0">
                <a:solidFill>
                  <a:srgbClr val="FFFF00"/>
                </a:solidFill>
              </a:rPr>
              <a:t>福報愈來愈大，社會大眾享他的福的人愈多，他跟大眾廣結法緣，這叫真正有智慧。古今中外這些例子</a:t>
            </a:r>
            <a:r>
              <a:rPr lang="zh-CN" altLang="en-US" sz="2800" dirty="0">
                <a:solidFill>
                  <a:srgbClr val="FFFF00"/>
                </a:solidFill>
              </a:rPr>
              <a:t>有</a:t>
            </a:r>
            <a:r>
              <a:rPr lang="zh-TW" altLang="en-US" sz="2800" dirty="0">
                <a:solidFill>
                  <a:srgbClr val="FFFF00"/>
                </a:solidFill>
              </a:rPr>
              <a:t>很多，所以佛這兩句話不僅是出家人要遵守，在家人要成就還是這個原則。</a:t>
            </a:r>
            <a:r>
              <a:rPr lang="zh-CN" altLang="en-US" sz="2800" dirty="0">
                <a:solidFill>
                  <a:srgbClr val="FFFF00"/>
                </a:solidFill>
              </a:rPr>
              <a:t>所以</a:t>
            </a:r>
            <a:r>
              <a:rPr lang="zh-TW" altLang="en-US" sz="2800" dirty="0">
                <a:solidFill>
                  <a:srgbClr val="FFFF00"/>
                </a:solidFill>
              </a:rPr>
              <a:t>標準只有一套，沒有兩套標準</a:t>
            </a:r>
            <a:r>
              <a:rPr lang="zh-CN" altLang="en-US" sz="2800" dirty="0">
                <a:solidFill>
                  <a:srgbClr val="FFFF00"/>
                </a:solidFill>
              </a:rPr>
              <a:t>。</a:t>
            </a:r>
            <a:r>
              <a:rPr lang="zh-TW" altLang="en-US" sz="2800" dirty="0">
                <a:solidFill>
                  <a:srgbClr val="FFFF00"/>
                </a:solidFill>
              </a:rPr>
              <a:t>這是講你要想了生死、出三界，一定要遵守</a:t>
            </a:r>
            <a:r>
              <a:rPr lang="zh-CN" altLang="en-US" sz="2800" dirty="0">
                <a:solidFill>
                  <a:srgbClr val="FFFF00"/>
                </a:solidFill>
              </a:rPr>
              <a:t>的</a:t>
            </a:r>
            <a:r>
              <a:rPr lang="zh-TW" altLang="en-US" sz="2800" dirty="0">
                <a:solidFill>
                  <a:srgbClr val="FFFF00"/>
                </a:solidFill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243114381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匾額 3" descr="佛學概要十四講表 習講">
            <a:extLst>
              <a:ext uri="{FF2B5EF4-FFF2-40B4-BE49-F238E27FC236}">
                <a16:creationId xmlns:a16="http://schemas.microsoft.com/office/drawing/2014/main" id="{54C8E423-36B6-2CAF-AC1F-88C9799DC5C1}"/>
              </a:ext>
            </a:extLst>
          </p:cNvPr>
          <p:cNvSpPr/>
          <p:nvPr/>
        </p:nvSpPr>
        <p:spPr>
          <a:xfrm>
            <a:off x="11268162" y="117426"/>
            <a:ext cx="717985" cy="5760640"/>
          </a:xfrm>
          <a:prstGeom prst="plaque">
            <a:avLst/>
          </a:prstGeom>
          <a:effectLst>
            <a:glow rad="139700">
              <a:schemeClr val="bg1">
                <a:alpha val="69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中國佛典研究二</a:t>
            </a:r>
            <a:endParaRPr lang="en-US" altLang="zh-CN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r>
              <a:rPr lang="en-US" altLang="zh-CN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  </a:t>
            </a:r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：</a:t>
            </a:r>
            <a:r>
              <a:rPr lang="zh-TW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金剛經</a:t>
            </a:r>
            <a:endParaRPr lang="en-US" altLang="zh-TW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endParaRPr lang="en-US" altLang="zh-TW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第三講</a:t>
            </a:r>
            <a:endParaRPr lang="zh-TW" altLang="en-US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</p:txBody>
      </p:sp>
      <p:pic>
        <p:nvPicPr>
          <p:cNvPr id="5" name="圖片 4">
            <a:extLst>
              <a:ext uri="{FF2B5EF4-FFF2-40B4-BE49-F238E27FC236}">
                <a16:creationId xmlns:a16="http://schemas.microsoft.com/office/drawing/2014/main" id="{6E3773A1-72EA-72D4-2AD1-9B248A7D554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468" b="97110" l="9346" r="89720">
                        <a14:foregroundMark x1="49533" y1="43353" x2="49533" y2="43353"/>
                        <a14:foregroundMark x1="51402" y1="44509" x2="51402" y2="44509"/>
                        <a14:foregroundMark x1="71963" y1="32370" x2="71963" y2="32370"/>
                        <a14:foregroundMark x1="50467" y1="19653" x2="50467" y2="19653"/>
                        <a14:foregroundMark x1="55140" y1="56069" x2="55140" y2="56069"/>
                        <a14:foregroundMark x1="37383" y1="60694" x2="37383" y2="60694"/>
                        <a14:foregroundMark x1="13084" y1="67630" x2="13084" y2="67630"/>
                        <a14:foregroundMark x1="88785" y1="66474" x2="88785" y2="66474"/>
                        <a14:foregroundMark x1="49533" y1="93642" x2="49533" y2="93642"/>
                        <a14:foregroundMark x1="47664" y1="97110" x2="47664" y2="97110"/>
                        <a14:foregroundMark x1="56075" y1="15029" x2="56075" y2="15029"/>
                        <a14:foregroundMark x1="55140" y1="13873" x2="55140" y2="13873"/>
                        <a14:foregroundMark x1="50467" y1="5202" x2="50467" y2="5202"/>
                        <a14:foregroundMark x1="50467" y1="3468" x2="50467" y2="3468"/>
                        <a14:foregroundMark x1="52336" y1="5202" x2="52336" y2="520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381912" y="6021144"/>
            <a:ext cx="490484" cy="793026"/>
          </a:xfrm>
          <a:prstGeom prst="rect">
            <a:avLst/>
          </a:prstGeom>
          <a:effectLst>
            <a:glow rad="50800">
              <a:schemeClr val="bg1"/>
            </a:glow>
          </a:effectLst>
        </p:spPr>
      </p:pic>
      <p:sp>
        <p:nvSpPr>
          <p:cNvPr id="7" name="文字方塊 6">
            <a:extLst>
              <a:ext uri="{FF2B5EF4-FFF2-40B4-BE49-F238E27FC236}">
                <a16:creationId xmlns:a16="http://schemas.microsoft.com/office/drawing/2014/main" id="{E5E22C23-0A72-51A0-5A62-267383FF1429}"/>
              </a:ext>
            </a:extLst>
          </p:cNvPr>
          <p:cNvSpPr txBox="1"/>
          <p:nvPr/>
        </p:nvSpPr>
        <p:spPr>
          <a:xfrm>
            <a:off x="10009281" y="745569"/>
            <a:ext cx="830997" cy="5266652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2800" b="1" dirty="0">
                <a:solidFill>
                  <a:schemeClr val="bg1">
                    <a:lumMod val="95000"/>
                  </a:schemeClr>
                </a:solidFill>
              </a:rPr>
              <a:t>無以名之，強名曰生。</a:t>
            </a:r>
          </a:p>
        </p:txBody>
      </p:sp>
      <p:sp>
        <p:nvSpPr>
          <p:cNvPr id="8" name="文字方塊 7">
            <a:extLst>
              <a:ext uri="{FF2B5EF4-FFF2-40B4-BE49-F238E27FC236}">
                <a16:creationId xmlns:a16="http://schemas.microsoft.com/office/drawing/2014/main" id="{A4CC9699-3741-A698-4454-7E672DEA7490}"/>
              </a:ext>
            </a:extLst>
          </p:cNvPr>
          <p:cNvSpPr txBox="1"/>
          <p:nvPr/>
        </p:nvSpPr>
        <p:spPr>
          <a:xfrm>
            <a:off x="8535928" y="737824"/>
            <a:ext cx="1477328" cy="538394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2800" dirty="0">
                <a:solidFill>
                  <a:srgbClr val="FFFF00"/>
                </a:solidFill>
              </a:rPr>
              <a:t>生實相，也沒法子說，不得已給它起個名字：生實相。</a:t>
            </a:r>
          </a:p>
        </p:txBody>
      </p:sp>
      <p:sp>
        <p:nvSpPr>
          <p:cNvPr id="9" name="文字方塊 8">
            <a:extLst>
              <a:ext uri="{FF2B5EF4-FFF2-40B4-BE49-F238E27FC236}">
                <a16:creationId xmlns:a16="http://schemas.microsoft.com/office/drawing/2014/main" id="{7791B2C4-3DE3-56CB-F700-10D01556B78D}"/>
              </a:ext>
            </a:extLst>
          </p:cNvPr>
          <p:cNvSpPr txBox="1"/>
          <p:nvPr/>
        </p:nvSpPr>
        <p:spPr>
          <a:xfrm>
            <a:off x="7133029" y="717895"/>
            <a:ext cx="830997" cy="5266652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2800" b="1" dirty="0">
                <a:solidFill>
                  <a:schemeClr val="bg1">
                    <a:lumMod val="95000"/>
                  </a:schemeClr>
                </a:solidFill>
              </a:rPr>
              <a:t>文字詮此實相</a:t>
            </a:r>
            <a:r>
              <a:rPr lang="zh-CN" altLang="en-US" sz="2800" b="1" dirty="0">
                <a:solidFill>
                  <a:schemeClr val="bg1">
                    <a:lumMod val="95000"/>
                  </a:schemeClr>
                </a:solidFill>
              </a:rPr>
              <a:t>。</a:t>
            </a:r>
            <a:endParaRPr lang="zh-TW" altLang="en-US" sz="2800" b="1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0" name="文字方塊 9">
            <a:extLst>
              <a:ext uri="{FF2B5EF4-FFF2-40B4-BE49-F238E27FC236}">
                <a16:creationId xmlns:a16="http://schemas.microsoft.com/office/drawing/2014/main" id="{97FC0977-192C-66DF-8491-0670C75B7C41}"/>
              </a:ext>
            </a:extLst>
          </p:cNvPr>
          <p:cNvSpPr txBox="1"/>
          <p:nvPr/>
        </p:nvSpPr>
        <p:spPr>
          <a:xfrm>
            <a:off x="5659679" y="710150"/>
            <a:ext cx="1477328" cy="538394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2800" dirty="0">
                <a:solidFill>
                  <a:srgbClr val="FFFF00"/>
                </a:solidFill>
              </a:rPr>
              <a:t>文字跟言語都是工具，是世尊教化眾生的工具。</a:t>
            </a:r>
          </a:p>
        </p:txBody>
      </p:sp>
      <p:sp>
        <p:nvSpPr>
          <p:cNvPr id="11" name="文字方塊 10">
            <a:extLst>
              <a:ext uri="{FF2B5EF4-FFF2-40B4-BE49-F238E27FC236}">
                <a16:creationId xmlns:a16="http://schemas.microsoft.com/office/drawing/2014/main" id="{309398F8-6814-0E65-AAFA-7CD78B62335B}"/>
              </a:ext>
            </a:extLst>
          </p:cNvPr>
          <p:cNvSpPr txBox="1"/>
          <p:nvPr/>
        </p:nvSpPr>
        <p:spPr>
          <a:xfrm>
            <a:off x="4108690" y="701235"/>
            <a:ext cx="830997" cy="5266652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2800" b="1" dirty="0">
                <a:solidFill>
                  <a:schemeClr val="bg1">
                    <a:lumMod val="95000"/>
                  </a:schemeClr>
                </a:solidFill>
              </a:rPr>
              <a:t>觀照，觀此實相。</a:t>
            </a:r>
          </a:p>
        </p:txBody>
      </p:sp>
      <p:sp>
        <p:nvSpPr>
          <p:cNvPr id="12" name="文字方塊 11">
            <a:extLst>
              <a:ext uri="{FF2B5EF4-FFF2-40B4-BE49-F238E27FC236}">
                <a16:creationId xmlns:a16="http://schemas.microsoft.com/office/drawing/2014/main" id="{F6A92AC1-7F89-7EB2-0740-3795AC944E55}"/>
              </a:ext>
            </a:extLst>
          </p:cNvPr>
          <p:cNvSpPr txBox="1"/>
          <p:nvPr/>
        </p:nvSpPr>
        <p:spPr>
          <a:xfrm>
            <a:off x="1342678" y="693490"/>
            <a:ext cx="2769989" cy="538394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2800" dirty="0">
                <a:solidFill>
                  <a:srgbClr val="FFFF00"/>
                </a:solidFill>
              </a:rPr>
              <a:t>你要得受用，</a:t>
            </a:r>
            <a:r>
              <a:rPr lang="zh-CN" altLang="en-US" sz="2800" dirty="0">
                <a:solidFill>
                  <a:srgbClr val="FFFF00"/>
                </a:solidFill>
              </a:rPr>
              <a:t>就</a:t>
            </a:r>
            <a:r>
              <a:rPr lang="zh-TW" altLang="en-US" sz="2800" dirty="0">
                <a:solidFill>
                  <a:srgbClr val="FFFF00"/>
                </a:solidFill>
              </a:rPr>
              <a:t>要用觀照、觀察。照是用智慧觀察，不是用情識。用智慧仔細觀察</a:t>
            </a:r>
            <a:r>
              <a:rPr lang="zh-CN" altLang="en-US" sz="2800" dirty="0">
                <a:solidFill>
                  <a:srgbClr val="FFFF00"/>
                </a:solidFill>
              </a:rPr>
              <a:t>，</a:t>
            </a:r>
            <a:r>
              <a:rPr lang="zh-TW" altLang="en-US" sz="2800" dirty="0">
                <a:solidFill>
                  <a:srgbClr val="FFFF00"/>
                </a:solidFill>
              </a:rPr>
              <a:t>才逐漸了解事實真相。</a:t>
            </a:r>
          </a:p>
        </p:txBody>
      </p:sp>
    </p:spTree>
    <p:extLst>
      <p:ext uri="{BB962C8B-B14F-4D97-AF65-F5344CB8AC3E}">
        <p14:creationId xmlns:p14="http://schemas.microsoft.com/office/powerpoint/2010/main" val="213178762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匾額 3" descr="佛學概要十四講表 習講">
            <a:extLst>
              <a:ext uri="{FF2B5EF4-FFF2-40B4-BE49-F238E27FC236}">
                <a16:creationId xmlns:a16="http://schemas.microsoft.com/office/drawing/2014/main" id="{9E0D91E4-7ECE-DA0D-350A-050EBA8BE974}"/>
              </a:ext>
            </a:extLst>
          </p:cNvPr>
          <p:cNvSpPr/>
          <p:nvPr/>
        </p:nvSpPr>
        <p:spPr>
          <a:xfrm>
            <a:off x="11268162" y="117426"/>
            <a:ext cx="717985" cy="5760640"/>
          </a:xfrm>
          <a:prstGeom prst="plaque">
            <a:avLst/>
          </a:prstGeom>
          <a:effectLst>
            <a:glow rad="139700">
              <a:schemeClr val="bg1">
                <a:alpha val="69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中國佛典研究二</a:t>
            </a:r>
            <a:endParaRPr lang="en-US" altLang="zh-CN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r>
              <a:rPr lang="en-US" altLang="zh-CN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  </a:t>
            </a:r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：</a:t>
            </a:r>
            <a:r>
              <a:rPr lang="zh-TW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金剛經</a:t>
            </a:r>
            <a:endParaRPr lang="en-US" altLang="zh-TW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endParaRPr lang="en-US" altLang="zh-TW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第三講</a:t>
            </a:r>
            <a:endParaRPr lang="zh-TW" altLang="en-US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</p:txBody>
      </p:sp>
      <p:pic>
        <p:nvPicPr>
          <p:cNvPr id="5" name="圖片 4">
            <a:extLst>
              <a:ext uri="{FF2B5EF4-FFF2-40B4-BE49-F238E27FC236}">
                <a16:creationId xmlns:a16="http://schemas.microsoft.com/office/drawing/2014/main" id="{AE589F61-921A-12D0-5EDF-536E118521A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468" b="97110" l="9346" r="89720">
                        <a14:foregroundMark x1="49533" y1="43353" x2="49533" y2="43353"/>
                        <a14:foregroundMark x1="51402" y1="44509" x2="51402" y2="44509"/>
                        <a14:foregroundMark x1="71963" y1="32370" x2="71963" y2="32370"/>
                        <a14:foregroundMark x1="50467" y1="19653" x2="50467" y2="19653"/>
                        <a14:foregroundMark x1="55140" y1="56069" x2="55140" y2="56069"/>
                        <a14:foregroundMark x1="37383" y1="60694" x2="37383" y2="60694"/>
                        <a14:foregroundMark x1="13084" y1="67630" x2="13084" y2="67630"/>
                        <a14:foregroundMark x1="88785" y1="66474" x2="88785" y2="66474"/>
                        <a14:foregroundMark x1="49533" y1="93642" x2="49533" y2="93642"/>
                        <a14:foregroundMark x1="47664" y1="97110" x2="47664" y2="97110"/>
                        <a14:foregroundMark x1="56075" y1="15029" x2="56075" y2="15029"/>
                        <a14:foregroundMark x1="55140" y1="13873" x2="55140" y2="13873"/>
                        <a14:foregroundMark x1="50467" y1="5202" x2="50467" y2="5202"/>
                        <a14:foregroundMark x1="50467" y1="3468" x2="50467" y2="3468"/>
                        <a14:foregroundMark x1="52336" y1="5202" x2="52336" y2="520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381912" y="6021144"/>
            <a:ext cx="490484" cy="793026"/>
          </a:xfrm>
          <a:prstGeom prst="rect">
            <a:avLst/>
          </a:prstGeom>
          <a:effectLst>
            <a:glow rad="50800">
              <a:schemeClr val="bg1"/>
            </a:glow>
          </a:effectLst>
        </p:spPr>
      </p:pic>
      <p:sp>
        <p:nvSpPr>
          <p:cNvPr id="7" name="文字方塊 6">
            <a:extLst>
              <a:ext uri="{FF2B5EF4-FFF2-40B4-BE49-F238E27FC236}">
                <a16:creationId xmlns:a16="http://schemas.microsoft.com/office/drawing/2014/main" id="{F4B21A1B-163C-C777-B014-39CCDF19D204}"/>
              </a:ext>
            </a:extLst>
          </p:cNvPr>
          <p:cNvSpPr txBox="1"/>
          <p:nvPr/>
        </p:nvSpPr>
        <p:spPr>
          <a:xfrm>
            <a:off x="9362952" y="745569"/>
            <a:ext cx="1477328" cy="5266652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2800" b="1" dirty="0">
                <a:solidFill>
                  <a:schemeClr val="bg1">
                    <a:lumMod val="95000"/>
                  </a:schemeClr>
                </a:solidFill>
              </a:rPr>
              <a:t>實相般若，則圓滿顯現，到彼岸矣。</a:t>
            </a:r>
          </a:p>
        </p:txBody>
      </p:sp>
      <p:sp>
        <p:nvSpPr>
          <p:cNvPr id="8" name="文字方塊 7">
            <a:extLst>
              <a:ext uri="{FF2B5EF4-FFF2-40B4-BE49-F238E27FC236}">
                <a16:creationId xmlns:a16="http://schemas.microsoft.com/office/drawing/2014/main" id="{0B56DB90-D031-0E1F-9720-A0E5764E6591}"/>
              </a:ext>
            </a:extLst>
          </p:cNvPr>
          <p:cNvSpPr txBox="1"/>
          <p:nvPr/>
        </p:nvSpPr>
        <p:spPr>
          <a:xfrm>
            <a:off x="1208376" y="745569"/>
            <a:ext cx="7940635" cy="538394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2800" dirty="0">
                <a:solidFill>
                  <a:srgbClr val="FFFF00"/>
                </a:solidFill>
              </a:rPr>
              <a:t>要用智慧，不能用情識。情識跟智慧從哪裡分別？有分別、有念頭的就是情識；沒有分別、不動念的就是智慧。觀照要用什麼？要用清淨心、平等心。如果起心動念、分別執著，那就不是觀照，決定不能了解佛的真實義。縱然你說得天花亂墜</a:t>
            </a:r>
            <a:r>
              <a:rPr lang="zh-CN" altLang="en-US" sz="2800" dirty="0">
                <a:solidFill>
                  <a:srgbClr val="FFFF00"/>
                </a:solidFill>
              </a:rPr>
              <a:t>，</a:t>
            </a:r>
            <a:r>
              <a:rPr lang="zh-TW" altLang="en-US" sz="2800" dirty="0">
                <a:solidFill>
                  <a:srgbClr val="FFFF00"/>
                </a:solidFill>
              </a:rPr>
              <a:t>寫</a:t>
            </a:r>
            <a:r>
              <a:rPr lang="zh-CN" altLang="en-US" sz="2800" dirty="0">
                <a:solidFill>
                  <a:srgbClr val="FFFF00"/>
                </a:solidFill>
              </a:rPr>
              <a:t>得</a:t>
            </a:r>
            <a:r>
              <a:rPr lang="zh-TW" altLang="en-US" sz="2800" dirty="0">
                <a:solidFill>
                  <a:srgbClr val="FFFF00"/>
                </a:solidFill>
              </a:rPr>
              <a:t>著作等身，全是凡夫知見，全是輪迴心。用輪迴心、凡夫知見來解釋佛法，佛法也變成世間法</a:t>
            </a:r>
            <a:r>
              <a:rPr lang="zh-CN" altLang="en-US" sz="2800" dirty="0">
                <a:solidFill>
                  <a:srgbClr val="FFFF00"/>
                </a:solidFill>
              </a:rPr>
              <a:t>。</a:t>
            </a:r>
            <a:r>
              <a:rPr lang="zh-TW" altLang="en-US" sz="2800" dirty="0">
                <a:solidFill>
                  <a:srgbClr val="FFFF00"/>
                </a:solidFill>
              </a:rPr>
              <a:t>所以佛法</a:t>
            </a:r>
            <a:r>
              <a:rPr lang="zh-CN" altLang="en-US" sz="2800" dirty="0">
                <a:solidFill>
                  <a:srgbClr val="FFFF00"/>
                </a:solidFill>
              </a:rPr>
              <a:t>在</a:t>
            </a:r>
            <a:r>
              <a:rPr lang="zh-TW" altLang="en-US" sz="2800" dirty="0">
                <a:solidFill>
                  <a:srgbClr val="FFFF00"/>
                </a:solidFill>
              </a:rPr>
              <a:t>行不在說。</a:t>
            </a:r>
          </a:p>
        </p:txBody>
      </p:sp>
    </p:spTree>
    <p:extLst>
      <p:ext uri="{BB962C8B-B14F-4D97-AF65-F5344CB8AC3E}">
        <p14:creationId xmlns:p14="http://schemas.microsoft.com/office/powerpoint/2010/main" val="286464767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匾額 3" descr="佛學概要十四講表 習講">
            <a:extLst>
              <a:ext uri="{FF2B5EF4-FFF2-40B4-BE49-F238E27FC236}">
                <a16:creationId xmlns:a16="http://schemas.microsoft.com/office/drawing/2014/main" id="{D3F89577-0270-EEEA-8ED5-2A47F8B93355}"/>
              </a:ext>
            </a:extLst>
          </p:cNvPr>
          <p:cNvSpPr/>
          <p:nvPr/>
        </p:nvSpPr>
        <p:spPr>
          <a:xfrm>
            <a:off x="11268162" y="117426"/>
            <a:ext cx="717985" cy="5760640"/>
          </a:xfrm>
          <a:prstGeom prst="plaque">
            <a:avLst/>
          </a:prstGeom>
          <a:effectLst>
            <a:glow rad="139700">
              <a:schemeClr val="bg1">
                <a:alpha val="69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中國佛典研究二</a:t>
            </a:r>
            <a:endParaRPr lang="en-US" altLang="zh-CN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r>
              <a:rPr lang="en-US" altLang="zh-CN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  </a:t>
            </a:r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：</a:t>
            </a:r>
            <a:r>
              <a:rPr lang="zh-TW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金剛經</a:t>
            </a:r>
            <a:endParaRPr lang="en-US" altLang="zh-TW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endParaRPr lang="en-US" altLang="zh-TW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第三</a:t>
            </a:r>
            <a:endParaRPr lang="en-US" altLang="zh-CN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講</a:t>
            </a:r>
            <a:endParaRPr lang="zh-TW" altLang="en-US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</p:txBody>
      </p:sp>
      <p:pic>
        <p:nvPicPr>
          <p:cNvPr id="5" name="圖片 4">
            <a:extLst>
              <a:ext uri="{FF2B5EF4-FFF2-40B4-BE49-F238E27FC236}">
                <a16:creationId xmlns:a16="http://schemas.microsoft.com/office/drawing/2014/main" id="{C383026D-59AE-61B4-F839-D4823560DE5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468" b="97110" l="9346" r="89720">
                        <a14:foregroundMark x1="49533" y1="43353" x2="49533" y2="43353"/>
                        <a14:foregroundMark x1="51402" y1="44509" x2="51402" y2="44509"/>
                        <a14:foregroundMark x1="71963" y1="32370" x2="71963" y2="32370"/>
                        <a14:foregroundMark x1="50467" y1="19653" x2="50467" y2="19653"/>
                        <a14:foregroundMark x1="55140" y1="56069" x2="55140" y2="56069"/>
                        <a14:foregroundMark x1="37383" y1="60694" x2="37383" y2="60694"/>
                        <a14:foregroundMark x1="13084" y1="67630" x2="13084" y2="67630"/>
                        <a14:foregroundMark x1="88785" y1="66474" x2="88785" y2="66474"/>
                        <a14:foregroundMark x1="49533" y1="93642" x2="49533" y2="93642"/>
                        <a14:foregroundMark x1="47664" y1="97110" x2="47664" y2="97110"/>
                        <a14:foregroundMark x1="56075" y1="15029" x2="56075" y2="15029"/>
                        <a14:foregroundMark x1="55140" y1="13873" x2="55140" y2="13873"/>
                        <a14:foregroundMark x1="50467" y1="5202" x2="50467" y2="5202"/>
                        <a14:foregroundMark x1="50467" y1="3468" x2="50467" y2="3468"/>
                        <a14:foregroundMark x1="52336" y1="5202" x2="52336" y2="520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381912" y="6021144"/>
            <a:ext cx="490484" cy="793026"/>
          </a:xfrm>
          <a:prstGeom prst="rect">
            <a:avLst/>
          </a:prstGeom>
          <a:effectLst>
            <a:glow rad="50800">
              <a:schemeClr val="bg1"/>
            </a:glow>
          </a:effectLst>
        </p:spPr>
      </p:pic>
      <p:sp>
        <p:nvSpPr>
          <p:cNvPr id="6" name="文字方塊 5">
            <a:extLst>
              <a:ext uri="{FF2B5EF4-FFF2-40B4-BE49-F238E27FC236}">
                <a16:creationId xmlns:a16="http://schemas.microsoft.com/office/drawing/2014/main" id="{66F5EDDB-BDC9-3DD5-9B68-5CCC6987D357}"/>
              </a:ext>
            </a:extLst>
          </p:cNvPr>
          <p:cNvSpPr txBox="1"/>
          <p:nvPr/>
        </p:nvSpPr>
        <p:spPr>
          <a:xfrm>
            <a:off x="2422798" y="638913"/>
            <a:ext cx="7940635" cy="538394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2800" dirty="0">
                <a:solidFill>
                  <a:srgbClr val="FFFF00"/>
                </a:solidFill>
              </a:rPr>
              <a:t>如果心地清淨，一個妄念都沒有了，</a:t>
            </a:r>
            <a:r>
              <a:rPr lang="zh-CN" altLang="en-US" sz="2800" dirty="0">
                <a:solidFill>
                  <a:srgbClr val="FFFF00"/>
                </a:solidFill>
              </a:rPr>
              <a:t>那麼</a:t>
            </a:r>
            <a:r>
              <a:rPr lang="zh-TW" altLang="en-US" sz="2800" dirty="0">
                <a:solidFill>
                  <a:srgbClr val="FFFF00"/>
                </a:solidFill>
              </a:rPr>
              <a:t>一切世間法都是佛法</a:t>
            </a:r>
            <a:r>
              <a:rPr lang="zh-CN" altLang="en-US" sz="2800" dirty="0">
                <a:solidFill>
                  <a:srgbClr val="FFFF00"/>
                </a:solidFill>
              </a:rPr>
              <a:t>。</a:t>
            </a:r>
            <a:r>
              <a:rPr lang="zh-TW" altLang="en-US" sz="2800" dirty="0">
                <a:solidFill>
                  <a:srgbClr val="FFFF00"/>
                </a:solidFill>
              </a:rPr>
              <a:t>心不清淨，</a:t>
            </a:r>
            <a:r>
              <a:rPr lang="en-US" altLang="zh-TW" sz="2800" dirty="0">
                <a:solidFill>
                  <a:srgbClr val="FFFF00"/>
                </a:solidFill>
              </a:rPr>
              <a:t>《</a:t>
            </a:r>
            <a:r>
              <a:rPr lang="zh-TW" altLang="en-US" sz="2800" dirty="0">
                <a:solidFill>
                  <a:srgbClr val="FFFF00"/>
                </a:solidFill>
              </a:rPr>
              <a:t>大方廣佛華嚴經</a:t>
            </a:r>
            <a:r>
              <a:rPr lang="en-US" altLang="zh-TW" sz="2800" dirty="0">
                <a:solidFill>
                  <a:srgbClr val="FFFF00"/>
                </a:solidFill>
              </a:rPr>
              <a:t>》</a:t>
            </a:r>
            <a:r>
              <a:rPr lang="zh-TW" altLang="en-US" sz="2800" dirty="0">
                <a:solidFill>
                  <a:srgbClr val="FFFF00"/>
                </a:solidFill>
              </a:rPr>
              <a:t>也不是佛法。細細去體會這個意思，才不至於學錯了佛</a:t>
            </a:r>
            <a:r>
              <a:rPr lang="zh-CN" altLang="en-US" sz="2800" dirty="0">
                <a:solidFill>
                  <a:srgbClr val="FFFF00"/>
                </a:solidFill>
              </a:rPr>
              <a:t>；</a:t>
            </a:r>
            <a:r>
              <a:rPr lang="zh-TW" altLang="en-US" sz="2800" dirty="0">
                <a:solidFill>
                  <a:srgbClr val="FFFF00"/>
                </a:solidFill>
              </a:rPr>
              <a:t>學佛學一輩子，原來學的全是世間法。由此我們也能體會金剛般若的重要性。金剛般若在今天，對我們真的是當頭一棒，把我們打醒，不可以再錯用了功，那就叫真可惜！可惜我們的光陰，可惜我們的精力。 </a:t>
            </a:r>
          </a:p>
        </p:txBody>
      </p:sp>
    </p:spTree>
    <p:extLst>
      <p:ext uri="{BB962C8B-B14F-4D97-AF65-F5344CB8AC3E}">
        <p14:creationId xmlns:p14="http://schemas.microsoft.com/office/powerpoint/2010/main" val="111628627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匾額 3" descr="佛學概要十四講表 習講">
            <a:extLst>
              <a:ext uri="{FF2B5EF4-FFF2-40B4-BE49-F238E27FC236}">
                <a16:creationId xmlns:a16="http://schemas.microsoft.com/office/drawing/2014/main" id="{C8020BC1-5197-EA62-DB3B-89146DEE5E13}"/>
              </a:ext>
            </a:extLst>
          </p:cNvPr>
          <p:cNvSpPr/>
          <p:nvPr/>
        </p:nvSpPr>
        <p:spPr>
          <a:xfrm>
            <a:off x="11268162" y="117426"/>
            <a:ext cx="717985" cy="5760640"/>
          </a:xfrm>
          <a:prstGeom prst="plaque">
            <a:avLst/>
          </a:prstGeom>
          <a:effectLst>
            <a:glow rad="139700">
              <a:schemeClr val="bg1">
                <a:alpha val="69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中國佛典研究二</a:t>
            </a:r>
            <a:endParaRPr lang="en-US" altLang="zh-CN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r>
              <a:rPr lang="en-US" altLang="zh-CN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  </a:t>
            </a:r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：</a:t>
            </a:r>
            <a:r>
              <a:rPr lang="zh-TW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金剛經</a:t>
            </a:r>
            <a:endParaRPr lang="en-US" altLang="zh-TW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endParaRPr lang="en-US" altLang="zh-TW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第三講</a:t>
            </a:r>
            <a:endParaRPr lang="zh-TW" altLang="en-US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</p:txBody>
      </p:sp>
      <p:pic>
        <p:nvPicPr>
          <p:cNvPr id="5" name="圖片 4">
            <a:extLst>
              <a:ext uri="{FF2B5EF4-FFF2-40B4-BE49-F238E27FC236}">
                <a16:creationId xmlns:a16="http://schemas.microsoft.com/office/drawing/2014/main" id="{BCADA765-DAB7-7811-EDDF-39EECD24A10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468" b="97110" l="9346" r="89720">
                        <a14:foregroundMark x1="49533" y1="43353" x2="49533" y2="43353"/>
                        <a14:foregroundMark x1="51402" y1="44509" x2="51402" y2="44509"/>
                        <a14:foregroundMark x1="71963" y1="32370" x2="71963" y2="32370"/>
                        <a14:foregroundMark x1="50467" y1="19653" x2="50467" y2="19653"/>
                        <a14:foregroundMark x1="55140" y1="56069" x2="55140" y2="56069"/>
                        <a14:foregroundMark x1="37383" y1="60694" x2="37383" y2="60694"/>
                        <a14:foregroundMark x1="13084" y1="67630" x2="13084" y2="67630"/>
                        <a14:foregroundMark x1="88785" y1="66474" x2="88785" y2="66474"/>
                        <a14:foregroundMark x1="49533" y1="93642" x2="49533" y2="93642"/>
                        <a14:foregroundMark x1="47664" y1="97110" x2="47664" y2="97110"/>
                        <a14:foregroundMark x1="56075" y1="15029" x2="56075" y2="15029"/>
                        <a14:foregroundMark x1="55140" y1="13873" x2="55140" y2="13873"/>
                        <a14:foregroundMark x1="50467" y1="5202" x2="50467" y2="5202"/>
                        <a14:foregroundMark x1="50467" y1="3468" x2="50467" y2="3468"/>
                        <a14:foregroundMark x1="52336" y1="5202" x2="52336" y2="520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381912" y="6021144"/>
            <a:ext cx="490484" cy="793026"/>
          </a:xfrm>
          <a:prstGeom prst="rect">
            <a:avLst/>
          </a:prstGeom>
          <a:effectLst>
            <a:glow rad="50800">
              <a:schemeClr val="bg1"/>
            </a:glow>
          </a:effectLst>
        </p:spPr>
      </p:pic>
      <p:sp>
        <p:nvSpPr>
          <p:cNvPr id="7" name="文字方塊 6">
            <a:extLst>
              <a:ext uri="{FF2B5EF4-FFF2-40B4-BE49-F238E27FC236}">
                <a16:creationId xmlns:a16="http://schemas.microsoft.com/office/drawing/2014/main" id="{CBE195EA-3D5B-F837-B1E9-1E898B622967}"/>
              </a:ext>
            </a:extLst>
          </p:cNvPr>
          <p:cNvSpPr txBox="1"/>
          <p:nvPr/>
        </p:nvSpPr>
        <p:spPr>
          <a:xfrm>
            <a:off x="9074923" y="745569"/>
            <a:ext cx="1477328" cy="5266652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2800" b="1" dirty="0">
                <a:solidFill>
                  <a:schemeClr val="bg1">
                    <a:lumMod val="95000"/>
                  </a:schemeClr>
                </a:solidFill>
              </a:rPr>
              <a:t>本經之文字般若、觀照般若喻如金剛者。</a:t>
            </a:r>
          </a:p>
        </p:txBody>
      </p:sp>
      <p:sp>
        <p:nvSpPr>
          <p:cNvPr id="8" name="文字方塊 7">
            <a:extLst>
              <a:ext uri="{FF2B5EF4-FFF2-40B4-BE49-F238E27FC236}">
                <a16:creationId xmlns:a16="http://schemas.microsoft.com/office/drawing/2014/main" id="{986B98F9-A0B9-F565-4B5F-34EFC59C18C8}"/>
              </a:ext>
            </a:extLst>
          </p:cNvPr>
          <p:cNvSpPr txBox="1"/>
          <p:nvPr/>
        </p:nvSpPr>
        <p:spPr>
          <a:xfrm>
            <a:off x="7463359" y="686925"/>
            <a:ext cx="1477328" cy="538394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2800" dirty="0">
                <a:solidFill>
                  <a:srgbClr val="FFFF00"/>
                </a:solidFill>
              </a:rPr>
              <a:t>這是把金剛堅、利、明，比喻本經的文字、本經教人觀照的方法。</a:t>
            </a:r>
          </a:p>
        </p:txBody>
      </p:sp>
      <p:sp>
        <p:nvSpPr>
          <p:cNvPr id="9" name="文字方塊 8">
            <a:extLst>
              <a:ext uri="{FF2B5EF4-FFF2-40B4-BE49-F238E27FC236}">
                <a16:creationId xmlns:a16="http://schemas.microsoft.com/office/drawing/2014/main" id="{9AA1866E-9801-AF3A-0FD6-C81CABE99585}"/>
              </a:ext>
            </a:extLst>
          </p:cNvPr>
          <p:cNvSpPr txBox="1"/>
          <p:nvPr/>
        </p:nvSpPr>
        <p:spPr>
          <a:xfrm>
            <a:off x="5323543" y="752134"/>
            <a:ext cx="1477328" cy="5266652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2800" b="1" dirty="0">
                <a:solidFill>
                  <a:schemeClr val="bg1">
                    <a:lumMod val="95000"/>
                  </a:schemeClr>
                </a:solidFill>
              </a:rPr>
              <a:t>以其能離一切諸相</a:t>
            </a:r>
            <a:r>
              <a:rPr lang="zh-CN" altLang="en-US" sz="2800" b="1" dirty="0">
                <a:solidFill>
                  <a:schemeClr val="bg1">
                    <a:lumMod val="95000"/>
                  </a:schemeClr>
                </a:solidFill>
              </a:rPr>
              <a:t>，</a:t>
            </a:r>
            <a:r>
              <a:rPr lang="zh-TW" altLang="en-US" sz="2800" b="1" dirty="0">
                <a:solidFill>
                  <a:schemeClr val="bg1">
                    <a:lumMod val="95000"/>
                  </a:schemeClr>
                </a:solidFill>
              </a:rPr>
              <a:t>除我見，斷煩惱，生實相。</a:t>
            </a:r>
          </a:p>
        </p:txBody>
      </p:sp>
      <p:sp>
        <p:nvSpPr>
          <p:cNvPr id="10" name="文字方塊 9">
            <a:extLst>
              <a:ext uri="{FF2B5EF4-FFF2-40B4-BE49-F238E27FC236}">
                <a16:creationId xmlns:a16="http://schemas.microsoft.com/office/drawing/2014/main" id="{37AAADF9-4DF7-B29E-7EE8-E1275C3C6933}"/>
              </a:ext>
            </a:extLst>
          </p:cNvPr>
          <p:cNvSpPr txBox="1"/>
          <p:nvPr/>
        </p:nvSpPr>
        <p:spPr>
          <a:xfrm>
            <a:off x="1126654" y="693490"/>
            <a:ext cx="4062651" cy="538394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2800" dirty="0">
                <a:solidFill>
                  <a:srgbClr val="FFFF00"/>
                </a:solidFill>
              </a:rPr>
              <a:t>離一切相，離就是不取、不執著，不但世間</a:t>
            </a:r>
            <a:r>
              <a:rPr lang="zh-CN" altLang="en-US" sz="2800" dirty="0">
                <a:solidFill>
                  <a:srgbClr val="FFFF00"/>
                </a:solidFill>
              </a:rPr>
              <a:t>法</a:t>
            </a:r>
            <a:r>
              <a:rPr lang="zh-TW" altLang="en-US" sz="2800" dirty="0">
                <a:solidFill>
                  <a:srgbClr val="FFFF00"/>
                </a:solidFill>
              </a:rPr>
              <a:t>不執著，佛法也不執著。</a:t>
            </a:r>
            <a:r>
              <a:rPr lang="zh-CN" altLang="en-US" sz="2800" dirty="0">
                <a:solidFill>
                  <a:srgbClr val="FFFF00"/>
                </a:solidFill>
              </a:rPr>
              <a:t>本</a:t>
            </a:r>
            <a:r>
              <a:rPr lang="zh-TW" altLang="en-US" sz="2800" dirty="0">
                <a:solidFill>
                  <a:srgbClr val="FFFF00"/>
                </a:solidFill>
              </a:rPr>
              <a:t>經的理論方法，確實能除我見、斷煩惱。煩惱習氣重的人，對這個經典所說的理論與方法，應當特別留意。</a:t>
            </a:r>
          </a:p>
        </p:txBody>
      </p:sp>
    </p:spTree>
    <p:extLst>
      <p:ext uri="{BB962C8B-B14F-4D97-AF65-F5344CB8AC3E}">
        <p14:creationId xmlns:p14="http://schemas.microsoft.com/office/powerpoint/2010/main" val="32673565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匾額 3" descr="佛學概要十四講表 習講">
            <a:extLst>
              <a:ext uri="{FF2B5EF4-FFF2-40B4-BE49-F238E27FC236}">
                <a16:creationId xmlns:a16="http://schemas.microsoft.com/office/drawing/2014/main" id="{D0C4ADDF-DA84-B8BA-340A-FA39609BCB49}"/>
              </a:ext>
            </a:extLst>
          </p:cNvPr>
          <p:cNvSpPr/>
          <p:nvPr/>
        </p:nvSpPr>
        <p:spPr>
          <a:xfrm>
            <a:off x="11268162" y="117426"/>
            <a:ext cx="717985" cy="5760640"/>
          </a:xfrm>
          <a:prstGeom prst="plaque">
            <a:avLst/>
          </a:prstGeom>
          <a:effectLst>
            <a:glow rad="139700">
              <a:schemeClr val="bg1">
                <a:alpha val="69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中國佛典研究二</a:t>
            </a:r>
            <a:endParaRPr lang="en-US" altLang="zh-CN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r>
              <a:rPr lang="en-US" altLang="zh-CN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  </a:t>
            </a:r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：</a:t>
            </a:r>
            <a:r>
              <a:rPr lang="zh-TW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金剛經</a:t>
            </a:r>
            <a:endParaRPr lang="en-US" altLang="zh-TW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endParaRPr lang="en-US" altLang="zh-TW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第三講</a:t>
            </a:r>
            <a:endParaRPr lang="zh-TW" altLang="en-US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</p:txBody>
      </p:sp>
      <p:pic>
        <p:nvPicPr>
          <p:cNvPr id="5" name="圖片 4">
            <a:extLst>
              <a:ext uri="{FF2B5EF4-FFF2-40B4-BE49-F238E27FC236}">
                <a16:creationId xmlns:a16="http://schemas.microsoft.com/office/drawing/2014/main" id="{C20E6B3B-A5A7-340D-28B2-F76656529FD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468" b="97110" l="9346" r="89720">
                        <a14:foregroundMark x1="49533" y1="43353" x2="49533" y2="43353"/>
                        <a14:foregroundMark x1="51402" y1="44509" x2="51402" y2="44509"/>
                        <a14:foregroundMark x1="71963" y1="32370" x2="71963" y2="32370"/>
                        <a14:foregroundMark x1="50467" y1="19653" x2="50467" y2="19653"/>
                        <a14:foregroundMark x1="55140" y1="56069" x2="55140" y2="56069"/>
                        <a14:foregroundMark x1="37383" y1="60694" x2="37383" y2="60694"/>
                        <a14:foregroundMark x1="13084" y1="67630" x2="13084" y2="67630"/>
                        <a14:foregroundMark x1="88785" y1="66474" x2="88785" y2="66474"/>
                        <a14:foregroundMark x1="49533" y1="93642" x2="49533" y2="93642"/>
                        <a14:foregroundMark x1="47664" y1="97110" x2="47664" y2="97110"/>
                        <a14:foregroundMark x1="56075" y1="15029" x2="56075" y2="15029"/>
                        <a14:foregroundMark x1="55140" y1="13873" x2="55140" y2="13873"/>
                        <a14:foregroundMark x1="50467" y1="5202" x2="50467" y2="5202"/>
                        <a14:foregroundMark x1="50467" y1="3468" x2="50467" y2="3468"/>
                        <a14:foregroundMark x1="52336" y1="5202" x2="52336" y2="520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381912" y="6021144"/>
            <a:ext cx="490484" cy="793026"/>
          </a:xfrm>
          <a:prstGeom prst="rect">
            <a:avLst/>
          </a:prstGeom>
          <a:effectLst>
            <a:glow rad="50800">
              <a:schemeClr val="bg1"/>
            </a:glow>
          </a:effectLst>
        </p:spPr>
      </p:pic>
      <p:sp>
        <p:nvSpPr>
          <p:cNvPr id="6" name="文字方塊 5">
            <a:extLst>
              <a:ext uri="{FF2B5EF4-FFF2-40B4-BE49-F238E27FC236}">
                <a16:creationId xmlns:a16="http://schemas.microsoft.com/office/drawing/2014/main" id="{6BC896B6-173A-0640-E3EC-C5687CACBDB0}"/>
              </a:ext>
            </a:extLst>
          </p:cNvPr>
          <p:cNvSpPr txBox="1"/>
          <p:nvPr/>
        </p:nvSpPr>
        <p:spPr>
          <a:xfrm>
            <a:off x="3734613" y="637204"/>
            <a:ext cx="6647974" cy="538394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2800" dirty="0">
                <a:solidFill>
                  <a:srgbClr val="FFFF00"/>
                </a:solidFill>
              </a:rPr>
              <a:t>顯體的目的，是建立我們堅定的信心。信為入道之門，我們對它不相信，那就沒法子。世出世間求學、修道成功與否，關鍵在老師。你要找到一個好的老師來教導你，這個老師不但是有修有證，而且要跟自己有緣。什麼緣？你對他很尊敬，這是最重要的緣。因為你尊敬他，他講的話你就聽，就照做。這都是講信心重要</a:t>
            </a:r>
            <a:r>
              <a:rPr lang="zh-CN" altLang="en-US" sz="2800" dirty="0">
                <a:solidFill>
                  <a:srgbClr val="FFFF00"/>
                </a:solidFill>
              </a:rPr>
              <a:t>。</a:t>
            </a:r>
            <a:endParaRPr lang="zh-TW" altLang="en-US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281798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匾額 3" descr="佛學概要十四講表 習講">
            <a:extLst>
              <a:ext uri="{FF2B5EF4-FFF2-40B4-BE49-F238E27FC236}">
                <a16:creationId xmlns:a16="http://schemas.microsoft.com/office/drawing/2014/main" id="{0BDD3300-F17A-3524-E186-38022D8C44E4}"/>
              </a:ext>
            </a:extLst>
          </p:cNvPr>
          <p:cNvSpPr/>
          <p:nvPr/>
        </p:nvSpPr>
        <p:spPr>
          <a:xfrm>
            <a:off x="11268162" y="117426"/>
            <a:ext cx="717985" cy="5760640"/>
          </a:xfrm>
          <a:prstGeom prst="plaque">
            <a:avLst/>
          </a:prstGeom>
          <a:effectLst>
            <a:glow rad="139700">
              <a:schemeClr val="bg1">
                <a:alpha val="69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中國佛典研究二</a:t>
            </a:r>
            <a:endParaRPr lang="en-US" altLang="zh-CN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r>
              <a:rPr lang="en-US" altLang="zh-CN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  </a:t>
            </a:r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：</a:t>
            </a:r>
            <a:r>
              <a:rPr lang="zh-TW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金剛經</a:t>
            </a:r>
            <a:endParaRPr lang="en-US" altLang="zh-TW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endParaRPr lang="en-US" altLang="zh-TW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第三</a:t>
            </a:r>
            <a:endParaRPr lang="en-US" altLang="zh-CN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講</a:t>
            </a:r>
            <a:endParaRPr lang="zh-TW" altLang="en-US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</p:txBody>
      </p:sp>
      <p:pic>
        <p:nvPicPr>
          <p:cNvPr id="5" name="圖片 4">
            <a:extLst>
              <a:ext uri="{FF2B5EF4-FFF2-40B4-BE49-F238E27FC236}">
                <a16:creationId xmlns:a16="http://schemas.microsoft.com/office/drawing/2014/main" id="{1E8FC914-5799-4332-12A8-4D1FE31663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468" b="97110" l="9346" r="89720">
                        <a14:foregroundMark x1="49533" y1="43353" x2="49533" y2="43353"/>
                        <a14:foregroundMark x1="51402" y1="44509" x2="51402" y2="44509"/>
                        <a14:foregroundMark x1="71963" y1="32370" x2="71963" y2="32370"/>
                        <a14:foregroundMark x1="50467" y1="19653" x2="50467" y2="19653"/>
                        <a14:foregroundMark x1="55140" y1="56069" x2="55140" y2="56069"/>
                        <a14:foregroundMark x1="37383" y1="60694" x2="37383" y2="60694"/>
                        <a14:foregroundMark x1="13084" y1="67630" x2="13084" y2="67630"/>
                        <a14:foregroundMark x1="88785" y1="66474" x2="88785" y2="66474"/>
                        <a14:foregroundMark x1="49533" y1="93642" x2="49533" y2="93642"/>
                        <a14:foregroundMark x1="47664" y1="97110" x2="47664" y2="97110"/>
                        <a14:foregroundMark x1="56075" y1="15029" x2="56075" y2="15029"/>
                        <a14:foregroundMark x1="55140" y1="13873" x2="55140" y2="13873"/>
                        <a14:foregroundMark x1="50467" y1="5202" x2="50467" y2="5202"/>
                        <a14:foregroundMark x1="50467" y1="3468" x2="50467" y2="3468"/>
                        <a14:foregroundMark x1="52336" y1="5202" x2="52336" y2="520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381912" y="6021144"/>
            <a:ext cx="490484" cy="793026"/>
          </a:xfrm>
          <a:prstGeom prst="rect">
            <a:avLst/>
          </a:prstGeom>
          <a:effectLst>
            <a:glow rad="50800">
              <a:schemeClr val="bg1"/>
            </a:glow>
          </a:effectLst>
        </p:spPr>
      </p:pic>
      <p:sp>
        <p:nvSpPr>
          <p:cNvPr id="6" name="文字方塊 5">
            <a:extLst>
              <a:ext uri="{FF2B5EF4-FFF2-40B4-BE49-F238E27FC236}">
                <a16:creationId xmlns:a16="http://schemas.microsoft.com/office/drawing/2014/main" id="{47F5BF70-6B67-BFE7-7024-62D785CCAC58}"/>
              </a:ext>
            </a:extLst>
          </p:cNvPr>
          <p:cNvSpPr txBox="1"/>
          <p:nvPr/>
        </p:nvSpPr>
        <p:spPr>
          <a:xfrm>
            <a:off x="5058633" y="737824"/>
            <a:ext cx="4708981" cy="538394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2800" dirty="0">
                <a:solidFill>
                  <a:srgbClr val="FFFF00"/>
                </a:solidFill>
              </a:rPr>
              <a:t>宗是宗旨，是修行的綱領。對經典的理論明白了，信心有了，就講</a:t>
            </a:r>
            <a:r>
              <a:rPr lang="zh-CN" altLang="en-US" sz="2800" dirty="0">
                <a:solidFill>
                  <a:srgbClr val="FFFF00"/>
                </a:solidFill>
              </a:rPr>
              <a:t>修</a:t>
            </a:r>
            <a:r>
              <a:rPr lang="zh-TW" altLang="en-US" sz="2800" dirty="0">
                <a:solidFill>
                  <a:srgbClr val="FFFF00"/>
                </a:solidFill>
              </a:rPr>
              <a:t>行</a:t>
            </a:r>
            <a:r>
              <a:rPr lang="zh-CN" altLang="en-US" sz="2800" dirty="0">
                <a:solidFill>
                  <a:srgbClr val="FFFF00"/>
                </a:solidFill>
              </a:rPr>
              <a:t>，</a:t>
            </a:r>
            <a:r>
              <a:rPr lang="zh-TW" altLang="en-US" sz="2800" dirty="0">
                <a:solidFill>
                  <a:srgbClr val="FFFF00"/>
                </a:solidFill>
              </a:rPr>
              <a:t>這說明「行」</a:t>
            </a:r>
            <a:r>
              <a:rPr lang="zh-CN" altLang="en-US" sz="2800" dirty="0">
                <a:solidFill>
                  <a:srgbClr val="FFFF00"/>
                </a:solidFill>
              </a:rPr>
              <a:t>很</a:t>
            </a:r>
            <a:r>
              <a:rPr lang="zh-TW" altLang="en-US" sz="2800" dirty="0">
                <a:solidFill>
                  <a:srgbClr val="FFFF00"/>
                </a:solidFill>
              </a:rPr>
              <a:t>重要。佛法自始至終著重在行，你要真去幹；縱然不解，你肯行，你</a:t>
            </a:r>
            <a:r>
              <a:rPr lang="zh-CN" altLang="en-US" sz="2800" dirty="0">
                <a:solidFill>
                  <a:srgbClr val="FFFF00"/>
                </a:solidFill>
              </a:rPr>
              <a:t>也</a:t>
            </a:r>
            <a:r>
              <a:rPr lang="zh-TW" altLang="en-US" sz="2800" dirty="0">
                <a:solidFill>
                  <a:srgbClr val="FFFF00"/>
                </a:solidFill>
              </a:rPr>
              <a:t>能成功。解得再透徹，你不肯幹，還是等於零。</a:t>
            </a:r>
          </a:p>
        </p:txBody>
      </p:sp>
      <p:sp>
        <p:nvSpPr>
          <p:cNvPr id="9" name="文字方塊 8">
            <a:extLst>
              <a:ext uri="{FF2B5EF4-FFF2-40B4-BE49-F238E27FC236}">
                <a16:creationId xmlns:a16="http://schemas.microsoft.com/office/drawing/2014/main" id="{1A3C52FD-851A-B5E0-9F9B-15298ED54FFF}"/>
              </a:ext>
            </a:extLst>
          </p:cNvPr>
          <p:cNvSpPr txBox="1"/>
          <p:nvPr/>
        </p:nvSpPr>
        <p:spPr>
          <a:xfrm>
            <a:off x="349652" y="744373"/>
            <a:ext cx="4708981" cy="538394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>
                <a:solidFill>
                  <a:srgbClr val="FFFF00"/>
                </a:solidFill>
              </a:rPr>
              <a:t>從</a:t>
            </a:r>
            <a:r>
              <a:rPr lang="zh-TW" altLang="en-US" sz="2800" dirty="0">
                <a:solidFill>
                  <a:srgbClr val="FFFF00"/>
                </a:solidFill>
              </a:rPr>
              <a:t>古至今有很多沒有聽過經的，完全不解</a:t>
            </a:r>
            <a:r>
              <a:rPr lang="zh-CN" altLang="en-US" sz="2800" dirty="0">
                <a:solidFill>
                  <a:srgbClr val="FFFF00"/>
                </a:solidFill>
              </a:rPr>
              <a:t>佛法</a:t>
            </a:r>
            <a:r>
              <a:rPr lang="zh-TW" altLang="en-US" sz="2800" dirty="0">
                <a:solidFill>
                  <a:srgbClr val="FFFF00"/>
                </a:solidFill>
              </a:rPr>
              <a:t>，老師教他念一句阿彌陀佛，他</a:t>
            </a:r>
            <a:r>
              <a:rPr lang="zh-CN" altLang="en-US" sz="2800" dirty="0">
                <a:solidFill>
                  <a:srgbClr val="FFFF00"/>
                </a:solidFill>
              </a:rPr>
              <a:t>就</a:t>
            </a:r>
            <a:r>
              <a:rPr lang="zh-TW" altLang="en-US" sz="2800" dirty="0">
                <a:solidFill>
                  <a:srgbClr val="FFFF00"/>
                </a:solidFill>
              </a:rPr>
              <a:t>一句阿彌陀佛念到底，真的證得一心不亂。往生的時候站著走的，坐著走的，預知時至，很多很多！證明行比解重要。</a:t>
            </a:r>
          </a:p>
        </p:txBody>
      </p:sp>
      <p:pic>
        <p:nvPicPr>
          <p:cNvPr id="2" name="圖片 1">
            <a:extLst>
              <a:ext uri="{FF2B5EF4-FFF2-40B4-BE49-F238E27FC236}">
                <a16:creationId xmlns:a16="http://schemas.microsoft.com/office/drawing/2014/main" id="{D9222E84-BEE9-79C3-3E58-0B6C5550BAB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131711" y="744373"/>
            <a:ext cx="692228" cy="12921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128156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匾額 3" descr="佛學概要十四講表 習講">
            <a:extLst>
              <a:ext uri="{FF2B5EF4-FFF2-40B4-BE49-F238E27FC236}">
                <a16:creationId xmlns:a16="http://schemas.microsoft.com/office/drawing/2014/main" id="{A1276CE0-C501-FC3E-61C8-B7EA0EC19799}"/>
              </a:ext>
            </a:extLst>
          </p:cNvPr>
          <p:cNvSpPr/>
          <p:nvPr/>
        </p:nvSpPr>
        <p:spPr>
          <a:xfrm>
            <a:off x="11268162" y="117426"/>
            <a:ext cx="717985" cy="5760640"/>
          </a:xfrm>
          <a:prstGeom prst="plaque">
            <a:avLst/>
          </a:prstGeom>
          <a:effectLst>
            <a:glow rad="139700">
              <a:schemeClr val="bg1">
                <a:alpha val="69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中國佛典研究二</a:t>
            </a:r>
            <a:endParaRPr lang="en-US" altLang="zh-CN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r>
              <a:rPr lang="en-US" altLang="zh-CN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  </a:t>
            </a:r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：</a:t>
            </a:r>
            <a:r>
              <a:rPr lang="zh-TW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金剛經</a:t>
            </a:r>
            <a:endParaRPr lang="en-US" altLang="zh-TW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endParaRPr lang="en-US" altLang="zh-TW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第三</a:t>
            </a:r>
            <a:endParaRPr lang="en-US" altLang="zh-CN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講</a:t>
            </a:r>
            <a:endParaRPr lang="zh-TW" altLang="en-US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</p:txBody>
      </p:sp>
      <p:pic>
        <p:nvPicPr>
          <p:cNvPr id="5" name="圖片 4">
            <a:extLst>
              <a:ext uri="{FF2B5EF4-FFF2-40B4-BE49-F238E27FC236}">
                <a16:creationId xmlns:a16="http://schemas.microsoft.com/office/drawing/2014/main" id="{8874BC98-ADB7-DDEE-ABFD-7A3AA0EC9B4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468" b="97110" l="9346" r="89720">
                        <a14:foregroundMark x1="49533" y1="43353" x2="49533" y2="43353"/>
                        <a14:foregroundMark x1="51402" y1="44509" x2="51402" y2="44509"/>
                        <a14:foregroundMark x1="71963" y1="32370" x2="71963" y2="32370"/>
                        <a14:foregroundMark x1="50467" y1="19653" x2="50467" y2="19653"/>
                        <a14:foregroundMark x1="55140" y1="56069" x2="55140" y2="56069"/>
                        <a14:foregroundMark x1="37383" y1="60694" x2="37383" y2="60694"/>
                        <a14:foregroundMark x1="13084" y1="67630" x2="13084" y2="67630"/>
                        <a14:foregroundMark x1="88785" y1="66474" x2="88785" y2="66474"/>
                        <a14:foregroundMark x1="49533" y1="93642" x2="49533" y2="93642"/>
                        <a14:foregroundMark x1="47664" y1="97110" x2="47664" y2="97110"/>
                        <a14:foregroundMark x1="56075" y1="15029" x2="56075" y2="15029"/>
                        <a14:foregroundMark x1="55140" y1="13873" x2="55140" y2="13873"/>
                        <a14:foregroundMark x1="50467" y1="5202" x2="50467" y2="5202"/>
                        <a14:foregroundMark x1="50467" y1="3468" x2="50467" y2="3468"/>
                        <a14:foregroundMark x1="52336" y1="5202" x2="52336" y2="520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381912" y="6021144"/>
            <a:ext cx="490484" cy="793026"/>
          </a:xfrm>
          <a:prstGeom prst="rect">
            <a:avLst/>
          </a:prstGeom>
          <a:effectLst>
            <a:glow rad="50800">
              <a:schemeClr val="bg1"/>
            </a:glow>
          </a:effectLst>
        </p:spPr>
      </p:pic>
      <p:sp>
        <p:nvSpPr>
          <p:cNvPr id="7" name="文字方塊 6">
            <a:extLst>
              <a:ext uri="{FF2B5EF4-FFF2-40B4-BE49-F238E27FC236}">
                <a16:creationId xmlns:a16="http://schemas.microsoft.com/office/drawing/2014/main" id="{FD0B3CCE-9A49-FFDE-7371-BD4175CE8FA7}"/>
              </a:ext>
            </a:extLst>
          </p:cNvPr>
          <p:cNvSpPr txBox="1"/>
          <p:nvPr/>
        </p:nvSpPr>
        <p:spPr>
          <a:xfrm>
            <a:off x="9872721" y="745569"/>
            <a:ext cx="830997" cy="5266652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2800" b="1" dirty="0">
                <a:solidFill>
                  <a:schemeClr val="bg1">
                    <a:lumMod val="95000"/>
                  </a:schemeClr>
                </a:solidFill>
              </a:rPr>
              <a:t>宗者修也</a:t>
            </a:r>
          </a:p>
        </p:txBody>
      </p:sp>
      <p:sp>
        <p:nvSpPr>
          <p:cNvPr id="8" name="文字方塊 7">
            <a:extLst>
              <a:ext uri="{FF2B5EF4-FFF2-40B4-BE49-F238E27FC236}">
                <a16:creationId xmlns:a16="http://schemas.microsoft.com/office/drawing/2014/main" id="{C4C7A159-D51B-A96B-4FA0-7EA789AF97BF}"/>
              </a:ext>
            </a:extLst>
          </p:cNvPr>
          <p:cNvSpPr txBox="1"/>
          <p:nvPr/>
        </p:nvSpPr>
        <p:spPr>
          <a:xfrm>
            <a:off x="1276769" y="686925"/>
            <a:ext cx="8586966" cy="538394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2800" dirty="0">
                <a:solidFill>
                  <a:srgbClr val="FFFF00"/>
                </a:solidFill>
              </a:rPr>
              <a:t>修是修正、修理。我們有了錯誤，才要修正，修理。什麼地方錯誤？我們對於宇宙人生的看法錯了、想法錯了、說法錯了、做法錯了，惹出許許多多的麻煩。這個麻煩就是六道輪迴，六道輪迴是從錯誤當中產生的假相。相雖然是假的，我們受苦可不假，就好像晚上作夢，作夢是假的，但是你在夢裡面受苦受樂，那個不假。你做惡夢嚇得一身冷汗，那個不假。在六道裡頭受苦是真的，因此修正就有必要。</a:t>
            </a:r>
          </a:p>
        </p:txBody>
      </p:sp>
    </p:spTree>
    <p:extLst>
      <p:ext uri="{BB962C8B-B14F-4D97-AF65-F5344CB8AC3E}">
        <p14:creationId xmlns:p14="http://schemas.microsoft.com/office/powerpoint/2010/main" val="280966941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匾額 3" descr="佛學概要十四講表 習講">
            <a:extLst>
              <a:ext uri="{FF2B5EF4-FFF2-40B4-BE49-F238E27FC236}">
                <a16:creationId xmlns:a16="http://schemas.microsoft.com/office/drawing/2014/main" id="{D3E42020-31F6-1A4F-8055-54F36DF1B39C}"/>
              </a:ext>
            </a:extLst>
          </p:cNvPr>
          <p:cNvSpPr/>
          <p:nvPr/>
        </p:nvSpPr>
        <p:spPr>
          <a:xfrm>
            <a:off x="11268162" y="117426"/>
            <a:ext cx="717985" cy="5760640"/>
          </a:xfrm>
          <a:prstGeom prst="plaque">
            <a:avLst/>
          </a:prstGeom>
          <a:effectLst>
            <a:glow rad="139700">
              <a:schemeClr val="bg1">
                <a:alpha val="69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中國佛典研究二</a:t>
            </a:r>
            <a:endParaRPr lang="en-US" altLang="zh-CN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r>
              <a:rPr lang="en-US" altLang="zh-CN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  </a:t>
            </a:r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：</a:t>
            </a:r>
            <a:r>
              <a:rPr lang="zh-TW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金剛經</a:t>
            </a:r>
            <a:endParaRPr lang="en-US" altLang="zh-TW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endParaRPr lang="en-US" altLang="zh-TW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第三</a:t>
            </a:r>
            <a:endParaRPr lang="en-US" altLang="zh-CN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講</a:t>
            </a:r>
            <a:endParaRPr lang="zh-TW" altLang="en-US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</p:txBody>
      </p:sp>
      <p:pic>
        <p:nvPicPr>
          <p:cNvPr id="5" name="圖片 4">
            <a:extLst>
              <a:ext uri="{FF2B5EF4-FFF2-40B4-BE49-F238E27FC236}">
                <a16:creationId xmlns:a16="http://schemas.microsoft.com/office/drawing/2014/main" id="{3E68C9E6-2D58-27C5-4D08-10CA0D83A53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468" b="97110" l="9346" r="89720">
                        <a14:foregroundMark x1="49533" y1="43353" x2="49533" y2="43353"/>
                        <a14:foregroundMark x1="51402" y1="44509" x2="51402" y2="44509"/>
                        <a14:foregroundMark x1="71963" y1="32370" x2="71963" y2="32370"/>
                        <a14:foregroundMark x1="50467" y1="19653" x2="50467" y2="19653"/>
                        <a14:foregroundMark x1="55140" y1="56069" x2="55140" y2="56069"/>
                        <a14:foregroundMark x1="37383" y1="60694" x2="37383" y2="60694"/>
                        <a14:foregroundMark x1="13084" y1="67630" x2="13084" y2="67630"/>
                        <a14:foregroundMark x1="88785" y1="66474" x2="88785" y2="66474"/>
                        <a14:foregroundMark x1="49533" y1="93642" x2="49533" y2="93642"/>
                        <a14:foregroundMark x1="47664" y1="97110" x2="47664" y2="97110"/>
                        <a14:foregroundMark x1="56075" y1="15029" x2="56075" y2="15029"/>
                        <a14:foregroundMark x1="55140" y1="13873" x2="55140" y2="13873"/>
                        <a14:foregroundMark x1="50467" y1="5202" x2="50467" y2="5202"/>
                        <a14:foregroundMark x1="50467" y1="3468" x2="50467" y2="3468"/>
                        <a14:foregroundMark x1="52336" y1="5202" x2="52336" y2="520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381912" y="6021144"/>
            <a:ext cx="490484" cy="793026"/>
          </a:xfrm>
          <a:prstGeom prst="rect">
            <a:avLst/>
          </a:prstGeom>
          <a:effectLst>
            <a:glow rad="50800">
              <a:schemeClr val="bg1"/>
            </a:glow>
          </a:effectLst>
        </p:spPr>
      </p:pic>
      <p:sp>
        <p:nvSpPr>
          <p:cNvPr id="6" name="文字方塊 5">
            <a:extLst>
              <a:ext uri="{FF2B5EF4-FFF2-40B4-BE49-F238E27FC236}">
                <a16:creationId xmlns:a16="http://schemas.microsoft.com/office/drawing/2014/main" id="{259680F2-EE09-B023-4228-49963DA20F94}"/>
              </a:ext>
            </a:extLst>
          </p:cNvPr>
          <p:cNvSpPr txBox="1"/>
          <p:nvPr/>
        </p:nvSpPr>
        <p:spPr>
          <a:xfrm>
            <a:off x="5951190" y="742392"/>
            <a:ext cx="4708981" cy="538394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2800" dirty="0">
                <a:solidFill>
                  <a:srgbClr val="FFFF00"/>
                </a:solidFill>
              </a:rPr>
              <a:t>身口意三業的行為錯誤了，把它修正過來，這叫修行。由此可知，修行在哪裡修？要在起心動念的時候。一個念頭起了，馬上就要省察，我這個念頭是是、是非、是善、是惡？你要能很清楚。是惡的、不善的，馬上就息掉。</a:t>
            </a:r>
          </a:p>
        </p:txBody>
      </p:sp>
      <p:sp>
        <p:nvSpPr>
          <p:cNvPr id="7" name="文字方塊 6">
            <a:extLst>
              <a:ext uri="{FF2B5EF4-FFF2-40B4-BE49-F238E27FC236}">
                <a16:creationId xmlns:a16="http://schemas.microsoft.com/office/drawing/2014/main" id="{5EB7AF9B-9DF6-7565-0C8B-76C668C4A9FF}"/>
              </a:ext>
            </a:extLst>
          </p:cNvPr>
          <p:cNvSpPr txBox="1"/>
          <p:nvPr/>
        </p:nvSpPr>
        <p:spPr>
          <a:xfrm>
            <a:off x="910630" y="737824"/>
            <a:ext cx="4708981" cy="538394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2800" dirty="0">
                <a:solidFill>
                  <a:srgbClr val="FFFF00"/>
                </a:solidFill>
              </a:rPr>
              <a:t>所以從起心動念處，修正自己的行為，這叫修行。大家千萬不要誤會，修行一定要剃頭髮，一定要吃長齋，一定每天敲木魚念經，那才叫修行。那是修行的樣子，表演給人看的，真正修行在起心動念之處。</a:t>
            </a:r>
          </a:p>
        </p:txBody>
      </p:sp>
    </p:spTree>
    <p:extLst>
      <p:ext uri="{BB962C8B-B14F-4D97-AF65-F5344CB8AC3E}">
        <p14:creationId xmlns:p14="http://schemas.microsoft.com/office/powerpoint/2010/main" val="41366219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匾額 3" descr="佛學概要十四講表 習講">
            <a:extLst>
              <a:ext uri="{FF2B5EF4-FFF2-40B4-BE49-F238E27FC236}">
                <a16:creationId xmlns:a16="http://schemas.microsoft.com/office/drawing/2014/main" id="{ADA6A163-6DD2-1E64-F0D8-3A1A8D8FD68F}"/>
              </a:ext>
            </a:extLst>
          </p:cNvPr>
          <p:cNvSpPr/>
          <p:nvPr/>
        </p:nvSpPr>
        <p:spPr>
          <a:xfrm>
            <a:off x="11268162" y="117426"/>
            <a:ext cx="717985" cy="5760640"/>
          </a:xfrm>
          <a:prstGeom prst="plaque">
            <a:avLst/>
          </a:prstGeom>
          <a:effectLst>
            <a:glow rad="139700">
              <a:schemeClr val="bg1">
                <a:alpha val="69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中國佛典研究二</a:t>
            </a:r>
            <a:endParaRPr lang="en-US" altLang="zh-CN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r>
              <a:rPr lang="en-US" altLang="zh-CN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  </a:t>
            </a:r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：</a:t>
            </a:r>
            <a:r>
              <a:rPr lang="zh-TW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金剛經</a:t>
            </a:r>
            <a:endParaRPr lang="en-US" altLang="zh-TW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endParaRPr lang="en-US" altLang="zh-TW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第三</a:t>
            </a:r>
            <a:endParaRPr lang="en-US" altLang="zh-CN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講</a:t>
            </a:r>
            <a:endParaRPr lang="zh-TW" altLang="en-US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</p:txBody>
      </p:sp>
      <p:pic>
        <p:nvPicPr>
          <p:cNvPr id="5" name="圖片 4">
            <a:extLst>
              <a:ext uri="{FF2B5EF4-FFF2-40B4-BE49-F238E27FC236}">
                <a16:creationId xmlns:a16="http://schemas.microsoft.com/office/drawing/2014/main" id="{8A667608-7169-0B2F-057E-CECAF779A8E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468" b="97110" l="9346" r="89720">
                        <a14:foregroundMark x1="49533" y1="43353" x2="49533" y2="43353"/>
                        <a14:foregroundMark x1="51402" y1="44509" x2="51402" y2="44509"/>
                        <a14:foregroundMark x1="71963" y1="32370" x2="71963" y2="32370"/>
                        <a14:foregroundMark x1="50467" y1="19653" x2="50467" y2="19653"/>
                        <a14:foregroundMark x1="55140" y1="56069" x2="55140" y2="56069"/>
                        <a14:foregroundMark x1="37383" y1="60694" x2="37383" y2="60694"/>
                        <a14:foregroundMark x1="13084" y1="67630" x2="13084" y2="67630"/>
                        <a14:foregroundMark x1="88785" y1="66474" x2="88785" y2="66474"/>
                        <a14:foregroundMark x1="49533" y1="93642" x2="49533" y2="93642"/>
                        <a14:foregroundMark x1="47664" y1="97110" x2="47664" y2="97110"/>
                        <a14:foregroundMark x1="56075" y1="15029" x2="56075" y2="15029"/>
                        <a14:foregroundMark x1="55140" y1="13873" x2="55140" y2="13873"/>
                        <a14:foregroundMark x1="50467" y1="5202" x2="50467" y2="5202"/>
                        <a14:foregroundMark x1="50467" y1="3468" x2="50467" y2="3468"/>
                        <a14:foregroundMark x1="52336" y1="5202" x2="52336" y2="520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381912" y="6021144"/>
            <a:ext cx="490484" cy="793026"/>
          </a:xfrm>
          <a:prstGeom prst="rect">
            <a:avLst/>
          </a:prstGeom>
          <a:effectLst>
            <a:glow rad="50800">
              <a:schemeClr val="bg1"/>
            </a:glow>
          </a:effectLst>
        </p:spPr>
      </p:pic>
      <p:sp>
        <p:nvSpPr>
          <p:cNvPr id="7" name="文字方塊 6">
            <a:extLst>
              <a:ext uri="{FF2B5EF4-FFF2-40B4-BE49-F238E27FC236}">
                <a16:creationId xmlns:a16="http://schemas.microsoft.com/office/drawing/2014/main" id="{6E2159B8-06A8-37D9-9237-E39EADE9FD70}"/>
              </a:ext>
            </a:extLst>
          </p:cNvPr>
          <p:cNvSpPr txBox="1"/>
          <p:nvPr/>
        </p:nvSpPr>
        <p:spPr>
          <a:xfrm>
            <a:off x="9514422" y="745569"/>
            <a:ext cx="1477328" cy="5266652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2800" b="1" dirty="0">
                <a:solidFill>
                  <a:schemeClr val="bg1">
                    <a:lumMod val="95000"/>
                  </a:schemeClr>
                </a:solidFill>
              </a:rPr>
              <a:t>經義之主體雖顯</a:t>
            </a:r>
            <a:r>
              <a:rPr lang="zh-CN" altLang="en-US" sz="2800" b="1" dirty="0">
                <a:solidFill>
                  <a:schemeClr val="bg1">
                    <a:lumMod val="95000"/>
                  </a:schemeClr>
                </a:solidFill>
              </a:rPr>
              <a:t>，非修莫證。</a:t>
            </a:r>
            <a:r>
              <a:rPr lang="zh-TW" altLang="en-US" sz="2800" b="1" dirty="0">
                <a:solidFill>
                  <a:schemeClr val="bg1">
                    <a:lumMod val="95000"/>
                  </a:schemeClr>
                </a:solidFill>
              </a:rPr>
              <a:t>讀經聞法，必以如說修行為主。</a:t>
            </a:r>
          </a:p>
        </p:txBody>
      </p:sp>
      <p:sp>
        <p:nvSpPr>
          <p:cNvPr id="8" name="文字方塊 7">
            <a:extLst>
              <a:ext uri="{FF2B5EF4-FFF2-40B4-BE49-F238E27FC236}">
                <a16:creationId xmlns:a16="http://schemas.microsoft.com/office/drawing/2014/main" id="{5D29DF13-97FB-C926-B23D-F8948E98C84E}"/>
              </a:ext>
            </a:extLst>
          </p:cNvPr>
          <p:cNvSpPr txBox="1"/>
          <p:nvPr/>
        </p:nvSpPr>
        <p:spPr>
          <a:xfrm>
            <a:off x="7839343" y="737824"/>
            <a:ext cx="1477328" cy="538394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2800" dirty="0">
                <a:solidFill>
                  <a:srgbClr val="FFFF00"/>
                </a:solidFill>
              </a:rPr>
              <a:t>前面講的實相般若，你要不是真修，事實真相你還是見不到。</a:t>
            </a:r>
          </a:p>
        </p:txBody>
      </p:sp>
      <p:sp>
        <p:nvSpPr>
          <p:cNvPr id="9" name="文字方塊 8">
            <a:extLst>
              <a:ext uri="{FF2B5EF4-FFF2-40B4-BE49-F238E27FC236}">
                <a16:creationId xmlns:a16="http://schemas.microsoft.com/office/drawing/2014/main" id="{E51AE263-0253-5E0B-81FE-D0B7BEEB5943}"/>
              </a:ext>
            </a:extLst>
          </p:cNvPr>
          <p:cNvSpPr txBox="1"/>
          <p:nvPr/>
        </p:nvSpPr>
        <p:spPr>
          <a:xfrm>
            <a:off x="3617240" y="737824"/>
            <a:ext cx="4062651" cy="538394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2800" dirty="0">
                <a:solidFill>
                  <a:srgbClr val="FFFF00"/>
                </a:solidFill>
              </a:rPr>
              <a:t>經要讀得熟，</a:t>
            </a:r>
            <a:r>
              <a:rPr lang="zh-CN" altLang="en-US" sz="2800" dirty="0">
                <a:solidFill>
                  <a:srgbClr val="FFFF00"/>
                </a:solidFill>
              </a:rPr>
              <a:t>佛</a:t>
            </a:r>
            <a:r>
              <a:rPr lang="zh-TW" altLang="en-US" sz="2800" dirty="0">
                <a:solidFill>
                  <a:srgbClr val="FFFF00"/>
                </a:solidFill>
              </a:rPr>
              <a:t>講道理、方法，要牢牢記住，時刻不忘，這是修行的標準。我們起心動念、言語造作，想想跟佛講的相應不相應？跟佛講</a:t>
            </a:r>
            <a:r>
              <a:rPr lang="zh-CN" altLang="en-US" sz="2800" dirty="0">
                <a:solidFill>
                  <a:srgbClr val="FFFF00"/>
                </a:solidFill>
              </a:rPr>
              <a:t>相應</a:t>
            </a:r>
            <a:r>
              <a:rPr lang="zh-TW" altLang="en-US" sz="2800" dirty="0">
                <a:solidFill>
                  <a:srgbClr val="FFFF00"/>
                </a:solidFill>
              </a:rPr>
              <a:t>，</a:t>
            </a:r>
            <a:r>
              <a:rPr lang="zh-CN" altLang="en-US" sz="2800" dirty="0">
                <a:solidFill>
                  <a:srgbClr val="FFFF00"/>
                </a:solidFill>
              </a:rPr>
              <a:t>那就對了；如果不相應</a:t>
            </a:r>
            <a:r>
              <a:rPr lang="zh-TW" altLang="en-US" sz="2800" dirty="0">
                <a:solidFill>
                  <a:srgbClr val="FFFF00"/>
                </a:solidFill>
              </a:rPr>
              <a:t>，</a:t>
            </a:r>
            <a:r>
              <a:rPr lang="zh-CN" altLang="en-US" sz="2800" dirty="0">
                <a:solidFill>
                  <a:srgbClr val="FFFF00"/>
                </a:solidFill>
              </a:rPr>
              <a:t>那是</a:t>
            </a:r>
            <a:r>
              <a:rPr lang="zh-TW" altLang="en-US" sz="2800" dirty="0">
                <a:solidFill>
                  <a:srgbClr val="FFFF00"/>
                </a:solidFill>
              </a:rPr>
              <a:t>我們錯了，佛沒錯。</a:t>
            </a:r>
          </a:p>
        </p:txBody>
      </p:sp>
      <p:sp>
        <p:nvSpPr>
          <p:cNvPr id="10" name="文字方塊 9">
            <a:extLst>
              <a:ext uri="{FF2B5EF4-FFF2-40B4-BE49-F238E27FC236}">
                <a16:creationId xmlns:a16="http://schemas.microsoft.com/office/drawing/2014/main" id="{CCAE6B52-5B53-CE3C-DF97-C5F7315F4766}"/>
              </a:ext>
            </a:extLst>
          </p:cNvPr>
          <p:cNvSpPr txBox="1"/>
          <p:nvPr/>
        </p:nvSpPr>
        <p:spPr>
          <a:xfrm>
            <a:off x="649499" y="746764"/>
            <a:ext cx="2769989" cy="538394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2800" dirty="0">
                <a:solidFill>
                  <a:srgbClr val="FFFF00"/>
                </a:solidFill>
              </a:rPr>
              <a:t>對於佛的經典，</a:t>
            </a:r>
            <a:r>
              <a:rPr lang="zh-CN" altLang="en-US" sz="2800" dirty="0">
                <a:solidFill>
                  <a:srgbClr val="FFFF00"/>
                </a:solidFill>
              </a:rPr>
              <a:t>必須</a:t>
            </a:r>
            <a:r>
              <a:rPr lang="zh-TW" altLang="en-US" sz="2800" dirty="0">
                <a:solidFill>
                  <a:srgbClr val="FFFF00"/>
                </a:solidFill>
              </a:rPr>
              <a:t>深解。深解之後</a:t>
            </a:r>
            <a:r>
              <a:rPr lang="zh-CN" altLang="en-US" sz="2800" dirty="0">
                <a:solidFill>
                  <a:srgbClr val="FFFF00"/>
                </a:solidFill>
              </a:rPr>
              <a:t>，</a:t>
            </a:r>
            <a:r>
              <a:rPr lang="zh-TW" altLang="en-US" sz="2800" dirty="0">
                <a:solidFill>
                  <a:srgbClr val="FFFF00"/>
                </a:solidFill>
              </a:rPr>
              <a:t>才曉得如何運用在生活</a:t>
            </a:r>
            <a:r>
              <a:rPr lang="zh-CN" altLang="en-US" sz="2800" dirty="0">
                <a:solidFill>
                  <a:srgbClr val="FFFF00"/>
                </a:solidFill>
              </a:rPr>
              <a:t>、</a:t>
            </a:r>
            <a:r>
              <a:rPr lang="zh-TW" altLang="en-US" sz="2800" dirty="0">
                <a:solidFill>
                  <a:srgbClr val="FFFF00"/>
                </a:solidFill>
              </a:rPr>
              <a:t>工作</a:t>
            </a:r>
            <a:r>
              <a:rPr lang="zh-CN" altLang="en-US" sz="2800" dirty="0">
                <a:solidFill>
                  <a:srgbClr val="FFFF00"/>
                </a:solidFill>
              </a:rPr>
              <a:t>、</a:t>
            </a:r>
            <a:r>
              <a:rPr lang="zh-TW" altLang="en-US" sz="2800" dirty="0">
                <a:solidFill>
                  <a:srgbClr val="FFFF00"/>
                </a:solidFill>
              </a:rPr>
              <a:t>處事待人接物，那才高明。</a:t>
            </a:r>
            <a:r>
              <a:rPr lang="zh-CN" altLang="en-US" sz="2800" dirty="0">
                <a:solidFill>
                  <a:srgbClr val="FFFF00"/>
                </a:solidFill>
              </a:rPr>
              <a:t>所以</a:t>
            </a:r>
            <a:r>
              <a:rPr lang="zh-TW" altLang="en-US" sz="2800" dirty="0">
                <a:solidFill>
                  <a:srgbClr val="FFFF00"/>
                </a:solidFill>
              </a:rPr>
              <a:t>一定要深解義趣，如教修行。</a:t>
            </a:r>
          </a:p>
        </p:txBody>
      </p:sp>
    </p:spTree>
    <p:extLst>
      <p:ext uri="{BB962C8B-B14F-4D97-AF65-F5344CB8AC3E}">
        <p14:creationId xmlns:p14="http://schemas.microsoft.com/office/powerpoint/2010/main" val="290849464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匾額 3" descr="佛學概要十四講表 習講">
            <a:extLst>
              <a:ext uri="{FF2B5EF4-FFF2-40B4-BE49-F238E27FC236}">
                <a16:creationId xmlns:a16="http://schemas.microsoft.com/office/drawing/2014/main" id="{5C2BDBBC-012E-9F39-DABE-FEA9D8B1E8BC}"/>
              </a:ext>
            </a:extLst>
          </p:cNvPr>
          <p:cNvSpPr/>
          <p:nvPr/>
        </p:nvSpPr>
        <p:spPr>
          <a:xfrm>
            <a:off x="11268162" y="117426"/>
            <a:ext cx="717985" cy="5760640"/>
          </a:xfrm>
          <a:prstGeom prst="plaque">
            <a:avLst/>
          </a:prstGeom>
          <a:effectLst>
            <a:glow rad="139700">
              <a:schemeClr val="bg1">
                <a:alpha val="69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中國佛典研究二</a:t>
            </a:r>
            <a:endParaRPr lang="en-US" altLang="zh-CN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r>
              <a:rPr lang="en-US" altLang="zh-CN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  </a:t>
            </a:r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：</a:t>
            </a:r>
            <a:r>
              <a:rPr lang="zh-TW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金剛經</a:t>
            </a:r>
            <a:endParaRPr lang="en-US" altLang="zh-TW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endParaRPr lang="en-US" altLang="zh-TW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第三</a:t>
            </a:r>
            <a:endParaRPr lang="en-US" altLang="zh-CN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講</a:t>
            </a:r>
            <a:endParaRPr lang="zh-TW" altLang="en-US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</p:txBody>
      </p:sp>
      <p:pic>
        <p:nvPicPr>
          <p:cNvPr id="5" name="圖片 4">
            <a:extLst>
              <a:ext uri="{FF2B5EF4-FFF2-40B4-BE49-F238E27FC236}">
                <a16:creationId xmlns:a16="http://schemas.microsoft.com/office/drawing/2014/main" id="{38FC7059-6EE8-857C-130D-F627527E82B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468" b="97110" l="9346" r="89720">
                        <a14:foregroundMark x1="49533" y1="43353" x2="49533" y2="43353"/>
                        <a14:foregroundMark x1="51402" y1="44509" x2="51402" y2="44509"/>
                        <a14:foregroundMark x1="71963" y1="32370" x2="71963" y2="32370"/>
                        <a14:foregroundMark x1="50467" y1="19653" x2="50467" y2="19653"/>
                        <a14:foregroundMark x1="55140" y1="56069" x2="55140" y2="56069"/>
                        <a14:foregroundMark x1="37383" y1="60694" x2="37383" y2="60694"/>
                        <a14:foregroundMark x1="13084" y1="67630" x2="13084" y2="67630"/>
                        <a14:foregroundMark x1="88785" y1="66474" x2="88785" y2="66474"/>
                        <a14:foregroundMark x1="49533" y1="93642" x2="49533" y2="93642"/>
                        <a14:foregroundMark x1="47664" y1="97110" x2="47664" y2="97110"/>
                        <a14:foregroundMark x1="56075" y1="15029" x2="56075" y2="15029"/>
                        <a14:foregroundMark x1="55140" y1="13873" x2="55140" y2="13873"/>
                        <a14:foregroundMark x1="50467" y1="5202" x2="50467" y2="5202"/>
                        <a14:foregroundMark x1="50467" y1="3468" x2="50467" y2="3468"/>
                        <a14:foregroundMark x1="52336" y1="5202" x2="52336" y2="520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381912" y="6021144"/>
            <a:ext cx="490484" cy="793026"/>
          </a:xfrm>
          <a:prstGeom prst="rect">
            <a:avLst/>
          </a:prstGeom>
          <a:effectLst>
            <a:glow rad="50800">
              <a:schemeClr val="bg1"/>
            </a:glow>
          </a:effectLst>
        </p:spPr>
      </p:pic>
      <p:sp>
        <p:nvSpPr>
          <p:cNvPr id="7" name="文字方塊 6">
            <a:extLst>
              <a:ext uri="{FF2B5EF4-FFF2-40B4-BE49-F238E27FC236}">
                <a16:creationId xmlns:a16="http://schemas.microsoft.com/office/drawing/2014/main" id="{12E5B47F-4780-1714-A4FE-F7AF6A95F3A6}"/>
              </a:ext>
            </a:extLst>
          </p:cNvPr>
          <p:cNvSpPr txBox="1"/>
          <p:nvPr/>
        </p:nvSpPr>
        <p:spPr>
          <a:xfrm>
            <a:off x="10184902" y="687196"/>
            <a:ext cx="830997" cy="5266652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2800" b="1" dirty="0">
                <a:solidFill>
                  <a:schemeClr val="bg1">
                    <a:lumMod val="95000"/>
                  </a:schemeClr>
                </a:solidFill>
              </a:rPr>
              <a:t>修學唯以自悟心性為主</a:t>
            </a:r>
          </a:p>
        </p:txBody>
      </p:sp>
      <p:sp>
        <p:nvSpPr>
          <p:cNvPr id="8" name="文字方塊 7">
            <a:extLst>
              <a:ext uri="{FF2B5EF4-FFF2-40B4-BE49-F238E27FC236}">
                <a16:creationId xmlns:a16="http://schemas.microsoft.com/office/drawing/2014/main" id="{000EA955-AE42-2F28-AA3F-D4EBA69A9390}"/>
              </a:ext>
            </a:extLst>
          </p:cNvPr>
          <p:cNvSpPr txBox="1"/>
          <p:nvPr/>
        </p:nvSpPr>
        <p:spPr>
          <a:xfrm>
            <a:off x="7213649" y="679180"/>
            <a:ext cx="2769989" cy="538394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2800" dirty="0">
                <a:solidFill>
                  <a:srgbClr val="FFFF00"/>
                </a:solidFill>
              </a:rPr>
              <a:t>禪家所講的，明心見性。要明心見性，一定要修清淨心。禪家是用禪定的方法，使心恢復到清淨，到相當深度的禪定，才能開悟。</a:t>
            </a:r>
          </a:p>
        </p:txBody>
      </p:sp>
      <p:sp>
        <p:nvSpPr>
          <p:cNvPr id="9" name="文字方塊 8">
            <a:extLst>
              <a:ext uri="{FF2B5EF4-FFF2-40B4-BE49-F238E27FC236}">
                <a16:creationId xmlns:a16="http://schemas.microsoft.com/office/drawing/2014/main" id="{D49C1955-349B-9D92-1A45-ED869E69A7FC}"/>
              </a:ext>
            </a:extLst>
          </p:cNvPr>
          <p:cNvSpPr txBox="1"/>
          <p:nvPr/>
        </p:nvSpPr>
        <p:spPr>
          <a:xfrm>
            <a:off x="2996538" y="668351"/>
            <a:ext cx="4062651" cy="538394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TW" sz="2800" dirty="0">
                <a:solidFill>
                  <a:srgbClr val="FFFF00"/>
                </a:solidFill>
              </a:rPr>
              <a:t>《</a:t>
            </a:r>
            <a:r>
              <a:rPr lang="zh-TW" altLang="en-US" sz="2800" dirty="0">
                <a:solidFill>
                  <a:srgbClr val="FFFF00"/>
                </a:solidFill>
              </a:rPr>
              <a:t>楞嚴經</a:t>
            </a:r>
            <a:r>
              <a:rPr lang="en-US" altLang="zh-TW" sz="2800" dirty="0">
                <a:solidFill>
                  <a:srgbClr val="FFFF00"/>
                </a:solidFill>
              </a:rPr>
              <a:t>》</a:t>
            </a:r>
            <a:r>
              <a:rPr lang="zh-TW" altLang="en-US" sz="2800" dirty="0">
                <a:solidFill>
                  <a:srgbClr val="FFFF00"/>
                </a:solidFill>
              </a:rPr>
              <a:t>說，「淨極光通達」，心淨到極處就放光明，那個心起作用就無所不知、無所不能，你的性德完全恢復了，禪宗講大徹大悟、明心見性，這是我們修學主要的目的。</a:t>
            </a:r>
          </a:p>
        </p:txBody>
      </p:sp>
      <p:sp>
        <p:nvSpPr>
          <p:cNvPr id="10" name="文字方塊 9">
            <a:extLst>
              <a:ext uri="{FF2B5EF4-FFF2-40B4-BE49-F238E27FC236}">
                <a16:creationId xmlns:a16="http://schemas.microsoft.com/office/drawing/2014/main" id="{D05645A7-0503-177E-4E74-5D324AD3878E}"/>
              </a:ext>
            </a:extLst>
          </p:cNvPr>
          <p:cNvSpPr txBox="1"/>
          <p:nvPr/>
        </p:nvSpPr>
        <p:spPr>
          <a:xfrm>
            <a:off x="2083084" y="611414"/>
            <a:ext cx="830997" cy="5266652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2800" b="1" dirty="0">
                <a:solidFill>
                  <a:schemeClr val="bg1">
                    <a:lumMod val="95000"/>
                  </a:schemeClr>
                </a:solidFill>
              </a:rPr>
              <a:t>不重經教，謂之宗下。</a:t>
            </a:r>
          </a:p>
        </p:txBody>
      </p:sp>
      <p:sp>
        <p:nvSpPr>
          <p:cNvPr id="11" name="文字方塊 10">
            <a:extLst>
              <a:ext uri="{FF2B5EF4-FFF2-40B4-BE49-F238E27FC236}">
                <a16:creationId xmlns:a16="http://schemas.microsoft.com/office/drawing/2014/main" id="{D1300CC0-2A95-7C15-4852-C7BC0BDB9AE8}"/>
              </a:ext>
            </a:extLst>
          </p:cNvPr>
          <p:cNvSpPr txBox="1"/>
          <p:nvPr/>
        </p:nvSpPr>
        <p:spPr>
          <a:xfrm>
            <a:off x="528530" y="668351"/>
            <a:ext cx="1477328" cy="538394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2800" dirty="0">
                <a:solidFill>
                  <a:srgbClr val="FFFF00"/>
                </a:solidFill>
              </a:rPr>
              <a:t>佛法大分宗門、教下</a:t>
            </a:r>
            <a:r>
              <a:rPr lang="zh-CN" altLang="en-US" sz="2800" dirty="0">
                <a:solidFill>
                  <a:srgbClr val="FFFF00"/>
                </a:solidFill>
              </a:rPr>
              <a:t>。</a:t>
            </a:r>
            <a:r>
              <a:rPr lang="zh-TW" altLang="en-US" sz="2800" dirty="0">
                <a:solidFill>
                  <a:srgbClr val="FFFF00"/>
                </a:solidFill>
              </a:rPr>
              <a:t>宗是禪宗，禪宗不著重經教，它著重悟心。</a:t>
            </a:r>
          </a:p>
        </p:txBody>
      </p:sp>
    </p:spTree>
    <p:extLst>
      <p:ext uri="{BB962C8B-B14F-4D97-AF65-F5344CB8AC3E}">
        <p14:creationId xmlns:p14="http://schemas.microsoft.com/office/powerpoint/2010/main" val="292783784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匾額 3" descr="佛學概要十四講表 習講">
            <a:extLst>
              <a:ext uri="{FF2B5EF4-FFF2-40B4-BE49-F238E27FC236}">
                <a16:creationId xmlns:a16="http://schemas.microsoft.com/office/drawing/2014/main" id="{77391261-233D-52DE-D6FA-33580401EC08}"/>
              </a:ext>
            </a:extLst>
          </p:cNvPr>
          <p:cNvSpPr/>
          <p:nvPr/>
        </p:nvSpPr>
        <p:spPr>
          <a:xfrm>
            <a:off x="11268162" y="117426"/>
            <a:ext cx="717985" cy="5760640"/>
          </a:xfrm>
          <a:prstGeom prst="plaque">
            <a:avLst/>
          </a:prstGeom>
          <a:effectLst>
            <a:glow rad="139700">
              <a:schemeClr val="bg1">
                <a:alpha val="69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中國佛典研究二</a:t>
            </a:r>
            <a:endParaRPr lang="en-US" altLang="zh-CN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r>
              <a:rPr lang="en-US" altLang="zh-CN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  </a:t>
            </a:r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：</a:t>
            </a:r>
            <a:r>
              <a:rPr lang="zh-TW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金剛經</a:t>
            </a:r>
            <a:endParaRPr lang="en-US" altLang="zh-TW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endParaRPr lang="en-US" altLang="zh-TW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第三</a:t>
            </a:r>
            <a:endParaRPr lang="en-US" altLang="zh-CN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講</a:t>
            </a:r>
            <a:endParaRPr lang="zh-TW" altLang="en-US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</p:txBody>
      </p:sp>
      <p:pic>
        <p:nvPicPr>
          <p:cNvPr id="5" name="圖片 4">
            <a:extLst>
              <a:ext uri="{FF2B5EF4-FFF2-40B4-BE49-F238E27FC236}">
                <a16:creationId xmlns:a16="http://schemas.microsoft.com/office/drawing/2014/main" id="{EAB024DB-C951-3D2F-2A23-6916A3DD516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468" b="97110" l="9346" r="89720">
                        <a14:foregroundMark x1="49533" y1="43353" x2="49533" y2="43353"/>
                        <a14:foregroundMark x1="51402" y1="44509" x2="51402" y2="44509"/>
                        <a14:foregroundMark x1="71963" y1="32370" x2="71963" y2="32370"/>
                        <a14:foregroundMark x1="50467" y1="19653" x2="50467" y2="19653"/>
                        <a14:foregroundMark x1="55140" y1="56069" x2="55140" y2="56069"/>
                        <a14:foregroundMark x1="37383" y1="60694" x2="37383" y2="60694"/>
                        <a14:foregroundMark x1="13084" y1="67630" x2="13084" y2="67630"/>
                        <a14:foregroundMark x1="88785" y1="66474" x2="88785" y2="66474"/>
                        <a14:foregroundMark x1="49533" y1="93642" x2="49533" y2="93642"/>
                        <a14:foregroundMark x1="47664" y1="97110" x2="47664" y2="97110"/>
                        <a14:foregroundMark x1="56075" y1="15029" x2="56075" y2="15029"/>
                        <a14:foregroundMark x1="55140" y1="13873" x2="55140" y2="13873"/>
                        <a14:foregroundMark x1="50467" y1="5202" x2="50467" y2="5202"/>
                        <a14:foregroundMark x1="50467" y1="3468" x2="50467" y2="3468"/>
                        <a14:foregroundMark x1="52336" y1="5202" x2="52336" y2="520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381912" y="6021144"/>
            <a:ext cx="490484" cy="793026"/>
          </a:xfrm>
          <a:prstGeom prst="rect">
            <a:avLst/>
          </a:prstGeom>
          <a:effectLst>
            <a:glow rad="50800">
              <a:schemeClr val="bg1"/>
            </a:glow>
          </a:effectLst>
        </p:spPr>
      </p:pic>
      <p:sp>
        <p:nvSpPr>
          <p:cNvPr id="7" name="文字方塊 6">
            <a:extLst>
              <a:ext uri="{FF2B5EF4-FFF2-40B4-BE49-F238E27FC236}">
                <a16:creationId xmlns:a16="http://schemas.microsoft.com/office/drawing/2014/main" id="{A81D9026-EFBF-9C37-9D67-E98024FED97B}"/>
              </a:ext>
            </a:extLst>
          </p:cNvPr>
          <p:cNvSpPr txBox="1"/>
          <p:nvPr/>
        </p:nvSpPr>
        <p:spPr>
          <a:xfrm>
            <a:off x="9265301" y="611414"/>
            <a:ext cx="1477328" cy="5266652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2800" b="1" dirty="0">
                <a:solidFill>
                  <a:schemeClr val="bg1">
                    <a:lumMod val="95000"/>
                  </a:schemeClr>
                </a:solidFill>
              </a:rPr>
              <a:t>依文字，起觀照，證實相者，謂之教下。</a:t>
            </a:r>
          </a:p>
        </p:txBody>
      </p:sp>
      <p:sp>
        <p:nvSpPr>
          <p:cNvPr id="8" name="文字方塊 7">
            <a:extLst>
              <a:ext uri="{FF2B5EF4-FFF2-40B4-BE49-F238E27FC236}">
                <a16:creationId xmlns:a16="http://schemas.microsoft.com/office/drawing/2014/main" id="{0FF0F7A3-78A5-F816-9540-E42FA734527A}"/>
              </a:ext>
            </a:extLst>
          </p:cNvPr>
          <p:cNvSpPr txBox="1"/>
          <p:nvPr/>
        </p:nvSpPr>
        <p:spPr>
          <a:xfrm>
            <a:off x="5821501" y="637204"/>
            <a:ext cx="3416320" cy="538394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2800" dirty="0">
                <a:solidFill>
                  <a:srgbClr val="FFFF00"/>
                </a:solidFill>
              </a:rPr>
              <a:t>禪宗接引的對象是上智</a:t>
            </a:r>
            <a:r>
              <a:rPr lang="zh-CN" altLang="en-US" sz="2800" dirty="0">
                <a:solidFill>
                  <a:srgbClr val="FFFF00"/>
                </a:solidFill>
              </a:rPr>
              <a:t>和</a:t>
            </a:r>
            <a:r>
              <a:rPr lang="zh-TW" altLang="en-US" sz="2800" dirty="0">
                <a:solidFill>
                  <a:srgbClr val="FFFF00"/>
                </a:solidFill>
              </a:rPr>
              <a:t>下愚</a:t>
            </a:r>
            <a:r>
              <a:rPr lang="zh-CN" altLang="en-US" sz="2800" dirty="0">
                <a:solidFill>
                  <a:srgbClr val="FFFF00"/>
                </a:solidFill>
              </a:rPr>
              <a:t>。</a:t>
            </a:r>
            <a:r>
              <a:rPr lang="zh-TW" altLang="en-US" sz="2800" dirty="0">
                <a:solidFill>
                  <a:srgbClr val="FFFF00"/>
                </a:solidFill>
              </a:rPr>
              <a:t>像我們這些人參禪不會有成就的，不夠資格。我們要從教下，研究經典，依照經典的理論方法來修行，這叫教下。</a:t>
            </a:r>
          </a:p>
        </p:txBody>
      </p:sp>
      <p:sp>
        <p:nvSpPr>
          <p:cNvPr id="9" name="文字方塊 8">
            <a:extLst>
              <a:ext uri="{FF2B5EF4-FFF2-40B4-BE49-F238E27FC236}">
                <a16:creationId xmlns:a16="http://schemas.microsoft.com/office/drawing/2014/main" id="{BD12D147-0B85-3BA1-6399-1069C41A6B06}"/>
              </a:ext>
            </a:extLst>
          </p:cNvPr>
          <p:cNvSpPr txBox="1"/>
          <p:nvPr/>
        </p:nvSpPr>
        <p:spPr>
          <a:xfrm>
            <a:off x="4712729" y="621482"/>
            <a:ext cx="830997" cy="5266652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2800" b="1" dirty="0">
                <a:solidFill>
                  <a:schemeClr val="bg1">
                    <a:lumMod val="95000"/>
                  </a:schemeClr>
                </a:solidFill>
              </a:rPr>
              <a:t>此佛家自稱宗教也</a:t>
            </a:r>
          </a:p>
        </p:txBody>
      </p:sp>
      <p:sp>
        <p:nvSpPr>
          <p:cNvPr id="10" name="文字方塊 9">
            <a:extLst>
              <a:ext uri="{FF2B5EF4-FFF2-40B4-BE49-F238E27FC236}">
                <a16:creationId xmlns:a16="http://schemas.microsoft.com/office/drawing/2014/main" id="{2292C5F8-55DD-D9E8-15D4-C036A95EA6A8}"/>
              </a:ext>
            </a:extLst>
          </p:cNvPr>
          <p:cNvSpPr txBox="1"/>
          <p:nvPr/>
        </p:nvSpPr>
        <p:spPr>
          <a:xfrm>
            <a:off x="622598" y="611414"/>
            <a:ext cx="4062651" cy="538394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2800" dirty="0">
                <a:solidFill>
                  <a:srgbClr val="FFFF00"/>
                </a:solidFill>
              </a:rPr>
              <a:t>佛門稱宗教，跟一般人講的宗教意思完全不同。佛家講的宗是禪宗，佛家講的教，</a:t>
            </a:r>
            <a:r>
              <a:rPr lang="zh-CN" altLang="en-US" sz="2800" dirty="0">
                <a:solidFill>
                  <a:srgbClr val="FFFF00"/>
                </a:solidFill>
              </a:rPr>
              <a:t>是</a:t>
            </a:r>
            <a:r>
              <a:rPr lang="zh-TW" altLang="en-US" sz="2800" dirty="0">
                <a:solidFill>
                  <a:srgbClr val="FFFF00"/>
                </a:solidFill>
              </a:rPr>
              <a:t>禪宗以外的派別都叫做教。在中國總共有十個宗派，除了禪宗之外，其餘九個宗派都叫做教下。</a:t>
            </a:r>
          </a:p>
        </p:txBody>
      </p:sp>
    </p:spTree>
    <p:extLst>
      <p:ext uri="{BB962C8B-B14F-4D97-AF65-F5344CB8AC3E}">
        <p14:creationId xmlns:p14="http://schemas.microsoft.com/office/powerpoint/2010/main" val="233821608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5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6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7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8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9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10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1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1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1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1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15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16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17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18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19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20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2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2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27080</TotalTime>
  <Words>3077</Words>
  <Application>Microsoft Office PowerPoint</Application>
  <PresentationFormat>自訂</PresentationFormat>
  <Paragraphs>156</Paragraphs>
  <Slides>22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2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22</vt:i4>
      </vt:variant>
    </vt:vector>
  </HeadingPairs>
  <TitlesOfParts>
    <vt:vector size="25" baseType="lpstr">
      <vt:lpstr>Arial</vt:lpstr>
      <vt:lpstr>Calibri</vt:lpstr>
      <vt:lpstr>Office 主题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Administrator</dc:creator>
  <cp:lastModifiedBy>Shengmiao</cp:lastModifiedBy>
  <cp:revision>708</cp:revision>
  <dcterms:created xsi:type="dcterms:W3CDTF">2019-12-17T19:51:00Z</dcterms:created>
  <dcterms:modified xsi:type="dcterms:W3CDTF">2025-04-23T16:18:54Z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2052-11.1.0.9513</vt:lpwstr>
  </property>
</Properties>
</file>