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821" r:id="rId6"/>
  </p:sldMasterIdLst>
  <p:notesMasterIdLst>
    <p:notesMasterId r:id="rId18"/>
  </p:notesMasterIdLst>
  <p:handoutMasterIdLst>
    <p:handoutMasterId r:id="rId19"/>
  </p:handoutMasterIdLst>
  <p:sldIdLst>
    <p:sldId id="277" r:id="rId7"/>
    <p:sldId id="395" r:id="rId8"/>
    <p:sldId id="397" r:id="rId9"/>
    <p:sldId id="398" r:id="rId10"/>
    <p:sldId id="401" r:id="rId11"/>
    <p:sldId id="400" r:id="rId12"/>
    <p:sldId id="390" r:id="rId13"/>
    <p:sldId id="391" r:id="rId14"/>
    <p:sldId id="392" r:id="rId15"/>
    <p:sldId id="393" r:id="rId16"/>
    <p:sldId id="383" r:id="rId17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  <a:srgbClr val="9900CC"/>
    <a:srgbClr val="0000FF"/>
    <a:srgbClr val="EDB9FF"/>
    <a:srgbClr val="CFD5EA"/>
    <a:srgbClr val="FFD400"/>
    <a:srgbClr val="E9EBF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6219060-7004-4BB2-BBE1-95A542F4B048}" v="12" dt="2025-06-14T18:15:02.19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5" d="100"/>
          <a:sy n="75" d="100"/>
        </p:scale>
        <p:origin x="874" y="43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notesMaster" Target="notesMasters/notesMaster1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1.xml"/><Relationship Id="rId11" Type="http://schemas.openxmlformats.org/officeDocument/2006/relationships/slide" Target="slides/slide5.xml"/><Relationship Id="rId24" Type="http://schemas.openxmlformats.org/officeDocument/2006/relationships/tableStyles" Target="tableStyles.xml"/><Relationship Id="rId5" Type="http://schemas.openxmlformats.org/officeDocument/2006/relationships/customXml" Target="../customXml/item5.xml"/><Relationship Id="rId15" Type="http://schemas.openxmlformats.org/officeDocument/2006/relationships/slide" Target="slides/slide9.xml"/><Relationship Id="rId23" Type="http://schemas.openxmlformats.org/officeDocument/2006/relationships/theme" Target="theme/theme1.xml"/><Relationship Id="rId10" Type="http://schemas.openxmlformats.org/officeDocument/2006/relationships/slide" Target="slides/slide4.xml"/><Relationship Id="rId19" Type="http://schemas.openxmlformats.org/officeDocument/2006/relationships/handoutMaster" Target="handoutMasters/handoutMaster1.xml"/><Relationship Id="rId4" Type="http://schemas.openxmlformats.org/officeDocument/2006/relationships/customXml" Target="../customXml/item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rif Salem" userId="93371da5-1b6a-4146-a736-4a3b0c81f0c2" providerId="ADAL" clId="{E6219060-7004-4BB2-BBE1-95A542F4B048}"/>
    <pc:docChg chg="undo custSel addSld delSld modSld">
      <pc:chgData name="Serif Salem" userId="93371da5-1b6a-4146-a736-4a3b0c81f0c2" providerId="ADAL" clId="{E6219060-7004-4BB2-BBE1-95A542F4B048}" dt="2025-06-14T18:15:06.023" v="67" actId="47"/>
      <pc:docMkLst>
        <pc:docMk/>
      </pc:docMkLst>
      <pc:sldChg chg="modSp mod">
        <pc:chgData name="Serif Salem" userId="93371da5-1b6a-4146-a736-4a3b0c81f0c2" providerId="ADAL" clId="{E6219060-7004-4BB2-BBE1-95A542F4B048}" dt="2025-06-14T18:05:55.096" v="65" actId="20577"/>
        <pc:sldMkLst>
          <pc:docMk/>
          <pc:sldMk cId="0" sldId="277"/>
        </pc:sldMkLst>
        <pc:spChg chg="mod">
          <ac:chgData name="Serif Salem" userId="93371da5-1b6a-4146-a736-4a3b0c81f0c2" providerId="ADAL" clId="{E6219060-7004-4BB2-BBE1-95A542F4B048}" dt="2025-06-14T18:05:55.096" v="65" actId="20577"/>
          <ac:spMkLst>
            <pc:docMk/>
            <pc:sldMk cId="0" sldId="277"/>
            <ac:spMk id="4" creationId="{95A4B799-7970-B5CA-F5FE-5F7E308872A1}"/>
          </ac:spMkLst>
        </pc:spChg>
        <pc:spChg chg="mod">
          <ac:chgData name="Serif Salem" userId="93371da5-1b6a-4146-a736-4a3b0c81f0c2" providerId="ADAL" clId="{E6219060-7004-4BB2-BBE1-95A542F4B048}" dt="2025-06-14T18:05:49.595" v="54" actId="20577"/>
          <ac:spMkLst>
            <pc:docMk/>
            <pc:sldMk cId="0" sldId="277"/>
            <ac:spMk id="6" creationId="{D955D944-7FD2-698B-AA46-457559F93737}"/>
          </ac:spMkLst>
        </pc:spChg>
      </pc:sldChg>
      <pc:sldChg chg="del">
        <pc:chgData name="Serif Salem" userId="93371da5-1b6a-4146-a736-4a3b0c81f0c2" providerId="ADAL" clId="{E6219060-7004-4BB2-BBE1-95A542F4B048}" dt="2025-06-14T17:27:34.066" v="2" actId="47"/>
        <pc:sldMkLst>
          <pc:docMk/>
          <pc:sldMk cId="167578430" sldId="363"/>
        </pc:sldMkLst>
      </pc:sldChg>
      <pc:sldChg chg="del">
        <pc:chgData name="Serif Salem" userId="93371da5-1b6a-4146-a736-4a3b0c81f0c2" providerId="ADAL" clId="{E6219060-7004-4BB2-BBE1-95A542F4B048}" dt="2025-06-14T17:27:24.177" v="1" actId="47"/>
        <pc:sldMkLst>
          <pc:docMk/>
          <pc:sldMk cId="0" sldId="375"/>
        </pc:sldMkLst>
      </pc:sldChg>
      <pc:sldChg chg="del">
        <pc:chgData name="Serif Salem" userId="93371da5-1b6a-4146-a736-4a3b0c81f0c2" providerId="ADAL" clId="{E6219060-7004-4BB2-BBE1-95A542F4B048}" dt="2025-06-14T17:27:34.066" v="2" actId="47"/>
        <pc:sldMkLst>
          <pc:docMk/>
          <pc:sldMk cId="3918818607" sldId="387"/>
        </pc:sldMkLst>
      </pc:sldChg>
      <pc:sldChg chg="del">
        <pc:chgData name="Serif Salem" userId="93371da5-1b6a-4146-a736-4a3b0c81f0c2" providerId="ADAL" clId="{E6219060-7004-4BB2-BBE1-95A542F4B048}" dt="2025-06-14T17:27:34.066" v="2" actId="47"/>
        <pc:sldMkLst>
          <pc:docMk/>
          <pc:sldMk cId="937933957" sldId="389"/>
        </pc:sldMkLst>
      </pc:sldChg>
      <pc:sldChg chg="modSp mod">
        <pc:chgData name="Serif Salem" userId="93371da5-1b6a-4146-a736-4a3b0c81f0c2" providerId="ADAL" clId="{E6219060-7004-4BB2-BBE1-95A542F4B048}" dt="2025-06-14T18:04:07.257" v="44" actId="20577"/>
        <pc:sldMkLst>
          <pc:docMk/>
          <pc:sldMk cId="4046922792" sldId="390"/>
        </pc:sldMkLst>
        <pc:spChg chg="mod">
          <ac:chgData name="Serif Salem" userId="93371da5-1b6a-4146-a736-4a3b0c81f0c2" providerId="ADAL" clId="{E6219060-7004-4BB2-BBE1-95A542F4B048}" dt="2025-06-14T18:04:07.257" v="44" actId="20577"/>
          <ac:spMkLst>
            <pc:docMk/>
            <pc:sldMk cId="4046922792" sldId="390"/>
            <ac:spMk id="4" creationId="{3289B129-D6D7-6204-6A9C-A76031782D57}"/>
          </ac:spMkLst>
        </pc:spChg>
      </pc:sldChg>
      <pc:sldChg chg="modSp mod">
        <pc:chgData name="Serif Salem" userId="93371da5-1b6a-4146-a736-4a3b0c81f0c2" providerId="ADAL" clId="{E6219060-7004-4BB2-BBE1-95A542F4B048}" dt="2025-06-14T18:04:03.228" v="42" actId="20577"/>
        <pc:sldMkLst>
          <pc:docMk/>
          <pc:sldMk cId="3404713415" sldId="391"/>
        </pc:sldMkLst>
        <pc:spChg chg="mod">
          <ac:chgData name="Serif Salem" userId="93371da5-1b6a-4146-a736-4a3b0c81f0c2" providerId="ADAL" clId="{E6219060-7004-4BB2-BBE1-95A542F4B048}" dt="2025-06-14T18:04:03.228" v="42" actId="20577"/>
          <ac:spMkLst>
            <pc:docMk/>
            <pc:sldMk cId="3404713415" sldId="391"/>
            <ac:spMk id="4" creationId="{39F67F3C-7E71-3A58-40F8-47A30A31A44F}"/>
          </ac:spMkLst>
        </pc:spChg>
      </pc:sldChg>
      <pc:sldChg chg="modSp mod">
        <pc:chgData name="Serif Salem" userId="93371da5-1b6a-4146-a736-4a3b0c81f0c2" providerId="ADAL" clId="{E6219060-7004-4BB2-BBE1-95A542F4B048}" dt="2025-06-14T18:03:58.140" v="40" actId="20577"/>
        <pc:sldMkLst>
          <pc:docMk/>
          <pc:sldMk cId="3907005618" sldId="392"/>
        </pc:sldMkLst>
        <pc:spChg chg="mod">
          <ac:chgData name="Serif Salem" userId="93371da5-1b6a-4146-a736-4a3b0c81f0c2" providerId="ADAL" clId="{E6219060-7004-4BB2-BBE1-95A542F4B048}" dt="2025-06-14T18:03:58.140" v="40" actId="20577"/>
          <ac:spMkLst>
            <pc:docMk/>
            <pc:sldMk cId="3907005618" sldId="392"/>
            <ac:spMk id="4" creationId="{BE6FEE5A-8610-8877-ADCB-EAF3337AD88B}"/>
          </ac:spMkLst>
        </pc:spChg>
      </pc:sldChg>
      <pc:sldChg chg="modSp mod">
        <pc:chgData name="Serif Salem" userId="93371da5-1b6a-4146-a736-4a3b0c81f0c2" providerId="ADAL" clId="{E6219060-7004-4BB2-BBE1-95A542F4B048}" dt="2025-06-14T18:05:20.998" v="53" actId="27636"/>
        <pc:sldMkLst>
          <pc:docMk/>
          <pc:sldMk cId="242028255" sldId="393"/>
        </pc:sldMkLst>
        <pc:spChg chg="mod">
          <ac:chgData name="Serif Salem" userId="93371da5-1b6a-4146-a736-4a3b0c81f0c2" providerId="ADAL" clId="{E6219060-7004-4BB2-BBE1-95A542F4B048}" dt="2025-06-14T18:05:20.998" v="53" actId="27636"/>
          <ac:spMkLst>
            <pc:docMk/>
            <pc:sldMk cId="242028255" sldId="393"/>
            <ac:spMk id="4" creationId="{5FAFA51E-A2B4-20CE-6CC9-7BC6F4436073}"/>
          </ac:spMkLst>
        </pc:spChg>
      </pc:sldChg>
      <pc:sldChg chg="del">
        <pc:chgData name="Serif Salem" userId="93371da5-1b6a-4146-a736-4a3b0c81f0c2" providerId="ADAL" clId="{E6219060-7004-4BB2-BBE1-95A542F4B048}" dt="2025-06-14T17:27:34.066" v="2" actId="47"/>
        <pc:sldMkLst>
          <pc:docMk/>
          <pc:sldMk cId="1842912348" sldId="394"/>
        </pc:sldMkLst>
      </pc:sldChg>
      <pc:sldChg chg="add">
        <pc:chgData name="Serif Salem" userId="93371da5-1b6a-4146-a736-4a3b0c81f0c2" providerId="ADAL" clId="{E6219060-7004-4BB2-BBE1-95A542F4B048}" dt="2025-06-14T17:27:22.327" v="0"/>
        <pc:sldMkLst>
          <pc:docMk/>
          <pc:sldMk cId="0" sldId="395"/>
        </pc:sldMkLst>
      </pc:sldChg>
      <pc:sldChg chg="add modTransition">
        <pc:chgData name="Serif Salem" userId="93371da5-1b6a-4146-a736-4a3b0c81f0c2" providerId="ADAL" clId="{E6219060-7004-4BB2-BBE1-95A542F4B048}" dt="2025-06-14T17:28:15.875" v="3"/>
        <pc:sldMkLst>
          <pc:docMk/>
          <pc:sldMk cId="334666795" sldId="397"/>
        </pc:sldMkLst>
      </pc:sldChg>
      <pc:sldChg chg="add modTransition modAnim">
        <pc:chgData name="Serif Salem" userId="93371da5-1b6a-4146-a736-4a3b0c81f0c2" providerId="ADAL" clId="{E6219060-7004-4BB2-BBE1-95A542F4B048}" dt="2025-06-14T17:28:41.146" v="6"/>
        <pc:sldMkLst>
          <pc:docMk/>
          <pc:sldMk cId="3221798238" sldId="398"/>
        </pc:sldMkLst>
      </pc:sldChg>
      <pc:sldChg chg="add del modAnim">
        <pc:chgData name="Serif Salem" userId="93371da5-1b6a-4146-a736-4a3b0c81f0c2" providerId="ADAL" clId="{E6219060-7004-4BB2-BBE1-95A542F4B048}" dt="2025-06-14T18:02:23.389" v="22" actId="47"/>
        <pc:sldMkLst>
          <pc:docMk/>
          <pc:sldMk cId="1888862870" sldId="399"/>
        </pc:sldMkLst>
      </pc:sldChg>
      <pc:sldChg chg="add del modAnim">
        <pc:chgData name="Serif Salem" userId="93371da5-1b6a-4146-a736-4a3b0c81f0c2" providerId="ADAL" clId="{E6219060-7004-4BB2-BBE1-95A542F4B048}" dt="2025-06-14T18:15:02.194" v="66"/>
        <pc:sldMkLst>
          <pc:docMk/>
          <pc:sldMk cId="21018508" sldId="400"/>
        </pc:sldMkLst>
      </pc:sldChg>
      <pc:sldChg chg="add modAnim">
        <pc:chgData name="Serif Salem" userId="93371da5-1b6a-4146-a736-4a3b0c81f0c2" providerId="ADAL" clId="{E6219060-7004-4BB2-BBE1-95A542F4B048}" dt="2025-06-14T18:02:33.499" v="24"/>
        <pc:sldMkLst>
          <pc:docMk/>
          <pc:sldMk cId="4158300674" sldId="401"/>
        </pc:sldMkLst>
      </pc:sldChg>
      <pc:sldChg chg="add del modAnim">
        <pc:chgData name="Serif Salem" userId="93371da5-1b6a-4146-a736-4a3b0c81f0c2" providerId="ADAL" clId="{E6219060-7004-4BB2-BBE1-95A542F4B048}" dt="2025-06-14T18:15:06.023" v="67" actId="47"/>
        <pc:sldMkLst>
          <pc:docMk/>
          <pc:sldMk cId="698718216" sldId="402"/>
        </pc:sldMkLst>
      </pc:sldChg>
    </pc:docChg>
  </pc:docChgLst>
  <pc:docChgLst>
    <pc:chgData name="Serif Salem" userId="93371da5-1b6a-4146-a736-4a3b0c81f0c2" providerId="ADAL" clId="{1404DB59-8F70-4BA8-8BF2-B2E54AE129F8}"/>
    <pc:docChg chg="modSld">
      <pc:chgData name="Serif Salem" userId="93371da5-1b6a-4146-a736-4a3b0c81f0c2" providerId="ADAL" clId="{1404DB59-8F70-4BA8-8BF2-B2E54AE129F8}" dt="2025-06-11T15:51:45.227" v="5" actId="12"/>
      <pc:docMkLst>
        <pc:docMk/>
      </pc:docMkLst>
      <pc:sldChg chg="modSp mod">
        <pc:chgData name="Serif Salem" userId="93371da5-1b6a-4146-a736-4a3b0c81f0c2" providerId="ADAL" clId="{1404DB59-8F70-4BA8-8BF2-B2E54AE129F8}" dt="2025-06-11T15:51:45.227" v="5" actId="12"/>
        <pc:sldMkLst>
          <pc:docMk/>
          <pc:sldMk cId="242028255" sldId="393"/>
        </pc:sldMkLst>
        <pc:spChg chg="mod">
          <ac:chgData name="Serif Salem" userId="93371da5-1b6a-4146-a736-4a3b0c81f0c2" providerId="ADAL" clId="{1404DB59-8F70-4BA8-8BF2-B2E54AE129F8}" dt="2025-06-11T15:51:45.227" v="5" actId="12"/>
          <ac:spMkLst>
            <pc:docMk/>
            <pc:sldMk cId="242028255" sldId="393"/>
            <ac:spMk id="4" creationId="{5FAFA51E-A2B4-20CE-6CC9-7BC6F4436073}"/>
          </ac:spMkLst>
        </pc:spChg>
      </pc:sldChg>
    </pc:docChg>
  </pc:docChgLst>
  <pc:docChgLst>
    <pc:chgData name="Serif Salem" userId="93371da5-1b6a-4146-a736-4a3b0c81f0c2" providerId="ADAL" clId="{098EB32E-2ECC-44FA-8782-40BB704841BC}"/>
    <pc:docChg chg="custSel addSld modSld">
      <pc:chgData name="Serif Salem" userId="93371da5-1b6a-4146-a736-4a3b0c81f0c2" providerId="ADAL" clId="{098EB32E-2ECC-44FA-8782-40BB704841BC}" dt="2025-06-11T10:15:12.538" v="81" actId="404"/>
      <pc:docMkLst>
        <pc:docMk/>
      </pc:docMkLst>
      <pc:sldChg chg="addSp delSp modSp add mod delAnim">
        <pc:chgData name="Serif Salem" userId="93371da5-1b6a-4146-a736-4a3b0c81f0c2" providerId="ADAL" clId="{098EB32E-2ECC-44FA-8782-40BB704841BC}" dt="2025-06-11T10:15:12.538" v="81" actId="404"/>
        <pc:sldMkLst>
          <pc:docMk/>
          <pc:sldMk cId="1842912348" sldId="394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14/06/2025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6/14/2025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6700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3" y="1338149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48006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342900" indent="0" algn="ctr">
              <a:buNone/>
            </a:lvl2pPr>
            <a:lvl3pPr marL="685800" indent="0" algn="ctr">
              <a:buNone/>
            </a:lvl3pPr>
            <a:lvl4pPr marL="1028700" indent="0" algn="ctr">
              <a:buNone/>
            </a:lvl4pPr>
            <a:lvl5pPr marL="1371600" indent="0" algn="ctr">
              <a:buNone/>
            </a:lvl5pPr>
            <a:lvl6pPr marL="1714500" indent="0" algn="ctr">
              <a:buNone/>
            </a:lvl6pPr>
            <a:lvl7pPr marL="2057400" indent="0" algn="ctr">
              <a:buNone/>
            </a:lvl7pPr>
            <a:lvl8pPr marL="2400300" indent="0" algn="ctr">
              <a:buNone/>
            </a:lvl8pPr>
            <a:lvl9pPr marL="27432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A9E3A7C2-7AED-417B-8274-A9E6E0B4512D}" type="datetime1">
              <a:rPr lang="en-US" smtClean="0"/>
              <a:t>6/14/2025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5" y="567649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473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E0E6E9"/>
                </a:solidFill>
              </a:defRPr>
            </a:lvl1pPr>
          </a:lstStyle>
          <a:p>
            <a:fld id="{94AE516A-A443-489D-BF82-919992A18F35}" type="datetime1">
              <a:rPr lang="en-US" smtClean="0"/>
              <a:t>6/14/2025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265983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5" y="567649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3" y="1338149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4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48006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342900" indent="0" algn="ctr">
              <a:buNone/>
            </a:lvl2pPr>
            <a:lvl3pPr marL="685800" indent="0" algn="ctr">
              <a:buNone/>
            </a:lvl3pPr>
            <a:lvl4pPr marL="1028700" indent="0" algn="ctr">
              <a:buNone/>
            </a:lvl4pPr>
            <a:lvl5pPr marL="1371600" indent="0" algn="ctr">
              <a:buNone/>
            </a:lvl5pPr>
            <a:lvl6pPr marL="1714500" indent="0" algn="ctr">
              <a:buNone/>
            </a:lvl6pPr>
            <a:lvl7pPr marL="2057400" indent="0" algn="ctr">
              <a:buNone/>
            </a:lvl7pPr>
            <a:lvl8pPr marL="2400300" indent="0" algn="ctr">
              <a:buNone/>
            </a:lvl8pPr>
            <a:lvl9pPr marL="27432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688730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422" y="164077"/>
            <a:ext cx="11031105" cy="778582"/>
          </a:xfrm>
        </p:spPr>
        <p:txBody>
          <a:bodyPr>
            <a:normAutofit/>
          </a:bodyPr>
          <a:lstStyle>
            <a:lvl1pPr>
              <a:defRPr sz="3200">
                <a:solidFill>
                  <a:srgbClr val="004989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CBEBC-4E21-4213-9E20-37497DDC7ECF}" type="datetime1">
              <a:rPr lang="en-US" smtClean="0"/>
              <a:t>6/14/2025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7" y="1069979"/>
            <a:ext cx="11487151" cy="4975225"/>
          </a:xfrm>
        </p:spPr>
        <p:txBody>
          <a:bodyPr/>
          <a:lstStyle>
            <a:lvl1pPr marL="271463" indent="-271463">
              <a:defRPr/>
            </a:lvl1pPr>
            <a:lvl2pPr marL="542925" indent="-271463">
              <a:defRPr/>
            </a:lvl2pPr>
            <a:lvl3pPr marL="803275" indent="-260350">
              <a:defRPr/>
            </a:lvl3pPr>
            <a:lvl4pPr marL="984250" indent="-180975">
              <a:defRPr/>
            </a:lvl4pPr>
            <a:lvl5pPr marL="1165225" indent="-180975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8" name="Graphic 7" descr="Clipboard with solid fill">
            <a:extLst>
              <a:ext uri="{FF2B5EF4-FFF2-40B4-BE49-F238E27FC236}">
                <a16:creationId xmlns:a16="http://schemas.microsoft.com/office/drawing/2014/main" id="{3C61A5C2-849A-B063-927F-B9CB242693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" y="164081"/>
            <a:ext cx="720883" cy="720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605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015" y="164077"/>
            <a:ext cx="11012511" cy="778582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09D82-F3B5-48A6-A4C7-01D3D861724F}" type="datetime1">
              <a:rPr lang="en-US" smtClean="0"/>
              <a:t>6/14/2025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7" y="1069979"/>
            <a:ext cx="11487151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7" name="Graphic 6" descr="Chat with solid fill">
            <a:extLst>
              <a:ext uri="{FF2B5EF4-FFF2-40B4-BE49-F238E27FC236}">
                <a16:creationId xmlns:a16="http://schemas.microsoft.com/office/drawing/2014/main" id="{C1B3A237-B989-E423-4627-AB4D474298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28259"/>
            <a:ext cx="914400" cy="914400"/>
          </a:xfrm>
          <a:prstGeom prst="rect">
            <a:avLst/>
          </a:prstGeom>
        </p:spPr>
      </p:pic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91829EA-6FE6-9842-0CC3-3982AA3ECD79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FFD900"/>
            </a:solidFill>
          </a:ln>
          <a:effectLst>
            <a:glow rad="63500">
              <a:srgbClr val="004989"/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96974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C22537E9-854A-1343-5A3E-DE9041A9C6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185247"/>
            <a:ext cx="2743200" cy="356491"/>
          </a:xfrm>
        </p:spPr>
        <p:txBody>
          <a:bodyPr/>
          <a:lstStyle/>
          <a:p>
            <a:fld id="{8DDCD83C-B02C-46D8-87FE-58590056B62C}" type="datetime1">
              <a:rPr lang="en-US" smtClean="0"/>
              <a:t>6/14/2025</a:t>
            </a:fld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1BA5CA9B-C854-379F-CA72-13454A475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5755807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013CC0F-541B-515C-FD51-96D7C1CDE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868" y="164077"/>
            <a:ext cx="11042656" cy="778582"/>
          </a:xfrm>
        </p:spPr>
        <p:txBody>
          <a:bodyPr/>
          <a:lstStyle>
            <a:lvl1pPr>
              <a:defRPr>
                <a:ln w="22225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690071-E015-2666-8280-8044ECC2045F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23CFC43-085D-ECDB-C94E-5ACBCD8DCE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7" y="1103313"/>
            <a:ext cx="11487151" cy="5008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DE0E5074-9C3F-FB3E-2E4D-94B5898C83EE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  <a:effectLst>
            <a:glow rad="63500">
              <a:srgbClr val="004989"/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Graphic 7" descr="Puzzle pieces with solid fill">
            <a:extLst>
              <a:ext uri="{FF2B5EF4-FFF2-40B4-BE49-F238E27FC236}">
                <a16:creationId xmlns:a16="http://schemas.microsoft.com/office/drawing/2014/main" id="{4890D5CD-044A-9D0A-69AB-9213116126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96168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6148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FFD9D-4384-49CF-93EC-1EFA100AFA27}" type="datetime1">
              <a:rPr lang="en-US" smtClean="0"/>
              <a:t>6/14/2025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1006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376598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4B5A1-EF64-9729-AEC2-36C3D85FA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2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DF811DF-0ADD-2F4F-8990-B3AD45C582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7" y="4854317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69660FD-F17A-43E4-99AD-23AA88628F8D}" type="datetime1">
              <a:rPr lang="en-US" smtClean="0"/>
              <a:t>6/14/2025</a:t>
            </a:fld>
            <a:endParaRPr lang="en-GB"/>
          </a:p>
        </p:txBody>
      </p:sp>
      <p:sp>
        <p:nvSpPr>
          <p:cNvPr id="10" name="Slide Number Placeholder 7">
            <a:extLst>
              <a:ext uri="{FF2B5EF4-FFF2-40B4-BE49-F238E27FC236}">
                <a16:creationId xmlns:a16="http://schemas.microsoft.com/office/drawing/2014/main" id="{A5A49E56-298E-C426-9650-8EEEBAD9BD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51" y="6424877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25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A3EAE59-13ED-B1C7-162D-79A726945AF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58777" y="1081088"/>
            <a:ext cx="11487151" cy="51752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952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422097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2E824191-4574-D2F9-BF4A-543F75393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2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275264DE-D66C-27CC-4667-30A994A9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887770"/>
            <a:ext cx="2743200" cy="356491"/>
          </a:xfrm>
        </p:spPr>
        <p:txBody>
          <a:bodyPr/>
          <a:lstStyle/>
          <a:p>
            <a:fld id="{1A485FC5-D10D-4095-AD59-55FE2F2EC61B}" type="datetime1">
              <a:rPr lang="en-US" smtClean="0"/>
              <a:t>6/14/2025</a:t>
            </a:fld>
            <a:endParaRPr lang="en-GB"/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5BE756EC-DF41-C17E-EAD6-1B54AEFEC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6458330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9641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265983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E231DB1-2228-4A0C-8FFB-A232342892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118341"/>
            <a:ext cx="2743200" cy="356491"/>
          </a:xfrm>
        </p:spPr>
        <p:txBody>
          <a:bodyPr/>
          <a:lstStyle/>
          <a:p>
            <a:fld id="{157939F7-1260-45A7-B1F3-8857C24005AE}" type="datetime1">
              <a:rPr lang="en-US" smtClean="0"/>
              <a:t>6/14/2025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DEB7CF-C32B-A454-1FCA-0BC0966F1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5688901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5181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101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6692DFF-E7B2-4B6D-8BE7-0A33A93CFFA5}" type="datetime1">
              <a:rPr lang="en-US" smtClean="0"/>
              <a:t>6/14/2025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5" y="6484571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1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1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42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3" y="6448546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8092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1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1" y="0"/>
            <a:ext cx="1743739" cy="733704"/>
          </a:xfrm>
          <a:prstGeom prst="rect">
            <a:avLst/>
          </a:prstGeom>
        </p:spPr>
      </p:pic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DDBF1FC7-C217-2C8F-9A62-2BC0A0EA65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898921"/>
            <a:ext cx="2743200" cy="356491"/>
          </a:xfrm>
        </p:spPr>
        <p:txBody>
          <a:bodyPr/>
          <a:lstStyle/>
          <a:p>
            <a:fld id="{1C690C6D-4CD6-4E6A-A3DD-00742A6C8F55}" type="datetime1">
              <a:rPr lang="en-US" smtClean="0"/>
              <a:t>6/14/2025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7C2CFF-4E02-2641-951E-0DF407A3B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6469481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1695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1" y="6124296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1" y="6124296"/>
            <a:ext cx="1743739" cy="733704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274552-58FE-3BDB-DB27-3FDE19F1A8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898925"/>
            <a:ext cx="2743200" cy="356491"/>
          </a:xfrm>
        </p:spPr>
        <p:txBody>
          <a:bodyPr/>
          <a:lstStyle/>
          <a:p>
            <a:fld id="{CA766A20-24B5-482C-AB82-69E8A164AE7A}" type="datetime1">
              <a:rPr lang="en-US" smtClean="0"/>
              <a:t>6/14/2025</a:t>
            </a:fld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DB3C7BE9-9756-CC10-D22A-EBEA1F3CF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6469485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456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>
            <a:extLst>
              <a:ext uri="{FF2B5EF4-FFF2-40B4-BE49-F238E27FC236}">
                <a16:creationId xmlns:a16="http://schemas.microsoft.com/office/drawing/2014/main" id="{C99B0D98-C636-EF0B-AE82-F99202777D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887772"/>
            <a:ext cx="2743200" cy="356491"/>
          </a:xfrm>
        </p:spPr>
        <p:txBody>
          <a:bodyPr/>
          <a:lstStyle/>
          <a:p>
            <a:fld id="{AECFE451-6B34-461A-A220-F0BAC671E9AC}" type="datetime1">
              <a:rPr lang="en-US" smtClean="0"/>
              <a:t>6/14/2025</a:t>
            </a:fld>
            <a:endParaRPr lang="en-GB"/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9CA36DEF-4F02-7B14-2317-A234814CE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6458332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5522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265983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7D59DD-5410-DA56-6F80-D064267A97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185247"/>
            <a:ext cx="2743200" cy="356491"/>
          </a:xfrm>
        </p:spPr>
        <p:txBody>
          <a:bodyPr/>
          <a:lstStyle/>
          <a:p>
            <a:fld id="{A6F56CB0-0A88-47C1-A734-EF48DE7BA848}" type="datetime1">
              <a:rPr lang="en-US" smtClean="0"/>
              <a:t>6/14/2025</a:t>
            </a:fld>
            <a:endParaRPr lang="en-GB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E5BC8D80-C98C-B0D8-FD5A-CFDCD699B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5755807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1368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6" y="6230683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18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A82E766D-2562-27F2-2A1A-D66333DD40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898922"/>
            <a:ext cx="2743200" cy="356491"/>
          </a:xfrm>
        </p:spPr>
        <p:txBody>
          <a:bodyPr/>
          <a:lstStyle/>
          <a:p>
            <a:fld id="{67ED4ADA-00AA-49AF-8689-ABFED01E6B19}" type="datetime1">
              <a:rPr lang="en-US" smtClean="0"/>
              <a:t>6/14/2025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95D9C-2A80-2CA1-9340-2EC836F22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6469482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021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Questions Transparent Png">
            <a:extLst>
              <a:ext uri="{FF2B5EF4-FFF2-40B4-BE49-F238E27FC236}">
                <a16:creationId xmlns:a16="http://schemas.microsoft.com/office/drawing/2014/main" id="{C6A16EE1-D3FD-3B39-C1BD-B5082D397D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5" y="581374"/>
            <a:ext cx="5485007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6" descr="Questions Transparent Png">
            <a:extLst>
              <a:ext uri="{FF2B5EF4-FFF2-40B4-BE49-F238E27FC236}">
                <a16:creationId xmlns:a16="http://schemas.microsoft.com/office/drawing/2014/main" id="{4543B017-0323-6F4E-1BB2-E28C90FEE0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5" y="581374"/>
            <a:ext cx="5485007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3159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6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E0E6E9"/>
                </a:solidFill>
              </a:defRPr>
            </a:lvl1pPr>
          </a:lstStyle>
          <a:p>
            <a:fld id="{7EA1A5AD-61EC-4419-B064-A12A63DBE72D}" type="datetime1">
              <a:rPr lang="en-US" smtClean="0"/>
              <a:t>6/14/2025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265983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5" y="567649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200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6/14/2025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73783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2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0"/>
          <a:srcRect t="86719" b="2946"/>
          <a:stretch/>
        </p:blipFill>
        <p:spPr>
          <a:xfrm>
            <a:off x="0" y="6149230"/>
            <a:ext cx="12192000" cy="70877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7" y="4118341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7B4161CD-777B-4025-B20A-A2A5D7447EAB}" type="datetime1">
              <a:rPr lang="en-US" smtClean="0"/>
              <a:t>6/14/2025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265983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51" y="5688901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25" b="1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430A051-8BEF-1418-DB2F-94B3F31D81FD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22" y="1058610"/>
            <a:ext cx="11488305" cy="4985464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241BCB9-C2B2-7B93-E5F7-1A145D795383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8918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2" r:id="rId1"/>
    <p:sldLayoutId id="2147483823" r:id="rId2"/>
    <p:sldLayoutId id="2147483824" r:id="rId3"/>
    <p:sldLayoutId id="2147483825" r:id="rId4"/>
    <p:sldLayoutId id="2147483826" r:id="rId5"/>
    <p:sldLayoutId id="2147483827" r:id="rId6"/>
    <p:sldLayoutId id="2147483828" r:id="rId7"/>
    <p:sldLayoutId id="2147483829" r:id="rId8"/>
    <p:sldLayoutId id="2147483830" r:id="rId9"/>
    <p:sldLayoutId id="2147483831" r:id="rId10"/>
    <p:sldLayoutId id="2147483832" r:id="rId11"/>
    <p:sldLayoutId id="2147483833" r:id="rId12"/>
    <p:sldLayoutId id="2147483834" r:id="rId13"/>
    <p:sldLayoutId id="2147483835" r:id="rId14"/>
    <p:sldLayoutId id="2147483836" r:id="rId15"/>
    <p:sldLayoutId id="2147483837" r:id="rId16"/>
    <p:sldLayoutId id="2147483838" r:id="rId17"/>
    <p:sldLayoutId id="2147483839" r:id="rId18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ctr" defTabSz="685800" rtl="0" eaLnBrk="1" latinLnBrk="0" hangingPunct="1">
        <a:lnSpc>
          <a:spcPct val="90000"/>
        </a:lnSpc>
        <a:spcBef>
          <a:spcPct val="0"/>
        </a:spcBef>
        <a:buNone/>
        <a:defRPr sz="32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71463" indent="-271463" algn="l" defTabSz="685800" rtl="0" eaLnBrk="1" latinLnBrk="0" hangingPunct="1">
        <a:lnSpc>
          <a:spcPct val="90000"/>
        </a:lnSpc>
        <a:spcBef>
          <a:spcPts val="750"/>
        </a:spcBef>
        <a:buSzPct val="80000"/>
        <a:buFont typeface="Calibri" panose="020F0502020204030204" pitchFamily="34" charset="0"/>
        <a:buChar char="●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42925" indent="-271463" algn="l" defTabSz="685800" rtl="0" eaLnBrk="1" latinLnBrk="0" hangingPunct="1">
        <a:lnSpc>
          <a:spcPct val="90000"/>
        </a:lnSpc>
        <a:spcBef>
          <a:spcPts val="375"/>
        </a:spcBef>
        <a:buSzPct val="60000"/>
        <a:buFont typeface="Wingdings" panose="05000000000000000000" pitchFamily="2" charset="2"/>
        <a:buChar char="q"/>
        <a:defRPr sz="2200" kern="1200">
          <a:solidFill>
            <a:srgbClr val="004989"/>
          </a:solidFill>
          <a:latin typeface="+mn-lt"/>
          <a:ea typeface="+mn-ea"/>
          <a:cs typeface="+mn-cs"/>
        </a:defRPr>
      </a:lvl2pPr>
      <a:lvl3pPr marL="803275" indent="-260350" algn="l" defTabSz="685800" rtl="0" eaLnBrk="1" latinLnBrk="0" hangingPunct="1">
        <a:lnSpc>
          <a:spcPct val="90000"/>
        </a:lnSpc>
        <a:spcBef>
          <a:spcPts val="375"/>
        </a:spcBef>
        <a:buSzPct val="80000"/>
        <a:buFont typeface="Wingdings" panose="05000000000000000000" pitchFamily="2" charset="2"/>
        <a:buChar char="§"/>
        <a:defRPr sz="2200" kern="1200">
          <a:solidFill>
            <a:srgbClr val="00B050"/>
          </a:solidFill>
          <a:latin typeface="+mn-lt"/>
          <a:ea typeface="+mn-ea"/>
          <a:cs typeface="+mn-cs"/>
        </a:defRPr>
      </a:lvl3pPr>
      <a:lvl4pPr marL="984250" indent="-180975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2000" kern="1200">
          <a:solidFill>
            <a:srgbClr val="7030A0"/>
          </a:solidFill>
          <a:latin typeface="+mn-lt"/>
          <a:ea typeface="+mn-ea"/>
          <a:cs typeface="+mn-cs"/>
        </a:defRPr>
      </a:lvl4pPr>
      <a:lvl5pPr marL="1165225" indent="-180975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D955D944-7FD2-698B-AA46-457559F9373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Analysing and Solving Problems (ACCA4019)</a:t>
            </a:r>
            <a:br>
              <a:rPr lang="en-GB" sz="4000" dirty="0">
                <a:solidFill>
                  <a:schemeClr val="bg1"/>
                </a:solidFill>
              </a:rPr>
            </a:br>
            <a:br>
              <a:rPr lang="en-GB" sz="4000" dirty="0">
                <a:solidFill>
                  <a:schemeClr val="bg1"/>
                </a:solidFill>
              </a:rPr>
            </a:br>
            <a:r>
              <a:rPr lang="en-GB" sz="4000" dirty="0">
                <a:solidFill>
                  <a:schemeClr val="bg1"/>
                </a:solidFill>
              </a:rPr>
              <a:t>Week 6</a:t>
            </a:r>
            <a:endParaRPr lang="en-GB" sz="4000" dirty="0">
              <a:solidFill>
                <a:srgbClr val="004989"/>
              </a:solidFill>
            </a:endParaRP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95A4B799-7970-B5CA-F5FE-5F7E308872A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 dirty="0"/>
              <a:t>Trace Table (Tutorial)</a:t>
            </a:r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C0AA4FA-279D-D8F7-4B2D-883ADD7181EA}"/>
              </a:ext>
            </a:extLst>
          </p:cNvPr>
          <p:cNvSpPr/>
          <p:nvPr/>
        </p:nvSpPr>
        <p:spPr>
          <a:xfrm>
            <a:off x="5232400" y="2600326"/>
            <a:ext cx="18473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endParaRPr lang="en-GB" altLang="en-US" sz="2400" b="1"/>
          </a:p>
          <a:p>
            <a:pPr>
              <a:defRPr/>
            </a:pPr>
            <a:endParaRPr lang="en-GB" altLang="en-US" sz="2400" b="1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4F023-D6C0-AF7F-E547-81436FFB64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Weekly schedule</a:t>
            </a: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B95BA3-6785-E066-C67C-CCF4DBD10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2</a:t>
            </a:fld>
            <a:endParaRPr lang="en-GB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1880D74B-47A9-6774-E271-38E158600C1B}"/>
              </a:ext>
            </a:extLst>
          </p:cNvPr>
          <p:cNvGraphicFramePr>
            <a:graphicFrameLocks noGrp="1"/>
          </p:cNvGraphicFramePr>
          <p:nvPr/>
        </p:nvGraphicFramePr>
        <p:xfrm>
          <a:off x="777961" y="942975"/>
          <a:ext cx="10636078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62995">
                  <a:extLst>
                    <a:ext uri="{9D8B030D-6E8A-4147-A177-3AD203B41FA5}">
                      <a16:colId xmlns:a16="http://schemas.microsoft.com/office/drawing/2014/main" val="3057948719"/>
                    </a:ext>
                  </a:extLst>
                </a:gridCol>
                <a:gridCol w="8373083">
                  <a:extLst>
                    <a:ext uri="{9D8B030D-6E8A-4147-A177-3AD203B41FA5}">
                      <a16:colId xmlns:a16="http://schemas.microsoft.com/office/drawing/2014/main" val="3015195872"/>
                    </a:ext>
                  </a:extLst>
                </a:gridCol>
              </a:tblGrid>
              <a:tr h="245110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Week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Topics 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4732260"/>
                  </a:ext>
                </a:extLst>
              </a:tr>
              <a:tr h="249555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Week 1</a:t>
                      </a:r>
                      <a:endParaRPr lang="en-GB" sz="2200" kern="10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Introduction to Module - Abstract Thinking</a:t>
                      </a:r>
                      <a:endParaRPr lang="en-GB" sz="2200" kern="10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95731072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Week 2</a:t>
                      </a:r>
                      <a:endParaRPr lang="en-GB" sz="2200" kern="10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Requirement Analysis - </a:t>
                      </a:r>
                      <a:r>
                        <a:rPr lang="en-GB" sz="2200" kern="1200" err="1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MoSCoW</a:t>
                      </a:r>
                      <a:r>
                        <a:rPr lang="en-GB" sz="2200" kern="120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 Method</a:t>
                      </a:r>
                      <a:endParaRPr lang="en-GB" sz="2200" kern="10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9869103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Week 3</a:t>
                      </a:r>
                      <a:endParaRPr lang="en-GB" sz="2200" kern="10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Decomposition of Problems</a:t>
                      </a:r>
                      <a:endParaRPr lang="en-GB" sz="2200" kern="10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6664211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Week 4</a:t>
                      </a:r>
                      <a:endParaRPr lang="en-GB" sz="2200" kern="10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Variables</a:t>
                      </a:r>
                      <a:endParaRPr lang="en-GB" sz="2200" kern="10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06812496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Week 5</a:t>
                      </a:r>
                      <a:endParaRPr lang="en-GB" sz="2200" kern="10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Pseudocode and Program Output</a:t>
                      </a:r>
                      <a:endParaRPr lang="en-GB" sz="2200" kern="100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583615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6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rgbClr val="FFD4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tx1"/>
                          </a:solidFill>
                          <a:effectLst/>
                        </a:rPr>
                        <a:t>Tracing Tables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FFD4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48624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7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Flowcharts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4741380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8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noProof="0">
                          <a:solidFill>
                            <a:schemeClr val="tx1"/>
                          </a:solidFill>
                          <a:effectLst/>
                        </a:rPr>
                        <a:t>Modularisation</a:t>
                      </a: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 &amp; Sub Processes in Flowcharts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91286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9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>
                          <a:solidFill>
                            <a:schemeClr val="tx1"/>
                          </a:solidFill>
                          <a:effectLst/>
                        </a:rPr>
                        <a:t>Mock Exam &amp; Assessment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1605429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10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tx1"/>
                          </a:solidFill>
                          <a:effectLst/>
                        </a:rPr>
                        <a:t>Revision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6031385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AB6A70-F01A-1D9D-2AB5-457C4ACC82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-  Simple Tip Calculator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79BAF34-ED39-EB1B-CF75-28F93DF32E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3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96DD71E-5B9D-0AC5-A3D9-A7CFFF95A34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Create a simple tip calculator. It should prompt for a bill amount and a tip rate (percentage). The calculator will then calculate the tip amount and display both the tip amount and the final, total bill amount.</a:t>
            </a:r>
          </a:p>
          <a:p>
            <a:endParaRPr lang="en-GB" dirty="0"/>
          </a:p>
          <a:p>
            <a:r>
              <a:rPr lang="en-GB" dirty="0"/>
              <a:t>Let's do the following tasks:</a:t>
            </a:r>
          </a:p>
          <a:p>
            <a:pPr marL="728662" lvl="1" indent="-457200">
              <a:buSzPct val="90000"/>
              <a:buFont typeface="+mj-lt"/>
              <a:buAutoNum type="arabicParenR"/>
            </a:pPr>
            <a:r>
              <a:rPr lang="en-GB" dirty="0"/>
              <a:t>Create the IPO chart (Basic and Variable style using </a:t>
            </a:r>
            <a:r>
              <a:rPr lang="en-GB" dirty="0" err="1"/>
              <a:t>PascalCase</a:t>
            </a:r>
            <a:r>
              <a:rPr lang="en-GB" dirty="0"/>
              <a:t>).</a:t>
            </a:r>
          </a:p>
          <a:p>
            <a:pPr marL="728662" lvl="1" indent="-457200">
              <a:buSzPct val="90000"/>
              <a:buFont typeface="+mj-lt"/>
              <a:buAutoNum type="arabicParenR"/>
            </a:pPr>
            <a:r>
              <a:rPr lang="en-GB" dirty="0"/>
              <a:t>Create the Pseudocode and the output.</a:t>
            </a:r>
          </a:p>
          <a:p>
            <a:pPr marL="728662" lvl="1" indent="-457200">
              <a:buSzPct val="90000"/>
              <a:buFont typeface="+mj-lt"/>
              <a:buAutoNum type="arabicParenR"/>
            </a:pPr>
            <a:r>
              <a:rPr lang="en-GB" dirty="0"/>
              <a:t>Create the trace Table.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666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762F7A-97C1-87E8-2C4D-4A0C89E342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1E9155-CAFC-5C22-5059-DF61A54F5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- Simple Tip Calculator – IPO Chart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997EE9A-9460-B121-1790-38423290B8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4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D03E36-0F39-6C3E-38C0-6ECF860ABEE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b="1" dirty="0"/>
              <a:t>1. IPO Table (Simple)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b="1" dirty="0"/>
              <a:t>2. IPO Table (with </a:t>
            </a:r>
            <a:r>
              <a:rPr lang="en-GB" b="1" dirty="0" err="1"/>
              <a:t>PascalCase</a:t>
            </a:r>
            <a:r>
              <a:rPr lang="en-GB" b="1" dirty="0"/>
              <a:t> Variables)</a:t>
            </a:r>
          </a:p>
        </p:txBody>
      </p:sp>
      <p:graphicFrame>
        <p:nvGraphicFramePr>
          <p:cNvPr id="7" name="Content Placeholder 3">
            <a:extLst>
              <a:ext uri="{FF2B5EF4-FFF2-40B4-BE49-F238E27FC236}">
                <a16:creationId xmlns:a16="http://schemas.microsoft.com/office/drawing/2014/main" id="{91F8FEB6-1D9C-A332-5366-32DDBB8F2A55}"/>
              </a:ext>
            </a:extLst>
          </p:cNvPr>
          <p:cNvGraphicFramePr>
            <a:graphicFrameLocks/>
          </p:cNvGraphicFramePr>
          <p:nvPr/>
        </p:nvGraphicFramePr>
        <p:xfrm>
          <a:off x="834015" y="1638939"/>
          <a:ext cx="9531273" cy="1137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80326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08836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3963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000"/>
                        <a:t>Input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Process(es)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Output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41680">
                <a:tc>
                  <a:txBody>
                    <a:bodyPr/>
                    <a:lstStyle/>
                    <a:p>
                      <a:r>
                        <a:rPr lang="en-GB" sz="2000"/>
                        <a:t>Bill amount</a:t>
                      </a:r>
                    </a:p>
                    <a:p>
                      <a:r>
                        <a:rPr lang="en-GB" sz="2000"/>
                        <a:t>Tip</a:t>
                      </a:r>
                      <a:r>
                        <a:rPr lang="en-GB" sz="2000" baseline="0"/>
                        <a:t> rate</a:t>
                      </a:r>
                      <a:endParaRPr lang="en-GB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Calculate the tip rate</a:t>
                      </a:r>
                    </a:p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/>
                        <a:t>Calculate the total bill amount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Tip amount</a:t>
                      </a:r>
                    </a:p>
                    <a:p>
                      <a:r>
                        <a:rPr lang="en-GB" sz="2000" dirty="0"/>
                        <a:t>Total bill amount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graphicFrame>
        <p:nvGraphicFramePr>
          <p:cNvPr id="8" name="Content Placeholder 3">
            <a:extLst>
              <a:ext uri="{FF2B5EF4-FFF2-40B4-BE49-F238E27FC236}">
                <a16:creationId xmlns:a16="http://schemas.microsoft.com/office/drawing/2014/main" id="{DAE351BA-3238-818B-90CF-C3812C6951F5}"/>
              </a:ext>
            </a:extLst>
          </p:cNvPr>
          <p:cNvGraphicFramePr>
            <a:graphicFrameLocks/>
          </p:cNvGraphicFramePr>
          <p:nvPr/>
        </p:nvGraphicFramePr>
        <p:xfrm>
          <a:off x="834014" y="4176765"/>
          <a:ext cx="9531274" cy="1137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78576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16096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584540">
                  <a:extLst>
                    <a:ext uri="{9D8B030D-6E8A-4147-A177-3AD203B41FA5}">
                      <a16:colId xmlns:a16="http://schemas.microsoft.com/office/drawing/2014/main" val="215186415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sz="2000"/>
                        <a:t>Input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Process (es)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Output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41680"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000" b="1" err="1">
                          <a:solidFill>
                            <a:srgbClr val="C00000"/>
                          </a:solidFill>
                        </a:rPr>
                        <a:t>B</a:t>
                      </a:r>
                      <a:r>
                        <a:rPr lang="en-GB" sz="2000" err="1"/>
                        <a:t>ill</a:t>
                      </a:r>
                      <a:r>
                        <a:rPr lang="en-GB" sz="2000" b="1" err="1">
                          <a:solidFill>
                            <a:srgbClr val="C00000"/>
                          </a:solidFill>
                        </a:rPr>
                        <a:t>A</a:t>
                      </a:r>
                      <a:r>
                        <a:rPr lang="en-GB" sz="2000" err="1"/>
                        <a:t>mount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000" b="1" err="1">
                          <a:solidFill>
                            <a:srgbClr val="C00000"/>
                          </a:solidFill>
                        </a:rPr>
                        <a:t>T</a:t>
                      </a:r>
                      <a:r>
                        <a:rPr lang="en-GB" sz="2000" err="1"/>
                        <a:t>ip</a:t>
                      </a:r>
                      <a:r>
                        <a:rPr lang="en-GB" sz="2000" b="1" baseline="0" err="1">
                          <a:solidFill>
                            <a:srgbClr val="C00000"/>
                          </a:solidFill>
                        </a:rPr>
                        <a:t>R</a:t>
                      </a:r>
                      <a:r>
                        <a:rPr lang="en-GB" sz="2000" baseline="0" err="1"/>
                        <a:t>ate</a:t>
                      </a:r>
                      <a:endParaRPr lang="en-GB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000" b="1" err="1">
                          <a:solidFill>
                            <a:srgbClr val="C00000"/>
                          </a:solidFill>
                        </a:rPr>
                        <a:t>T</a:t>
                      </a:r>
                      <a:r>
                        <a:rPr lang="en-GB" sz="2000" err="1"/>
                        <a:t>ip</a:t>
                      </a:r>
                      <a:r>
                        <a:rPr lang="en-GB" sz="2000" b="1" err="1">
                          <a:solidFill>
                            <a:srgbClr val="C00000"/>
                          </a:solidFill>
                        </a:rPr>
                        <a:t>A</a:t>
                      </a:r>
                      <a:r>
                        <a:rPr lang="en-GB" sz="2000" err="1"/>
                        <a:t>mount</a:t>
                      </a:r>
                      <a:r>
                        <a:rPr lang="en-GB" sz="2000"/>
                        <a:t> = </a:t>
                      </a:r>
                      <a:r>
                        <a:rPr lang="en-GB" sz="2000" b="1" err="1">
                          <a:solidFill>
                            <a:srgbClr val="C00000"/>
                          </a:solidFill>
                        </a:rPr>
                        <a:t>B</a:t>
                      </a:r>
                      <a:r>
                        <a:rPr lang="en-GB" sz="2000" err="1"/>
                        <a:t>ill</a:t>
                      </a:r>
                      <a:r>
                        <a:rPr lang="en-GB" sz="2000" b="1" err="1">
                          <a:solidFill>
                            <a:srgbClr val="C00000"/>
                          </a:solidFill>
                        </a:rPr>
                        <a:t>A</a:t>
                      </a:r>
                      <a:r>
                        <a:rPr lang="en-GB" sz="2000" err="1"/>
                        <a:t>mount</a:t>
                      </a:r>
                      <a:r>
                        <a:rPr lang="en-GB" sz="2000"/>
                        <a:t> x </a:t>
                      </a:r>
                      <a:r>
                        <a:rPr lang="en-GB" sz="2000" b="1" err="1">
                          <a:solidFill>
                            <a:srgbClr val="C00000"/>
                          </a:solidFill>
                        </a:rPr>
                        <a:t>T</a:t>
                      </a:r>
                      <a:r>
                        <a:rPr lang="en-GB" sz="2000" err="1"/>
                        <a:t>ip</a:t>
                      </a:r>
                      <a:r>
                        <a:rPr lang="en-GB" sz="2000" b="1" baseline="0" err="1">
                          <a:solidFill>
                            <a:srgbClr val="C00000"/>
                          </a:solidFill>
                        </a:rPr>
                        <a:t>R</a:t>
                      </a:r>
                      <a:r>
                        <a:rPr lang="en-GB" sz="2000" baseline="0" err="1"/>
                        <a:t>ate</a:t>
                      </a:r>
                    </a:p>
                    <a:p>
                      <a:pPr marL="342900" marR="0" lvl="0" indent="-34290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000" b="1" err="1">
                          <a:solidFill>
                            <a:srgbClr val="C00000"/>
                          </a:solidFill>
                        </a:rPr>
                        <a:t>T</a:t>
                      </a:r>
                      <a:r>
                        <a:rPr lang="en-GB" sz="2000" err="1"/>
                        <a:t>otal</a:t>
                      </a:r>
                      <a:r>
                        <a:rPr lang="en-GB" sz="2000" b="1" err="1">
                          <a:solidFill>
                            <a:srgbClr val="C00000"/>
                          </a:solidFill>
                        </a:rPr>
                        <a:t>B</a:t>
                      </a:r>
                      <a:r>
                        <a:rPr lang="en-GB" sz="2000" err="1"/>
                        <a:t>ill</a:t>
                      </a:r>
                      <a:r>
                        <a:rPr lang="en-GB" sz="2000" b="1" err="1">
                          <a:solidFill>
                            <a:srgbClr val="C00000"/>
                          </a:solidFill>
                        </a:rPr>
                        <a:t>A</a:t>
                      </a:r>
                      <a:r>
                        <a:rPr lang="en-GB" sz="2000" err="1"/>
                        <a:t>mount</a:t>
                      </a:r>
                      <a:r>
                        <a:rPr lang="en-GB" sz="2000"/>
                        <a:t> = </a:t>
                      </a:r>
                      <a:r>
                        <a:rPr lang="en-GB" sz="2000" b="1" err="1">
                          <a:solidFill>
                            <a:srgbClr val="C00000"/>
                          </a:solidFill>
                        </a:rPr>
                        <a:t>B</a:t>
                      </a:r>
                      <a:r>
                        <a:rPr lang="en-GB" sz="2000" err="1"/>
                        <a:t>ill</a:t>
                      </a:r>
                      <a:r>
                        <a:rPr lang="en-GB" sz="2000" b="1" err="1">
                          <a:solidFill>
                            <a:srgbClr val="C00000"/>
                          </a:solidFill>
                        </a:rPr>
                        <a:t>A</a:t>
                      </a:r>
                      <a:r>
                        <a:rPr lang="en-GB" sz="2000" err="1"/>
                        <a:t>mount</a:t>
                      </a:r>
                      <a:r>
                        <a:rPr lang="en-GB" sz="2000"/>
                        <a:t> + </a:t>
                      </a:r>
                      <a:r>
                        <a:rPr lang="en-GB" sz="2000" b="1" err="1">
                          <a:solidFill>
                            <a:srgbClr val="C00000"/>
                          </a:solidFill>
                        </a:rPr>
                        <a:t>T</a:t>
                      </a:r>
                      <a:r>
                        <a:rPr lang="en-GB" sz="2000" err="1"/>
                        <a:t>ip</a:t>
                      </a:r>
                      <a:r>
                        <a:rPr lang="en-GB" sz="2000" b="1" err="1">
                          <a:solidFill>
                            <a:srgbClr val="C00000"/>
                          </a:solidFill>
                        </a:rPr>
                        <a:t>A</a:t>
                      </a:r>
                      <a:r>
                        <a:rPr lang="en-GB" sz="2000" err="1"/>
                        <a:t>mount</a:t>
                      </a:r>
                      <a:endParaRPr lang="en-GB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000" b="1" dirty="0" err="1">
                          <a:solidFill>
                            <a:srgbClr val="C00000"/>
                          </a:solidFill>
                        </a:rPr>
                        <a:t>T</a:t>
                      </a:r>
                      <a:r>
                        <a:rPr lang="en-GB" sz="2000" dirty="0" err="1"/>
                        <a:t>ip</a:t>
                      </a:r>
                      <a:r>
                        <a:rPr lang="en-GB" sz="2000" b="1" dirty="0" err="1">
                          <a:solidFill>
                            <a:srgbClr val="C00000"/>
                          </a:solidFill>
                        </a:rPr>
                        <a:t>A</a:t>
                      </a:r>
                      <a:r>
                        <a:rPr lang="en-GB" sz="2000" dirty="0" err="1"/>
                        <a:t>mount</a:t>
                      </a:r>
                      <a:endParaRPr lang="en-GB" sz="2000" dirty="0"/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000" b="1" dirty="0" err="1">
                          <a:solidFill>
                            <a:srgbClr val="C00000"/>
                          </a:solidFill>
                        </a:rPr>
                        <a:t>T</a:t>
                      </a:r>
                      <a:r>
                        <a:rPr lang="en-GB" sz="2000" dirty="0" err="1"/>
                        <a:t>otal</a:t>
                      </a:r>
                      <a:r>
                        <a:rPr lang="en-GB" sz="2000" b="1" dirty="0" err="1">
                          <a:solidFill>
                            <a:srgbClr val="C00000"/>
                          </a:solidFill>
                        </a:rPr>
                        <a:t>B</a:t>
                      </a:r>
                      <a:r>
                        <a:rPr lang="en-GB" sz="2000" dirty="0" err="1"/>
                        <a:t>ill</a:t>
                      </a:r>
                      <a:r>
                        <a:rPr lang="en-GB" sz="2000" b="1" dirty="0" err="1">
                          <a:solidFill>
                            <a:srgbClr val="C00000"/>
                          </a:solidFill>
                        </a:rPr>
                        <a:t>A</a:t>
                      </a:r>
                      <a:r>
                        <a:rPr lang="en-GB" sz="2000" dirty="0" err="1"/>
                        <a:t>mount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21798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4AC935-8EA6-C7E2-2A94-644495C2E6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72F8F8-CFE4-2340-4F93-5EA055F815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- Simple Tip Calculator – Pseudocode and Output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CE5B606-BDFA-38AD-359F-C2C2BABA93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4D77D2B-B223-4A5F-B2B2-5AE626418F05}" type="slidenum">
              <a:rPr kumimoji="0" lang="en-GB" sz="825" b="1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82000"/>
                  </a:prstClr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825" b="1" i="0" u="none" strike="noStrike" kern="1200" cap="none" spc="0" normalizeH="0" baseline="0" noProof="0">
              <a:ln>
                <a:noFill/>
              </a:ln>
              <a:solidFill>
                <a:prstClr val="black">
                  <a:tint val="82000"/>
                </a:prst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BC01F5-C98A-5F15-E8B3-C2D464F0204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Autofit/>
          </a:bodyPr>
          <a:lstStyle/>
          <a:p>
            <a:r>
              <a:rPr lang="en-GB" sz="1800" b="1" dirty="0"/>
              <a:t>3. Pseudocode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D99D7BC-82DB-C831-E63B-6E46ECE97DDA}"/>
              </a:ext>
            </a:extLst>
          </p:cNvPr>
          <p:cNvSpPr txBox="1"/>
          <p:nvPr/>
        </p:nvSpPr>
        <p:spPr>
          <a:xfrm>
            <a:off x="745861" y="1500510"/>
            <a:ext cx="4964750" cy="4608954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START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Display “What is the Bill Amount?”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Input </a:t>
            </a:r>
            <a:r>
              <a:rPr kumimoji="0" lang="en-GB" sz="1600" b="1" i="0" u="none" strike="noStrike" kern="1200" cap="none" spc="0" normalizeH="0" baseline="0" noProof="0" dirty="0" err="1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BillAmount</a:t>
            </a:r>
            <a:endParaRPr kumimoji="0" lang="en-GB" sz="16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Display “What tip rate (%) would you like to give?”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Input </a:t>
            </a:r>
            <a:r>
              <a:rPr kumimoji="0" lang="en-GB" sz="1600" b="1" i="0" u="none" strike="noStrike" kern="1200" cap="none" spc="0" normalizeH="0" baseline="0" noProof="0" dirty="0" err="1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TipRate</a:t>
            </a:r>
            <a:endParaRPr kumimoji="0" lang="en-GB" sz="16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+mj-lt"/>
              <a:buAutoNum type="arabicPeriod"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Set </a:t>
            </a:r>
            <a:r>
              <a:rPr kumimoji="0" lang="en-GB" sz="1600" b="1" i="0" u="none" strike="noStrike" kern="1200" cap="none" spc="0" normalizeH="0" baseline="0" noProof="0" dirty="0" err="1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TipAmount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=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BillAmount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*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TipRate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Set </a:t>
            </a:r>
            <a:r>
              <a:rPr kumimoji="0" lang="en-GB" sz="1600" b="1" i="0" u="none" strike="noStrike" kern="1200" cap="none" spc="0" normalizeH="0" baseline="0" noProof="0" dirty="0" err="1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TotalBillAmount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=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BillAmount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+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TipAmount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+mj-lt"/>
              <a:buAutoNum type="arabicPeriod"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Display “You chose to pay the following tip:”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Display </a:t>
            </a:r>
            <a:r>
              <a:rPr kumimoji="0" lang="en-GB" sz="1600" b="1" i="0" u="none" strike="noStrike" kern="1200" cap="none" spc="0" normalizeH="0" baseline="0" noProof="0" dirty="0" err="1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TipAmount</a:t>
            </a:r>
            <a:endParaRPr kumimoji="0" lang="en-GB" sz="1600" b="1" i="0" u="none" strike="noStrike" kern="120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Display “Your final, total bill amount to pay is:”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Display </a:t>
            </a:r>
            <a:r>
              <a:rPr kumimoji="0" lang="en-GB" sz="1600" b="1" i="0" u="none" strike="noStrike" kern="1200" cap="none" spc="0" normalizeH="0" baseline="0" noProof="0" dirty="0" err="1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TotalBillAmount</a:t>
            </a:r>
            <a:endParaRPr kumimoji="0" lang="en-GB" sz="1600" b="1" i="0" u="none" strike="noStrike" kern="120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END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0A5AAE0-649A-6B7B-E21B-D7F3614A5E3E}"/>
              </a:ext>
            </a:extLst>
          </p:cNvPr>
          <p:cNvSpPr txBox="1"/>
          <p:nvPr/>
        </p:nvSpPr>
        <p:spPr>
          <a:xfrm>
            <a:off x="6010836" y="1154660"/>
            <a:ext cx="359574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4. Output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902FEC9-255B-AD71-B4DA-39C3E02F89AE}"/>
              </a:ext>
            </a:extLst>
          </p:cNvPr>
          <p:cNvSpPr txBox="1"/>
          <p:nvPr/>
        </p:nvSpPr>
        <p:spPr>
          <a:xfrm>
            <a:off x="6102353" y="1495488"/>
            <a:ext cx="5443350" cy="2062103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What is the Bill Amount?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500 [Enter]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What tip rate would you like to give?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5 [Enter]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You chose to pay the following tip: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25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Your final, total bill amount to pay is: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525</a:t>
            </a:r>
          </a:p>
        </p:txBody>
      </p:sp>
    </p:spTree>
    <p:extLst>
      <p:ext uri="{BB962C8B-B14F-4D97-AF65-F5344CB8AC3E}">
        <p14:creationId xmlns:p14="http://schemas.microsoft.com/office/powerpoint/2010/main" val="41583006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74AFF8-66EE-584C-3E68-B38BDEACA3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D898FF-B060-930F-A9BF-241F3876B5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- Simple Tip Calculator – Trace Table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BBB146D-7BC1-9FB3-E71C-612C6F4E94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6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87D2B5-43F8-1DA9-5E13-95D1E05BFB2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432428" y="1069979"/>
            <a:ext cx="6413500" cy="4975225"/>
          </a:xfrm>
        </p:spPr>
        <p:txBody>
          <a:bodyPr>
            <a:normAutofit/>
          </a:bodyPr>
          <a:lstStyle/>
          <a:p>
            <a:r>
              <a:rPr lang="en-GB" sz="2000" b="1" dirty="0"/>
              <a:t>5. Trace Table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47C209FB-B766-5400-D443-0BCD45FDAAFD}"/>
              </a:ext>
            </a:extLst>
          </p:cNvPr>
          <p:cNvGraphicFramePr>
            <a:graphicFrameLocks noGrp="1"/>
          </p:cNvGraphicFramePr>
          <p:nvPr/>
        </p:nvGraphicFramePr>
        <p:xfrm>
          <a:off x="5432428" y="1831889"/>
          <a:ext cx="6400795" cy="368808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280159">
                  <a:extLst>
                    <a:ext uri="{9D8B030D-6E8A-4147-A177-3AD203B41FA5}">
                      <a16:colId xmlns:a16="http://schemas.microsoft.com/office/drawing/2014/main" val="1614945208"/>
                    </a:ext>
                  </a:extLst>
                </a:gridCol>
                <a:gridCol w="1280159">
                  <a:extLst>
                    <a:ext uri="{9D8B030D-6E8A-4147-A177-3AD203B41FA5}">
                      <a16:colId xmlns:a16="http://schemas.microsoft.com/office/drawing/2014/main" val="3300070521"/>
                    </a:ext>
                  </a:extLst>
                </a:gridCol>
                <a:gridCol w="1086524">
                  <a:extLst>
                    <a:ext uri="{9D8B030D-6E8A-4147-A177-3AD203B41FA5}">
                      <a16:colId xmlns:a16="http://schemas.microsoft.com/office/drawing/2014/main" val="2273296968"/>
                    </a:ext>
                  </a:extLst>
                </a:gridCol>
                <a:gridCol w="1172584">
                  <a:extLst>
                    <a:ext uri="{9D8B030D-6E8A-4147-A177-3AD203B41FA5}">
                      <a16:colId xmlns:a16="http://schemas.microsoft.com/office/drawing/2014/main" val="2711345062"/>
                    </a:ext>
                  </a:extLst>
                </a:gridCol>
                <a:gridCol w="1581369">
                  <a:extLst>
                    <a:ext uri="{9D8B030D-6E8A-4147-A177-3AD203B41FA5}">
                      <a16:colId xmlns:a16="http://schemas.microsoft.com/office/drawing/2014/main" val="231087466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sz="1600" b="1"/>
                        <a:t>Step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600" b="1" dirty="0" err="1"/>
                        <a:t>BillAmount</a:t>
                      </a:r>
                      <a:endParaRPr lang="en-GB" sz="16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600" b="1" dirty="0" err="1"/>
                        <a:t>TipRate</a:t>
                      </a:r>
                      <a:endParaRPr lang="en-GB" sz="16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600" b="1" dirty="0" err="1"/>
                        <a:t>TipAmount</a:t>
                      </a:r>
                      <a:endParaRPr lang="en-GB" sz="16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600" b="1" dirty="0" err="1"/>
                        <a:t>TotalBillAmount</a:t>
                      </a:r>
                      <a:endParaRPr lang="en-GB" sz="1600" b="1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094638175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600"/>
                        <a:t>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6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6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6271789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600"/>
                        <a:t>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GB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500</a:t>
                      </a:r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6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6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14555931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600"/>
                        <a:t>3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GB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500</a:t>
                      </a:r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6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586278669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600"/>
                        <a:t>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GB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500</a:t>
                      </a:r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91335162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600" dirty="0"/>
                        <a:t>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500</a:t>
                      </a:r>
                      <a:endParaRPr kumimoji="0" lang="en-GB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GB" sz="16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</a:t>
                      </a:r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GB" sz="16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25</a:t>
                      </a:r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62652521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600" dirty="0"/>
                        <a:t>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500</a:t>
                      </a:r>
                      <a:endParaRPr kumimoji="0" lang="en-GB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GB" sz="16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</a:t>
                      </a:r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GB" sz="16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25</a:t>
                      </a:r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GB" sz="16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525</a:t>
                      </a:r>
                      <a:endParaRPr lang="en-GB" sz="16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82683078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600" dirty="0"/>
                        <a:t>7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500</a:t>
                      </a:r>
                      <a:endParaRPr kumimoji="0" lang="en-GB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GB" sz="16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</a:t>
                      </a:r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GB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25</a:t>
                      </a:r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GB" sz="16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525</a:t>
                      </a:r>
                      <a:endParaRPr lang="en-GB" sz="16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97206715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600" dirty="0"/>
                        <a:t>8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500</a:t>
                      </a:r>
                      <a:endParaRPr kumimoji="0" lang="en-GB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GB" sz="16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</a:t>
                      </a:r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25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GB" sz="16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525</a:t>
                      </a:r>
                      <a:endParaRPr lang="en-GB" sz="16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51827245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600" dirty="0"/>
                        <a:t>9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500</a:t>
                      </a:r>
                      <a:endParaRPr kumimoji="0" lang="en-GB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GB" sz="16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</a:t>
                      </a:r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GB" sz="16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25</a:t>
                      </a:r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GB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525</a:t>
                      </a:r>
                      <a:endParaRPr lang="en-GB" sz="16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9643854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600" dirty="0"/>
                        <a:t>10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GB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</a:t>
                      </a:r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GB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25</a:t>
                      </a:r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525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500885487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1D40F80-BEE6-0865-71AF-82B7612DFA44}"/>
              </a:ext>
            </a:extLst>
          </p:cNvPr>
          <p:cNvSpPr txBox="1"/>
          <p:nvPr/>
        </p:nvSpPr>
        <p:spPr>
          <a:xfrm>
            <a:off x="186463" y="1566493"/>
            <a:ext cx="4675993" cy="4539704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sz="1600" dirty="0"/>
              <a:t>START</a:t>
            </a:r>
          </a:p>
          <a:p>
            <a:pPr>
              <a:spcAft>
                <a:spcPts val="600"/>
              </a:spcAft>
            </a:pPr>
            <a:endParaRPr lang="en-GB" sz="1600" dirty="0"/>
          </a:p>
          <a:p>
            <a:pPr marL="342900" indent="-342900">
              <a:spcAft>
                <a:spcPts val="600"/>
              </a:spcAft>
              <a:buFont typeface="+mj-lt"/>
              <a:buAutoNum type="arabicPeriod"/>
            </a:pPr>
            <a:r>
              <a:rPr lang="en-GB" sz="1600" dirty="0">
                <a:solidFill>
                  <a:srgbClr val="C00000"/>
                </a:solidFill>
              </a:rPr>
              <a:t>Display “What is the Bill Amount?”</a:t>
            </a:r>
          </a:p>
          <a:p>
            <a:pPr marL="342900" indent="-342900">
              <a:spcAft>
                <a:spcPts val="600"/>
              </a:spcAft>
              <a:buFont typeface="+mj-lt"/>
              <a:buAutoNum type="arabicPeriod"/>
            </a:pPr>
            <a:r>
              <a:rPr lang="en-GB" sz="1600" dirty="0">
                <a:solidFill>
                  <a:srgbClr val="C00000"/>
                </a:solidFill>
              </a:rPr>
              <a:t>Input </a:t>
            </a:r>
            <a:r>
              <a:rPr lang="en-GB" sz="1600" b="1" dirty="0" err="1">
                <a:solidFill>
                  <a:srgbClr val="C00000"/>
                </a:solidFill>
              </a:rPr>
              <a:t>BillAmount</a:t>
            </a:r>
            <a:endParaRPr lang="en-GB" sz="1600" b="1" dirty="0">
              <a:solidFill>
                <a:srgbClr val="C00000"/>
              </a:solidFill>
            </a:endParaRPr>
          </a:p>
          <a:p>
            <a:pPr marL="342900" indent="-342900">
              <a:spcAft>
                <a:spcPts val="600"/>
              </a:spcAft>
              <a:buFont typeface="+mj-lt"/>
              <a:buAutoNum type="arabicPeriod"/>
            </a:pPr>
            <a:r>
              <a:rPr lang="en-GB" sz="1600" dirty="0">
                <a:solidFill>
                  <a:srgbClr val="C00000"/>
                </a:solidFill>
              </a:rPr>
              <a:t>Display “What tip rate (%) would you like to give?”</a:t>
            </a:r>
          </a:p>
          <a:p>
            <a:pPr marL="342900" indent="-342900">
              <a:spcAft>
                <a:spcPts val="600"/>
              </a:spcAft>
              <a:buFont typeface="+mj-lt"/>
              <a:buAutoNum type="arabicPeriod"/>
            </a:pPr>
            <a:r>
              <a:rPr lang="en-GB" sz="1600" dirty="0">
                <a:solidFill>
                  <a:srgbClr val="C00000"/>
                </a:solidFill>
              </a:rPr>
              <a:t>Input </a:t>
            </a:r>
            <a:r>
              <a:rPr lang="en-GB" sz="1600" b="1" dirty="0" err="1">
                <a:solidFill>
                  <a:srgbClr val="C00000"/>
                </a:solidFill>
              </a:rPr>
              <a:t>TipRate</a:t>
            </a:r>
            <a:endParaRPr lang="en-GB" sz="1600" b="1" dirty="0">
              <a:solidFill>
                <a:srgbClr val="C00000"/>
              </a:solidFill>
            </a:endParaRPr>
          </a:p>
          <a:p>
            <a:pPr marL="342900" indent="-342900">
              <a:spcAft>
                <a:spcPts val="600"/>
              </a:spcAft>
              <a:buFont typeface="+mj-lt"/>
              <a:buAutoNum type="arabicPeriod"/>
            </a:pPr>
            <a:r>
              <a:rPr lang="en-GB" sz="1600" dirty="0">
                <a:solidFill>
                  <a:srgbClr val="00B050"/>
                </a:solidFill>
              </a:rPr>
              <a:t>Set </a:t>
            </a:r>
            <a:r>
              <a:rPr lang="en-GB" sz="1600" b="1" dirty="0" err="1">
                <a:solidFill>
                  <a:srgbClr val="00B050"/>
                </a:solidFill>
              </a:rPr>
              <a:t>TipAmount</a:t>
            </a:r>
            <a:r>
              <a:rPr lang="en-GB" sz="1600" dirty="0">
                <a:solidFill>
                  <a:srgbClr val="00B050"/>
                </a:solidFill>
              </a:rPr>
              <a:t> = </a:t>
            </a:r>
            <a:r>
              <a:rPr lang="en-GB" sz="1600" dirty="0" err="1">
                <a:solidFill>
                  <a:srgbClr val="00B050"/>
                </a:solidFill>
              </a:rPr>
              <a:t>BillAmount</a:t>
            </a:r>
            <a:r>
              <a:rPr lang="en-GB" sz="1600" dirty="0">
                <a:solidFill>
                  <a:srgbClr val="00B050"/>
                </a:solidFill>
              </a:rPr>
              <a:t> * </a:t>
            </a:r>
            <a:r>
              <a:rPr lang="en-GB" sz="1600" dirty="0" err="1">
                <a:solidFill>
                  <a:srgbClr val="00B050"/>
                </a:solidFill>
              </a:rPr>
              <a:t>TipRate</a:t>
            </a:r>
            <a:endParaRPr lang="en-GB" sz="1600" dirty="0">
              <a:solidFill>
                <a:srgbClr val="00B050"/>
              </a:solidFill>
            </a:endParaRPr>
          </a:p>
          <a:p>
            <a:pPr marL="342900" indent="-342900">
              <a:spcAft>
                <a:spcPts val="600"/>
              </a:spcAft>
              <a:buFont typeface="+mj-lt"/>
              <a:buAutoNum type="arabicPeriod"/>
            </a:pPr>
            <a:r>
              <a:rPr lang="en-GB" sz="1600" dirty="0">
                <a:solidFill>
                  <a:srgbClr val="00B050"/>
                </a:solidFill>
              </a:rPr>
              <a:t>Set </a:t>
            </a:r>
            <a:r>
              <a:rPr lang="en-GB" sz="1600" b="1" dirty="0" err="1">
                <a:solidFill>
                  <a:srgbClr val="00B050"/>
                </a:solidFill>
              </a:rPr>
              <a:t>TotalBillAmount</a:t>
            </a:r>
            <a:r>
              <a:rPr lang="en-GB" sz="1600" dirty="0">
                <a:solidFill>
                  <a:srgbClr val="00B050"/>
                </a:solidFill>
              </a:rPr>
              <a:t> = </a:t>
            </a:r>
            <a:r>
              <a:rPr lang="en-GB" sz="1600" dirty="0" err="1">
                <a:solidFill>
                  <a:srgbClr val="00B050"/>
                </a:solidFill>
              </a:rPr>
              <a:t>BillAmount</a:t>
            </a:r>
            <a:r>
              <a:rPr lang="en-GB" sz="1600" dirty="0">
                <a:solidFill>
                  <a:srgbClr val="00B050"/>
                </a:solidFill>
              </a:rPr>
              <a:t> + </a:t>
            </a:r>
            <a:r>
              <a:rPr lang="en-GB" sz="1600" dirty="0" err="1">
                <a:solidFill>
                  <a:srgbClr val="00B050"/>
                </a:solidFill>
              </a:rPr>
              <a:t>TipAmount</a:t>
            </a:r>
            <a:endParaRPr lang="en-GB" sz="1600" dirty="0">
              <a:solidFill>
                <a:srgbClr val="00B050"/>
              </a:solidFill>
            </a:endParaRPr>
          </a:p>
          <a:p>
            <a:pPr marL="342900" indent="-342900">
              <a:spcAft>
                <a:spcPts val="600"/>
              </a:spcAft>
              <a:buFont typeface="+mj-lt"/>
              <a:buAutoNum type="arabicPeriod"/>
            </a:pPr>
            <a:r>
              <a:rPr lang="en-GB" sz="1600" dirty="0">
                <a:solidFill>
                  <a:srgbClr val="0000FF"/>
                </a:solidFill>
              </a:rPr>
              <a:t>Display “You chose to pay the following tip:”</a:t>
            </a:r>
          </a:p>
          <a:p>
            <a:pPr marL="342900" indent="-342900">
              <a:spcAft>
                <a:spcPts val="600"/>
              </a:spcAft>
              <a:buFont typeface="+mj-lt"/>
              <a:buAutoNum type="arabicPeriod"/>
            </a:pPr>
            <a:r>
              <a:rPr lang="en-GB" sz="1600" dirty="0">
                <a:solidFill>
                  <a:srgbClr val="0000FF"/>
                </a:solidFill>
              </a:rPr>
              <a:t>Display </a:t>
            </a:r>
            <a:r>
              <a:rPr lang="en-GB" sz="1600" b="1" dirty="0" err="1">
                <a:solidFill>
                  <a:srgbClr val="0000FF"/>
                </a:solidFill>
              </a:rPr>
              <a:t>TipAmount</a:t>
            </a:r>
            <a:endParaRPr lang="en-GB" sz="1600" b="1" dirty="0">
              <a:solidFill>
                <a:srgbClr val="0000FF"/>
              </a:solidFill>
            </a:endParaRPr>
          </a:p>
          <a:p>
            <a:pPr marL="342900" indent="-342900">
              <a:spcAft>
                <a:spcPts val="600"/>
              </a:spcAft>
              <a:buFont typeface="+mj-lt"/>
              <a:buAutoNum type="arabicPeriod"/>
            </a:pPr>
            <a:r>
              <a:rPr lang="en-GB" sz="1600" dirty="0">
                <a:solidFill>
                  <a:srgbClr val="0000FF"/>
                </a:solidFill>
              </a:rPr>
              <a:t>Display “Your final, total bill amount to pay is:”</a:t>
            </a:r>
          </a:p>
          <a:p>
            <a:pPr marL="342900" indent="-342900">
              <a:spcAft>
                <a:spcPts val="600"/>
              </a:spcAft>
              <a:buFont typeface="+mj-lt"/>
              <a:buAutoNum type="arabicPeriod"/>
            </a:pPr>
            <a:r>
              <a:rPr lang="en-GB" sz="1600" dirty="0">
                <a:solidFill>
                  <a:srgbClr val="0000FF"/>
                </a:solidFill>
              </a:rPr>
              <a:t>Display </a:t>
            </a:r>
            <a:r>
              <a:rPr lang="en-GB" sz="1600" b="1" dirty="0" err="1">
                <a:solidFill>
                  <a:srgbClr val="0000FF"/>
                </a:solidFill>
              </a:rPr>
              <a:t>TotalBillAmount</a:t>
            </a:r>
            <a:endParaRPr lang="en-GB" sz="1600" b="1" dirty="0">
              <a:solidFill>
                <a:srgbClr val="0000FF"/>
              </a:solidFill>
            </a:endParaRPr>
          </a:p>
          <a:p>
            <a:pPr>
              <a:spcAft>
                <a:spcPts val="600"/>
              </a:spcAft>
            </a:pPr>
            <a:endParaRPr lang="en-GB" sz="1600" dirty="0"/>
          </a:p>
          <a:p>
            <a:pPr>
              <a:spcAft>
                <a:spcPts val="600"/>
              </a:spcAft>
            </a:pPr>
            <a:r>
              <a:rPr lang="en-GB" sz="1600" dirty="0"/>
              <a:t>END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6C769D23-B0E6-B944-EC52-6549A7D3BDF7}"/>
              </a:ext>
            </a:extLst>
          </p:cNvPr>
          <p:cNvCxnSpPr>
            <a:cxnSpLocks/>
          </p:cNvCxnSpPr>
          <p:nvPr/>
        </p:nvCxnSpPr>
        <p:spPr>
          <a:xfrm>
            <a:off x="2119257" y="2721684"/>
            <a:ext cx="5013063" cy="0"/>
          </a:xfrm>
          <a:prstGeom prst="straightConnector1">
            <a:avLst/>
          </a:prstGeom>
          <a:ln w="76200">
            <a:solidFill>
              <a:srgbClr val="66FF6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C9D03DD7-F21D-426A-690F-8679EE492060}"/>
              </a:ext>
            </a:extLst>
          </p:cNvPr>
          <p:cNvCxnSpPr>
            <a:cxnSpLocks/>
          </p:cNvCxnSpPr>
          <p:nvPr/>
        </p:nvCxnSpPr>
        <p:spPr>
          <a:xfrm>
            <a:off x="1766048" y="3325905"/>
            <a:ext cx="6549613" cy="0"/>
          </a:xfrm>
          <a:prstGeom prst="straightConnector1">
            <a:avLst/>
          </a:prstGeom>
          <a:ln w="76200">
            <a:solidFill>
              <a:srgbClr val="66FF6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67D5E9EE-79F2-9A6D-79AE-E201B00C4079}"/>
              </a:ext>
            </a:extLst>
          </p:cNvPr>
          <p:cNvCxnSpPr>
            <a:cxnSpLocks/>
          </p:cNvCxnSpPr>
          <p:nvPr/>
        </p:nvCxnSpPr>
        <p:spPr>
          <a:xfrm>
            <a:off x="3948056" y="3679115"/>
            <a:ext cx="5454128" cy="0"/>
          </a:xfrm>
          <a:prstGeom prst="straightConnector1">
            <a:avLst/>
          </a:prstGeom>
          <a:ln w="76200">
            <a:solidFill>
              <a:srgbClr val="66FF6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B7C8618B-2618-18A9-81F4-BE4297B504DB}"/>
              </a:ext>
            </a:extLst>
          </p:cNvPr>
          <p:cNvCxnSpPr>
            <a:cxnSpLocks/>
          </p:cNvCxnSpPr>
          <p:nvPr/>
        </p:nvCxnSpPr>
        <p:spPr>
          <a:xfrm>
            <a:off x="4572000" y="4023360"/>
            <a:ext cx="6024282" cy="0"/>
          </a:xfrm>
          <a:prstGeom prst="straightConnector1">
            <a:avLst/>
          </a:prstGeom>
          <a:ln w="76200">
            <a:solidFill>
              <a:srgbClr val="66FF6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185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00BDA-1B8E-32EB-C916-840C694DB5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Exercise 1: Student Credits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E641B9A-1239-46DF-855E-F5BA022FC4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7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89B129-D6D7-6204-6A9C-A76031782D5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spcAft>
                <a:spcPts val="800"/>
              </a:spcAft>
            </a:pPr>
            <a:r>
              <a:rPr lang="en-GB" dirty="0"/>
              <a:t>Write a program that will take in basic information from a student, including student name, degree name, number of credits taken so far, and the total number of credits required in the degree program.  </a:t>
            </a:r>
          </a:p>
          <a:p>
            <a:r>
              <a:rPr lang="en-GB" dirty="0"/>
              <a:t>The program will then calculate how many credits are needed to graduate.  Display should include the student name, the degree name, and credits left to graduate.</a:t>
            </a:r>
          </a:p>
          <a:p>
            <a:endParaRPr lang="en-GB" dirty="0"/>
          </a:p>
          <a:p>
            <a:r>
              <a:rPr lang="en-GB" b="1" dirty="0"/>
              <a:t>Do the following tasks:</a:t>
            </a:r>
          </a:p>
          <a:p>
            <a:pPr marL="728662" lvl="1" indent="-457200">
              <a:buSzPct val="90000"/>
              <a:buFont typeface="+mj-lt"/>
              <a:buAutoNum type="arabicPeriod"/>
            </a:pPr>
            <a:r>
              <a:rPr lang="en-GB" dirty="0"/>
              <a:t>Create the IPO chart (Basic and Variable style using </a:t>
            </a:r>
            <a:r>
              <a:rPr lang="en-GB" dirty="0" err="1"/>
              <a:t>PascalCase</a:t>
            </a:r>
            <a:r>
              <a:rPr lang="en-GB" dirty="0"/>
              <a:t>).</a:t>
            </a:r>
          </a:p>
          <a:p>
            <a:pPr marL="728662" lvl="1" indent="-457200">
              <a:buSzPct val="90000"/>
              <a:buFont typeface="+mj-lt"/>
              <a:buAutoNum type="arabicPeriod"/>
            </a:pPr>
            <a:r>
              <a:rPr lang="en-GB" dirty="0"/>
              <a:t>Create the Pseudocode and the output.</a:t>
            </a:r>
          </a:p>
          <a:p>
            <a:pPr marL="728662" lvl="1" indent="-457200">
              <a:buSzPct val="90000"/>
              <a:buFont typeface="+mj-lt"/>
              <a:buAutoNum type="arabicPeriod"/>
            </a:pPr>
            <a:r>
              <a:rPr lang="en-GB" dirty="0"/>
              <a:t>Create the Trace Table.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6922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6B1B23-6A4E-C9FB-65F7-B8F1FCBE70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Exercise 2: Bank Deposit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55BC3E2-2A16-8961-3729-BFB9A7A03B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8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F67F3C-7E71-3A58-40F8-47A30A31A44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A bank deposit program should first display the customer’s current account balance (you can set this to any value that you like) when they want to make a new deposit. </a:t>
            </a:r>
          </a:p>
          <a:p>
            <a:r>
              <a:rPr lang="en-GB" dirty="0"/>
              <a:t>The program should then prompt the customer for how the amount they would like to deposit. </a:t>
            </a:r>
          </a:p>
          <a:p>
            <a:r>
              <a:rPr lang="en-GB" dirty="0"/>
              <a:t>The program should compute the new account balance. It should finally display how much the user paid in and the new account balance to the customer.</a:t>
            </a:r>
          </a:p>
          <a:p>
            <a:endParaRPr lang="en-GB" dirty="0"/>
          </a:p>
          <a:p>
            <a:r>
              <a:rPr lang="en-GB" b="1" dirty="0"/>
              <a:t>Do the following tasks:</a:t>
            </a:r>
          </a:p>
          <a:p>
            <a:pPr marL="728662" lvl="1" indent="-457200">
              <a:buSzPct val="90000"/>
              <a:buFont typeface="+mj-lt"/>
              <a:buAutoNum type="arabicPeriod"/>
            </a:pPr>
            <a:r>
              <a:rPr lang="en-GB" dirty="0"/>
              <a:t>Create the IPO chart (Basic and Variable style using </a:t>
            </a:r>
            <a:r>
              <a:rPr lang="en-GB" dirty="0" err="1"/>
              <a:t>PascalCase</a:t>
            </a:r>
            <a:r>
              <a:rPr lang="en-GB" dirty="0"/>
              <a:t>).</a:t>
            </a:r>
          </a:p>
          <a:p>
            <a:pPr marL="728662" lvl="1" indent="-457200">
              <a:buSzPct val="90000"/>
              <a:buFont typeface="+mj-lt"/>
              <a:buAutoNum type="arabicPeriod"/>
            </a:pPr>
            <a:r>
              <a:rPr lang="en-GB" dirty="0"/>
              <a:t>Create the Pseudocode and the output.</a:t>
            </a:r>
          </a:p>
          <a:p>
            <a:pPr marL="728662" lvl="1" indent="-457200">
              <a:buSzPct val="90000"/>
              <a:buFont typeface="+mj-lt"/>
              <a:buAutoNum type="arabicPeriod"/>
            </a:pPr>
            <a:r>
              <a:rPr lang="en-GB" dirty="0"/>
              <a:t>Create the Trace Table.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4713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707D8D-8B43-B057-2896-19EC2A502D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90D07B-17F5-4E6E-3044-1C472336A7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Exercise 3: Contractors’ Pay Calculator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9CECA01-7D38-D911-5E44-8DCB708AD3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9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6FEE5A-8610-8877-ADCB-EAF3337AD88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The HR department would like a simple program to help calculate the amount to pay a contractor.</a:t>
            </a:r>
          </a:p>
          <a:p>
            <a:r>
              <a:rPr lang="en-GB" dirty="0"/>
              <a:t>The contractors are on a fixed rate of £8.00 per hour.</a:t>
            </a:r>
          </a:p>
          <a:p>
            <a:r>
              <a:rPr lang="en-GB" dirty="0"/>
              <a:t>It should prompt for the contractor’s name and how many hours they have worked that month.</a:t>
            </a:r>
          </a:p>
          <a:p>
            <a:r>
              <a:rPr lang="en-GB" dirty="0"/>
              <a:t>It should output the contractor’s name and the amount to pay the contractor.</a:t>
            </a:r>
          </a:p>
          <a:p>
            <a:endParaRPr lang="en-GB" b="1" dirty="0"/>
          </a:p>
          <a:p>
            <a:r>
              <a:rPr lang="en-GB" b="1" dirty="0"/>
              <a:t>Do the following tasks:</a:t>
            </a:r>
          </a:p>
          <a:p>
            <a:pPr marL="728662" lvl="1" indent="-457200">
              <a:buSzPct val="90000"/>
              <a:buFont typeface="+mj-lt"/>
              <a:buAutoNum type="arabicPeriod"/>
            </a:pPr>
            <a:r>
              <a:rPr lang="en-GB" dirty="0"/>
              <a:t>Create the IPO chart (Basic and Variable style using </a:t>
            </a:r>
            <a:r>
              <a:rPr lang="en-GB" dirty="0" err="1"/>
              <a:t>PascalCase</a:t>
            </a:r>
            <a:r>
              <a:rPr lang="en-GB" dirty="0"/>
              <a:t>).</a:t>
            </a:r>
          </a:p>
          <a:p>
            <a:pPr marL="728662" lvl="1" indent="-457200">
              <a:buSzPct val="90000"/>
              <a:buFont typeface="+mj-lt"/>
              <a:buAutoNum type="arabicPeriod"/>
            </a:pPr>
            <a:r>
              <a:rPr lang="en-GB" dirty="0"/>
              <a:t>Create the Pseudocode and the output.</a:t>
            </a:r>
          </a:p>
          <a:p>
            <a:pPr marL="728662" lvl="1" indent="-457200">
              <a:buSzPct val="90000"/>
              <a:buFont typeface="+mj-lt"/>
              <a:buAutoNum type="arabicPeriod"/>
            </a:pPr>
            <a:r>
              <a:rPr lang="en-GB" dirty="0"/>
              <a:t>Create the Trace Table.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7005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9D801B-51D7-3D21-4CF8-310CCA5ED8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554C8E-FAA6-93A3-9AE6-5FB603B16D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Exercise 4: Shopping Basket Calculator Options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22DC0F6-FFBB-F18B-A13F-32597B9B5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10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AFA51E-A2B4-20CE-6CC9-7BC6F443607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Create a solution for calculating the total amount to pay for items in a customer’s shopping basket. In this problem, the customer wishes to purchase three items. Create a solution to prompt for the price of each item.</a:t>
            </a:r>
          </a:p>
          <a:p>
            <a:r>
              <a:rPr lang="en-GB" dirty="0"/>
              <a:t>It should calculate the final, total price, which should include:</a:t>
            </a:r>
          </a:p>
          <a:p>
            <a:pPr lvl="1"/>
            <a:r>
              <a:rPr lang="en-GB" dirty="0"/>
              <a:t>The sum of all items.</a:t>
            </a:r>
          </a:p>
          <a:p>
            <a:pPr lvl="1"/>
            <a:r>
              <a:rPr lang="en-GB" dirty="0"/>
              <a:t>The standard VAT rate, 20%, which is not included as part of an item price.</a:t>
            </a:r>
          </a:p>
          <a:p>
            <a:pPr lvl="1"/>
            <a:r>
              <a:rPr lang="en-GB" dirty="0"/>
              <a:t>The delivery charge which is a flat rate of £3.99.</a:t>
            </a:r>
          </a:p>
          <a:p>
            <a:r>
              <a:rPr lang="en-GB" dirty="0"/>
              <a:t>The program should output the price of each item, the VAT charged, the delivery charge and the final total price.</a:t>
            </a:r>
          </a:p>
          <a:p>
            <a:pPr lvl="1"/>
            <a:endParaRPr lang="en-GB" b="1" dirty="0"/>
          </a:p>
          <a:p>
            <a:r>
              <a:rPr lang="en-GB" b="1" dirty="0"/>
              <a:t>Do the following tasks:</a:t>
            </a:r>
          </a:p>
          <a:p>
            <a:pPr marL="728662" lvl="1" indent="-457200">
              <a:buSzPct val="90000"/>
              <a:buFont typeface="+mj-lt"/>
              <a:buAutoNum type="arabicPeriod"/>
            </a:pPr>
            <a:r>
              <a:rPr lang="en-GB" dirty="0"/>
              <a:t>Create the IPO chart (Basic and Variable style using </a:t>
            </a:r>
            <a:r>
              <a:rPr lang="en-GB" dirty="0" err="1"/>
              <a:t>PascalCase</a:t>
            </a:r>
            <a:r>
              <a:rPr lang="en-GB" dirty="0"/>
              <a:t>).</a:t>
            </a:r>
          </a:p>
          <a:p>
            <a:pPr marL="728662" lvl="1" indent="-457200">
              <a:buSzPct val="90000"/>
              <a:buFont typeface="+mj-lt"/>
              <a:buAutoNum type="arabicPeriod"/>
            </a:pPr>
            <a:r>
              <a:rPr lang="en-GB" dirty="0"/>
              <a:t>Create the Pseudocode and the output.</a:t>
            </a:r>
          </a:p>
          <a:p>
            <a:pPr marL="728662" lvl="1" indent="-457200">
              <a:buSzPct val="90000"/>
              <a:buFont typeface="+mj-lt"/>
              <a:buAutoNum type="arabicPeriod"/>
            </a:pPr>
            <a:r>
              <a:rPr lang="en-GB" dirty="0"/>
              <a:t>Create the Trace Table.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028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377BB06-A534-0B27-A977-6EA7844824E5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834813" y="5689600"/>
            <a:ext cx="357187" cy="355600"/>
          </a:xfrm>
        </p:spPr>
        <p:txBody>
          <a:bodyPr/>
          <a:lstStyle/>
          <a:p>
            <a:fld id="{74D77D2B-B223-4A5F-B2B2-5AE626418F0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641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UWTSD Serif 2025_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025_2" id="{39DF78E4-D1B5-4786-87AD-5E0F5600E76C}" vid="{74AD5F29-278A-4109-BCA2-BD855AB8AA6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E0B1A72B1727944BA974A8330C49DD1" ma:contentTypeVersion="11" ma:contentTypeDescription="Create a new document." ma:contentTypeScope="" ma:versionID="510c89f2e0abf3c839d7453871649485">
  <xsd:schema xmlns:xsd="http://www.w3.org/2001/XMLSchema" xmlns:xs="http://www.w3.org/2001/XMLSchema" xmlns:p="http://schemas.microsoft.com/office/2006/metadata/properties" xmlns:ns3="ea615e75-cfa6-4777-b3e2-cd5725779d91" targetNamespace="http://schemas.microsoft.com/office/2006/metadata/properties" ma:root="true" ma:fieldsID="a76fa69accdd7a8673ebeaf3f2749192" ns3:_="">
    <xsd:import namespace="ea615e75-cfa6-4777-b3e2-cd5725779d9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a615e75-cfa6-4777-b3e2-cd5725779d9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_activity" ma:index="18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ea615e75-cfa6-4777-b3e2-cd5725779d91" xsi:nil="true"/>
  </documentManagement>
</p:properties>
</file>

<file path=customXml/item4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CB8E7F49-899E-49ED-BBFE-6FB5147B6A33}">
  <ds:schemaRefs>
    <ds:schemaRef ds:uri="ea615e75-cfa6-4777-b3e2-cd5725779d9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3.xml><?xml version="1.0" encoding="utf-8"?>
<ds:datastoreItem xmlns:ds="http://schemas.openxmlformats.org/officeDocument/2006/customXml" ds:itemID="{EDD5B511-5103-4FC0-B3F7-1780CE46E0AB}">
  <ds:schemaRefs>
    <ds:schemaRef ds:uri="ea615e75-cfa6-4777-b3e2-cd5725779d9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4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5.xml><?xml version="1.0" encoding="utf-8"?>
<ds:datastoreItem xmlns:ds="http://schemas.openxmlformats.org/officeDocument/2006/customXml" ds:itemID="{E7EFD3A9-EB08-40FD-9D0C-5DEB7AA5313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Serif 2025_2</Template>
  <TotalTime>48</TotalTime>
  <Words>931</Words>
  <Application>Microsoft Office PowerPoint</Application>
  <PresentationFormat>Widescreen</PresentationFormat>
  <Paragraphs>191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Aptos</vt:lpstr>
      <vt:lpstr>Arial</vt:lpstr>
      <vt:lpstr>Calibri</vt:lpstr>
      <vt:lpstr>Calibri Light</vt:lpstr>
      <vt:lpstr>Wingdings</vt:lpstr>
      <vt:lpstr>UWTSD Serif 2025_2</vt:lpstr>
      <vt:lpstr>Analysing and Solving Problems (ACCA4019)  Week 6</vt:lpstr>
      <vt:lpstr>Weekly schedule</vt:lpstr>
      <vt:lpstr>Example -  Simple Tip Calculator</vt:lpstr>
      <vt:lpstr>Example - Simple Tip Calculator – IPO Chart</vt:lpstr>
      <vt:lpstr>Example - Simple Tip Calculator – Pseudocode and Output</vt:lpstr>
      <vt:lpstr>Example - Simple Tip Calculator – Trace Table</vt:lpstr>
      <vt:lpstr>Exercise 1: Student Credits </vt:lpstr>
      <vt:lpstr>Exercise 2: Bank Deposit</vt:lpstr>
      <vt:lpstr>Exercise 3: Contractors’ Pay Calculator</vt:lpstr>
      <vt:lpstr>Exercise 4: Shopping Basket Calculator Options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Serif Salem</cp:lastModifiedBy>
  <cp:revision>1</cp:revision>
  <cp:lastPrinted>2014-09-29T16:21:25Z</cp:lastPrinted>
  <dcterms:created xsi:type="dcterms:W3CDTF">2013-09-18T07:00:31Z</dcterms:created>
  <dcterms:modified xsi:type="dcterms:W3CDTF">2025-06-14T18:15:11Z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  <property fmtid="{D5CDD505-2E9C-101B-9397-08002B2CF9AE}" pid="3" name="ContentTypeId">
    <vt:lpwstr>0x0101003E0B1A72B1727944BA974A8330C49DD1</vt:lpwstr>
  </property>
</Properties>
</file>