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77675" autoAdjust="0"/>
  </p:normalViewPr>
  <p:slideViewPr>
    <p:cSldViewPr snapToGrid="0">
      <p:cViewPr varScale="1">
        <p:scale>
          <a:sx n="81" d="100"/>
          <a:sy n="81" d="100"/>
        </p:scale>
        <p:origin x="72" y="20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2B98D9-B5AE-47E5-864E-2CA0D48E82EA}" type="doc">
      <dgm:prSet loTypeId="urn:microsoft.com/office/officeart/2005/8/layout/vList3" loCatId="list" qsTypeId="urn:microsoft.com/office/officeart/2005/8/quickstyle/simple1" qsCatId="simple" csTypeId="urn:microsoft.com/office/officeart/2005/8/colors/colorful5" csCatId="colorful" phldr="1"/>
      <dgm:spPr/>
    </dgm:pt>
    <dgm:pt modelId="{9476A354-0A0B-4B73-A513-B0EA4E5D143C}">
      <dgm:prSet phldrT="[Text]"/>
      <dgm:spPr/>
      <dgm:t>
        <a:bodyPr/>
        <a:lstStyle/>
        <a:p>
          <a:r>
            <a:rPr lang="en-IN" dirty="0">
              <a:solidFill>
                <a:schemeClr val="tx1"/>
              </a:solidFill>
            </a:rPr>
            <a:t>Secure digital patient records (NHS England, 2026).</a:t>
          </a:r>
        </a:p>
      </dgm:t>
    </dgm:pt>
    <dgm:pt modelId="{9BC71DC7-91C3-408E-80A0-67E015F5D429}" type="parTrans" cxnId="{21C42590-9F32-4911-9F94-A7D68FFCA3ED}">
      <dgm:prSet/>
      <dgm:spPr/>
      <dgm:t>
        <a:bodyPr/>
        <a:lstStyle/>
        <a:p>
          <a:endParaRPr lang="en-IN"/>
        </a:p>
      </dgm:t>
    </dgm:pt>
    <dgm:pt modelId="{18CA302B-94F1-4568-875D-AE8A066809B7}" type="sibTrans" cxnId="{21C42590-9F32-4911-9F94-A7D68FFCA3ED}">
      <dgm:prSet/>
      <dgm:spPr/>
      <dgm:t>
        <a:bodyPr/>
        <a:lstStyle/>
        <a:p>
          <a:endParaRPr lang="en-IN"/>
        </a:p>
      </dgm:t>
    </dgm:pt>
    <dgm:pt modelId="{41AE3B29-747C-46F0-9513-5EF86A8FDFC6}">
      <dgm:prSet phldrT="[Text]"/>
      <dgm:spPr/>
      <dgm:t>
        <a:bodyPr/>
        <a:lstStyle/>
        <a:p>
          <a:r>
            <a:rPr lang="en-US" dirty="0">
              <a:solidFill>
                <a:schemeClr val="tx1"/>
              </a:solidFill>
            </a:rPr>
            <a:t>Support integrated care and information sharing.</a:t>
          </a:r>
          <a:endParaRPr lang="en-IN" dirty="0">
            <a:solidFill>
              <a:schemeClr val="tx1"/>
            </a:solidFill>
          </a:endParaRPr>
        </a:p>
      </dgm:t>
    </dgm:pt>
    <dgm:pt modelId="{DD773A52-AE91-4BC7-BC7B-4C294DAE4E2F}" type="parTrans" cxnId="{FD58AA4B-A7F0-4DE0-9CCB-9A4381AE1E21}">
      <dgm:prSet/>
      <dgm:spPr/>
      <dgm:t>
        <a:bodyPr/>
        <a:lstStyle/>
        <a:p>
          <a:endParaRPr lang="en-IN"/>
        </a:p>
      </dgm:t>
    </dgm:pt>
    <dgm:pt modelId="{5131812C-C8CE-4897-AAA3-BCAA795A00AC}" type="sibTrans" cxnId="{FD58AA4B-A7F0-4DE0-9CCB-9A4381AE1E21}">
      <dgm:prSet/>
      <dgm:spPr/>
      <dgm:t>
        <a:bodyPr/>
        <a:lstStyle/>
        <a:p>
          <a:endParaRPr lang="en-IN"/>
        </a:p>
      </dgm:t>
    </dgm:pt>
    <dgm:pt modelId="{65CF6543-FC83-4817-9AFC-96B5BC1C3961}">
      <dgm:prSet phldrT="[Text]"/>
      <dgm:spPr/>
      <dgm:t>
        <a:bodyPr/>
        <a:lstStyle/>
        <a:p>
          <a:r>
            <a:rPr lang="en-US" dirty="0">
              <a:solidFill>
                <a:schemeClr val="tx1"/>
              </a:solidFill>
            </a:rPr>
            <a:t>Improve clinical decision-making (Smith-Mitchell, 2025).</a:t>
          </a:r>
          <a:endParaRPr lang="en-IN" dirty="0">
            <a:solidFill>
              <a:schemeClr val="tx1"/>
            </a:solidFill>
          </a:endParaRPr>
        </a:p>
      </dgm:t>
    </dgm:pt>
    <dgm:pt modelId="{6D96FF0E-9AE3-4AFD-92CC-89E0DC5B442F}" type="parTrans" cxnId="{9F124E8D-AEAF-4393-8190-43ADB64E9B65}">
      <dgm:prSet/>
      <dgm:spPr/>
      <dgm:t>
        <a:bodyPr/>
        <a:lstStyle/>
        <a:p>
          <a:endParaRPr lang="en-IN"/>
        </a:p>
      </dgm:t>
    </dgm:pt>
    <dgm:pt modelId="{DA344387-F370-453C-A1D5-C9E9EBF85020}" type="sibTrans" cxnId="{9F124E8D-AEAF-4393-8190-43ADB64E9B65}">
      <dgm:prSet/>
      <dgm:spPr/>
      <dgm:t>
        <a:bodyPr/>
        <a:lstStyle/>
        <a:p>
          <a:endParaRPr lang="en-IN"/>
        </a:p>
      </dgm:t>
    </dgm:pt>
    <dgm:pt modelId="{642ACAEE-170C-49B8-B6A4-A8FD68312879}" type="pres">
      <dgm:prSet presAssocID="{142B98D9-B5AE-47E5-864E-2CA0D48E82EA}" presName="linearFlow" presStyleCnt="0">
        <dgm:presLayoutVars>
          <dgm:dir/>
          <dgm:resizeHandles val="exact"/>
        </dgm:presLayoutVars>
      </dgm:prSet>
      <dgm:spPr/>
    </dgm:pt>
    <dgm:pt modelId="{B4873EBD-EF72-4001-B611-FD4216C3831E}" type="pres">
      <dgm:prSet presAssocID="{9476A354-0A0B-4B73-A513-B0EA4E5D143C}" presName="composite" presStyleCnt="0"/>
      <dgm:spPr/>
    </dgm:pt>
    <dgm:pt modelId="{35DAAA5E-425C-45B1-8C7C-87FC0840835B}" type="pres">
      <dgm:prSet presAssocID="{9476A354-0A0B-4B73-A513-B0EA4E5D143C}" presName="imgShp" presStyleLbl="fgImgPlace1" presStyleIdx="0" presStyleCnt="3"/>
      <dgm:spPr>
        <a:blipFill rotWithShape="1">
          <a:blip xmlns:r="http://schemas.openxmlformats.org/officeDocument/2006/relationships" r:embed="rId1"/>
          <a:srcRect/>
          <a:stretch>
            <a:fillRect l="-39000" r="-39000"/>
          </a:stretch>
        </a:blipFill>
      </dgm:spPr>
    </dgm:pt>
    <dgm:pt modelId="{F09E1701-08C7-4A1D-9F38-7A6B08220279}" type="pres">
      <dgm:prSet presAssocID="{9476A354-0A0B-4B73-A513-B0EA4E5D143C}" presName="txShp" presStyleLbl="node1" presStyleIdx="0" presStyleCnt="3">
        <dgm:presLayoutVars>
          <dgm:bulletEnabled val="1"/>
        </dgm:presLayoutVars>
      </dgm:prSet>
      <dgm:spPr/>
    </dgm:pt>
    <dgm:pt modelId="{D36D0878-9178-4DB1-8517-EFDD96FAFACA}" type="pres">
      <dgm:prSet presAssocID="{18CA302B-94F1-4568-875D-AE8A066809B7}" presName="spacing" presStyleCnt="0"/>
      <dgm:spPr/>
    </dgm:pt>
    <dgm:pt modelId="{C49DE06C-B64D-4FC9-AF35-38DD5D232DF2}" type="pres">
      <dgm:prSet presAssocID="{41AE3B29-747C-46F0-9513-5EF86A8FDFC6}" presName="composite" presStyleCnt="0"/>
      <dgm:spPr/>
    </dgm:pt>
    <dgm:pt modelId="{5014E553-193C-4CDA-9C10-D6FE108E460B}" type="pres">
      <dgm:prSet presAssocID="{41AE3B29-747C-46F0-9513-5EF86A8FDFC6}" presName="imgShp" presStyleLbl="fgImgPlace1" presStyleIdx="1" presStyleCnt="3"/>
      <dgm:spPr>
        <a:blipFill rotWithShape="1">
          <a:blip xmlns:r="http://schemas.openxmlformats.org/officeDocument/2006/relationships" r:embed="rId2"/>
          <a:srcRect/>
          <a:stretch>
            <a:fillRect l="-33000" r="-33000"/>
          </a:stretch>
        </a:blipFill>
      </dgm:spPr>
    </dgm:pt>
    <dgm:pt modelId="{606AEE93-9A5B-4486-A985-8E542FB8BFB7}" type="pres">
      <dgm:prSet presAssocID="{41AE3B29-747C-46F0-9513-5EF86A8FDFC6}" presName="txShp" presStyleLbl="node1" presStyleIdx="1" presStyleCnt="3">
        <dgm:presLayoutVars>
          <dgm:bulletEnabled val="1"/>
        </dgm:presLayoutVars>
      </dgm:prSet>
      <dgm:spPr/>
    </dgm:pt>
    <dgm:pt modelId="{BA433EC9-9029-479E-B7DB-293B5BB49D2A}" type="pres">
      <dgm:prSet presAssocID="{5131812C-C8CE-4897-AAA3-BCAA795A00AC}" presName="spacing" presStyleCnt="0"/>
      <dgm:spPr/>
    </dgm:pt>
    <dgm:pt modelId="{88D8AB62-A1C7-4A4B-A68A-61FF81983CAE}" type="pres">
      <dgm:prSet presAssocID="{65CF6543-FC83-4817-9AFC-96B5BC1C3961}" presName="composite" presStyleCnt="0"/>
      <dgm:spPr/>
    </dgm:pt>
    <dgm:pt modelId="{1AD1BAA9-76DE-42AB-9FDF-A9627289E950}" type="pres">
      <dgm:prSet presAssocID="{65CF6543-FC83-4817-9AFC-96B5BC1C3961}" presName="imgShp" presStyleLbl="fgImgPlace1" presStyleIdx="2" presStyleCnt="3"/>
      <dgm:spPr>
        <a:blipFill rotWithShape="1">
          <a:blip xmlns:r="http://schemas.openxmlformats.org/officeDocument/2006/relationships" r:embed="rId3"/>
          <a:srcRect/>
          <a:stretch>
            <a:fillRect l="-51000" r="-51000"/>
          </a:stretch>
        </a:blipFill>
      </dgm:spPr>
    </dgm:pt>
    <dgm:pt modelId="{CA88AF7C-AA07-4247-8818-A1F89B14C59D}" type="pres">
      <dgm:prSet presAssocID="{65CF6543-FC83-4817-9AFC-96B5BC1C3961}" presName="txShp" presStyleLbl="node1" presStyleIdx="2" presStyleCnt="3">
        <dgm:presLayoutVars>
          <dgm:bulletEnabled val="1"/>
        </dgm:presLayoutVars>
      </dgm:prSet>
      <dgm:spPr/>
    </dgm:pt>
  </dgm:ptLst>
  <dgm:cxnLst>
    <dgm:cxn modelId="{C7944E2B-9284-46B0-8E5C-FCBCD287EE9F}" type="presOf" srcId="{41AE3B29-747C-46F0-9513-5EF86A8FDFC6}" destId="{606AEE93-9A5B-4486-A985-8E542FB8BFB7}" srcOrd="0" destOrd="0" presId="urn:microsoft.com/office/officeart/2005/8/layout/vList3"/>
    <dgm:cxn modelId="{FD58AA4B-A7F0-4DE0-9CCB-9A4381AE1E21}" srcId="{142B98D9-B5AE-47E5-864E-2CA0D48E82EA}" destId="{41AE3B29-747C-46F0-9513-5EF86A8FDFC6}" srcOrd="1" destOrd="0" parTransId="{DD773A52-AE91-4BC7-BC7B-4C294DAE4E2F}" sibTransId="{5131812C-C8CE-4897-AAA3-BCAA795A00AC}"/>
    <dgm:cxn modelId="{75387C70-3B8B-4B63-9005-FCC306ACCD1A}" type="presOf" srcId="{65CF6543-FC83-4817-9AFC-96B5BC1C3961}" destId="{CA88AF7C-AA07-4247-8818-A1F89B14C59D}" srcOrd="0" destOrd="0" presId="urn:microsoft.com/office/officeart/2005/8/layout/vList3"/>
    <dgm:cxn modelId="{9F124E8D-AEAF-4393-8190-43ADB64E9B65}" srcId="{142B98D9-B5AE-47E5-864E-2CA0D48E82EA}" destId="{65CF6543-FC83-4817-9AFC-96B5BC1C3961}" srcOrd="2" destOrd="0" parTransId="{6D96FF0E-9AE3-4AFD-92CC-89E0DC5B442F}" sibTransId="{DA344387-F370-453C-A1D5-C9E9EBF85020}"/>
    <dgm:cxn modelId="{21C42590-9F32-4911-9F94-A7D68FFCA3ED}" srcId="{142B98D9-B5AE-47E5-864E-2CA0D48E82EA}" destId="{9476A354-0A0B-4B73-A513-B0EA4E5D143C}" srcOrd="0" destOrd="0" parTransId="{9BC71DC7-91C3-408E-80A0-67E015F5D429}" sibTransId="{18CA302B-94F1-4568-875D-AE8A066809B7}"/>
    <dgm:cxn modelId="{9431D098-38E8-4AC4-AED9-9DCD73EC07BC}" type="presOf" srcId="{142B98D9-B5AE-47E5-864E-2CA0D48E82EA}" destId="{642ACAEE-170C-49B8-B6A4-A8FD68312879}" srcOrd="0" destOrd="0" presId="urn:microsoft.com/office/officeart/2005/8/layout/vList3"/>
    <dgm:cxn modelId="{85A27EB2-34DA-49D5-886A-C0B85185F076}" type="presOf" srcId="{9476A354-0A0B-4B73-A513-B0EA4E5D143C}" destId="{F09E1701-08C7-4A1D-9F38-7A6B08220279}" srcOrd="0" destOrd="0" presId="urn:microsoft.com/office/officeart/2005/8/layout/vList3"/>
    <dgm:cxn modelId="{7BB36079-1142-44A4-B5FC-6D3263545186}" type="presParOf" srcId="{642ACAEE-170C-49B8-B6A4-A8FD68312879}" destId="{B4873EBD-EF72-4001-B611-FD4216C3831E}" srcOrd="0" destOrd="0" presId="urn:microsoft.com/office/officeart/2005/8/layout/vList3"/>
    <dgm:cxn modelId="{74427CDD-8212-478C-8408-20D95337B611}" type="presParOf" srcId="{B4873EBD-EF72-4001-B611-FD4216C3831E}" destId="{35DAAA5E-425C-45B1-8C7C-87FC0840835B}" srcOrd="0" destOrd="0" presId="urn:microsoft.com/office/officeart/2005/8/layout/vList3"/>
    <dgm:cxn modelId="{C8C21619-A598-42FC-A806-CAF81FE97B70}" type="presParOf" srcId="{B4873EBD-EF72-4001-B611-FD4216C3831E}" destId="{F09E1701-08C7-4A1D-9F38-7A6B08220279}" srcOrd="1" destOrd="0" presId="urn:microsoft.com/office/officeart/2005/8/layout/vList3"/>
    <dgm:cxn modelId="{A746BE00-93C5-4725-B5F7-6C3B4BE71A3A}" type="presParOf" srcId="{642ACAEE-170C-49B8-B6A4-A8FD68312879}" destId="{D36D0878-9178-4DB1-8517-EFDD96FAFACA}" srcOrd="1" destOrd="0" presId="urn:microsoft.com/office/officeart/2005/8/layout/vList3"/>
    <dgm:cxn modelId="{3668D746-06AB-495B-9D0D-AEC29A7F4701}" type="presParOf" srcId="{642ACAEE-170C-49B8-B6A4-A8FD68312879}" destId="{C49DE06C-B64D-4FC9-AF35-38DD5D232DF2}" srcOrd="2" destOrd="0" presId="urn:microsoft.com/office/officeart/2005/8/layout/vList3"/>
    <dgm:cxn modelId="{C3CEB6DC-B9DC-4EE9-8D00-07E49CFECD7B}" type="presParOf" srcId="{C49DE06C-B64D-4FC9-AF35-38DD5D232DF2}" destId="{5014E553-193C-4CDA-9C10-D6FE108E460B}" srcOrd="0" destOrd="0" presId="urn:microsoft.com/office/officeart/2005/8/layout/vList3"/>
    <dgm:cxn modelId="{D8CDB549-872F-41BC-8569-B6410E8C9FE1}" type="presParOf" srcId="{C49DE06C-B64D-4FC9-AF35-38DD5D232DF2}" destId="{606AEE93-9A5B-4486-A985-8E542FB8BFB7}" srcOrd="1" destOrd="0" presId="urn:microsoft.com/office/officeart/2005/8/layout/vList3"/>
    <dgm:cxn modelId="{162EE0F1-70A7-4CA8-BBB6-D10659CAF1C8}" type="presParOf" srcId="{642ACAEE-170C-49B8-B6A4-A8FD68312879}" destId="{BA433EC9-9029-479E-B7DB-293B5BB49D2A}" srcOrd="3" destOrd="0" presId="urn:microsoft.com/office/officeart/2005/8/layout/vList3"/>
    <dgm:cxn modelId="{3A4858A5-E9EE-4B0D-A7AA-62182EF160C2}" type="presParOf" srcId="{642ACAEE-170C-49B8-B6A4-A8FD68312879}" destId="{88D8AB62-A1C7-4A4B-A68A-61FF81983CAE}" srcOrd="4" destOrd="0" presId="urn:microsoft.com/office/officeart/2005/8/layout/vList3"/>
    <dgm:cxn modelId="{7627F944-DF32-41D2-8437-A95F3FC48131}" type="presParOf" srcId="{88D8AB62-A1C7-4A4B-A68A-61FF81983CAE}" destId="{1AD1BAA9-76DE-42AB-9FDF-A9627289E950}" srcOrd="0" destOrd="0" presId="urn:microsoft.com/office/officeart/2005/8/layout/vList3"/>
    <dgm:cxn modelId="{C7C55AFE-9B40-40F0-9FCE-8A0BA0F744B0}" type="presParOf" srcId="{88D8AB62-A1C7-4A4B-A68A-61FF81983CAE}" destId="{CA88AF7C-AA07-4247-8818-A1F89B14C59D}"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0652A8-6EEF-47BF-B21E-5B56291DFF27}"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IN"/>
        </a:p>
      </dgm:t>
    </dgm:pt>
    <dgm:pt modelId="{99EFB21D-A2FF-4DAB-A29A-9DD436101DFC}">
      <dgm:prSet/>
      <dgm:spPr/>
      <dgm:t>
        <a:bodyPr/>
        <a:lstStyle/>
        <a:p>
          <a:r>
            <a:rPr lang="en-US" dirty="0"/>
            <a:t>Cybersecurity and system downtime (Scantlebury et al., 2021).</a:t>
          </a:r>
          <a:endParaRPr lang="en-IN" dirty="0"/>
        </a:p>
      </dgm:t>
    </dgm:pt>
    <dgm:pt modelId="{BB512669-1DB8-490D-8554-41F2B13792A7}" type="parTrans" cxnId="{8FEFE040-E6F4-4D79-A561-9FBE2AC6E3F5}">
      <dgm:prSet/>
      <dgm:spPr/>
      <dgm:t>
        <a:bodyPr/>
        <a:lstStyle/>
        <a:p>
          <a:endParaRPr lang="en-IN"/>
        </a:p>
      </dgm:t>
    </dgm:pt>
    <dgm:pt modelId="{3EDC1B10-545A-42A8-9430-956A534CF39F}" type="sibTrans" cxnId="{8FEFE040-E6F4-4D79-A561-9FBE2AC6E3F5}">
      <dgm:prSet/>
      <dgm:spPr/>
      <dgm:t>
        <a:bodyPr/>
        <a:lstStyle/>
        <a:p>
          <a:endParaRPr lang="en-IN"/>
        </a:p>
      </dgm:t>
    </dgm:pt>
    <dgm:pt modelId="{345917F3-263F-4F08-881A-DEC805420811}">
      <dgm:prSet/>
      <dgm:spPr/>
      <dgm:t>
        <a:bodyPr/>
        <a:lstStyle/>
        <a:p>
          <a:r>
            <a:rPr lang="en-US" dirty="0"/>
            <a:t>High implementation costs (Al‑</a:t>
          </a:r>
          <a:r>
            <a:rPr lang="en-US" dirty="0" err="1"/>
            <a:t>Worafi</a:t>
          </a:r>
          <a:r>
            <a:rPr lang="en-US" dirty="0"/>
            <a:t>, 2023).</a:t>
          </a:r>
          <a:endParaRPr lang="en-IN" dirty="0"/>
        </a:p>
      </dgm:t>
    </dgm:pt>
    <dgm:pt modelId="{189A30C8-D055-431A-9F73-FFA6A90CACFF}" type="parTrans" cxnId="{1A503430-EB97-45E0-8F3A-B4096B08377C}">
      <dgm:prSet/>
      <dgm:spPr/>
    </dgm:pt>
    <dgm:pt modelId="{8126E442-9C59-4ED5-902E-731CA2F68F14}" type="sibTrans" cxnId="{1A503430-EB97-45E0-8F3A-B4096B08377C}">
      <dgm:prSet/>
      <dgm:spPr/>
    </dgm:pt>
    <dgm:pt modelId="{76687ED9-17D3-41DC-8AC6-06B19111580D}">
      <dgm:prSet/>
      <dgm:spPr/>
      <dgm:t>
        <a:bodyPr/>
        <a:lstStyle/>
        <a:p>
          <a:r>
            <a:rPr lang="en-US" dirty="0"/>
            <a:t>Interoperability issues (NHS England, 2025).</a:t>
          </a:r>
          <a:endParaRPr lang="en-IN" dirty="0"/>
        </a:p>
      </dgm:t>
    </dgm:pt>
    <dgm:pt modelId="{74E4A4D2-7DA5-43F9-AA62-4F618C72F811}" type="parTrans" cxnId="{AA247615-EAB3-46A9-A788-15540B519169}">
      <dgm:prSet/>
      <dgm:spPr/>
    </dgm:pt>
    <dgm:pt modelId="{017DD21D-9C44-4FA4-A550-AA5EDC4A61B8}" type="sibTrans" cxnId="{AA247615-EAB3-46A9-A788-15540B519169}">
      <dgm:prSet/>
      <dgm:spPr/>
    </dgm:pt>
    <dgm:pt modelId="{ABBE89AF-369C-40F8-B64E-9BC39E8EAEA2}" type="pres">
      <dgm:prSet presAssocID="{840652A8-6EEF-47BF-B21E-5B56291DFF27}" presName="Name0" presStyleCnt="0">
        <dgm:presLayoutVars>
          <dgm:dir/>
          <dgm:resizeHandles val="exact"/>
        </dgm:presLayoutVars>
      </dgm:prSet>
      <dgm:spPr/>
    </dgm:pt>
    <dgm:pt modelId="{407992D8-892B-4588-8BC6-0CEA299F03D1}" type="pres">
      <dgm:prSet presAssocID="{99EFB21D-A2FF-4DAB-A29A-9DD436101DFC}" presName="compNode" presStyleCnt="0"/>
      <dgm:spPr/>
    </dgm:pt>
    <dgm:pt modelId="{F0564AC3-FCAB-4AC5-9941-1EA60F30927C}" type="pres">
      <dgm:prSet presAssocID="{99EFB21D-A2FF-4DAB-A29A-9DD436101DFC}" presName="pictRect" presStyleLbl="node1" presStyleIdx="0" presStyleCnt="3"/>
      <dgm:spPr>
        <a:blipFill rotWithShape="1">
          <a:blip xmlns:r="http://schemas.openxmlformats.org/officeDocument/2006/relationships" r:embed="rId1"/>
          <a:srcRect/>
          <a:stretch>
            <a:fillRect t="-7000" b="-7000"/>
          </a:stretch>
        </a:blipFill>
      </dgm:spPr>
    </dgm:pt>
    <dgm:pt modelId="{F738FF26-AF6D-455A-8C89-0AA1CF76A5C0}" type="pres">
      <dgm:prSet presAssocID="{99EFB21D-A2FF-4DAB-A29A-9DD436101DFC}" presName="textRect" presStyleLbl="revTx" presStyleIdx="0" presStyleCnt="3">
        <dgm:presLayoutVars>
          <dgm:bulletEnabled val="1"/>
        </dgm:presLayoutVars>
      </dgm:prSet>
      <dgm:spPr/>
    </dgm:pt>
    <dgm:pt modelId="{23578CA5-F5F8-48FC-A627-869D72DA6063}" type="pres">
      <dgm:prSet presAssocID="{3EDC1B10-545A-42A8-9430-956A534CF39F}" presName="sibTrans" presStyleLbl="sibTrans2D1" presStyleIdx="0" presStyleCnt="0"/>
      <dgm:spPr/>
    </dgm:pt>
    <dgm:pt modelId="{E4A95C36-27FB-4D9A-B1D4-345208169606}" type="pres">
      <dgm:prSet presAssocID="{345917F3-263F-4F08-881A-DEC805420811}" presName="compNode" presStyleCnt="0"/>
      <dgm:spPr/>
    </dgm:pt>
    <dgm:pt modelId="{170CE0DF-AC2D-4247-A136-BBC085241FF6}" type="pres">
      <dgm:prSet presAssocID="{345917F3-263F-4F08-881A-DEC805420811}" presName="pictRect" presStyleLbl="node1" presStyleIdx="1" presStyleCnt="3"/>
      <dgm:spPr>
        <a:blipFill rotWithShape="1">
          <a:blip xmlns:r="http://schemas.openxmlformats.org/officeDocument/2006/relationships" r:embed="rId2"/>
          <a:srcRect/>
          <a:stretch>
            <a:fillRect l="-39000" r="-39000"/>
          </a:stretch>
        </a:blipFill>
      </dgm:spPr>
    </dgm:pt>
    <dgm:pt modelId="{294118C8-3A8D-42CD-85AD-1FF9A25F2B3D}" type="pres">
      <dgm:prSet presAssocID="{345917F3-263F-4F08-881A-DEC805420811}" presName="textRect" presStyleLbl="revTx" presStyleIdx="1" presStyleCnt="3">
        <dgm:presLayoutVars>
          <dgm:bulletEnabled val="1"/>
        </dgm:presLayoutVars>
      </dgm:prSet>
      <dgm:spPr/>
    </dgm:pt>
    <dgm:pt modelId="{76503297-D1C2-45AD-82A0-E0C1576572D9}" type="pres">
      <dgm:prSet presAssocID="{8126E442-9C59-4ED5-902E-731CA2F68F14}" presName="sibTrans" presStyleLbl="sibTrans2D1" presStyleIdx="0" presStyleCnt="0"/>
      <dgm:spPr/>
    </dgm:pt>
    <dgm:pt modelId="{C5B65AEC-8644-4302-BED0-8862583A799F}" type="pres">
      <dgm:prSet presAssocID="{76687ED9-17D3-41DC-8AC6-06B19111580D}" presName="compNode" presStyleCnt="0"/>
      <dgm:spPr/>
    </dgm:pt>
    <dgm:pt modelId="{0E12FD2A-C62C-4866-B9EB-0298B02EFFFF}" type="pres">
      <dgm:prSet presAssocID="{76687ED9-17D3-41DC-8AC6-06B19111580D}" presName="pictRect" presStyleLbl="node1" presStyleIdx="2" presStyleCnt="3"/>
      <dgm:spPr>
        <a:blipFill rotWithShape="1">
          <a:blip xmlns:r="http://schemas.openxmlformats.org/officeDocument/2006/relationships" r:embed="rId3"/>
          <a:srcRect/>
          <a:stretch>
            <a:fillRect t="-23000" b="-23000"/>
          </a:stretch>
        </a:blipFill>
      </dgm:spPr>
    </dgm:pt>
    <dgm:pt modelId="{498D4478-61A5-4408-9693-D94D8D44519F}" type="pres">
      <dgm:prSet presAssocID="{76687ED9-17D3-41DC-8AC6-06B19111580D}" presName="textRect" presStyleLbl="revTx" presStyleIdx="2" presStyleCnt="3">
        <dgm:presLayoutVars>
          <dgm:bulletEnabled val="1"/>
        </dgm:presLayoutVars>
      </dgm:prSet>
      <dgm:spPr/>
    </dgm:pt>
  </dgm:ptLst>
  <dgm:cxnLst>
    <dgm:cxn modelId="{093B1204-23FD-4F67-902A-7932367E225E}" type="presOf" srcId="{8126E442-9C59-4ED5-902E-731CA2F68F14}" destId="{76503297-D1C2-45AD-82A0-E0C1576572D9}" srcOrd="0" destOrd="0" presId="urn:microsoft.com/office/officeart/2005/8/layout/pList1"/>
    <dgm:cxn modelId="{AA247615-EAB3-46A9-A788-15540B519169}" srcId="{840652A8-6EEF-47BF-B21E-5B56291DFF27}" destId="{76687ED9-17D3-41DC-8AC6-06B19111580D}" srcOrd="2" destOrd="0" parTransId="{74E4A4D2-7DA5-43F9-AA62-4F618C72F811}" sibTransId="{017DD21D-9C44-4FA4-A550-AA5EDC4A61B8}"/>
    <dgm:cxn modelId="{1A503430-EB97-45E0-8F3A-B4096B08377C}" srcId="{840652A8-6EEF-47BF-B21E-5B56291DFF27}" destId="{345917F3-263F-4F08-881A-DEC805420811}" srcOrd="1" destOrd="0" parTransId="{189A30C8-D055-431A-9F73-FFA6A90CACFF}" sibTransId="{8126E442-9C59-4ED5-902E-731CA2F68F14}"/>
    <dgm:cxn modelId="{8FEFE040-E6F4-4D79-A561-9FBE2AC6E3F5}" srcId="{840652A8-6EEF-47BF-B21E-5B56291DFF27}" destId="{99EFB21D-A2FF-4DAB-A29A-9DD436101DFC}" srcOrd="0" destOrd="0" parTransId="{BB512669-1DB8-490D-8554-41F2B13792A7}" sibTransId="{3EDC1B10-545A-42A8-9430-956A534CF39F}"/>
    <dgm:cxn modelId="{66F8F95D-AE7B-4717-98B9-EC2F04D2D762}" type="presOf" srcId="{76687ED9-17D3-41DC-8AC6-06B19111580D}" destId="{498D4478-61A5-4408-9693-D94D8D44519F}" srcOrd="0" destOrd="0" presId="urn:microsoft.com/office/officeart/2005/8/layout/pList1"/>
    <dgm:cxn modelId="{20A583B9-BBC2-4730-B9A1-B49AC5BF167D}" type="presOf" srcId="{99EFB21D-A2FF-4DAB-A29A-9DD436101DFC}" destId="{F738FF26-AF6D-455A-8C89-0AA1CF76A5C0}" srcOrd="0" destOrd="0" presId="urn:microsoft.com/office/officeart/2005/8/layout/pList1"/>
    <dgm:cxn modelId="{116658C5-345B-46D1-9137-A294B6EA5905}" type="presOf" srcId="{345917F3-263F-4F08-881A-DEC805420811}" destId="{294118C8-3A8D-42CD-85AD-1FF9A25F2B3D}" srcOrd="0" destOrd="0" presId="urn:microsoft.com/office/officeart/2005/8/layout/pList1"/>
    <dgm:cxn modelId="{1FF0E0F4-4D36-486E-A46E-0D01EF01EB19}" type="presOf" srcId="{3EDC1B10-545A-42A8-9430-956A534CF39F}" destId="{23578CA5-F5F8-48FC-A627-869D72DA6063}" srcOrd="0" destOrd="0" presId="urn:microsoft.com/office/officeart/2005/8/layout/pList1"/>
    <dgm:cxn modelId="{B47682F5-B1D1-4A53-9701-7386B32C171C}" type="presOf" srcId="{840652A8-6EEF-47BF-B21E-5B56291DFF27}" destId="{ABBE89AF-369C-40F8-B64E-9BC39E8EAEA2}" srcOrd="0" destOrd="0" presId="urn:microsoft.com/office/officeart/2005/8/layout/pList1"/>
    <dgm:cxn modelId="{46954125-2311-447A-850F-CB6A576908E5}" type="presParOf" srcId="{ABBE89AF-369C-40F8-B64E-9BC39E8EAEA2}" destId="{407992D8-892B-4588-8BC6-0CEA299F03D1}" srcOrd="0" destOrd="0" presId="urn:microsoft.com/office/officeart/2005/8/layout/pList1"/>
    <dgm:cxn modelId="{029F3F52-C7FC-40F3-802A-9483DFDBDB1B}" type="presParOf" srcId="{407992D8-892B-4588-8BC6-0CEA299F03D1}" destId="{F0564AC3-FCAB-4AC5-9941-1EA60F30927C}" srcOrd="0" destOrd="0" presId="urn:microsoft.com/office/officeart/2005/8/layout/pList1"/>
    <dgm:cxn modelId="{FE0113F5-6977-44BD-A961-37E11577A385}" type="presParOf" srcId="{407992D8-892B-4588-8BC6-0CEA299F03D1}" destId="{F738FF26-AF6D-455A-8C89-0AA1CF76A5C0}" srcOrd="1" destOrd="0" presId="urn:microsoft.com/office/officeart/2005/8/layout/pList1"/>
    <dgm:cxn modelId="{30B8139C-A703-4109-9E59-59045DFDD461}" type="presParOf" srcId="{ABBE89AF-369C-40F8-B64E-9BC39E8EAEA2}" destId="{23578CA5-F5F8-48FC-A627-869D72DA6063}" srcOrd="1" destOrd="0" presId="urn:microsoft.com/office/officeart/2005/8/layout/pList1"/>
    <dgm:cxn modelId="{F3AA94BF-80C2-4A25-BECC-B0E664153858}" type="presParOf" srcId="{ABBE89AF-369C-40F8-B64E-9BC39E8EAEA2}" destId="{E4A95C36-27FB-4D9A-B1D4-345208169606}" srcOrd="2" destOrd="0" presId="urn:microsoft.com/office/officeart/2005/8/layout/pList1"/>
    <dgm:cxn modelId="{663B8920-766D-48E5-9F05-5E78994FBA10}" type="presParOf" srcId="{E4A95C36-27FB-4D9A-B1D4-345208169606}" destId="{170CE0DF-AC2D-4247-A136-BBC085241FF6}" srcOrd="0" destOrd="0" presId="urn:microsoft.com/office/officeart/2005/8/layout/pList1"/>
    <dgm:cxn modelId="{1268BE5E-4B3C-436D-997D-2D2E13753D38}" type="presParOf" srcId="{E4A95C36-27FB-4D9A-B1D4-345208169606}" destId="{294118C8-3A8D-42CD-85AD-1FF9A25F2B3D}" srcOrd="1" destOrd="0" presId="urn:microsoft.com/office/officeart/2005/8/layout/pList1"/>
    <dgm:cxn modelId="{BFE9ED76-34E6-404C-8F9B-5C1F0D60980D}" type="presParOf" srcId="{ABBE89AF-369C-40F8-B64E-9BC39E8EAEA2}" destId="{76503297-D1C2-45AD-82A0-E0C1576572D9}" srcOrd="3" destOrd="0" presId="urn:microsoft.com/office/officeart/2005/8/layout/pList1"/>
    <dgm:cxn modelId="{92212F25-E6AB-4746-955F-90B64FE0FB36}" type="presParOf" srcId="{ABBE89AF-369C-40F8-B64E-9BC39E8EAEA2}" destId="{C5B65AEC-8644-4302-BED0-8862583A799F}" srcOrd="4" destOrd="0" presId="urn:microsoft.com/office/officeart/2005/8/layout/pList1"/>
    <dgm:cxn modelId="{480845FD-53F3-4BDA-9416-2448C8866906}" type="presParOf" srcId="{C5B65AEC-8644-4302-BED0-8862583A799F}" destId="{0E12FD2A-C62C-4866-B9EB-0298B02EFFFF}" srcOrd="0" destOrd="0" presId="urn:microsoft.com/office/officeart/2005/8/layout/pList1"/>
    <dgm:cxn modelId="{A495584E-DD05-4F70-85C5-D63E768871C6}" type="presParOf" srcId="{C5B65AEC-8644-4302-BED0-8862583A799F}" destId="{498D4478-61A5-4408-9693-D94D8D44519F}"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E082032-725B-4458-9589-918D7B5275C7}" type="doc">
      <dgm:prSet loTypeId="urn:microsoft.com/office/officeart/2008/layout/VerticalCurvedList" loCatId="list" qsTypeId="urn:microsoft.com/office/officeart/2005/8/quickstyle/simple1" qsCatId="simple" csTypeId="urn:microsoft.com/office/officeart/2005/8/colors/colorful2" csCatId="colorful" phldr="1"/>
      <dgm:spPr/>
      <dgm:t>
        <a:bodyPr/>
        <a:lstStyle/>
        <a:p>
          <a:endParaRPr lang="en-IN"/>
        </a:p>
      </dgm:t>
    </dgm:pt>
    <dgm:pt modelId="{99F191E3-5E15-4A5B-8860-50C9CB8A43AB}">
      <dgm:prSet phldrT="[Text]"/>
      <dgm:spPr/>
      <dgm:t>
        <a:bodyPr/>
        <a:lstStyle/>
        <a:p>
          <a:r>
            <a:rPr lang="en-US" b="1" dirty="0">
              <a:solidFill>
                <a:schemeClr val="tx1"/>
              </a:solidFill>
            </a:rPr>
            <a:t>Privacy and data security concerns (Salama et al., 2024).</a:t>
          </a:r>
          <a:endParaRPr lang="en-IN" b="1" dirty="0">
            <a:solidFill>
              <a:schemeClr val="tx1"/>
            </a:solidFill>
          </a:endParaRPr>
        </a:p>
      </dgm:t>
    </dgm:pt>
    <dgm:pt modelId="{4C2A1C76-73D5-477E-988F-25CEAE9DBDAF}" type="parTrans" cxnId="{CAFE0BFD-C990-40CB-BC01-F32F595AA19D}">
      <dgm:prSet/>
      <dgm:spPr/>
      <dgm:t>
        <a:bodyPr/>
        <a:lstStyle/>
        <a:p>
          <a:endParaRPr lang="en-IN"/>
        </a:p>
      </dgm:t>
    </dgm:pt>
    <dgm:pt modelId="{9C10B1EB-A94B-4E1F-9E1C-8ECE3F9CDCC9}" type="sibTrans" cxnId="{CAFE0BFD-C990-40CB-BC01-F32F595AA19D}">
      <dgm:prSet/>
      <dgm:spPr/>
      <dgm:t>
        <a:bodyPr/>
        <a:lstStyle/>
        <a:p>
          <a:endParaRPr lang="en-IN"/>
        </a:p>
      </dgm:t>
    </dgm:pt>
    <dgm:pt modelId="{D311A7EF-44A9-416D-BF55-285E0910D730}">
      <dgm:prSet phldrT="[Text]"/>
      <dgm:spPr/>
      <dgm:t>
        <a:bodyPr/>
        <a:lstStyle/>
        <a:p>
          <a:r>
            <a:rPr lang="en-US" b="1" dirty="0">
              <a:solidFill>
                <a:schemeClr val="tx1"/>
              </a:solidFill>
            </a:rPr>
            <a:t>Digital literacy barriers (Shaw, 2023).</a:t>
          </a:r>
          <a:endParaRPr lang="en-IN" b="1" dirty="0">
            <a:solidFill>
              <a:schemeClr val="tx1"/>
            </a:solidFill>
          </a:endParaRPr>
        </a:p>
      </dgm:t>
    </dgm:pt>
    <dgm:pt modelId="{15474FF0-59E3-4E02-9DDB-D7B4A5D806E1}" type="parTrans" cxnId="{D461892F-4854-4EEB-A0C0-A711F969F692}">
      <dgm:prSet/>
      <dgm:spPr/>
      <dgm:t>
        <a:bodyPr/>
        <a:lstStyle/>
        <a:p>
          <a:endParaRPr lang="en-IN"/>
        </a:p>
      </dgm:t>
    </dgm:pt>
    <dgm:pt modelId="{7C0555CE-FA1F-42DB-812E-C23192AFA7CB}" type="sibTrans" cxnId="{D461892F-4854-4EEB-A0C0-A711F969F692}">
      <dgm:prSet/>
      <dgm:spPr/>
      <dgm:t>
        <a:bodyPr/>
        <a:lstStyle/>
        <a:p>
          <a:endParaRPr lang="en-IN"/>
        </a:p>
      </dgm:t>
    </dgm:pt>
    <dgm:pt modelId="{8396B9BC-D909-48A7-BFFF-CB76F9291BE2}">
      <dgm:prSet phldrT="[Text]"/>
      <dgm:spPr/>
      <dgm:t>
        <a:bodyPr/>
        <a:lstStyle/>
        <a:p>
          <a:r>
            <a:rPr lang="en-IN" b="1" dirty="0">
              <a:solidFill>
                <a:schemeClr val="tx1"/>
              </a:solidFill>
            </a:rPr>
            <a:t>Reduced face-to-face interaction concerns.</a:t>
          </a:r>
        </a:p>
      </dgm:t>
    </dgm:pt>
    <dgm:pt modelId="{A2677E53-83B4-4B55-A966-240DA1E01B34}" type="parTrans" cxnId="{416A39A6-2395-417B-9409-0AED113A1763}">
      <dgm:prSet/>
      <dgm:spPr/>
      <dgm:t>
        <a:bodyPr/>
        <a:lstStyle/>
        <a:p>
          <a:endParaRPr lang="en-IN"/>
        </a:p>
      </dgm:t>
    </dgm:pt>
    <dgm:pt modelId="{9EFA863A-6CAE-497F-B2B3-DE59499A455B}" type="sibTrans" cxnId="{416A39A6-2395-417B-9409-0AED113A1763}">
      <dgm:prSet/>
      <dgm:spPr/>
      <dgm:t>
        <a:bodyPr/>
        <a:lstStyle/>
        <a:p>
          <a:endParaRPr lang="en-IN"/>
        </a:p>
      </dgm:t>
    </dgm:pt>
    <dgm:pt modelId="{D8A2E76B-4F26-42BC-8E7F-6787C1E65287}" type="pres">
      <dgm:prSet presAssocID="{BE082032-725B-4458-9589-918D7B5275C7}" presName="Name0" presStyleCnt="0">
        <dgm:presLayoutVars>
          <dgm:chMax val="7"/>
          <dgm:chPref val="7"/>
          <dgm:dir/>
        </dgm:presLayoutVars>
      </dgm:prSet>
      <dgm:spPr/>
    </dgm:pt>
    <dgm:pt modelId="{F60D8D9B-61A3-4ECB-9DC6-4AE594231D22}" type="pres">
      <dgm:prSet presAssocID="{BE082032-725B-4458-9589-918D7B5275C7}" presName="Name1" presStyleCnt="0"/>
      <dgm:spPr/>
    </dgm:pt>
    <dgm:pt modelId="{168586D5-AE9B-4DEF-A202-85A2E6E28B56}" type="pres">
      <dgm:prSet presAssocID="{BE082032-725B-4458-9589-918D7B5275C7}" presName="cycle" presStyleCnt="0"/>
      <dgm:spPr/>
    </dgm:pt>
    <dgm:pt modelId="{CE38E65E-1C0B-4B31-BF71-D7C8FE09A299}" type="pres">
      <dgm:prSet presAssocID="{BE082032-725B-4458-9589-918D7B5275C7}" presName="srcNode" presStyleLbl="node1" presStyleIdx="0" presStyleCnt="3"/>
      <dgm:spPr/>
    </dgm:pt>
    <dgm:pt modelId="{A7FE7BAB-8E90-4D6C-9984-1432334FBB0B}" type="pres">
      <dgm:prSet presAssocID="{BE082032-725B-4458-9589-918D7B5275C7}" presName="conn" presStyleLbl="parChTrans1D2" presStyleIdx="0" presStyleCnt="1"/>
      <dgm:spPr/>
    </dgm:pt>
    <dgm:pt modelId="{1C7E0C94-E753-4152-918D-6506502CCA02}" type="pres">
      <dgm:prSet presAssocID="{BE082032-725B-4458-9589-918D7B5275C7}" presName="extraNode" presStyleLbl="node1" presStyleIdx="0" presStyleCnt="3"/>
      <dgm:spPr/>
    </dgm:pt>
    <dgm:pt modelId="{1F3B1017-EE16-4345-82BF-F082F4DDEF10}" type="pres">
      <dgm:prSet presAssocID="{BE082032-725B-4458-9589-918D7B5275C7}" presName="dstNode" presStyleLbl="node1" presStyleIdx="0" presStyleCnt="3"/>
      <dgm:spPr/>
    </dgm:pt>
    <dgm:pt modelId="{386C5529-BE0A-411C-B379-D3D655C5AEF4}" type="pres">
      <dgm:prSet presAssocID="{99F191E3-5E15-4A5B-8860-50C9CB8A43AB}" presName="text_1" presStyleLbl="node1" presStyleIdx="0" presStyleCnt="3">
        <dgm:presLayoutVars>
          <dgm:bulletEnabled val="1"/>
        </dgm:presLayoutVars>
      </dgm:prSet>
      <dgm:spPr/>
    </dgm:pt>
    <dgm:pt modelId="{0412346C-E84E-49CF-9A5C-F550900B5DAC}" type="pres">
      <dgm:prSet presAssocID="{99F191E3-5E15-4A5B-8860-50C9CB8A43AB}" presName="accent_1" presStyleCnt="0"/>
      <dgm:spPr/>
    </dgm:pt>
    <dgm:pt modelId="{565D96D6-150F-4D83-93C4-AE54767F07DA}" type="pres">
      <dgm:prSet presAssocID="{99F191E3-5E15-4A5B-8860-50C9CB8A43AB}" presName="accentRepeatNode" presStyleLbl="solidFgAcc1" presStyleIdx="0" presStyleCnt="3"/>
      <dgm:spPr>
        <a:blipFill rotWithShape="0">
          <a:blip xmlns:r="http://schemas.openxmlformats.org/officeDocument/2006/relationships" r:embed="rId1"/>
          <a:srcRect/>
          <a:stretch>
            <a:fillRect l="-39000" r="-39000"/>
          </a:stretch>
        </a:blipFill>
      </dgm:spPr>
    </dgm:pt>
    <dgm:pt modelId="{E5EE8DED-9BC1-40E4-98A6-03D87976C9F5}" type="pres">
      <dgm:prSet presAssocID="{D311A7EF-44A9-416D-BF55-285E0910D730}" presName="text_2" presStyleLbl="node1" presStyleIdx="1" presStyleCnt="3">
        <dgm:presLayoutVars>
          <dgm:bulletEnabled val="1"/>
        </dgm:presLayoutVars>
      </dgm:prSet>
      <dgm:spPr/>
    </dgm:pt>
    <dgm:pt modelId="{0ED91998-DD7E-40A2-885B-2C588CD1233E}" type="pres">
      <dgm:prSet presAssocID="{D311A7EF-44A9-416D-BF55-285E0910D730}" presName="accent_2" presStyleCnt="0"/>
      <dgm:spPr/>
    </dgm:pt>
    <dgm:pt modelId="{EF4CBE9A-1DB4-4D66-82F0-077D8AC80D2E}" type="pres">
      <dgm:prSet presAssocID="{D311A7EF-44A9-416D-BF55-285E0910D730}" presName="accentRepeatNode" presStyleLbl="solidFgAcc1" presStyleIdx="1" presStyleCnt="3"/>
      <dgm:spPr>
        <a:blipFill rotWithShape="0">
          <a:blip xmlns:r="http://schemas.openxmlformats.org/officeDocument/2006/relationships" r:embed="rId2"/>
          <a:srcRect/>
          <a:stretch>
            <a:fillRect l="-41000" r="-41000"/>
          </a:stretch>
        </a:blipFill>
      </dgm:spPr>
    </dgm:pt>
    <dgm:pt modelId="{9C1118BC-AF8F-493D-B522-FF6452CF9362}" type="pres">
      <dgm:prSet presAssocID="{8396B9BC-D909-48A7-BFFF-CB76F9291BE2}" presName="text_3" presStyleLbl="node1" presStyleIdx="2" presStyleCnt="3">
        <dgm:presLayoutVars>
          <dgm:bulletEnabled val="1"/>
        </dgm:presLayoutVars>
      </dgm:prSet>
      <dgm:spPr/>
    </dgm:pt>
    <dgm:pt modelId="{3D52598C-AA3C-41E0-9935-6D63AC98C529}" type="pres">
      <dgm:prSet presAssocID="{8396B9BC-D909-48A7-BFFF-CB76F9291BE2}" presName="accent_3" presStyleCnt="0"/>
      <dgm:spPr/>
    </dgm:pt>
    <dgm:pt modelId="{D451E72F-3C4A-4A4B-A896-DEEB64C432F1}" type="pres">
      <dgm:prSet presAssocID="{8396B9BC-D909-48A7-BFFF-CB76F9291BE2}" presName="accentRepeatNode" presStyleLbl="solidFgAcc1" presStyleIdx="2" presStyleCnt="3"/>
      <dgm:spPr>
        <a:blipFill rotWithShape="0">
          <a:blip xmlns:r="http://schemas.openxmlformats.org/officeDocument/2006/relationships" r:embed="rId3"/>
          <a:srcRect/>
          <a:stretch>
            <a:fillRect l="-25000" r="-25000"/>
          </a:stretch>
        </a:blipFill>
      </dgm:spPr>
    </dgm:pt>
  </dgm:ptLst>
  <dgm:cxnLst>
    <dgm:cxn modelId="{728ABF17-36A5-46C0-B95E-166BFBA5185A}" type="presOf" srcId="{D311A7EF-44A9-416D-BF55-285E0910D730}" destId="{E5EE8DED-9BC1-40E4-98A6-03D87976C9F5}" srcOrd="0" destOrd="0" presId="urn:microsoft.com/office/officeart/2008/layout/VerticalCurvedList"/>
    <dgm:cxn modelId="{C5C7EB1C-8C45-421E-8FE9-CD88A96B87E9}" type="presOf" srcId="{8396B9BC-D909-48A7-BFFF-CB76F9291BE2}" destId="{9C1118BC-AF8F-493D-B522-FF6452CF9362}" srcOrd="0" destOrd="0" presId="urn:microsoft.com/office/officeart/2008/layout/VerticalCurvedList"/>
    <dgm:cxn modelId="{D65AB222-5073-4A87-ACA4-4F3DC7D453CA}" type="presOf" srcId="{BE082032-725B-4458-9589-918D7B5275C7}" destId="{D8A2E76B-4F26-42BC-8E7F-6787C1E65287}" srcOrd="0" destOrd="0" presId="urn:microsoft.com/office/officeart/2008/layout/VerticalCurvedList"/>
    <dgm:cxn modelId="{D461892F-4854-4EEB-A0C0-A711F969F692}" srcId="{BE082032-725B-4458-9589-918D7B5275C7}" destId="{D311A7EF-44A9-416D-BF55-285E0910D730}" srcOrd="1" destOrd="0" parTransId="{15474FF0-59E3-4E02-9DDB-D7B4A5D806E1}" sibTransId="{7C0555CE-FA1F-42DB-812E-C23192AFA7CB}"/>
    <dgm:cxn modelId="{DC367E50-9597-435C-BBB8-62D2A74228CD}" type="presOf" srcId="{9C10B1EB-A94B-4E1F-9E1C-8ECE3F9CDCC9}" destId="{A7FE7BAB-8E90-4D6C-9984-1432334FBB0B}" srcOrd="0" destOrd="0" presId="urn:microsoft.com/office/officeart/2008/layout/VerticalCurvedList"/>
    <dgm:cxn modelId="{416A39A6-2395-417B-9409-0AED113A1763}" srcId="{BE082032-725B-4458-9589-918D7B5275C7}" destId="{8396B9BC-D909-48A7-BFFF-CB76F9291BE2}" srcOrd="2" destOrd="0" parTransId="{A2677E53-83B4-4B55-A966-240DA1E01B34}" sibTransId="{9EFA863A-6CAE-497F-B2B3-DE59499A455B}"/>
    <dgm:cxn modelId="{0244FAC1-8441-4799-858E-790513342C54}" type="presOf" srcId="{99F191E3-5E15-4A5B-8860-50C9CB8A43AB}" destId="{386C5529-BE0A-411C-B379-D3D655C5AEF4}" srcOrd="0" destOrd="0" presId="urn:microsoft.com/office/officeart/2008/layout/VerticalCurvedList"/>
    <dgm:cxn modelId="{CAFE0BFD-C990-40CB-BC01-F32F595AA19D}" srcId="{BE082032-725B-4458-9589-918D7B5275C7}" destId="{99F191E3-5E15-4A5B-8860-50C9CB8A43AB}" srcOrd="0" destOrd="0" parTransId="{4C2A1C76-73D5-477E-988F-25CEAE9DBDAF}" sibTransId="{9C10B1EB-A94B-4E1F-9E1C-8ECE3F9CDCC9}"/>
    <dgm:cxn modelId="{81A32464-A83C-4932-AA74-C3228553B6B6}" type="presParOf" srcId="{D8A2E76B-4F26-42BC-8E7F-6787C1E65287}" destId="{F60D8D9B-61A3-4ECB-9DC6-4AE594231D22}" srcOrd="0" destOrd="0" presId="urn:microsoft.com/office/officeart/2008/layout/VerticalCurvedList"/>
    <dgm:cxn modelId="{23D9A0B5-4001-4D71-99E2-096D9FB2D3D5}" type="presParOf" srcId="{F60D8D9B-61A3-4ECB-9DC6-4AE594231D22}" destId="{168586D5-AE9B-4DEF-A202-85A2E6E28B56}" srcOrd="0" destOrd="0" presId="urn:microsoft.com/office/officeart/2008/layout/VerticalCurvedList"/>
    <dgm:cxn modelId="{B866E214-A5F0-4B9D-A564-AA5FD355F6DD}" type="presParOf" srcId="{168586D5-AE9B-4DEF-A202-85A2E6E28B56}" destId="{CE38E65E-1C0B-4B31-BF71-D7C8FE09A299}" srcOrd="0" destOrd="0" presId="urn:microsoft.com/office/officeart/2008/layout/VerticalCurvedList"/>
    <dgm:cxn modelId="{EAD19117-050D-48DB-BFE4-388662D6CCEF}" type="presParOf" srcId="{168586D5-AE9B-4DEF-A202-85A2E6E28B56}" destId="{A7FE7BAB-8E90-4D6C-9984-1432334FBB0B}" srcOrd="1" destOrd="0" presId="urn:microsoft.com/office/officeart/2008/layout/VerticalCurvedList"/>
    <dgm:cxn modelId="{7E75414B-AB2B-47C7-87DD-16510B9CAF92}" type="presParOf" srcId="{168586D5-AE9B-4DEF-A202-85A2E6E28B56}" destId="{1C7E0C94-E753-4152-918D-6506502CCA02}" srcOrd="2" destOrd="0" presId="urn:microsoft.com/office/officeart/2008/layout/VerticalCurvedList"/>
    <dgm:cxn modelId="{B186A3C0-5154-4B02-81C8-1E0F5336442B}" type="presParOf" srcId="{168586D5-AE9B-4DEF-A202-85A2E6E28B56}" destId="{1F3B1017-EE16-4345-82BF-F082F4DDEF10}" srcOrd="3" destOrd="0" presId="urn:microsoft.com/office/officeart/2008/layout/VerticalCurvedList"/>
    <dgm:cxn modelId="{9B3D0AE7-A9C6-4FD6-82A2-4F0D06284AC6}" type="presParOf" srcId="{F60D8D9B-61A3-4ECB-9DC6-4AE594231D22}" destId="{386C5529-BE0A-411C-B379-D3D655C5AEF4}" srcOrd="1" destOrd="0" presId="urn:microsoft.com/office/officeart/2008/layout/VerticalCurvedList"/>
    <dgm:cxn modelId="{481583BE-CF36-4069-9CB2-B81A0928120E}" type="presParOf" srcId="{F60D8D9B-61A3-4ECB-9DC6-4AE594231D22}" destId="{0412346C-E84E-49CF-9A5C-F550900B5DAC}" srcOrd="2" destOrd="0" presId="urn:microsoft.com/office/officeart/2008/layout/VerticalCurvedList"/>
    <dgm:cxn modelId="{6F6FB543-054B-4967-930A-797D9289E981}" type="presParOf" srcId="{0412346C-E84E-49CF-9A5C-F550900B5DAC}" destId="{565D96D6-150F-4D83-93C4-AE54767F07DA}" srcOrd="0" destOrd="0" presId="urn:microsoft.com/office/officeart/2008/layout/VerticalCurvedList"/>
    <dgm:cxn modelId="{C893E322-E310-4725-85FF-F16E9EFA79CD}" type="presParOf" srcId="{F60D8D9B-61A3-4ECB-9DC6-4AE594231D22}" destId="{E5EE8DED-9BC1-40E4-98A6-03D87976C9F5}" srcOrd="3" destOrd="0" presId="urn:microsoft.com/office/officeart/2008/layout/VerticalCurvedList"/>
    <dgm:cxn modelId="{6061F5D3-CB7E-4CFC-847C-57130DB640F6}" type="presParOf" srcId="{F60D8D9B-61A3-4ECB-9DC6-4AE594231D22}" destId="{0ED91998-DD7E-40A2-885B-2C588CD1233E}" srcOrd="4" destOrd="0" presId="urn:microsoft.com/office/officeart/2008/layout/VerticalCurvedList"/>
    <dgm:cxn modelId="{2A244844-C7DB-47A5-8C30-C8127F179671}" type="presParOf" srcId="{0ED91998-DD7E-40A2-885B-2C588CD1233E}" destId="{EF4CBE9A-1DB4-4D66-82F0-077D8AC80D2E}" srcOrd="0" destOrd="0" presId="urn:microsoft.com/office/officeart/2008/layout/VerticalCurvedList"/>
    <dgm:cxn modelId="{7267788B-9FC8-49A6-9D3E-4FB845EAD78A}" type="presParOf" srcId="{F60D8D9B-61A3-4ECB-9DC6-4AE594231D22}" destId="{9C1118BC-AF8F-493D-B522-FF6452CF9362}" srcOrd="5" destOrd="0" presId="urn:microsoft.com/office/officeart/2008/layout/VerticalCurvedList"/>
    <dgm:cxn modelId="{DCC27B60-6D17-45F6-B99D-710C22BA4658}" type="presParOf" srcId="{F60D8D9B-61A3-4ECB-9DC6-4AE594231D22}" destId="{3D52598C-AA3C-41E0-9935-6D63AC98C529}" srcOrd="6" destOrd="0" presId="urn:microsoft.com/office/officeart/2008/layout/VerticalCurvedList"/>
    <dgm:cxn modelId="{32550BF9-5D5D-4182-B732-8BB91D903D50}" type="presParOf" srcId="{3D52598C-AA3C-41E0-9935-6D63AC98C529}" destId="{D451E72F-3C4A-4A4B-A896-DEEB64C432F1}"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A970658-9A3D-458B-A524-FBEDD11BE7B0}"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en-IN"/>
        </a:p>
      </dgm:t>
    </dgm:pt>
    <dgm:pt modelId="{43B52B62-BB09-451C-BA27-BEC0E74963F4}">
      <dgm:prSet phldrT="[Text]" phldr="0"/>
      <dgm:spPr/>
      <dgm:t>
        <a:bodyPr/>
        <a:lstStyle/>
        <a:p>
          <a:r>
            <a:rPr lang="en-US" dirty="0"/>
            <a:t>Benefits</a:t>
          </a:r>
          <a:endParaRPr lang="en-IN" dirty="0"/>
        </a:p>
      </dgm:t>
    </dgm:pt>
    <dgm:pt modelId="{A947ACF3-3B85-477A-A354-C088F931AC05}" type="parTrans" cxnId="{C0C8959E-99D1-4953-852D-47E63D9418A4}">
      <dgm:prSet/>
      <dgm:spPr/>
      <dgm:t>
        <a:bodyPr/>
        <a:lstStyle/>
        <a:p>
          <a:endParaRPr lang="en-IN"/>
        </a:p>
      </dgm:t>
    </dgm:pt>
    <dgm:pt modelId="{E7B44F3E-CAA8-447D-9BC2-1ED943167738}" type="sibTrans" cxnId="{C0C8959E-99D1-4953-852D-47E63D9418A4}">
      <dgm:prSet/>
      <dgm:spPr/>
      <dgm:t>
        <a:bodyPr/>
        <a:lstStyle/>
        <a:p>
          <a:endParaRPr lang="en-IN"/>
        </a:p>
      </dgm:t>
    </dgm:pt>
    <dgm:pt modelId="{37EB2D39-04D6-442F-8459-BAE72AA256B5}">
      <dgm:prSet phldrT="[Text]" phldr="0"/>
      <dgm:spPr/>
      <dgm:t>
        <a:bodyPr/>
        <a:lstStyle/>
        <a:p>
          <a:r>
            <a:rPr lang="en-US" dirty="0"/>
            <a:t>Efficiency </a:t>
          </a:r>
          <a:endParaRPr lang="en-IN" dirty="0"/>
        </a:p>
      </dgm:t>
    </dgm:pt>
    <dgm:pt modelId="{6A07F9A7-A5C9-49A9-B3B9-D9B8E96BA7D4}" type="parTrans" cxnId="{2CB56FA2-4E86-46D0-AEE3-4DC36C0B3EC5}">
      <dgm:prSet/>
      <dgm:spPr/>
      <dgm:t>
        <a:bodyPr/>
        <a:lstStyle/>
        <a:p>
          <a:endParaRPr lang="en-IN"/>
        </a:p>
      </dgm:t>
    </dgm:pt>
    <dgm:pt modelId="{279E1E17-02C6-48D9-95B1-41D7939AA8B1}" type="sibTrans" cxnId="{2CB56FA2-4E86-46D0-AEE3-4DC36C0B3EC5}">
      <dgm:prSet/>
      <dgm:spPr/>
      <dgm:t>
        <a:bodyPr/>
        <a:lstStyle/>
        <a:p>
          <a:endParaRPr lang="en-IN"/>
        </a:p>
      </dgm:t>
    </dgm:pt>
    <dgm:pt modelId="{475836FE-9E4D-4F8A-8A25-5BB8BD3F400A}">
      <dgm:prSet phldrT="[Text]" phldr="0"/>
      <dgm:spPr/>
      <dgm:t>
        <a:bodyPr/>
        <a:lstStyle/>
        <a:p>
          <a:r>
            <a:rPr lang="en-US" dirty="0"/>
            <a:t>Safety </a:t>
          </a:r>
          <a:endParaRPr lang="en-IN" dirty="0"/>
        </a:p>
      </dgm:t>
    </dgm:pt>
    <dgm:pt modelId="{9F15EA8B-5103-46F9-8082-7FE08363B926}" type="parTrans" cxnId="{0303C502-F0B2-46C7-9BD1-6C795D5C9FC4}">
      <dgm:prSet/>
      <dgm:spPr/>
      <dgm:t>
        <a:bodyPr/>
        <a:lstStyle/>
        <a:p>
          <a:endParaRPr lang="en-IN"/>
        </a:p>
      </dgm:t>
    </dgm:pt>
    <dgm:pt modelId="{41316D16-7D6B-4740-8133-1D3BFB9BCAB5}" type="sibTrans" cxnId="{0303C502-F0B2-46C7-9BD1-6C795D5C9FC4}">
      <dgm:prSet/>
      <dgm:spPr/>
      <dgm:t>
        <a:bodyPr/>
        <a:lstStyle/>
        <a:p>
          <a:endParaRPr lang="en-IN"/>
        </a:p>
      </dgm:t>
    </dgm:pt>
    <dgm:pt modelId="{B5543055-EA11-4F44-8C71-D68D35A7773E}">
      <dgm:prSet phldrT="[Text]" phldr="0"/>
      <dgm:spPr/>
      <dgm:t>
        <a:bodyPr/>
        <a:lstStyle/>
        <a:p>
          <a:r>
            <a:rPr lang="en-US" dirty="0"/>
            <a:t>Challenges</a:t>
          </a:r>
          <a:endParaRPr lang="en-IN" dirty="0"/>
        </a:p>
      </dgm:t>
    </dgm:pt>
    <dgm:pt modelId="{7DBD4570-114B-46C0-B2AB-CFA771C4A4D9}" type="parTrans" cxnId="{0139D4F8-BC60-4570-BE98-1C3E8E1D0694}">
      <dgm:prSet/>
      <dgm:spPr/>
      <dgm:t>
        <a:bodyPr/>
        <a:lstStyle/>
        <a:p>
          <a:endParaRPr lang="en-IN"/>
        </a:p>
      </dgm:t>
    </dgm:pt>
    <dgm:pt modelId="{2A4B6003-B428-4A17-B8D7-498AE118D59F}" type="sibTrans" cxnId="{0139D4F8-BC60-4570-BE98-1C3E8E1D0694}">
      <dgm:prSet/>
      <dgm:spPr/>
      <dgm:t>
        <a:bodyPr/>
        <a:lstStyle/>
        <a:p>
          <a:endParaRPr lang="en-IN"/>
        </a:p>
      </dgm:t>
    </dgm:pt>
    <dgm:pt modelId="{7F1CEE9C-C3B5-4728-A081-D418A07AD6F4}">
      <dgm:prSet phldrT="[Text]" phldr="0"/>
      <dgm:spPr/>
      <dgm:t>
        <a:bodyPr/>
        <a:lstStyle/>
        <a:p>
          <a:r>
            <a:rPr lang="en-US" dirty="0"/>
            <a:t>Costs </a:t>
          </a:r>
          <a:endParaRPr lang="en-IN" dirty="0"/>
        </a:p>
      </dgm:t>
    </dgm:pt>
    <dgm:pt modelId="{83D8D9D5-04E8-4A42-A5EA-5001660C6929}" type="parTrans" cxnId="{DACC8D49-A137-42CD-90A2-61AC7CA44F9A}">
      <dgm:prSet/>
      <dgm:spPr/>
      <dgm:t>
        <a:bodyPr/>
        <a:lstStyle/>
        <a:p>
          <a:endParaRPr lang="en-IN"/>
        </a:p>
      </dgm:t>
    </dgm:pt>
    <dgm:pt modelId="{5CAB7EEF-EDCC-4847-9B9B-899A56525659}" type="sibTrans" cxnId="{DACC8D49-A137-42CD-90A2-61AC7CA44F9A}">
      <dgm:prSet/>
      <dgm:spPr/>
      <dgm:t>
        <a:bodyPr/>
        <a:lstStyle/>
        <a:p>
          <a:endParaRPr lang="en-IN"/>
        </a:p>
      </dgm:t>
    </dgm:pt>
    <dgm:pt modelId="{0E91EA1C-128A-4C06-B066-F9CE6D20783E}">
      <dgm:prSet phldrT="[Text]" phldr="0"/>
      <dgm:spPr/>
      <dgm:t>
        <a:bodyPr/>
        <a:lstStyle/>
        <a:p>
          <a:r>
            <a:rPr lang="en-US" dirty="0"/>
            <a:t>Cybersecurity </a:t>
          </a:r>
          <a:endParaRPr lang="en-IN" dirty="0"/>
        </a:p>
      </dgm:t>
    </dgm:pt>
    <dgm:pt modelId="{E41F98CD-6BE2-4AC7-B9D6-229A659E7A29}" type="parTrans" cxnId="{AA8B2CC6-7F4A-460E-A5E4-C36BB6CD1760}">
      <dgm:prSet/>
      <dgm:spPr/>
      <dgm:t>
        <a:bodyPr/>
        <a:lstStyle/>
        <a:p>
          <a:endParaRPr lang="en-IN"/>
        </a:p>
      </dgm:t>
    </dgm:pt>
    <dgm:pt modelId="{2F234BE9-7C0D-4F07-AF25-FFDF569AD7D4}" type="sibTrans" cxnId="{AA8B2CC6-7F4A-460E-A5E4-C36BB6CD1760}">
      <dgm:prSet/>
      <dgm:spPr/>
      <dgm:t>
        <a:bodyPr/>
        <a:lstStyle/>
        <a:p>
          <a:endParaRPr lang="en-IN"/>
        </a:p>
      </dgm:t>
    </dgm:pt>
    <dgm:pt modelId="{E189F737-5A43-48DB-B35B-3F699A68EB77}">
      <dgm:prSet phldrT="[Text]" phldr="0"/>
      <dgm:spPr/>
      <dgm:t>
        <a:bodyPr/>
        <a:lstStyle/>
        <a:p>
          <a:pPr algn="ctr"/>
          <a:r>
            <a:rPr lang="en-US" dirty="0"/>
            <a:t>Ongoing investment is required</a:t>
          </a:r>
          <a:endParaRPr lang="en-IN" dirty="0"/>
        </a:p>
      </dgm:t>
    </dgm:pt>
    <dgm:pt modelId="{55D2027B-0B68-409C-9EDA-4523A2F48034}" type="parTrans" cxnId="{F244D3AD-9213-4148-980A-8A3843AC2468}">
      <dgm:prSet/>
      <dgm:spPr/>
      <dgm:t>
        <a:bodyPr/>
        <a:lstStyle/>
        <a:p>
          <a:endParaRPr lang="en-IN"/>
        </a:p>
      </dgm:t>
    </dgm:pt>
    <dgm:pt modelId="{52274CA1-B782-4E16-83D9-292C12B7FA8B}" type="sibTrans" cxnId="{F244D3AD-9213-4148-980A-8A3843AC2468}">
      <dgm:prSet/>
      <dgm:spPr/>
      <dgm:t>
        <a:bodyPr/>
        <a:lstStyle/>
        <a:p>
          <a:endParaRPr lang="en-IN"/>
        </a:p>
      </dgm:t>
    </dgm:pt>
    <dgm:pt modelId="{45B994B5-F26C-402D-AAB9-2335AF478B9F}">
      <dgm:prSet phldrT="[Text]" phldr="0"/>
      <dgm:spPr/>
      <dgm:t>
        <a:bodyPr/>
        <a:lstStyle/>
        <a:p>
          <a:r>
            <a:rPr lang="en-US" dirty="0"/>
            <a:t>Coordination </a:t>
          </a:r>
          <a:endParaRPr lang="en-IN" dirty="0"/>
        </a:p>
      </dgm:t>
    </dgm:pt>
    <dgm:pt modelId="{D18D86CC-714B-4BCE-88C2-3B53C5BA1B68}" type="parTrans" cxnId="{E667C1EF-6FD7-43D7-A0ED-F5E49654A124}">
      <dgm:prSet/>
      <dgm:spPr/>
      <dgm:t>
        <a:bodyPr/>
        <a:lstStyle/>
        <a:p>
          <a:endParaRPr lang="en-IN"/>
        </a:p>
      </dgm:t>
    </dgm:pt>
    <dgm:pt modelId="{2DBA367D-FC49-4F42-930A-1BBC17DF3BF1}" type="sibTrans" cxnId="{E667C1EF-6FD7-43D7-A0ED-F5E49654A124}">
      <dgm:prSet/>
      <dgm:spPr/>
      <dgm:t>
        <a:bodyPr/>
        <a:lstStyle/>
        <a:p>
          <a:endParaRPr lang="en-IN"/>
        </a:p>
      </dgm:t>
    </dgm:pt>
    <dgm:pt modelId="{64D81ADA-9069-4867-9D0A-23CA1697957E}">
      <dgm:prSet phldrT="[Text]" phldr="0"/>
      <dgm:spPr/>
      <dgm:t>
        <a:bodyPr/>
        <a:lstStyle/>
        <a:p>
          <a:r>
            <a:rPr lang="en-US" dirty="0"/>
            <a:t>Digital Exclusion</a:t>
          </a:r>
          <a:endParaRPr lang="en-IN" dirty="0"/>
        </a:p>
      </dgm:t>
    </dgm:pt>
    <dgm:pt modelId="{BDD57F50-C59A-4957-95A3-FD816366D9AB}" type="parTrans" cxnId="{88981BF4-B69B-4645-9FFA-5DCE19A0FE2D}">
      <dgm:prSet/>
      <dgm:spPr/>
      <dgm:t>
        <a:bodyPr/>
        <a:lstStyle/>
        <a:p>
          <a:endParaRPr lang="en-IN"/>
        </a:p>
      </dgm:t>
    </dgm:pt>
    <dgm:pt modelId="{6963019F-28C9-4D69-88A4-65C1F9A935AD}" type="sibTrans" cxnId="{88981BF4-B69B-4645-9FFA-5DCE19A0FE2D}">
      <dgm:prSet/>
      <dgm:spPr/>
      <dgm:t>
        <a:bodyPr/>
        <a:lstStyle/>
        <a:p>
          <a:endParaRPr lang="en-IN"/>
        </a:p>
      </dgm:t>
    </dgm:pt>
    <dgm:pt modelId="{C213E336-0EAF-4B95-84AB-71E6C4F3689B}" type="pres">
      <dgm:prSet presAssocID="{DA970658-9A3D-458B-A524-FBEDD11BE7B0}" presName="Name0" presStyleCnt="0">
        <dgm:presLayoutVars>
          <dgm:chMax val="7"/>
          <dgm:dir/>
          <dgm:animLvl val="lvl"/>
          <dgm:resizeHandles val="exact"/>
        </dgm:presLayoutVars>
      </dgm:prSet>
      <dgm:spPr/>
    </dgm:pt>
    <dgm:pt modelId="{D6AC4C9A-4E6B-4AAA-B0A8-1947E50869B6}" type="pres">
      <dgm:prSet presAssocID="{43B52B62-BB09-451C-BA27-BEC0E74963F4}" presName="circle1" presStyleLbl="node1" presStyleIdx="0" presStyleCnt="3"/>
      <dgm:spPr/>
    </dgm:pt>
    <dgm:pt modelId="{E551BD1D-5561-4ECA-B446-D091D7F3D692}" type="pres">
      <dgm:prSet presAssocID="{43B52B62-BB09-451C-BA27-BEC0E74963F4}" presName="space" presStyleCnt="0"/>
      <dgm:spPr/>
    </dgm:pt>
    <dgm:pt modelId="{3F6A9EB7-E724-4228-BFEB-A1F32272514B}" type="pres">
      <dgm:prSet presAssocID="{43B52B62-BB09-451C-BA27-BEC0E74963F4}" presName="rect1" presStyleLbl="alignAcc1" presStyleIdx="0" presStyleCnt="3"/>
      <dgm:spPr/>
    </dgm:pt>
    <dgm:pt modelId="{81C35DF3-2B72-4945-ABD0-9F5C310CB48F}" type="pres">
      <dgm:prSet presAssocID="{B5543055-EA11-4F44-8C71-D68D35A7773E}" presName="vertSpace2" presStyleLbl="node1" presStyleIdx="0" presStyleCnt="3"/>
      <dgm:spPr/>
    </dgm:pt>
    <dgm:pt modelId="{22A0F359-8A65-4787-9415-ED26CA14AD21}" type="pres">
      <dgm:prSet presAssocID="{B5543055-EA11-4F44-8C71-D68D35A7773E}" presName="circle2" presStyleLbl="node1" presStyleIdx="1" presStyleCnt="3"/>
      <dgm:spPr/>
    </dgm:pt>
    <dgm:pt modelId="{A1108609-6077-4A90-B890-0A84A4B4F823}" type="pres">
      <dgm:prSet presAssocID="{B5543055-EA11-4F44-8C71-D68D35A7773E}" presName="rect2" presStyleLbl="alignAcc1" presStyleIdx="1" presStyleCnt="3"/>
      <dgm:spPr/>
    </dgm:pt>
    <dgm:pt modelId="{F6EBCC0F-9126-4F46-8B31-B1AB283B393A}" type="pres">
      <dgm:prSet presAssocID="{E189F737-5A43-48DB-B35B-3F699A68EB77}" presName="vertSpace3" presStyleLbl="node1" presStyleIdx="1" presStyleCnt="3"/>
      <dgm:spPr/>
    </dgm:pt>
    <dgm:pt modelId="{584DAF1E-E408-472A-AD4B-1695171CCE5D}" type="pres">
      <dgm:prSet presAssocID="{E189F737-5A43-48DB-B35B-3F699A68EB77}" presName="circle3" presStyleLbl="node1" presStyleIdx="2" presStyleCnt="3"/>
      <dgm:spPr/>
    </dgm:pt>
    <dgm:pt modelId="{35276AAC-0444-436A-AC7F-C48C7365E0FF}" type="pres">
      <dgm:prSet presAssocID="{E189F737-5A43-48DB-B35B-3F699A68EB77}" presName="rect3" presStyleLbl="alignAcc1" presStyleIdx="2" presStyleCnt="3"/>
      <dgm:spPr/>
    </dgm:pt>
    <dgm:pt modelId="{3220223F-7040-410C-896F-30AD024AA2C0}" type="pres">
      <dgm:prSet presAssocID="{43B52B62-BB09-451C-BA27-BEC0E74963F4}" presName="rect1ParTx" presStyleLbl="alignAcc1" presStyleIdx="2" presStyleCnt="3">
        <dgm:presLayoutVars>
          <dgm:chMax val="1"/>
          <dgm:bulletEnabled val="1"/>
        </dgm:presLayoutVars>
      </dgm:prSet>
      <dgm:spPr/>
    </dgm:pt>
    <dgm:pt modelId="{40F8091B-7433-4DE8-9AEE-D82D0F43F491}" type="pres">
      <dgm:prSet presAssocID="{43B52B62-BB09-451C-BA27-BEC0E74963F4}" presName="rect1ChTx" presStyleLbl="alignAcc1" presStyleIdx="2" presStyleCnt="3">
        <dgm:presLayoutVars>
          <dgm:bulletEnabled val="1"/>
        </dgm:presLayoutVars>
      </dgm:prSet>
      <dgm:spPr/>
    </dgm:pt>
    <dgm:pt modelId="{18C90055-884A-453D-8D1A-EBC2D13CAAF5}" type="pres">
      <dgm:prSet presAssocID="{B5543055-EA11-4F44-8C71-D68D35A7773E}" presName="rect2ParTx" presStyleLbl="alignAcc1" presStyleIdx="2" presStyleCnt="3">
        <dgm:presLayoutVars>
          <dgm:chMax val="1"/>
          <dgm:bulletEnabled val="1"/>
        </dgm:presLayoutVars>
      </dgm:prSet>
      <dgm:spPr/>
    </dgm:pt>
    <dgm:pt modelId="{97C0D441-E4AA-4738-8228-CB75BF049734}" type="pres">
      <dgm:prSet presAssocID="{B5543055-EA11-4F44-8C71-D68D35A7773E}" presName="rect2ChTx" presStyleLbl="alignAcc1" presStyleIdx="2" presStyleCnt="3">
        <dgm:presLayoutVars>
          <dgm:bulletEnabled val="1"/>
        </dgm:presLayoutVars>
      </dgm:prSet>
      <dgm:spPr/>
    </dgm:pt>
    <dgm:pt modelId="{ED032B92-B92D-4B04-82DC-CC7255671DEE}" type="pres">
      <dgm:prSet presAssocID="{E189F737-5A43-48DB-B35B-3F699A68EB77}" presName="rect3ParTx" presStyleLbl="alignAcc1" presStyleIdx="2" presStyleCnt="3">
        <dgm:presLayoutVars>
          <dgm:chMax val="1"/>
          <dgm:bulletEnabled val="1"/>
        </dgm:presLayoutVars>
      </dgm:prSet>
      <dgm:spPr/>
    </dgm:pt>
    <dgm:pt modelId="{459D2D97-B971-434C-A7C7-5126B02E443C}" type="pres">
      <dgm:prSet presAssocID="{E189F737-5A43-48DB-B35B-3F699A68EB77}" presName="rect3ChTx" presStyleLbl="alignAcc1" presStyleIdx="2" presStyleCnt="3">
        <dgm:presLayoutVars>
          <dgm:bulletEnabled val="1"/>
        </dgm:presLayoutVars>
      </dgm:prSet>
      <dgm:spPr/>
    </dgm:pt>
  </dgm:ptLst>
  <dgm:cxnLst>
    <dgm:cxn modelId="{0303C502-F0B2-46C7-9BD1-6C795D5C9FC4}" srcId="{43B52B62-BB09-451C-BA27-BEC0E74963F4}" destId="{475836FE-9E4D-4F8A-8A25-5BB8BD3F400A}" srcOrd="1" destOrd="0" parTransId="{9F15EA8B-5103-46F9-8082-7FE08363B926}" sibTransId="{41316D16-7D6B-4740-8133-1D3BFB9BCAB5}"/>
    <dgm:cxn modelId="{14B7F60B-6356-48BB-95ED-9FD464BC19C7}" type="presOf" srcId="{43B52B62-BB09-451C-BA27-BEC0E74963F4}" destId="{3F6A9EB7-E724-4228-BFEB-A1F32272514B}" srcOrd="0" destOrd="0" presId="urn:microsoft.com/office/officeart/2005/8/layout/target3"/>
    <dgm:cxn modelId="{324D0731-C405-4C84-A446-29E0215CDE2A}" type="presOf" srcId="{475836FE-9E4D-4F8A-8A25-5BB8BD3F400A}" destId="{40F8091B-7433-4DE8-9AEE-D82D0F43F491}" srcOrd="0" destOrd="1" presId="urn:microsoft.com/office/officeart/2005/8/layout/target3"/>
    <dgm:cxn modelId="{049C2A5E-91A8-4173-BE74-FEED8613D479}" type="presOf" srcId="{37EB2D39-04D6-442F-8459-BAE72AA256B5}" destId="{40F8091B-7433-4DE8-9AEE-D82D0F43F491}" srcOrd="0" destOrd="0" presId="urn:microsoft.com/office/officeart/2005/8/layout/target3"/>
    <dgm:cxn modelId="{32B7F443-E55F-42D5-8BFC-87510944EB43}" type="presOf" srcId="{45B994B5-F26C-402D-AAB9-2335AF478B9F}" destId="{40F8091B-7433-4DE8-9AEE-D82D0F43F491}" srcOrd="0" destOrd="2" presId="urn:microsoft.com/office/officeart/2005/8/layout/target3"/>
    <dgm:cxn modelId="{9D66D664-DDA1-4D02-B043-858FAD4DC101}" type="presOf" srcId="{43B52B62-BB09-451C-BA27-BEC0E74963F4}" destId="{3220223F-7040-410C-896F-30AD024AA2C0}" srcOrd="1" destOrd="0" presId="urn:microsoft.com/office/officeart/2005/8/layout/target3"/>
    <dgm:cxn modelId="{23CB8065-4011-4E81-B688-8528D27087F3}" type="presOf" srcId="{0E91EA1C-128A-4C06-B066-F9CE6D20783E}" destId="{97C0D441-E4AA-4738-8228-CB75BF049734}" srcOrd="0" destOrd="1" presId="urn:microsoft.com/office/officeart/2005/8/layout/target3"/>
    <dgm:cxn modelId="{ECAC6E68-3049-4F22-B344-EA83C86D3401}" type="presOf" srcId="{7F1CEE9C-C3B5-4728-A081-D418A07AD6F4}" destId="{97C0D441-E4AA-4738-8228-CB75BF049734}" srcOrd="0" destOrd="0" presId="urn:microsoft.com/office/officeart/2005/8/layout/target3"/>
    <dgm:cxn modelId="{C0CB1D69-0318-483F-B938-609B0F52E7E1}" type="presOf" srcId="{B5543055-EA11-4F44-8C71-D68D35A7773E}" destId="{A1108609-6077-4A90-B890-0A84A4B4F823}" srcOrd="0" destOrd="0" presId="urn:microsoft.com/office/officeart/2005/8/layout/target3"/>
    <dgm:cxn modelId="{DACC8D49-A137-42CD-90A2-61AC7CA44F9A}" srcId="{B5543055-EA11-4F44-8C71-D68D35A7773E}" destId="{7F1CEE9C-C3B5-4728-A081-D418A07AD6F4}" srcOrd="0" destOrd="0" parTransId="{83D8D9D5-04E8-4A42-A5EA-5001660C6929}" sibTransId="{5CAB7EEF-EDCC-4847-9B9B-899A56525659}"/>
    <dgm:cxn modelId="{0BB74098-25F2-4116-8860-D243152A6FD2}" type="presOf" srcId="{64D81ADA-9069-4867-9D0A-23CA1697957E}" destId="{97C0D441-E4AA-4738-8228-CB75BF049734}" srcOrd="0" destOrd="2" presId="urn:microsoft.com/office/officeart/2005/8/layout/target3"/>
    <dgm:cxn modelId="{C0C8959E-99D1-4953-852D-47E63D9418A4}" srcId="{DA970658-9A3D-458B-A524-FBEDD11BE7B0}" destId="{43B52B62-BB09-451C-BA27-BEC0E74963F4}" srcOrd="0" destOrd="0" parTransId="{A947ACF3-3B85-477A-A354-C088F931AC05}" sibTransId="{E7B44F3E-CAA8-447D-9BC2-1ED943167738}"/>
    <dgm:cxn modelId="{442A69A2-C7E5-4AF0-9CF4-53D3D80AA695}" type="presOf" srcId="{E189F737-5A43-48DB-B35B-3F699A68EB77}" destId="{ED032B92-B92D-4B04-82DC-CC7255671DEE}" srcOrd="1" destOrd="0" presId="urn:microsoft.com/office/officeart/2005/8/layout/target3"/>
    <dgm:cxn modelId="{2CB56FA2-4E86-46D0-AEE3-4DC36C0B3EC5}" srcId="{43B52B62-BB09-451C-BA27-BEC0E74963F4}" destId="{37EB2D39-04D6-442F-8459-BAE72AA256B5}" srcOrd="0" destOrd="0" parTransId="{6A07F9A7-A5C9-49A9-B3B9-D9B8E96BA7D4}" sibTransId="{279E1E17-02C6-48D9-95B1-41D7939AA8B1}"/>
    <dgm:cxn modelId="{F244D3AD-9213-4148-980A-8A3843AC2468}" srcId="{DA970658-9A3D-458B-A524-FBEDD11BE7B0}" destId="{E189F737-5A43-48DB-B35B-3F699A68EB77}" srcOrd="2" destOrd="0" parTransId="{55D2027B-0B68-409C-9EDA-4523A2F48034}" sibTransId="{52274CA1-B782-4E16-83D9-292C12B7FA8B}"/>
    <dgm:cxn modelId="{AA8B2CC6-7F4A-460E-A5E4-C36BB6CD1760}" srcId="{B5543055-EA11-4F44-8C71-D68D35A7773E}" destId="{0E91EA1C-128A-4C06-B066-F9CE6D20783E}" srcOrd="1" destOrd="0" parTransId="{E41F98CD-6BE2-4AC7-B9D6-229A659E7A29}" sibTransId="{2F234BE9-7C0D-4F07-AF25-FFDF569AD7D4}"/>
    <dgm:cxn modelId="{61C603CF-54D4-477E-AD61-AD93B33CC8FF}" type="presOf" srcId="{B5543055-EA11-4F44-8C71-D68D35A7773E}" destId="{18C90055-884A-453D-8D1A-EBC2D13CAAF5}" srcOrd="1" destOrd="0" presId="urn:microsoft.com/office/officeart/2005/8/layout/target3"/>
    <dgm:cxn modelId="{8B6A78E1-BA95-4164-B412-895735BCD282}" type="presOf" srcId="{DA970658-9A3D-458B-A524-FBEDD11BE7B0}" destId="{C213E336-0EAF-4B95-84AB-71E6C4F3689B}" srcOrd="0" destOrd="0" presId="urn:microsoft.com/office/officeart/2005/8/layout/target3"/>
    <dgm:cxn modelId="{E667C1EF-6FD7-43D7-A0ED-F5E49654A124}" srcId="{43B52B62-BB09-451C-BA27-BEC0E74963F4}" destId="{45B994B5-F26C-402D-AAB9-2335AF478B9F}" srcOrd="2" destOrd="0" parTransId="{D18D86CC-714B-4BCE-88C2-3B53C5BA1B68}" sibTransId="{2DBA367D-FC49-4F42-930A-1BBC17DF3BF1}"/>
    <dgm:cxn modelId="{88981BF4-B69B-4645-9FFA-5DCE19A0FE2D}" srcId="{B5543055-EA11-4F44-8C71-D68D35A7773E}" destId="{64D81ADA-9069-4867-9D0A-23CA1697957E}" srcOrd="2" destOrd="0" parTransId="{BDD57F50-C59A-4957-95A3-FD816366D9AB}" sibTransId="{6963019F-28C9-4D69-88A4-65C1F9A935AD}"/>
    <dgm:cxn modelId="{5DBFA2F8-7B95-4C7B-A6BF-52C2A0095F7E}" type="presOf" srcId="{E189F737-5A43-48DB-B35B-3F699A68EB77}" destId="{35276AAC-0444-436A-AC7F-C48C7365E0FF}" srcOrd="0" destOrd="0" presId="urn:microsoft.com/office/officeart/2005/8/layout/target3"/>
    <dgm:cxn modelId="{0139D4F8-BC60-4570-BE98-1C3E8E1D0694}" srcId="{DA970658-9A3D-458B-A524-FBEDD11BE7B0}" destId="{B5543055-EA11-4F44-8C71-D68D35A7773E}" srcOrd="1" destOrd="0" parTransId="{7DBD4570-114B-46C0-B2AB-CFA771C4A4D9}" sibTransId="{2A4B6003-B428-4A17-B8D7-498AE118D59F}"/>
    <dgm:cxn modelId="{1FD24FC1-2F77-4AAA-B38B-1DA4BB5FD989}" type="presParOf" srcId="{C213E336-0EAF-4B95-84AB-71E6C4F3689B}" destId="{D6AC4C9A-4E6B-4AAA-B0A8-1947E50869B6}" srcOrd="0" destOrd="0" presId="urn:microsoft.com/office/officeart/2005/8/layout/target3"/>
    <dgm:cxn modelId="{4DCAEAB7-0FE9-4927-A0AA-37162B6DEB3F}" type="presParOf" srcId="{C213E336-0EAF-4B95-84AB-71E6C4F3689B}" destId="{E551BD1D-5561-4ECA-B446-D091D7F3D692}" srcOrd="1" destOrd="0" presId="urn:microsoft.com/office/officeart/2005/8/layout/target3"/>
    <dgm:cxn modelId="{56B9B536-3CD8-4AA3-8027-EBEE049B6233}" type="presParOf" srcId="{C213E336-0EAF-4B95-84AB-71E6C4F3689B}" destId="{3F6A9EB7-E724-4228-BFEB-A1F32272514B}" srcOrd="2" destOrd="0" presId="urn:microsoft.com/office/officeart/2005/8/layout/target3"/>
    <dgm:cxn modelId="{7E05D3E3-F43A-42CF-A7CD-3CED1DFFC499}" type="presParOf" srcId="{C213E336-0EAF-4B95-84AB-71E6C4F3689B}" destId="{81C35DF3-2B72-4945-ABD0-9F5C310CB48F}" srcOrd="3" destOrd="0" presId="urn:microsoft.com/office/officeart/2005/8/layout/target3"/>
    <dgm:cxn modelId="{1AFF7281-5979-4283-89F3-265324A77DB8}" type="presParOf" srcId="{C213E336-0EAF-4B95-84AB-71E6C4F3689B}" destId="{22A0F359-8A65-4787-9415-ED26CA14AD21}" srcOrd="4" destOrd="0" presId="urn:microsoft.com/office/officeart/2005/8/layout/target3"/>
    <dgm:cxn modelId="{0E608051-CE96-4E7F-B197-92147CE70391}" type="presParOf" srcId="{C213E336-0EAF-4B95-84AB-71E6C4F3689B}" destId="{A1108609-6077-4A90-B890-0A84A4B4F823}" srcOrd="5" destOrd="0" presId="urn:microsoft.com/office/officeart/2005/8/layout/target3"/>
    <dgm:cxn modelId="{77ED8F19-658D-456F-89FF-36F7A6CADE8F}" type="presParOf" srcId="{C213E336-0EAF-4B95-84AB-71E6C4F3689B}" destId="{F6EBCC0F-9126-4F46-8B31-B1AB283B393A}" srcOrd="6" destOrd="0" presId="urn:microsoft.com/office/officeart/2005/8/layout/target3"/>
    <dgm:cxn modelId="{16FE4F74-EE34-437B-97C1-057E05076609}" type="presParOf" srcId="{C213E336-0EAF-4B95-84AB-71E6C4F3689B}" destId="{584DAF1E-E408-472A-AD4B-1695171CCE5D}" srcOrd="7" destOrd="0" presId="urn:microsoft.com/office/officeart/2005/8/layout/target3"/>
    <dgm:cxn modelId="{A1C57A5B-65CD-4137-B09A-396F5D12F608}" type="presParOf" srcId="{C213E336-0EAF-4B95-84AB-71E6C4F3689B}" destId="{35276AAC-0444-436A-AC7F-C48C7365E0FF}" srcOrd="8" destOrd="0" presId="urn:microsoft.com/office/officeart/2005/8/layout/target3"/>
    <dgm:cxn modelId="{386900FC-1BA2-4C40-A390-C9CB2F55AF88}" type="presParOf" srcId="{C213E336-0EAF-4B95-84AB-71E6C4F3689B}" destId="{3220223F-7040-410C-896F-30AD024AA2C0}" srcOrd="9" destOrd="0" presId="urn:microsoft.com/office/officeart/2005/8/layout/target3"/>
    <dgm:cxn modelId="{1C0BC2C9-B502-40EE-A8BF-D8F0AEEED1AB}" type="presParOf" srcId="{C213E336-0EAF-4B95-84AB-71E6C4F3689B}" destId="{40F8091B-7433-4DE8-9AEE-D82D0F43F491}" srcOrd="10" destOrd="0" presId="urn:microsoft.com/office/officeart/2005/8/layout/target3"/>
    <dgm:cxn modelId="{E130EC72-2E52-4A33-9980-1FD451ACEEA1}" type="presParOf" srcId="{C213E336-0EAF-4B95-84AB-71E6C4F3689B}" destId="{18C90055-884A-453D-8D1A-EBC2D13CAAF5}" srcOrd="11" destOrd="0" presId="urn:microsoft.com/office/officeart/2005/8/layout/target3"/>
    <dgm:cxn modelId="{332AD75C-E755-4213-A45A-A72546A523E5}" type="presParOf" srcId="{C213E336-0EAF-4B95-84AB-71E6C4F3689B}" destId="{97C0D441-E4AA-4738-8228-CB75BF049734}" srcOrd="12" destOrd="0" presId="urn:microsoft.com/office/officeart/2005/8/layout/target3"/>
    <dgm:cxn modelId="{1441B38A-6078-4927-B237-B363DD953DFE}" type="presParOf" srcId="{C213E336-0EAF-4B95-84AB-71E6C4F3689B}" destId="{ED032B92-B92D-4B04-82DC-CC7255671DEE}" srcOrd="13" destOrd="0" presId="urn:microsoft.com/office/officeart/2005/8/layout/target3"/>
    <dgm:cxn modelId="{4265A5F6-989D-4846-8DA5-F8F0CF4AA0EC}" type="presParOf" srcId="{C213E336-0EAF-4B95-84AB-71E6C4F3689B}" destId="{459D2D97-B971-434C-A7C7-5126B02E443C}" srcOrd="14"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E6481A-5C25-49C2-A3F3-6BB5623BFA1A}" type="doc">
      <dgm:prSet loTypeId="urn:microsoft.com/office/officeart/2005/8/layout/arrow2" loCatId="process" qsTypeId="urn:microsoft.com/office/officeart/2005/8/quickstyle/simple1" qsCatId="simple" csTypeId="urn:microsoft.com/office/officeart/2005/8/colors/colorful4" csCatId="colorful" phldr="1"/>
      <dgm:spPr/>
    </dgm:pt>
    <dgm:pt modelId="{6914C8EC-D9D4-4B40-99C5-F72958934EFC}">
      <dgm:prSet phldrT="[Text]"/>
      <dgm:spPr/>
      <dgm:t>
        <a:bodyPr/>
        <a:lstStyle/>
        <a:p>
          <a:r>
            <a:rPr lang="en-US" dirty="0"/>
            <a:t>EPRs are a major NHS digital transformation.</a:t>
          </a:r>
          <a:endParaRPr lang="en-IN" dirty="0"/>
        </a:p>
      </dgm:t>
    </dgm:pt>
    <dgm:pt modelId="{C76D140F-0BA3-4FB8-98D1-48E758180D2E}" type="parTrans" cxnId="{895CDE35-8519-481E-914F-4B32793D2153}">
      <dgm:prSet/>
      <dgm:spPr/>
      <dgm:t>
        <a:bodyPr/>
        <a:lstStyle/>
        <a:p>
          <a:endParaRPr lang="en-IN"/>
        </a:p>
      </dgm:t>
    </dgm:pt>
    <dgm:pt modelId="{1744ABA4-021F-4CB0-A00A-7C2BCAA44795}" type="sibTrans" cxnId="{895CDE35-8519-481E-914F-4B32793D2153}">
      <dgm:prSet/>
      <dgm:spPr/>
      <dgm:t>
        <a:bodyPr/>
        <a:lstStyle/>
        <a:p>
          <a:endParaRPr lang="en-IN"/>
        </a:p>
      </dgm:t>
    </dgm:pt>
    <dgm:pt modelId="{007D1AA8-5B1C-4CB1-8BE4-2BA0A97D7302}">
      <dgm:prSet phldrT="[Text]"/>
      <dgm:spPr/>
      <dgm:t>
        <a:bodyPr/>
        <a:lstStyle/>
        <a:p>
          <a:r>
            <a:rPr lang="en-IN" dirty="0"/>
            <a:t>Benefits outweigh challenges.</a:t>
          </a:r>
        </a:p>
      </dgm:t>
    </dgm:pt>
    <dgm:pt modelId="{AB302D01-018B-4B36-8D0A-9659D147BD45}" type="parTrans" cxnId="{F975AEB1-5554-4C30-BE15-14F0EA179C24}">
      <dgm:prSet/>
      <dgm:spPr/>
      <dgm:t>
        <a:bodyPr/>
        <a:lstStyle/>
        <a:p>
          <a:endParaRPr lang="en-IN"/>
        </a:p>
      </dgm:t>
    </dgm:pt>
    <dgm:pt modelId="{1343387B-C829-4F71-8068-FD90CA0E90F6}" type="sibTrans" cxnId="{F975AEB1-5554-4C30-BE15-14F0EA179C24}">
      <dgm:prSet/>
      <dgm:spPr/>
      <dgm:t>
        <a:bodyPr/>
        <a:lstStyle/>
        <a:p>
          <a:endParaRPr lang="en-IN"/>
        </a:p>
      </dgm:t>
    </dgm:pt>
    <dgm:pt modelId="{609F41EF-FF1E-4D56-A923-912C4A3000D7}">
      <dgm:prSet phldrT="[Text]"/>
      <dgm:spPr/>
      <dgm:t>
        <a:bodyPr/>
        <a:lstStyle/>
        <a:p>
          <a:r>
            <a:rPr lang="en-US" dirty="0"/>
            <a:t>Future focus: infrastructure, training and cybersecurity.</a:t>
          </a:r>
          <a:endParaRPr lang="en-IN" dirty="0"/>
        </a:p>
      </dgm:t>
    </dgm:pt>
    <dgm:pt modelId="{96BE2375-EFDB-4188-AF02-309BD91D39C0}" type="parTrans" cxnId="{79AFD9AD-ED39-49E5-982D-1DF1B0CF74A9}">
      <dgm:prSet/>
      <dgm:spPr/>
      <dgm:t>
        <a:bodyPr/>
        <a:lstStyle/>
        <a:p>
          <a:endParaRPr lang="en-IN"/>
        </a:p>
      </dgm:t>
    </dgm:pt>
    <dgm:pt modelId="{A7BB4E36-1877-40F9-89C5-55B3A69B280E}" type="sibTrans" cxnId="{79AFD9AD-ED39-49E5-982D-1DF1B0CF74A9}">
      <dgm:prSet/>
      <dgm:spPr/>
      <dgm:t>
        <a:bodyPr/>
        <a:lstStyle/>
        <a:p>
          <a:endParaRPr lang="en-IN"/>
        </a:p>
      </dgm:t>
    </dgm:pt>
    <dgm:pt modelId="{77C1FD23-A1D8-4073-A797-3D4BD2A0CA1D}" type="pres">
      <dgm:prSet presAssocID="{C5E6481A-5C25-49C2-A3F3-6BB5623BFA1A}" presName="arrowDiagram" presStyleCnt="0">
        <dgm:presLayoutVars>
          <dgm:chMax val="5"/>
          <dgm:dir/>
          <dgm:resizeHandles val="exact"/>
        </dgm:presLayoutVars>
      </dgm:prSet>
      <dgm:spPr/>
    </dgm:pt>
    <dgm:pt modelId="{DF360C70-359F-4DBF-AC84-1B1BBF6732FA}" type="pres">
      <dgm:prSet presAssocID="{C5E6481A-5C25-49C2-A3F3-6BB5623BFA1A}" presName="arrow" presStyleLbl="bgShp" presStyleIdx="0" presStyleCnt="1"/>
      <dgm:spPr/>
    </dgm:pt>
    <dgm:pt modelId="{9A2AC26B-979E-4D86-8BF1-BC8B5B8AD3C6}" type="pres">
      <dgm:prSet presAssocID="{C5E6481A-5C25-49C2-A3F3-6BB5623BFA1A}" presName="arrowDiagram3" presStyleCnt="0"/>
      <dgm:spPr/>
    </dgm:pt>
    <dgm:pt modelId="{8D02FC67-42F2-4111-A653-A07986A591A5}" type="pres">
      <dgm:prSet presAssocID="{6914C8EC-D9D4-4B40-99C5-F72958934EFC}" presName="bullet3a" presStyleLbl="node1" presStyleIdx="0" presStyleCnt="3"/>
      <dgm:spPr/>
    </dgm:pt>
    <dgm:pt modelId="{2486FF2C-3963-4AEF-A52C-610868CB3BD3}" type="pres">
      <dgm:prSet presAssocID="{6914C8EC-D9D4-4B40-99C5-F72958934EFC}" presName="textBox3a" presStyleLbl="revTx" presStyleIdx="0" presStyleCnt="3">
        <dgm:presLayoutVars>
          <dgm:bulletEnabled val="1"/>
        </dgm:presLayoutVars>
      </dgm:prSet>
      <dgm:spPr/>
    </dgm:pt>
    <dgm:pt modelId="{69E43A5F-6E4C-4D11-B538-E2468197BDA5}" type="pres">
      <dgm:prSet presAssocID="{007D1AA8-5B1C-4CB1-8BE4-2BA0A97D7302}" presName="bullet3b" presStyleLbl="node1" presStyleIdx="1" presStyleCnt="3"/>
      <dgm:spPr/>
    </dgm:pt>
    <dgm:pt modelId="{8596020E-FFB9-4796-8173-1A658BEBBE95}" type="pres">
      <dgm:prSet presAssocID="{007D1AA8-5B1C-4CB1-8BE4-2BA0A97D7302}" presName="textBox3b" presStyleLbl="revTx" presStyleIdx="1" presStyleCnt="3">
        <dgm:presLayoutVars>
          <dgm:bulletEnabled val="1"/>
        </dgm:presLayoutVars>
      </dgm:prSet>
      <dgm:spPr/>
    </dgm:pt>
    <dgm:pt modelId="{B206DC04-A1BB-4121-98BE-8ABF9A474330}" type="pres">
      <dgm:prSet presAssocID="{609F41EF-FF1E-4D56-A923-912C4A3000D7}" presName="bullet3c" presStyleLbl="node1" presStyleIdx="2" presStyleCnt="3"/>
      <dgm:spPr/>
    </dgm:pt>
    <dgm:pt modelId="{C1E136F3-CE42-4474-9F83-07BCBDA61D92}" type="pres">
      <dgm:prSet presAssocID="{609F41EF-FF1E-4D56-A923-912C4A3000D7}" presName="textBox3c" presStyleLbl="revTx" presStyleIdx="2" presStyleCnt="3">
        <dgm:presLayoutVars>
          <dgm:bulletEnabled val="1"/>
        </dgm:presLayoutVars>
      </dgm:prSet>
      <dgm:spPr/>
    </dgm:pt>
  </dgm:ptLst>
  <dgm:cxnLst>
    <dgm:cxn modelId="{9D782308-3F27-4D98-8D89-D8431663CCF9}" type="presOf" srcId="{609F41EF-FF1E-4D56-A923-912C4A3000D7}" destId="{C1E136F3-CE42-4474-9F83-07BCBDA61D92}" srcOrd="0" destOrd="0" presId="urn:microsoft.com/office/officeart/2005/8/layout/arrow2"/>
    <dgm:cxn modelId="{895CDE35-8519-481E-914F-4B32793D2153}" srcId="{C5E6481A-5C25-49C2-A3F3-6BB5623BFA1A}" destId="{6914C8EC-D9D4-4B40-99C5-F72958934EFC}" srcOrd="0" destOrd="0" parTransId="{C76D140F-0BA3-4FB8-98D1-48E758180D2E}" sibTransId="{1744ABA4-021F-4CB0-A00A-7C2BCAA44795}"/>
    <dgm:cxn modelId="{B78D484D-AF04-4DCC-A4D2-42C40E5C7902}" type="presOf" srcId="{007D1AA8-5B1C-4CB1-8BE4-2BA0A97D7302}" destId="{8596020E-FFB9-4796-8173-1A658BEBBE95}" srcOrd="0" destOrd="0" presId="urn:microsoft.com/office/officeart/2005/8/layout/arrow2"/>
    <dgm:cxn modelId="{74E376A4-AD53-4B50-BB55-86419A4877F2}" type="presOf" srcId="{C5E6481A-5C25-49C2-A3F3-6BB5623BFA1A}" destId="{77C1FD23-A1D8-4073-A797-3D4BD2A0CA1D}" srcOrd="0" destOrd="0" presId="urn:microsoft.com/office/officeart/2005/8/layout/arrow2"/>
    <dgm:cxn modelId="{79AFD9AD-ED39-49E5-982D-1DF1B0CF74A9}" srcId="{C5E6481A-5C25-49C2-A3F3-6BB5623BFA1A}" destId="{609F41EF-FF1E-4D56-A923-912C4A3000D7}" srcOrd="2" destOrd="0" parTransId="{96BE2375-EFDB-4188-AF02-309BD91D39C0}" sibTransId="{A7BB4E36-1877-40F9-89C5-55B3A69B280E}"/>
    <dgm:cxn modelId="{F975AEB1-5554-4C30-BE15-14F0EA179C24}" srcId="{C5E6481A-5C25-49C2-A3F3-6BB5623BFA1A}" destId="{007D1AA8-5B1C-4CB1-8BE4-2BA0A97D7302}" srcOrd="1" destOrd="0" parTransId="{AB302D01-018B-4B36-8D0A-9659D147BD45}" sibTransId="{1343387B-C829-4F71-8068-FD90CA0E90F6}"/>
    <dgm:cxn modelId="{DC367ED1-1DDE-458F-A217-E601BB4CE08E}" type="presOf" srcId="{6914C8EC-D9D4-4B40-99C5-F72958934EFC}" destId="{2486FF2C-3963-4AEF-A52C-610868CB3BD3}" srcOrd="0" destOrd="0" presId="urn:microsoft.com/office/officeart/2005/8/layout/arrow2"/>
    <dgm:cxn modelId="{00C80C24-6A66-4295-B3A6-ED476911377E}" type="presParOf" srcId="{77C1FD23-A1D8-4073-A797-3D4BD2A0CA1D}" destId="{DF360C70-359F-4DBF-AC84-1B1BBF6732FA}" srcOrd="0" destOrd="0" presId="urn:microsoft.com/office/officeart/2005/8/layout/arrow2"/>
    <dgm:cxn modelId="{920FB665-B580-4BCA-A21F-3AD31E24815E}" type="presParOf" srcId="{77C1FD23-A1D8-4073-A797-3D4BD2A0CA1D}" destId="{9A2AC26B-979E-4D86-8BF1-BC8B5B8AD3C6}" srcOrd="1" destOrd="0" presId="urn:microsoft.com/office/officeart/2005/8/layout/arrow2"/>
    <dgm:cxn modelId="{21477F01-638E-4FAF-9739-5963EC1A6E99}" type="presParOf" srcId="{9A2AC26B-979E-4D86-8BF1-BC8B5B8AD3C6}" destId="{8D02FC67-42F2-4111-A653-A07986A591A5}" srcOrd="0" destOrd="0" presId="urn:microsoft.com/office/officeart/2005/8/layout/arrow2"/>
    <dgm:cxn modelId="{AB7FF9F8-86EF-4FB1-AC3F-0AC4362A66DB}" type="presParOf" srcId="{9A2AC26B-979E-4D86-8BF1-BC8B5B8AD3C6}" destId="{2486FF2C-3963-4AEF-A52C-610868CB3BD3}" srcOrd="1" destOrd="0" presId="urn:microsoft.com/office/officeart/2005/8/layout/arrow2"/>
    <dgm:cxn modelId="{82C88B2F-52D7-46F3-B583-5C530F0BDAB9}" type="presParOf" srcId="{9A2AC26B-979E-4D86-8BF1-BC8B5B8AD3C6}" destId="{69E43A5F-6E4C-4D11-B538-E2468197BDA5}" srcOrd="2" destOrd="0" presId="urn:microsoft.com/office/officeart/2005/8/layout/arrow2"/>
    <dgm:cxn modelId="{5C95432D-22C3-4932-BE1F-458C780E248F}" type="presParOf" srcId="{9A2AC26B-979E-4D86-8BF1-BC8B5B8AD3C6}" destId="{8596020E-FFB9-4796-8173-1A658BEBBE95}" srcOrd="3" destOrd="0" presId="urn:microsoft.com/office/officeart/2005/8/layout/arrow2"/>
    <dgm:cxn modelId="{0B39799D-9C5A-47FC-B1E3-060AEA7705D2}" type="presParOf" srcId="{9A2AC26B-979E-4D86-8BF1-BC8B5B8AD3C6}" destId="{B206DC04-A1BB-4121-98BE-8ABF9A474330}" srcOrd="4" destOrd="0" presId="urn:microsoft.com/office/officeart/2005/8/layout/arrow2"/>
    <dgm:cxn modelId="{75672AC4-C306-4DE5-BEA1-ECC07C825D8C}" type="presParOf" srcId="{9A2AC26B-979E-4D86-8BF1-BC8B5B8AD3C6}" destId="{C1E136F3-CE42-4474-9F83-07BCBDA61D92}" srcOrd="5"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9E1701-08C7-4A1D-9F38-7A6B08220279}">
      <dsp:nvSpPr>
        <dsp:cNvPr id="0" name=""/>
        <dsp:cNvSpPr/>
      </dsp:nvSpPr>
      <dsp:spPr>
        <a:xfrm rot="10800000">
          <a:off x="1991762" y="2226"/>
          <a:ext cx="6810240" cy="1105603"/>
        </a:xfrm>
        <a:prstGeom prst="homePlat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7541" tIns="118110" rIns="220472" bIns="118110" numCol="1" spcCol="1270" anchor="ctr" anchorCtr="0">
          <a:noAutofit/>
        </a:bodyPr>
        <a:lstStyle/>
        <a:p>
          <a:pPr marL="0" lvl="0" indent="0" algn="ctr" defTabSz="1377950">
            <a:lnSpc>
              <a:spcPct val="90000"/>
            </a:lnSpc>
            <a:spcBef>
              <a:spcPct val="0"/>
            </a:spcBef>
            <a:spcAft>
              <a:spcPct val="35000"/>
            </a:spcAft>
            <a:buNone/>
          </a:pPr>
          <a:r>
            <a:rPr lang="en-IN" sz="3100" kern="1200" dirty="0">
              <a:solidFill>
                <a:schemeClr val="tx1"/>
              </a:solidFill>
            </a:rPr>
            <a:t>Secure digital patient records (NHS England, 2026).</a:t>
          </a:r>
        </a:p>
      </dsp:txBody>
      <dsp:txXfrm rot="10800000">
        <a:off x="2268163" y="2226"/>
        <a:ext cx="6533839" cy="1105603"/>
      </dsp:txXfrm>
    </dsp:sp>
    <dsp:sp modelId="{35DAAA5E-425C-45B1-8C7C-87FC0840835B}">
      <dsp:nvSpPr>
        <dsp:cNvPr id="0" name=""/>
        <dsp:cNvSpPr/>
      </dsp:nvSpPr>
      <dsp:spPr>
        <a:xfrm>
          <a:off x="1438960" y="2226"/>
          <a:ext cx="1105603" cy="1105603"/>
        </a:xfrm>
        <a:prstGeom prst="ellipse">
          <a:avLst/>
        </a:prstGeom>
        <a:blipFill rotWithShape="1">
          <a:blip xmlns:r="http://schemas.openxmlformats.org/officeDocument/2006/relationships" r:embed="rId1"/>
          <a:srcRect/>
          <a:stretch>
            <a:fillRect l="-39000" r="-3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06AEE93-9A5B-4486-A985-8E542FB8BFB7}">
      <dsp:nvSpPr>
        <dsp:cNvPr id="0" name=""/>
        <dsp:cNvSpPr/>
      </dsp:nvSpPr>
      <dsp:spPr>
        <a:xfrm rot="10800000">
          <a:off x="1991762" y="1426810"/>
          <a:ext cx="6810240" cy="1105603"/>
        </a:xfrm>
        <a:prstGeom prst="homePlate">
          <a:avLst/>
        </a:prstGeom>
        <a:solidFill>
          <a:schemeClr val="accent5">
            <a:hueOff val="-10114174"/>
            <a:satOff val="0"/>
            <a:lumOff val="15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7541" tIns="118110" rIns="220472" bIns="118110" numCol="1" spcCol="1270" anchor="ctr" anchorCtr="0">
          <a:noAutofit/>
        </a:bodyPr>
        <a:lstStyle/>
        <a:p>
          <a:pPr marL="0" lvl="0" indent="0" algn="ctr" defTabSz="1377950">
            <a:lnSpc>
              <a:spcPct val="90000"/>
            </a:lnSpc>
            <a:spcBef>
              <a:spcPct val="0"/>
            </a:spcBef>
            <a:spcAft>
              <a:spcPct val="35000"/>
            </a:spcAft>
            <a:buNone/>
          </a:pPr>
          <a:r>
            <a:rPr lang="en-US" sz="3100" kern="1200" dirty="0">
              <a:solidFill>
                <a:schemeClr val="tx1"/>
              </a:solidFill>
            </a:rPr>
            <a:t>Support integrated care and information sharing.</a:t>
          </a:r>
          <a:endParaRPr lang="en-IN" sz="3100" kern="1200" dirty="0">
            <a:solidFill>
              <a:schemeClr val="tx1"/>
            </a:solidFill>
          </a:endParaRPr>
        </a:p>
      </dsp:txBody>
      <dsp:txXfrm rot="10800000">
        <a:off x="2268163" y="1426810"/>
        <a:ext cx="6533839" cy="1105603"/>
      </dsp:txXfrm>
    </dsp:sp>
    <dsp:sp modelId="{5014E553-193C-4CDA-9C10-D6FE108E460B}">
      <dsp:nvSpPr>
        <dsp:cNvPr id="0" name=""/>
        <dsp:cNvSpPr/>
      </dsp:nvSpPr>
      <dsp:spPr>
        <a:xfrm>
          <a:off x="1438960" y="1426810"/>
          <a:ext cx="1105603" cy="1105603"/>
        </a:xfrm>
        <a:prstGeom prst="ellipse">
          <a:avLst/>
        </a:prstGeom>
        <a:blipFill rotWithShape="1">
          <a:blip xmlns:r="http://schemas.openxmlformats.org/officeDocument/2006/relationships" r:embed="rId2"/>
          <a:srcRect/>
          <a:stretch>
            <a:fillRect l="-33000" r="-3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88AF7C-AA07-4247-8818-A1F89B14C59D}">
      <dsp:nvSpPr>
        <dsp:cNvPr id="0" name=""/>
        <dsp:cNvSpPr/>
      </dsp:nvSpPr>
      <dsp:spPr>
        <a:xfrm rot="10800000">
          <a:off x="1991762" y="2851395"/>
          <a:ext cx="6810240" cy="1105603"/>
        </a:xfrm>
        <a:prstGeom prst="homePlate">
          <a:avLst/>
        </a:prstGeom>
        <a:solidFill>
          <a:schemeClr val="accent5">
            <a:hueOff val="-20228348"/>
            <a:satOff val="0"/>
            <a:lumOff val="3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7541" tIns="118110" rIns="220472" bIns="118110" numCol="1" spcCol="1270" anchor="ctr" anchorCtr="0">
          <a:noAutofit/>
        </a:bodyPr>
        <a:lstStyle/>
        <a:p>
          <a:pPr marL="0" lvl="0" indent="0" algn="ctr" defTabSz="1377950">
            <a:lnSpc>
              <a:spcPct val="90000"/>
            </a:lnSpc>
            <a:spcBef>
              <a:spcPct val="0"/>
            </a:spcBef>
            <a:spcAft>
              <a:spcPct val="35000"/>
            </a:spcAft>
            <a:buNone/>
          </a:pPr>
          <a:r>
            <a:rPr lang="en-US" sz="3100" kern="1200" dirty="0">
              <a:solidFill>
                <a:schemeClr val="tx1"/>
              </a:solidFill>
            </a:rPr>
            <a:t>Improve clinical decision-making (Smith-Mitchell, 2025).</a:t>
          </a:r>
          <a:endParaRPr lang="en-IN" sz="3100" kern="1200" dirty="0">
            <a:solidFill>
              <a:schemeClr val="tx1"/>
            </a:solidFill>
          </a:endParaRPr>
        </a:p>
      </dsp:txBody>
      <dsp:txXfrm rot="10800000">
        <a:off x="2268163" y="2851395"/>
        <a:ext cx="6533839" cy="1105603"/>
      </dsp:txXfrm>
    </dsp:sp>
    <dsp:sp modelId="{1AD1BAA9-76DE-42AB-9FDF-A9627289E950}">
      <dsp:nvSpPr>
        <dsp:cNvPr id="0" name=""/>
        <dsp:cNvSpPr/>
      </dsp:nvSpPr>
      <dsp:spPr>
        <a:xfrm>
          <a:off x="1438960" y="2851395"/>
          <a:ext cx="1105603" cy="1105603"/>
        </a:xfrm>
        <a:prstGeom prst="ellipse">
          <a:avLst/>
        </a:prstGeom>
        <a:blipFill rotWithShape="1">
          <a:blip xmlns:r="http://schemas.openxmlformats.org/officeDocument/2006/relationships" r:embed="rId3"/>
          <a:srcRect/>
          <a:stretch>
            <a:fillRect l="-51000" r="-5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564AC3-FCAB-4AC5-9941-1EA60F30927C}">
      <dsp:nvSpPr>
        <dsp:cNvPr id="0" name=""/>
        <dsp:cNvSpPr/>
      </dsp:nvSpPr>
      <dsp:spPr>
        <a:xfrm>
          <a:off x="2016" y="284165"/>
          <a:ext cx="3198956" cy="2204081"/>
        </a:xfrm>
        <a:prstGeom prst="roundRect">
          <a:avLst/>
        </a:prstGeom>
        <a:blipFill rotWithShape="1">
          <a:blip xmlns:r="http://schemas.openxmlformats.org/officeDocument/2006/relationships" r:embed="rId1"/>
          <a:srcRect/>
          <a:stretch>
            <a:fillRect t="-7000" b="-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38FF26-AF6D-455A-8C89-0AA1CF76A5C0}">
      <dsp:nvSpPr>
        <dsp:cNvPr id="0" name=""/>
        <dsp:cNvSpPr/>
      </dsp:nvSpPr>
      <dsp:spPr>
        <a:xfrm>
          <a:off x="2016" y="2488246"/>
          <a:ext cx="3198956" cy="1186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kern="1200" dirty="0"/>
            <a:t>Cybersecurity and system downtime (Scantlebury et al., 2021).</a:t>
          </a:r>
          <a:endParaRPr lang="en-IN" sz="2000" kern="1200" dirty="0"/>
        </a:p>
      </dsp:txBody>
      <dsp:txXfrm>
        <a:off x="2016" y="2488246"/>
        <a:ext cx="3198956" cy="1186812"/>
      </dsp:txXfrm>
    </dsp:sp>
    <dsp:sp modelId="{170CE0DF-AC2D-4247-A136-BBC085241FF6}">
      <dsp:nvSpPr>
        <dsp:cNvPr id="0" name=""/>
        <dsp:cNvSpPr/>
      </dsp:nvSpPr>
      <dsp:spPr>
        <a:xfrm>
          <a:off x="3521003" y="284165"/>
          <a:ext cx="3198956" cy="2204081"/>
        </a:xfrm>
        <a:prstGeom prst="roundRect">
          <a:avLst/>
        </a:prstGeom>
        <a:blipFill rotWithShape="1">
          <a:blip xmlns:r="http://schemas.openxmlformats.org/officeDocument/2006/relationships" r:embed="rId2"/>
          <a:srcRect/>
          <a:stretch>
            <a:fillRect l="-39000" r="-3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4118C8-3A8D-42CD-85AD-1FF9A25F2B3D}">
      <dsp:nvSpPr>
        <dsp:cNvPr id="0" name=""/>
        <dsp:cNvSpPr/>
      </dsp:nvSpPr>
      <dsp:spPr>
        <a:xfrm>
          <a:off x="3521003" y="2488246"/>
          <a:ext cx="3198956" cy="1186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kern="1200" dirty="0"/>
            <a:t>High implementation costs (Al‑</a:t>
          </a:r>
          <a:r>
            <a:rPr lang="en-US" sz="2000" kern="1200" dirty="0" err="1"/>
            <a:t>Worafi</a:t>
          </a:r>
          <a:r>
            <a:rPr lang="en-US" sz="2000" kern="1200" dirty="0"/>
            <a:t>, 2023).</a:t>
          </a:r>
          <a:endParaRPr lang="en-IN" sz="2000" kern="1200" dirty="0"/>
        </a:p>
      </dsp:txBody>
      <dsp:txXfrm>
        <a:off x="3521003" y="2488246"/>
        <a:ext cx="3198956" cy="1186812"/>
      </dsp:txXfrm>
    </dsp:sp>
    <dsp:sp modelId="{0E12FD2A-C62C-4866-B9EB-0298B02EFFFF}">
      <dsp:nvSpPr>
        <dsp:cNvPr id="0" name=""/>
        <dsp:cNvSpPr/>
      </dsp:nvSpPr>
      <dsp:spPr>
        <a:xfrm>
          <a:off x="7039989" y="284165"/>
          <a:ext cx="3198956" cy="2204081"/>
        </a:xfrm>
        <a:prstGeom prst="roundRect">
          <a:avLst/>
        </a:prstGeom>
        <a:blipFill rotWithShape="1">
          <a:blip xmlns:r="http://schemas.openxmlformats.org/officeDocument/2006/relationships" r:embed="rId3"/>
          <a:srcRect/>
          <a:stretch>
            <a:fillRect t="-23000" b="-2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8D4478-61A5-4408-9693-D94D8D44519F}">
      <dsp:nvSpPr>
        <dsp:cNvPr id="0" name=""/>
        <dsp:cNvSpPr/>
      </dsp:nvSpPr>
      <dsp:spPr>
        <a:xfrm>
          <a:off x="7039989" y="2488246"/>
          <a:ext cx="3198956" cy="1186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kern="1200" dirty="0"/>
            <a:t>Interoperability issues (NHS England, 2025).</a:t>
          </a:r>
          <a:endParaRPr lang="en-IN" sz="2000" kern="1200" dirty="0"/>
        </a:p>
      </dsp:txBody>
      <dsp:txXfrm>
        <a:off x="7039989" y="2488246"/>
        <a:ext cx="3198956" cy="11868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FE7BAB-8E90-4D6C-9984-1432334FBB0B}">
      <dsp:nvSpPr>
        <dsp:cNvPr id="0" name=""/>
        <dsp:cNvSpPr/>
      </dsp:nvSpPr>
      <dsp:spPr>
        <a:xfrm>
          <a:off x="-4475795" y="-686386"/>
          <a:ext cx="5331998" cy="5331998"/>
        </a:xfrm>
        <a:prstGeom prst="blockArc">
          <a:avLst>
            <a:gd name="adj1" fmla="val 18900000"/>
            <a:gd name="adj2" fmla="val 2700000"/>
            <a:gd name="adj3" fmla="val 405"/>
          </a:avLst>
        </a:pr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86C5529-BE0A-411C-B379-D3D655C5AEF4}">
      <dsp:nvSpPr>
        <dsp:cNvPr id="0" name=""/>
        <dsp:cNvSpPr/>
      </dsp:nvSpPr>
      <dsp:spPr>
        <a:xfrm>
          <a:off x="550645" y="395922"/>
          <a:ext cx="9636785" cy="79184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527" tIns="71120" rIns="71120" bIns="71120" numCol="1" spcCol="1270" anchor="ctr" anchorCtr="0">
          <a:noAutofit/>
        </a:bodyPr>
        <a:lstStyle/>
        <a:p>
          <a:pPr marL="0" lvl="0" indent="0" algn="l" defTabSz="1244600">
            <a:lnSpc>
              <a:spcPct val="90000"/>
            </a:lnSpc>
            <a:spcBef>
              <a:spcPct val="0"/>
            </a:spcBef>
            <a:spcAft>
              <a:spcPct val="35000"/>
            </a:spcAft>
            <a:buNone/>
          </a:pPr>
          <a:r>
            <a:rPr lang="en-US" sz="2800" b="1" kern="1200" dirty="0">
              <a:solidFill>
                <a:schemeClr val="tx1"/>
              </a:solidFill>
            </a:rPr>
            <a:t>Privacy and data security concerns (Salama et al., 2024).</a:t>
          </a:r>
          <a:endParaRPr lang="en-IN" sz="2800" b="1" kern="1200" dirty="0">
            <a:solidFill>
              <a:schemeClr val="tx1"/>
            </a:solidFill>
          </a:endParaRPr>
        </a:p>
      </dsp:txBody>
      <dsp:txXfrm>
        <a:off x="550645" y="395922"/>
        <a:ext cx="9636785" cy="791845"/>
      </dsp:txXfrm>
    </dsp:sp>
    <dsp:sp modelId="{565D96D6-150F-4D83-93C4-AE54767F07DA}">
      <dsp:nvSpPr>
        <dsp:cNvPr id="0" name=""/>
        <dsp:cNvSpPr/>
      </dsp:nvSpPr>
      <dsp:spPr>
        <a:xfrm>
          <a:off x="55742" y="296941"/>
          <a:ext cx="989806" cy="989806"/>
        </a:xfrm>
        <a:prstGeom prst="ellipse">
          <a:avLst/>
        </a:prstGeom>
        <a:blipFill rotWithShape="0">
          <a:blip xmlns:r="http://schemas.openxmlformats.org/officeDocument/2006/relationships" r:embed="rId1"/>
          <a:srcRect/>
          <a:stretch>
            <a:fillRect l="-39000" r="-39000"/>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EE8DED-9BC1-40E4-98A6-03D87976C9F5}">
      <dsp:nvSpPr>
        <dsp:cNvPr id="0" name=""/>
        <dsp:cNvSpPr/>
      </dsp:nvSpPr>
      <dsp:spPr>
        <a:xfrm>
          <a:off x="838481" y="1583690"/>
          <a:ext cx="9348949" cy="791845"/>
        </a:xfrm>
        <a:prstGeom prst="rect">
          <a:avLst/>
        </a:prstGeom>
        <a:solidFill>
          <a:schemeClr val="accent2">
            <a:hueOff val="575652"/>
            <a:satOff val="-3962"/>
            <a:lumOff val="18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527" tIns="71120" rIns="71120" bIns="71120" numCol="1" spcCol="1270" anchor="ctr" anchorCtr="0">
          <a:noAutofit/>
        </a:bodyPr>
        <a:lstStyle/>
        <a:p>
          <a:pPr marL="0" lvl="0" indent="0" algn="l" defTabSz="1244600">
            <a:lnSpc>
              <a:spcPct val="90000"/>
            </a:lnSpc>
            <a:spcBef>
              <a:spcPct val="0"/>
            </a:spcBef>
            <a:spcAft>
              <a:spcPct val="35000"/>
            </a:spcAft>
            <a:buNone/>
          </a:pPr>
          <a:r>
            <a:rPr lang="en-US" sz="2800" b="1" kern="1200" dirty="0">
              <a:solidFill>
                <a:schemeClr val="tx1"/>
              </a:solidFill>
            </a:rPr>
            <a:t>Digital literacy barriers (Shaw, 2023).</a:t>
          </a:r>
          <a:endParaRPr lang="en-IN" sz="2800" b="1" kern="1200" dirty="0">
            <a:solidFill>
              <a:schemeClr val="tx1"/>
            </a:solidFill>
          </a:endParaRPr>
        </a:p>
      </dsp:txBody>
      <dsp:txXfrm>
        <a:off x="838481" y="1583690"/>
        <a:ext cx="9348949" cy="791845"/>
      </dsp:txXfrm>
    </dsp:sp>
    <dsp:sp modelId="{EF4CBE9A-1DB4-4D66-82F0-077D8AC80D2E}">
      <dsp:nvSpPr>
        <dsp:cNvPr id="0" name=""/>
        <dsp:cNvSpPr/>
      </dsp:nvSpPr>
      <dsp:spPr>
        <a:xfrm>
          <a:off x="343578" y="1484709"/>
          <a:ext cx="989806" cy="989806"/>
        </a:xfrm>
        <a:prstGeom prst="ellipse">
          <a:avLst/>
        </a:prstGeom>
        <a:blipFill rotWithShape="0">
          <a:blip xmlns:r="http://schemas.openxmlformats.org/officeDocument/2006/relationships" r:embed="rId2"/>
          <a:srcRect/>
          <a:stretch>
            <a:fillRect l="-41000" r="-41000"/>
          </a:stretch>
        </a:blipFill>
        <a:ln w="12700" cap="flat" cmpd="sng" algn="ctr">
          <a:solidFill>
            <a:schemeClr val="accent2">
              <a:hueOff val="575652"/>
              <a:satOff val="-3962"/>
              <a:lumOff val="1853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1118BC-AF8F-493D-B522-FF6452CF9362}">
      <dsp:nvSpPr>
        <dsp:cNvPr id="0" name=""/>
        <dsp:cNvSpPr/>
      </dsp:nvSpPr>
      <dsp:spPr>
        <a:xfrm>
          <a:off x="550645" y="2771457"/>
          <a:ext cx="9636785" cy="791845"/>
        </a:xfrm>
        <a:prstGeom prst="rect">
          <a:avLst/>
        </a:prstGeom>
        <a:solidFill>
          <a:schemeClr val="accent2">
            <a:hueOff val="1151303"/>
            <a:satOff val="-7924"/>
            <a:lumOff val="3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527" tIns="71120" rIns="71120" bIns="71120" numCol="1" spcCol="1270" anchor="ctr" anchorCtr="0">
          <a:noAutofit/>
        </a:bodyPr>
        <a:lstStyle/>
        <a:p>
          <a:pPr marL="0" lvl="0" indent="0" algn="l" defTabSz="1244600">
            <a:lnSpc>
              <a:spcPct val="90000"/>
            </a:lnSpc>
            <a:spcBef>
              <a:spcPct val="0"/>
            </a:spcBef>
            <a:spcAft>
              <a:spcPct val="35000"/>
            </a:spcAft>
            <a:buNone/>
          </a:pPr>
          <a:r>
            <a:rPr lang="en-IN" sz="2800" b="1" kern="1200" dirty="0">
              <a:solidFill>
                <a:schemeClr val="tx1"/>
              </a:solidFill>
            </a:rPr>
            <a:t>Reduced face-to-face interaction concerns.</a:t>
          </a:r>
        </a:p>
      </dsp:txBody>
      <dsp:txXfrm>
        <a:off x="550645" y="2771457"/>
        <a:ext cx="9636785" cy="791845"/>
      </dsp:txXfrm>
    </dsp:sp>
    <dsp:sp modelId="{D451E72F-3C4A-4A4B-A896-DEEB64C432F1}">
      <dsp:nvSpPr>
        <dsp:cNvPr id="0" name=""/>
        <dsp:cNvSpPr/>
      </dsp:nvSpPr>
      <dsp:spPr>
        <a:xfrm>
          <a:off x="55742" y="2672476"/>
          <a:ext cx="989806" cy="989806"/>
        </a:xfrm>
        <a:prstGeom prst="ellipse">
          <a:avLst/>
        </a:prstGeom>
        <a:blipFill rotWithShape="0">
          <a:blip xmlns:r="http://schemas.openxmlformats.org/officeDocument/2006/relationships" r:embed="rId3"/>
          <a:srcRect/>
          <a:stretch>
            <a:fillRect l="-25000" r="-25000"/>
          </a:stretch>
        </a:blipFill>
        <a:ln w="12700" cap="flat" cmpd="sng" algn="ctr">
          <a:solidFill>
            <a:schemeClr val="accent2">
              <a:hueOff val="1151303"/>
              <a:satOff val="-7924"/>
              <a:lumOff val="37059"/>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AC4C9A-4E6B-4AAA-B0A8-1947E50869B6}">
      <dsp:nvSpPr>
        <dsp:cNvPr id="0" name=""/>
        <dsp:cNvSpPr/>
      </dsp:nvSpPr>
      <dsp:spPr>
        <a:xfrm>
          <a:off x="0" y="0"/>
          <a:ext cx="3959225" cy="3959225"/>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6A9EB7-E724-4228-BFEB-A1F32272514B}">
      <dsp:nvSpPr>
        <dsp:cNvPr id="0" name=""/>
        <dsp:cNvSpPr/>
      </dsp:nvSpPr>
      <dsp:spPr>
        <a:xfrm>
          <a:off x="1979612" y="0"/>
          <a:ext cx="8261350" cy="395922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Benefits</a:t>
          </a:r>
          <a:endParaRPr lang="en-IN" sz="3200" kern="1200" dirty="0"/>
        </a:p>
      </dsp:txBody>
      <dsp:txXfrm>
        <a:off x="1979612" y="0"/>
        <a:ext cx="4130675" cy="1187770"/>
      </dsp:txXfrm>
    </dsp:sp>
    <dsp:sp modelId="{22A0F359-8A65-4787-9415-ED26CA14AD21}">
      <dsp:nvSpPr>
        <dsp:cNvPr id="0" name=""/>
        <dsp:cNvSpPr/>
      </dsp:nvSpPr>
      <dsp:spPr>
        <a:xfrm>
          <a:off x="692865" y="1187770"/>
          <a:ext cx="2573493" cy="2573493"/>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108609-6077-4A90-B890-0A84A4B4F823}">
      <dsp:nvSpPr>
        <dsp:cNvPr id="0" name=""/>
        <dsp:cNvSpPr/>
      </dsp:nvSpPr>
      <dsp:spPr>
        <a:xfrm>
          <a:off x="1979612" y="1187770"/>
          <a:ext cx="8261350" cy="2573493"/>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Challenges</a:t>
          </a:r>
          <a:endParaRPr lang="en-IN" sz="3200" kern="1200" dirty="0"/>
        </a:p>
      </dsp:txBody>
      <dsp:txXfrm>
        <a:off x="1979612" y="1187770"/>
        <a:ext cx="4130675" cy="1187766"/>
      </dsp:txXfrm>
    </dsp:sp>
    <dsp:sp modelId="{584DAF1E-E408-472A-AD4B-1695171CCE5D}">
      <dsp:nvSpPr>
        <dsp:cNvPr id="0" name=""/>
        <dsp:cNvSpPr/>
      </dsp:nvSpPr>
      <dsp:spPr>
        <a:xfrm>
          <a:off x="1385729" y="2375536"/>
          <a:ext cx="1187766" cy="1187766"/>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276AAC-0444-436A-AC7F-C48C7365E0FF}">
      <dsp:nvSpPr>
        <dsp:cNvPr id="0" name=""/>
        <dsp:cNvSpPr/>
      </dsp:nvSpPr>
      <dsp:spPr>
        <a:xfrm>
          <a:off x="1979612" y="2375536"/>
          <a:ext cx="8261350" cy="118776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Ongoing investment is required</a:t>
          </a:r>
          <a:endParaRPr lang="en-IN" sz="3200" kern="1200" dirty="0"/>
        </a:p>
      </dsp:txBody>
      <dsp:txXfrm>
        <a:off x="1979612" y="2375536"/>
        <a:ext cx="4130675" cy="1187766"/>
      </dsp:txXfrm>
    </dsp:sp>
    <dsp:sp modelId="{40F8091B-7433-4DE8-9AEE-D82D0F43F491}">
      <dsp:nvSpPr>
        <dsp:cNvPr id="0" name=""/>
        <dsp:cNvSpPr/>
      </dsp:nvSpPr>
      <dsp:spPr>
        <a:xfrm>
          <a:off x="6110287" y="0"/>
          <a:ext cx="4130675" cy="118777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228600" lvl="1" indent="-228600" algn="l" defTabSz="977900">
            <a:lnSpc>
              <a:spcPct val="90000"/>
            </a:lnSpc>
            <a:spcBef>
              <a:spcPct val="0"/>
            </a:spcBef>
            <a:spcAft>
              <a:spcPct val="15000"/>
            </a:spcAft>
            <a:buChar char="•"/>
          </a:pPr>
          <a:r>
            <a:rPr lang="en-US" sz="2200" kern="1200" dirty="0"/>
            <a:t>Efficiency </a:t>
          </a:r>
          <a:endParaRPr lang="en-IN" sz="2200" kern="1200" dirty="0"/>
        </a:p>
        <a:p>
          <a:pPr marL="228600" lvl="1" indent="-228600" algn="l" defTabSz="977900">
            <a:lnSpc>
              <a:spcPct val="90000"/>
            </a:lnSpc>
            <a:spcBef>
              <a:spcPct val="0"/>
            </a:spcBef>
            <a:spcAft>
              <a:spcPct val="15000"/>
            </a:spcAft>
            <a:buChar char="•"/>
          </a:pPr>
          <a:r>
            <a:rPr lang="en-US" sz="2200" kern="1200" dirty="0"/>
            <a:t>Safety </a:t>
          </a:r>
          <a:endParaRPr lang="en-IN" sz="2200" kern="1200" dirty="0"/>
        </a:p>
        <a:p>
          <a:pPr marL="228600" lvl="1" indent="-228600" algn="l" defTabSz="977900">
            <a:lnSpc>
              <a:spcPct val="90000"/>
            </a:lnSpc>
            <a:spcBef>
              <a:spcPct val="0"/>
            </a:spcBef>
            <a:spcAft>
              <a:spcPct val="15000"/>
            </a:spcAft>
            <a:buChar char="•"/>
          </a:pPr>
          <a:r>
            <a:rPr lang="en-US" sz="2200" kern="1200" dirty="0"/>
            <a:t>Coordination </a:t>
          </a:r>
          <a:endParaRPr lang="en-IN" sz="2200" kern="1200" dirty="0"/>
        </a:p>
      </dsp:txBody>
      <dsp:txXfrm>
        <a:off x="6110287" y="0"/>
        <a:ext cx="4130675" cy="1187770"/>
      </dsp:txXfrm>
    </dsp:sp>
    <dsp:sp modelId="{97C0D441-E4AA-4738-8228-CB75BF049734}">
      <dsp:nvSpPr>
        <dsp:cNvPr id="0" name=""/>
        <dsp:cNvSpPr/>
      </dsp:nvSpPr>
      <dsp:spPr>
        <a:xfrm>
          <a:off x="6110287" y="1187770"/>
          <a:ext cx="4130675" cy="11877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228600" lvl="1" indent="-228600" algn="l" defTabSz="977900">
            <a:lnSpc>
              <a:spcPct val="90000"/>
            </a:lnSpc>
            <a:spcBef>
              <a:spcPct val="0"/>
            </a:spcBef>
            <a:spcAft>
              <a:spcPct val="15000"/>
            </a:spcAft>
            <a:buChar char="•"/>
          </a:pPr>
          <a:r>
            <a:rPr lang="en-US" sz="2200" kern="1200" dirty="0"/>
            <a:t>Costs </a:t>
          </a:r>
          <a:endParaRPr lang="en-IN" sz="2200" kern="1200" dirty="0"/>
        </a:p>
        <a:p>
          <a:pPr marL="228600" lvl="1" indent="-228600" algn="l" defTabSz="977900">
            <a:lnSpc>
              <a:spcPct val="90000"/>
            </a:lnSpc>
            <a:spcBef>
              <a:spcPct val="0"/>
            </a:spcBef>
            <a:spcAft>
              <a:spcPct val="15000"/>
            </a:spcAft>
            <a:buChar char="•"/>
          </a:pPr>
          <a:r>
            <a:rPr lang="en-US" sz="2200" kern="1200" dirty="0"/>
            <a:t>Cybersecurity </a:t>
          </a:r>
          <a:endParaRPr lang="en-IN" sz="2200" kern="1200" dirty="0"/>
        </a:p>
        <a:p>
          <a:pPr marL="228600" lvl="1" indent="-228600" algn="l" defTabSz="977900">
            <a:lnSpc>
              <a:spcPct val="90000"/>
            </a:lnSpc>
            <a:spcBef>
              <a:spcPct val="0"/>
            </a:spcBef>
            <a:spcAft>
              <a:spcPct val="15000"/>
            </a:spcAft>
            <a:buChar char="•"/>
          </a:pPr>
          <a:r>
            <a:rPr lang="en-US" sz="2200" kern="1200" dirty="0"/>
            <a:t>Digital Exclusion</a:t>
          </a:r>
          <a:endParaRPr lang="en-IN" sz="2200" kern="1200" dirty="0"/>
        </a:p>
      </dsp:txBody>
      <dsp:txXfrm>
        <a:off x="6110287" y="1187770"/>
        <a:ext cx="4130675" cy="11877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60C70-359F-4DBF-AC84-1B1BBF6732FA}">
      <dsp:nvSpPr>
        <dsp:cNvPr id="0" name=""/>
        <dsp:cNvSpPr/>
      </dsp:nvSpPr>
      <dsp:spPr>
        <a:xfrm>
          <a:off x="1953101" y="0"/>
          <a:ext cx="6334760" cy="3959225"/>
        </a:xfrm>
        <a:prstGeom prst="swooshArrow">
          <a:avLst>
            <a:gd name="adj1" fmla="val 25000"/>
            <a:gd name="adj2" fmla="val 25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02FC67-42F2-4111-A653-A07986A591A5}">
      <dsp:nvSpPr>
        <dsp:cNvPr id="0" name=""/>
        <dsp:cNvSpPr/>
      </dsp:nvSpPr>
      <dsp:spPr>
        <a:xfrm>
          <a:off x="2757616" y="2732657"/>
          <a:ext cx="164703" cy="164703"/>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86FF2C-3963-4AEF-A52C-610868CB3BD3}">
      <dsp:nvSpPr>
        <dsp:cNvPr id="0" name=""/>
        <dsp:cNvSpPr/>
      </dsp:nvSpPr>
      <dsp:spPr>
        <a:xfrm>
          <a:off x="2839967" y="2815008"/>
          <a:ext cx="1475999" cy="1144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73" tIns="0" rIns="0" bIns="0" numCol="1" spcCol="1270" anchor="t" anchorCtr="0">
          <a:noAutofit/>
        </a:bodyPr>
        <a:lstStyle/>
        <a:p>
          <a:pPr marL="0" lvl="0" indent="0" algn="l" defTabSz="711200">
            <a:lnSpc>
              <a:spcPct val="90000"/>
            </a:lnSpc>
            <a:spcBef>
              <a:spcPct val="0"/>
            </a:spcBef>
            <a:spcAft>
              <a:spcPct val="35000"/>
            </a:spcAft>
            <a:buNone/>
          </a:pPr>
          <a:r>
            <a:rPr lang="en-US" sz="1600" kern="1200" dirty="0"/>
            <a:t>EPRs are a major NHS digital transformation.</a:t>
          </a:r>
          <a:endParaRPr lang="en-IN" sz="1600" kern="1200" dirty="0"/>
        </a:p>
      </dsp:txBody>
      <dsp:txXfrm>
        <a:off x="2839967" y="2815008"/>
        <a:ext cx="1475999" cy="1144216"/>
      </dsp:txXfrm>
    </dsp:sp>
    <dsp:sp modelId="{69E43A5F-6E4C-4D11-B538-E2468197BDA5}">
      <dsp:nvSpPr>
        <dsp:cNvPr id="0" name=""/>
        <dsp:cNvSpPr/>
      </dsp:nvSpPr>
      <dsp:spPr>
        <a:xfrm>
          <a:off x="4211443" y="1656539"/>
          <a:ext cx="297733" cy="297733"/>
        </a:xfrm>
        <a:prstGeom prst="ellipse">
          <a:avLst/>
        </a:prstGeom>
        <a:solidFill>
          <a:schemeClr val="accent4">
            <a:hueOff val="9887480"/>
            <a:satOff val="0"/>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96020E-FFB9-4796-8173-1A658BEBBE95}">
      <dsp:nvSpPr>
        <dsp:cNvPr id="0" name=""/>
        <dsp:cNvSpPr/>
      </dsp:nvSpPr>
      <dsp:spPr>
        <a:xfrm>
          <a:off x="4360310" y="1805406"/>
          <a:ext cx="1520342" cy="2153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763" tIns="0" rIns="0" bIns="0" numCol="1" spcCol="1270" anchor="t" anchorCtr="0">
          <a:noAutofit/>
        </a:bodyPr>
        <a:lstStyle/>
        <a:p>
          <a:pPr marL="0" lvl="0" indent="0" algn="l" defTabSz="711200">
            <a:lnSpc>
              <a:spcPct val="90000"/>
            </a:lnSpc>
            <a:spcBef>
              <a:spcPct val="0"/>
            </a:spcBef>
            <a:spcAft>
              <a:spcPct val="35000"/>
            </a:spcAft>
            <a:buNone/>
          </a:pPr>
          <a:r>
            <a:rPr lang="en-IN" sz="1600" kern="1200" dirty="0"/>
            <a:t>Benefits outweigh challenges.</a:t>
          </a:r>
        </a:p>
      </dsp:txBody>
      <dsp:txXfrm>
        <a:off x="4360310" y="1805406"/>
        <a:ext cx="1520342" cy="2153818"/>
      </dsp:txXfrm>
    </dsp:sp>
    <dsp:sp modelId="{B206DC04-A1BB-4121-98BE-8ABF9A474330}">
      <dsp:nvSpPr>
        <dsp:cNvPr id="0" name=""/>
        <dsp:cNvSpPr/>
      </dsp:nvSpPr>
      <dsp:spPr>
        <a:xfrm>
          <a:off x="5959837" y="1001683"/>
          <a:ext cx="411759" cy="411759"/>
        </a:xfrm>
        <a:prstGeom prst="ellipse">
          <a:avLst/>
        </a:prstGeom>
        <a:solidFill>
          <a:schemeClr val="accent4">
            <a:hueOff val="19774960"/>
            <a:satOff val="0"/>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E136F3-CE42-4474-9F83-07BCBDA61D92}">
      <dsp:nvSpPr>
        <dsp:cNvPr id="0" name=""/>
        <dsp:cNvSpPr/>
      </dsp:nvSpPr>
      <dsp:spPr>
        <a:xfrm>
          <a:off x="6165716" y="1207563"/>
          <a:ext cx="1520342" cy="2751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8183" tIns="0" rIns="0" bIns="0" numCol="1" spcCol="1270" anchor="t" anchorCtr="0">
          <a:noAutofit/>
        </a:bodyPr>
        <a:lstStyle/>
        <a:p>
          <a:pPr marL="0" lvl="0" indent="0" algn="l" defTabSz="711200">
            <a:lnSpc>
              <a:spcPct val="90000"/>
            </a:lnSpc>
            <a:spcBef>
              <a:spcPct val="0"/>
            </a:spcBef>
            <a:spcAft>
              <a:spcPct val="35000"/>
            </a:spcAft>
            <a:buNone/>
          </a:pPr>
          <a:r>
            <a:rPr lang="en-US" sz="1600" kern="1200" dirty="0"/>
            <a:t>Future focus: infrastructure, training and cybersecurity.</a:t>
          </a:r>
          <a:endParaRPr lang="en-IN" sz="1600" kern="1200" dirty="0"/>
        </a:p>
      </dsp:txBody>
      <dsp:txXfrm>
        <a:off x="6165716" y="1207563"/>
        <a:ext cx="1520342" cy="2751661"/>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65EA92-0855-4BBF-A3F6-11D025BFD64D}" type="datetimeFigureOut">
              <a:rPr lang="en-IN" smtClean="0"/>
              <a:t>17-06-2026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33DCA4-400F-4F0A-BFBD-58D269B26282}" type="slidenum">
              <a:rPr lang="en-IN" smtClean="0"/>
              <a:t>‹#›</a:t>
            </a:fld>
            <a:endParaRPr lang="en-IN"/>
          </a:p>
        </p:txBody>
      </p:sp>
    </p:spTree>
    <p:extLst>
      <p:ext uri="{BB962C8B-B14F-4D97-AF65-F5344CB8AC3E}">
        <p14:creationId xmlns:p14="http://schemas.microsoft.com/office/powerpoint/2010/main" val="4269533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everyone.</a:t>
            </a:r>
          </a:p>
          <a:p>
            <a:r>
              <a:rPr lang="en-US" dirty="0"/>
              <a:t>My presentation is titled </a:t>
            </a:r>
            <a:r>
              <a:rPr lang="en-US" i="1" dirty="0"/>
              <a:t>Electronic Patient Records (EPRs) as a Digital Transformation within the NHS</a:t>
            </a:r>
            <a:r>
              <a:rPr lang="en-US" dirty="0"/>
              <a:t>. This presentation critically evaluates EPRs as one of the most significant digital transformations implemented across the NHS during the last decade.</a:t>
            </a:r>
          </a:p>
          <a:p>
            <a:r>
              <a:rPr lang="en-US" dirty="0"/>
              <a:t>The presentation will examine how EPRs have transformed healthcare delivery and assess their impact on healthcare professionals, patients, service users, and communities. I will also discuss both the benefits and challenges associated with EPR implementation and conclude by evaluating whether EPRs have successfully improved health and social care services within the NHS.</a:t>
            </a:r>
          </a:p>
          <a:p>
            <a:endParaRPr lang="en-IN" dirty="0"/>
          </a:p>
        </p:txBody>
      </p:sp>
      <p:sp>
        <p:nvSpPr>
          <p:cNvPr id="4" name="Slide Number Placeholder 3"/>
          <p:cNvSpPr>
            <a:spLocks noGrp="1"/>
          </p:cNvSpPr>
          <p:nvPr>
            <p:ph type="sldNum" sz="quarter" idx="5"/>
          </p:nvPr>
        </p:nvSpPr>
        <p:spPr/>
        <p:txBody>
          <a:bodyPr/>
          <a:lstStyle/>
          <a:p>
            <a:fld id="{8E33DCA4-400F-4F0A-BFBD-58D269B26282}" type="slidenum">
              <a:rPr lang="en-IN" smtClean="0"/>
              <a:t>1</a:t>
            </a:fld>
            <a:endParaRPr lang="en-IN"/>
          </a:p>
        </p:txBody>
      </p:sp>
    </p:spTree>
    <p:extLst>
      <p:ext uri="{BB962C8B-B14F-4D97-AF65-F5344CB8AC3E}">
        <p14:creationId xmlns:p14="http://schemas.microsoft.com/office/powerpoint/2010/main" val="3243311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Digital transformation has become a major strategic priority for the NHS as healthcare </a:t>
            </a:r>
            <a:r>
              <a:rPr lang="en-US" dirty="0" err="1"/>
              <a:t>organisations</a:t>
            </a:r>
            <a:r>
              <a:rPr lang="en-US" dirty="0"/>
              <a:t> increasingly adopt innovative technologies to improve efficiency, patient safety, and the quality of care provided to patients (NHS England, 2026). The growing demand for healthcare services, combined with the need for more integrated and efficient systems, has encouraged the NHS to invest heavily in digital solutions that support modern healthcare delivery.</a:t>
            </a:r>
          </a:p>
          <a:p>
            <a:r>
              <a:rPr lang="en-US" dirty="0"/>
              <a:t>One of the most significant digital innovations introduced across the NHS is the Electronic Patient Record, commonly known as the EPR. EPRs replace traditional paper-based records with secure digital systems that allow healthcare professionals to access, update, and share patient information in real time across different healthcare settings (NHS England, 2026). This supports better communication, informed clinical decision-making, and coordinated care delivery.</a:t>
            </a:r>
          </a:p>
          <a:p>
            <a:r>
              <a:rPr lang="en-US" dirty="0"/>
              <a:t>The purpose of this presentation is to critically evaluate the implementation of EPRs within the NHS and examine their impact on healthcare professionals, patients, service delivery, and wider communities. Understanding these impacts is important because digital technologies are increasingly central to achieving integrated, safe, and patient-</a:t>
            </a:r>
            <a:r>
              <a:rPr lang="en-US" dirty="0" err="1"/>
              <a:t>centred</a:t>
            </a:r>
            <a:r>
              <a:rPr lang="en-US" dirty="0"/>
              <a:t> healthcare services throughout the NHS.</a:t>
            </a:r>
            <a:endParaRPr lang="en-IN" dirty="0"/>
          </a:p>
        </p:txBody>
      </p:sp>
      <p:sp>
        <p:nvSpPr>
          <p:cNvPr id="4" name="Slide Number Placeholder 3"/>
          <p:cNvSpPr>
            <a:spLocks noGrp="1"/>
          </p:cNvSpPr>
          <p:nvPr>
            <p:ph type="sldNum" sz="quarter" idx="5"/>
          </p:nvPr>
        </p:nvSpPr>
        <p:spPr/>
        <p:txBody>
          <a:bodyPr/>
          <a:lstStyle/>
          <a:p>
            <a:fld id="{8E33DCA4-400F-4F0A-BFBD-58D269B26282}" type="slidenum">
              <a:rPr lang="en-IN" smtClean="0"/>
              <a:t>2</a:t>
            </a:fld>
            <a:endParaRPr lang="en-IN"/>
          </a:p>
        </p:txBody>
      </p:sp>
    </p:spTree>
    <p:extLst>
      <p:ext uri="{BB962C8B-B14F-4D97-AF65-F5344CB8AC3E}">
        <p14:creationId xmlns:p14="http://schemas.microsoft.com/office/powerpoint/2010/main" val="13374576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Electronic Patient Records, or EPRs, are secure digital systems that store and manage patient health information electronically. They allow </a:t>
            </a:r>
            <a:r>
              <a:rPr lang="en-US" dirty="0" err="1"/>
              <a:t>authorised</a:t>
            </a:r>
            <a:r>
              <a:rPr lang="en-US" dirty="0"/>
              <a:t> healthcare professionals to access, update, and share patient information across different healthcare settings, including hospitals, primary care practices, community services, and social care </a:t>
            </a:r>
            <a:r>
              <a:rPr lang="en-US" dirty="0" err="1"/>
              <a:t>organisations</a:t>
            </a:r>
            <a:r>
              <a:rPr lang="en-US" dirty="0"/>
              <a:t> (NHS England, 2026). EPRs have been introduced to replace traditional paper-based records, which were often difficult to access, update, and share efficiently.</a:t>
            </a:r>
          </a:p>
          <a:p>
            <a:r>
              <a:rPr lang="en-US" dirty="0"/>
              <a:t>A key benefit of EPR systems is their ability to support integrated care. By enabling healthcare providers to access the same patient information in real time, EPRs improve communication and collaboration between multidisciplinary teams. This helps ensure that healthcare professionals have a complete and accurate view of a patient’s medical history, reducing duplication of work and supporting continuity of care.</a:t>
            </a:r>
          </a:p>
          <a:p>
            <a:r>
              <a:rPr lang="en-US" dirty="0"/>
              <a:t>According to Smith-Mitchell (2025), EPR systems enhance clinical decision-making by providing immediate access to essential information such as diagnoses, medications, laboratory results, allergies, and treatment plans. This enables clinicians to make faster and more informed decisions, ultimately improving patient safety and healthcare outcomes.</a:t>
            </a:r>
          </a:p>
          <a:p>
            <a:r>
              <a:rPr lang="en-US" dirty="0"/>
              <a:t>The NHS has </a:t>
            </a:r>
            <a:r>
              <a:rPr lang="en-US" dirty="0" err="1"/>
              <a:t>prioritised</a:t>
            </a:r>
            <a:r>
              <a:rPr lang="en-US" dirty="0"/>
              <a:t> the implementation of EPRs as part of its wider digital transformation strategy, </a:t>
            </a:r>
            <a:r>
              <a:rPr lang="en-US" dirty="0" err="1"/>
              <a:t>recognising</a:t>
            </a:r>
            <a:r>
              <a:rPr lang="en-US" dirty="0"/>
              <a:t> their potential to improve efficiency, enhance patient safety, and deliver more coordinated and patient-</a:t>
            </a:r>
            <a:r>
              <a:rPr lang="en-US" dirty="0" err="1"/>
              <a:t>centred</a:t>
            </a:r>
            <a:r>
              <a:rPr lang="en-US" dirty="0"/>
              <a:t> healthcare services across the UK (NHS England, 2026).</a:t>
            </a:r>
          </a:p>
          <a:p>
            <a:endParaRPr lang="en-IN" dirty="0"/>
          </a:p>
        </p:txBody>
      </p:sp>
      <p:sp>
        <p:nvSpPr>
          <p:cNvPr id="4" name="Slide Number Placeholder 3"/>
          <p:cNvSpPr>
            <a:spLocks noGrp="1"/>
          </p:cNvSpPr>
          <p:nvPr>
            <p:ph type="sldNum" sz="quarter" idx="5"/>
          </p:nvPr>
        </p:nvSpPr>
        <p:spPr/>
        <p:txBody>
          <a:bodyPr/>
          <a:lstStyle/>
          <a:p>
            <a:fld id="{8E33DCA4-400F-4F0A-BFBD-58D269B26282}" type="slidenum">
              <a:rPr lang="en-IN" smtClean="0"/>
              <a:t>3</a:t>
            </a:fld>
            <a:endParaRPr lang="en-IN"/>
          </a:p>
        </p:txBody>
      </p:sp>
    </p:spTree>
    <p:extLst>
      <p:ext uri="{BB962C8B-B14F-4D97-AF65-F5344CB8AC3E}">
        <p14:creationId xmlns:p14="http://schemas.microsoft.com/office/powerpoint/2010/main" val="28864576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Electronic Patient Records (EPRs) have had a substantial impact on the NHS workforce, reshaping how healthcare professionals deliver, coordinate, and document care.</a:t>
            </a:r>
          </a:p>
          <a:p>
            <a:r>
              <a:rPr lang="en-US" dirty="0"/>
              <a:t>One of the primary benefits is improved care coordination, as clinicians can access real-time patient information across hospitals, primary care, and community services. This supports continuity of care, reduces duplication of tests, and </a:t>
            </a:r>
            <a:r>
              <a:rPr lang="en-US" dirty="0" err="1"/>
              <a:t>minimises</a:t>
            </a:r>
            <a:r>
              <a:rPr lang="en-US" dirty="0"/>
              <a:t> communication gaps between multidisciplinary teams (Adeniyi et al., 2024).</a:t>
            </a:r>
          </a:p>
          <a:p>
            <a:r>
              <a:rPr lang="en-US" dirty="0"/>
              <a:t>EPRs also enhance operational efficiency by reducing reliance on paper-based documentation, enabling rapid retrieval of laboratory results, imaging reports, and treatment histories, thereby saving clinical time (Alomar et al., 2024).</a:t>
            </a:r>
          </a:p>
          <a:p>
            <a:r>
              <a:rPr lang="en-US" dirty="0"/>
              <a:t>In addition, EPR systems improve patient safety through integrated clinical decision support, electronic prescribing, and automated alerts that help reduce medication errors and support evidence-based decision-making (World Health </a:t>
            </a:r>
            <a:r>
              <a:rPr lang="en-US" dirty="0" err="1"/>
              <a:t>Organisation</a:t>
            </a:r>
            <a:r>
              <a:rPr lang="en-US" dirty="0"/>
              <a:t>, 2021).</a:t>
            </a:r>
          </a:p>
          <a:p>
            <a:r>
              <a:rPr lang="en-US" dirty="0"/>
              <a:t>From a workforce perspective, EPRs can also improve job satisfaction by streamlining workflows and reducing administrative burden, although this requires adequate training and system usability to be effective. Furthermore, digital competency requirements have increased, prompting ongoing staff development and upskilling across healthcare roles.</a:t>
            </a:r>
          </a:p>
          <a:p>
            <a:endParaRPr lang="en-IN" dirty="0"/>
          </a:p>
        </p:txBody>
      </p:sp>
      <p:sp>
        <p:nvSpPr>
          <p:cNvPr id="4" name="Slide Number Placeholder 3"/>
          <p:cNvSpPr>
            <a:spLocks noGrp="1"/>
          </p:cNvSpPr>
          <p:nvPr>
            <p:ph type="sldNum" sz="quarter" idx="5"/>
          </p:nvPr>
        </p:nvSpPr>
        <p:spPr/>
        <p:txBody>
          <a:bodyPr/>
          <a:lstStyle/>
          <a:p>
            <a:fld id="{8E33DCA4-400F-4F0A-BFBD-58D269B26282}" type="slidenum">
              <a:rPr lang="en-IN" smtClean="0"/>
              <a:t>4</a:t>
            </a:fld>
            <a:endParaRPr lang="en-IN"/>
          </a:p>
        </p:txBody>
      </p:sp>
    </p:spTree>
    <p:extLst>
      <p:ext uri="{BB962C8B-B14F-4D97-AF65-F5344CB8AC3E}">
        <p14:creationId xmlns:p14="http://schemas.microsoft.com/office/powerpoint/2010/main" val="2131867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Despite the benefits of Electronic Patient Records (EPRs), their implementation presents several challenges for the healthcare workforce.</a:t>
            </a:r>
          </a:p>
          <a:p>
            <a:r>
              <a:rPr lang="en-US" dirty="0"/>
              <a:t>One major issue is system downtime and technical failures, which can significantly disrupt clinical workflows and compromise patient safety. In such situations, </a:t>
            </a:r>
            <a:r>
              <a:rPr lang="en-US" dirty="0" err="1"/>
              <a:t>organisations</a:t>
            </a:r>
            <a:r>
              <a:rPr lang="en-US" dirty="0"/>
              <a:t> may be forced to revert to paper-based documentation, increasing the risk of delays, transcription errors, and fragmented care delivery (Scantlebury et al., 2021).</a:t>
            </a:r>
          </a:p>
          <a:p>
            <a:r>
              <a:rPr lang="en-US" dirty="0"/>
              <a:t>Financial constraints also pose a substantial barrier. Implementing and maintaining EPR systems requires significant investment in infrastructure, software licensing, cybersecurity measures, and continuous staff training, placing pressure on already limited healthcare budgets (Al-</a:t>
            </a:r>
            <a:r>
              <a:rPr lang="en-US" dirty="0" err="1"/>
              <a:t>Worafi</a:t>
            </a:r>
            <a:r>
              <a:rPr lang="en-US" dirty="0"/>
              <a:t>, 2023).</a:t>
            </a:r>
          </a:p>
          <a:p>
            <a:r>
              <a:rPr lang="en-US" dirty="0"/>
              <a:t>Another key challenge is interoperability. Within the NHS, different </a:t>
            </a:r>
            <a:r>
              <a:rPr lang="en-US" dirty="0" err="1"/>
              <a:t>organisations</a:t>
            </a:r>
            <a:r>
              <a:rPr lang="en-US" dirty="0"/>
              <a:t> often use varied EPR platforms that do not communicate effectively with each other, limiting seamless data exchange and hindering integrated care across services (NHS England, 2025).</a:t>
            </a:r>
          </a:p>
          <a:p>
            <a:r>
              <a:rPr lang="en-US" dirty="0"/>
              <a:t>Additionally, some staff may experience increased workload during transition phases due to the learning curve associated with new systems.</a:t>
            </a:r>
          </a:p>
          <a:p>
            <a:endParaRPr lang="en-IN" dirty="0"/>
          </a:p>
        </p:txBody>
      </p:sp>
      <p:sp>
        <p:nvSpPr>
          <p:cNvPr id="4" name="Slide Number Placeholder 3"/>
          <p:cNvSpPr>
            <a:spLocks noGrp="1"/>
          </p:cNvSpPr>
          <p:nvPr>
            <p:ph type="sldNum" sz="quarter" idx="5"/>
          </p:nvPr>
        </p:nvSpPr>
        <p:spPr/>
        <p:txBody>
          <a:bodyPr/>
          <a:lstStyle/>
          <a:p>
            <a:fld id="{8E33DCA4-400F-4F0A-BFBD-58D269B26282}" type="slidenum">
              <a:rPr lang="en-IN" smtClean="0"/>
              <a:t>5</a:t>
            </a:fld>
            <a:endParaRPr lang="en-IN"/>
          </a:p>
        </p:txBody>
      </p:sp>
    </p:spTree>
    <p:extLst>
      <p:ext uri="{BB962C8B-B14F-4D97-AF65-F5344CB8AC3E}">
        <p14:creationId xmlns:p14="http://schemas.microsoft.com/office/powerpoint/2010/main" val="3656843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Electronic Patient Records (EPRs) have significantly enhanced the experience and outcomes of patients and service users within healthcare systems.</a:t>
            </a:r>
          </a:p>
          <a:p>
            <a:r>
              <a:rPr lang="en-US" dirty="0"/>
              <a:t>A key benefit is improved continuity of care. Clinicians can access comprehensive and up-to-date patient histories across multiple care settings, reducing fragmentation and ensuring that clinical decisions are based on complete and accurate information (Hardie et al., 2022). This leads to more consistent and coordinated treatment pathways.</a:t>
            </a:r>
          </a:p>
          <a:p>
            <a:r>
              <a:rPr lang="en-US" dirty="0"/>
              <a:t>EPRs have also strengthened patient engagement through integrated digital portals. These systems enable patients to view their medical records, manage appointments, and access test results, supporting greater involvement in their own care and improving health literacy (Alomar et al., 2024).</a:t>
            </a:r>
          </a:p>
          <a:p>
            <a:r>
              <a:rPr lang="en-US" dirty="0"/>
              <a:t>In addition, patient safety has been enhanced through features such as electronic prescribing systems, allergy alerts, and automated clinical warnings, which collectively help reduce medication errors and adverse events.</a:t>
            </a:r>
          </a:p>
          <a:p>
            <a:r>
              <a:rPr lang="en-US" dirty="0"/>
              <a:t>Overall, EPRs contribute to more efficient, transparent, and patient-</a:t>
            </a:r>
            <a:r>
              <a:rPr lang="en-US" dirty="0" err="1"/>
              <a:t>centred</a:t>
            </a:r>
            <a:r>
              <a:rPr lang="en-US" dirty="0"/>
              <a:t> care delivery, empowering individuals while supporting safer and more informed clinical practice across healthcare services.</a:t>
            </a:r>
          </a:p>
          <a:p>
            <a:endParaRPr lang="en-IN" dirty="0"/>
          </a:p>
        </p:txBody>
      </p:sp>
      <p:sp>
        <p:nvSpPr>
          <p:cNvPr id="4" name="Slide Number Placeholder 3"/>
          <p:cNvSpPr>
            <a:spLocks noGrp="1"/>
          </p:cNvSpPr>
          <p:nvPr>
            <p:ph type="sldNum" sz="quarter" idx="5"/>
          </p:nvPr>
        </p:nvSpPr>
        <p:spPr/>
        <p:txBody>
          <a:bodyPr/>
          <a:lstStyle/>
          <a:p>
            <a:fld id="{8E33DCA4-400F-4F0A-BFBD-58D269B26282}" type="slidenum">
              <a:rPr lang="en-IN" smtClean="0"/>
              <a:t>6</a:t>
            </a:fld>
            <a:endParaRPr lang="en-IN"/>
          </a:p>
        </p:txBody>
      </p:sp>
    </p:spTree>
    <p:extLst>
      <p:ext uri="{BB962C8B-B14F-4D97-AF65-F5344CB8AC3E}">
        <p14:creationId xmlns:p14="http://schemas.microsoft.com/office/powerpoint/2010/main" val="30827160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Electronic Patient Records (EPRs) offer clear advantages, they also present several challenges for patients and service users that can affect access, trust, and overall experience of care.</a:t>
            </a:r>
          </a:p>
          <a:p>
            <a:r>
              <a:rPr lang="en-US" dirty="0"/>
              <a:t>One of the most significant concerns is data privacy and cybersecurity. Patients may be uncertain about how securely their personal health information is stored and shared, and there is ongoing concern about potential cyberattacks or </a:t>
            </a:r>
            <a:r>
              <a:rPr lang="en-US" dirty="0" err="1"/>
              <a:t>unauthorised</a:t>
            </a:r>
            <a:r>
              <a:rPr lang="en-US" dirty="0"/>
              <a:t> access to sensitive data (Salama, </a:t>
            </a:r>
            <a:r>
              <a:rPr lang="en-US" dirty="0" err="1"/>
              <a:t>Altrjman</a:t>
            </a:r>
            <a:r>
              <a:rPr lang="en-US" dirty="0"/>
              <a:t> and Al-</a:t>
            </a:r>
            <a:r>
              <a:rPr lang="en-US" dirty="0" err="1"/>
              <a:t>Turjman</a:t>
            </a:r>
            <a:r>
              <a:rPr lang="en-US" dirty="0"/>
              <a:t>, 2024). These concerns can influence trust in digital healthcare systems.</a:t>
            </a:r>
          </a:p>
          <a:p>
            <a:r>
              <a:rPr lang="en-US" dirty="0"/>
              <a:t>Digital exclusion is another major barrier. Certain population groups, including older adults, individuals with disabilities, and those from lower socioeconomic backgrounds, may lack the digital literacy, access to devices, or internet connectivity required to effectively engage with EPR-linked services (Shaw, 2023). This can widen existing health inequalities if not addressed.</a:t>
            </a:r>
          </a:p>
          <a:p>
            <a:r>
              <a:rPr lang="en-US" dirty="0"/>
              <a:t>In addition, there is concern that increased reliance on digital systems may reduce direct face-to-face interaction between patients and healthcare professionals, potentially impacting communication quality and therapeutic relationships.</a:t>
            </a:r>
          </a:p>
          <a:p>
            <a:r>
              <a:rPr lang="en-US" dirty="0"/>
              <a:t>Overall, while EPRs enhance healthcare delivery, addressing privacy concerns, accessibility barriers, and digital inclusion is essential to ensure equitable patient benefits.</a:t>
            </a:r>
          </a:p>
        </p:txBody>
      </p:sp>
      <p:sp>
        <p:nvSpPr>
          <p:cNvPr id="4" name="Slide Number Placeholder 3"/>
          <p:cNvSpPr>
            <a:spLocks noGrp="1"/>
          </p:cNvSpPr>
          <p:nvPr>
            <p:ph type="sldNum" sz="quarter" idx="5"/>
          </p:nvPr>
        </p:nvSpPr>
        <p:spPr/>
        <p:txBody>
          <a:bodyPr/>
          <a:lstStyle/>
          <a:p>
            <a:fld id="{8E33DCA4-400F-4F0A-BFBD-58D269B26282}" type="slidenum">
              <a:rPr lang="en-IN" smtClean="0"/>
              <a:t>7</a:t>
            </a:fld>
            <a:endParaRPr lang="en-IN"/>
          </a:p>
        </p:txBody>
      </p:sp>
    </p:spTree>
    <p:extLst>
      <p:ext uri="{BB962C8B-B14F-4D97-AF65-F5344CB8AC3E}">
        <p14:creationId xmlns:p14="http://schemas.microsoft.com/office/powerpoint/2010/main" val="368562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Electronic Patient Records (EPRs) have a significant impact at the community level by strengthening population health management, improving service planning, and supporting integrated care delivery across healthcare systems.</a:t>
            </a:r>
          </a:p>
          <a:p>
            <a:r>
              <a:rPr lang="en-US" dirty="0"/>
              <a:t>One key advantage is the ability to use large-scale health data generated through EPR systems to identify disease patterns, monitor long-term health outcomes, and detect emerging public health risks. This enables healthcare </a:t>
            </a:r>
            <a:r>
              <a:rPr lang="en-US" dirty="0" err="1"/>
              <a:t>organisations</a:t>
            </a:r>
            <a:r>
              <a:rPr lang="en-US" dirty="0"/>
              <a:t> to design more targeted and evidence-based public health interventions (Zainab and </a:t>
            </a:r>
            <a:r>
              <a:rPr lang="en-US" dirty="0" err="1"/>
              <a:t>Mgbole</a:t>
            </a:r>
            <a:r>
              <a:rPr lang="en-US" dirty="0"/>
              <a:t>, 2024).</a:t>
            </a:r>
          </a:p>
          <a:p>
            <a:r>
              <a:rPr lang="en-US" dirty="0"/>
              <a:t>EPRs also enhance healthcare resource planning and service management. Real-time access to aggregated patient data allows administrators and policymakers to make more informed decisions regarding staffing levels, funding allocation, and service distribution, improving overall system efficiency and responsiveness (Al-</a:t>
            </a:r>
            <a:r>
              <a:rPr lang="en-US" dirty="0" err="1"/>
              <a:t>Worafi</a:t>
            </a:r>
            <a:r>
              <a:rPr lang="en-US" dirty="0"/>
              <a:t>, 2023).</a:t>
            </a:r>
          </a:p>
          <a:p>
            <a:r>
              <a:rPr lang="en-US" dirty="0"/>
              <a:t>In addition, EPR systems facilitate integrated care by enabling secure information sharing across hospitals, general practice, community health services, and social care providers. This interoperability supports continuity of care at a community level and reduces service fragmentation.</a:t>
            </a:r>
          </a:p>
          <a:p>
            <a:r>
              <a:rPr lang="en-US" dirty="0"/>
              <a:t>Overall, EPRs contribute to improved public health outcomes by supporting data-driven decision-making, strengthening coordination across services, and enabling more proactive and efficient community healthcare delivery.</a:t>
            </a:r>
          </a:p>
        </p:txBody>
      </p:sp>
      <p:sp>
        <p:nvSpPr>
          <p:cNvPr id="4" name="Slide Number Placeholder 3"/>
          <p:cNvSpPr>
            <a:spLocks noGrp="1"/>
          </p:cNvSpPr>
          <p:nvPr>
            <p:ph type="sldNum" sz="quarter" idx="5"/>
          </p:nvPr>
        </p:nvSpPr>
        <p:spPr/>
        <p:txBody>
          <a:bodyPr/>
          <a:lstStyle/>
          <a:p>
            <a:fld id="{8E33DCA4-400F-4F0A-BFBD-58D269B26282}" type="slidenum">
              <a:rPr lang="en-IN" smtClean="0"/>
              <a:t>8</a:t>
            </a:fld>
            <a:endParaRPr lang="en-IN"/>
          </a:p>
        </p:txBody>
      </p:sp>
    </p:spTree>
    <p:extLst>
      <p:ext uri="{BB962C8B-B14F-4D97-AF65-F5344CB8AC3E}">
        <p14:creationId xmlns:p14="http://schemas.microsoft.com/office/powerpoint/2010/main" val="16862413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Overall, Electronic Patient Records (EPRs) have delivered considerable benefits to healthcare delivery within the NHS, contributing to more efficient, safe, and coordinated care. Evidence indicates improvements in clinical efficiency, enhanced patient safety through decision-support tools, better information sharing across services, and increased patient engagement in care processes (Adeniyi et al., 2024; Alomar et al., 2024). These advancements demonstrate the transformative potential of digital health systems in </a:t>
            </a:r>
            <a:r>
              <a:rPr lang="en-US" dirty="0" err="1"/>
              <a:t>modernising</a:t>
            </a:r>
            <a:r>
              <a:rPr lang="en-US" dirty="0"/>
              <a:t> healthcare practice.</a:t>
            </a:r>
          </a:p>
          <a:p>
            <a:r>
              <a:rPr lang="en-US" dirty="0"/>
              <a:t>However, a critical evaluation also highlights persistent limitations. Cybersecurity risks remain a major concern due to the increasing </a:t>
            </a:r>
            <a:r>
              <a:rPr lang="en-US" dirty="0" err="1"/>
              <a:t>digitisation</a:t>
            </a:r>
            <a:r>
              <a:rPr lang="en-US" dirty="0"/>
              <a:t> of sensitive patient data. Interoperability issues continue to restrict seamless data exchange between different healthcare providers, limiting full system integration across the NHS (NHS England, 2025). In addition, high implementation and maintenance costs place financial pressure on healthcare </a:t>
            </a:r>
            <a:r>
              <a:rPr lang="en-US" dirty="0" err="1"/>
              <a:t>organisations</a:t>
            </a:r>
            <a:r>
              <a:rPr lang="en-US" dirty="0"/>
              <a:t>, while digital exclusion can widen inequalities among vulnerable patient groups (Salama et al., 2024).</a:t>
            </a:r>
          </a:p>
          <a:p>
            <a:r>
              <a:rPr lang="en-US" dirty="0"/>
              <a:t>From a critical standpoint, while the advantages of EPRs are substantial, they are not fully </a:t>
            </a:r>
            <a:r>
              <a:rPr lang="en-US" dirty="0" err="1"/>
              <a:t>realised</a:t>
            </a:r>
            <a:r>
              <a:rPr lang="en-US" dirty="0"/>
              <a:t> without addressing these structural and technological barriers. Sustained investment in infrastructure, workforce training, cybersecurity, and system </a:t>
            </a:r>
            <a:r>
              <a:rPr lang="en-US" dirty="0" err="1"/>
              <a:t>standardisation</a:t>
            </a:r>
            <a:r>
              <a:rPr lang="en-US" dirty="0"/>
              <a:t> is essential to </a:t>
            </a:r>
            <a:r>
              <a:rPr lang="en-US" dirty="0" err="1"/>
              <a:t>maximise</a:t>
            </a:r>
            <a:r>
              <a:rPr lang="en-US" dirty="0"/>
              <a:t> effectiveness.</a:t>
            </a:r>
          </a:p>
          <a:p>
            <a:endParaRPr lang="en-IN" dirty="0"/>
          </a:p>
        </p:txBody>
      </p:sp>
      <p:sp>
        <p:nvSpPr>
          <p:cNvPr id="4" name="Slide Number Placeholder 3"/>
          <p:cNvSpPr>
            <a:spLocks noGrp="1"/>
          </p:cNvSpPr>
          <p:nvPr>
            <p:ph type="sldNum" sz="quarter" idx="5"/>
          </p:nvPr>
        </p:nvSpPr>
        <p:spPr/>
        <p:txBody>
          <a:bodyPr/>
          <a:lstStyle/>
          <a:p>
            <a:fld id="{8E33DCA4-400F-4F0A-BFBD-58D269B26282}" type="slidenum">
              <a:rPr lang="en-IN" smtClean="0"/>
              <a:t>9</a:t>
            </a:fld>
            <a:endParaRPr lang="en-IN"/>
          </a:p>
        </p:txBody>
      </p:sp>
    </p:spTree>
    <p:extLst>
      <p:ext uri="{BB962C8B-B14F-4D97-AF65-F5344CB8AC3E}">
        <p14:creationId xmlns:p14="http://schemas.microsoft.com/office/powerpoint/2010/main" val="22518935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Electronic Patient Records (EPRs) represent one of the most significant digital transformations within the NHS, fundamentally reshaping how healthcare is delivered and managed.</a:t>
            </a:r>
          </a:p>
          <a:p>
            <a:r>
              <a:rPr lang="en-US" dirty="0"/>
              <a:t>EPR systems have improved information sharing across care settings, strengthened patient safety through clinical decision-support tools, and enhanced overall service efficiency. They have also increased workforce productivity by reducing administrative burden and improving access to real-time patient data. In addition, EPRs have supported better care coordination, improved patient engagement through digital access to records, and contributed to more effective population health management and community-level healthcare planning.</a:t>
            </a:r>
          </a:p>
          <a:p>
            <a:r>
              <a:rPr lang="en-US" dirty="0"/>
              <a:t>However, despite these clear benefits, several challenges remain. Issues such as cybersecurity risks, interoperability limitations, high implementation costs, and digital exclusion continue to impact the full effectiveness of EPR systems within the NHS.</a:t>
            </a:r>
          </a:p>
          <a:p>
            <a:r>
              <a:rPr lang="en-US" dirty="0"/>
              <a:t>Overall, while these barriers are important, the evidence suggests that the benefits of EPRs outweigh the limitations. Continued investment in secure infrastructure, workforce development, and system integration will be essential to sustain progress and ensure the long-term success of patient-</a:t>
            </a:r>
            <a:r>
              <a:rPr lang="en-US" dirty="0" err="1"/>
              <a:t>centred</a:t>
            </a:r>
            <a:r>
              <a:rPr lang="en-US" dirty="0"/>
              <a:t> digital healthcare.</a:t>
            </a:r>
          </a:p>
          <a:p>
            <a:endParaRPr lang="en-IN" dirty="0"/>
          </a:p>
        </p:txBody>
      </p:sp>
      <p:sp>
        <p:nvSpPr>
          <p:cNvPr id="4" name="Slide Number Placeholder 3"/>
          <p:cNvSpPr>
            <a:spLocks noGrp="1"/>
          </p:cNvSpPr>
          <p:nvPr>
            <p:ph type="sldNum" sz="quarter" idx="5"/>
          </p:nvPr>
        </p:nvSpPr>
        <p:spPr/>
        <p:txBody>
          <a:bodyPr/>
          <a:lstStyle/>
          <a:p>
            <a:fld id="{8E33DCA4-400F-4F0A-BFBD-58D269B26282}" type="slidenum">
              <a:rPr lang="en-IN" smtClean="0"/>
              <a:t>10</a:t>
            </a:fld>
            <a:endParaRPr lang="en-IN"/>
          </a:p>
        </p:txBody>
      </p:sp>
    </p:spTree>
    <p:extLst>
      <p:ext uri="{BB962C8B-B14F-4D97-AF65-F5344CB8AC3E}">
        <p14:creationId xmlns:p14="http://schemas.microsoft.com/office/powerpoint/2010/main" val="3248367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Wednesday, June 17, 2026</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792939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Wednesday, June 17, 2026</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906150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Wednesday, June 17, 2026</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163642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Wednesday, June 17, 2026</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966436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Wednesday, June 17, 2026</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444478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Wednesday, June 17, 2026</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200054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Wednesday, June 17, 2026</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115205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Wednesday, June 17, 2026</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543851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Wednesday, June 17, 2026</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918203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Wednesday, June 17, 2026</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720738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Wednesday, June 17, 2026</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3959973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Wednesday, June 17, 2026</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40823663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9F3F-3349-FB51-DF66-0FBBB36233D8}"/>
              </a:ext>
            </a:extLst>
          </p:cNvPr>
          <p:cNvSpPr>
            <a:spLocks noGrp="1"/>
          </p:cNvSpPr>
          <p:nvPr>
            <p:ph type="ctrTitle"/>
          </p:nvPr>
        </p:nvSpPr>
        <p:spPr>
          <a:xfrm>
            <a:off x="598968" y="950976"/>
            <a:ext cx="9144000" cy="2478024"/>
          </a:xfrm>
        </p:spPr>
        <p:txBody>
          <a:bodyPr/>
          <a:lstStyle/>
          <a:p>
            <a:r>
              <a:rPr lang="en-US" dirty="0"/>
              <a:t>Electronic Patient Records (EPRs) as a Digital Transformation within the NHS</a:t>
            </a:r>
            <a:endParaRPr lang="en-IN" dirty="0"/>
          </a:p>
        </p:txBody>
      </p:sp>
      <p:sp>
        <p:nvSpPr>
          <p:cNvPr id="3" name="Subtitle 2">
            <a:extLst>
              <a:ext uri="{FF2B5EF4-FFF2-40B4-BE49-F238E27FC236}">
                <a16:creationId xmlns:a16="http://schemas.microsoft.com/office/drawing/2014/main" id="{7FDD3A6E-AE41-31A2-CCAA-9A9180DD639D}"/>
              </a:ext>
            </a:extLst>
          </p:cNvPr>
          <p:cNvSpPr>
            <a:spLocks noGrp="1"/>
          </p:cNvSpPr>
          <p:nvPr>
            <p:ph type="subTitle" idx="1"/>
          </p:nvPr>
        </p:nvSpPr>
        <p:spPr>
          <a:xfrm>
            <a:off x="521771" y="4151801"/>
            <a:ext cx="9144000" cy="1435608"/>
          </a:xfrm>
        </p:spPr>
        <p:txBody>
          <a:bodyPr/>
          <a:lstStyle/>
          <a:p>
            <a:r>
              <a:rPr lang="en-IN" dirty="0"/>
              <a:t>BMHP6026 Viva Voce Presentation</a:t>
            </a:r>
          </a:p>
          <a:p>
            <a:r>
              <a:rPr lang="en-IN" dirty="0"/>
              <a:t>Nabila Nazam</a:t>
            </a:r>
          </a:p>
          <a:p>
            <a:r>
              <a:rPr lang="en-IN" dirty="0"/>
              <a:t>2324644</a:t>
            </a:r>
          </a:p>
        </p:txBody>
      </p:sp>
      <p:pic>
        <p:nvPicPr>
          <p:cNvPr id="4" name="Picture 3">
            <a:extLst>
              <a:ext uri="{FF2B5EF4-FFF2-40B4-BE49-F238E27FC236}">
                <a16:creationId xmlns:a16="http://schemas.microsoft.com/office/drawing/2014/main" id="{EEFBC458-9C7D-6881-0DBB-C2D4CD34F6F0}"/>
              </a:ext>
            </a:extLst>
          </p:cNvPr>
          <p:cNvPicPr>
            <a:picLocks noChangeAspect="1"/>
          </p:cNvPicPr>
          <p:nvPr/>
        </p:nvPicPr>
        <p:blipFill>
          <a:blip r:embed="rId3"/>
          <a:stretch>
            <a:fillRect/>
          </a:stretch>
        </p:blipFill>
        <p:spPr>
          <a:xfrm>
            <a:off x="8381821" y="3067515"/>
            <a:ext cx="3288408" cy="3008543"/>
          </a:xfrm>
          <a:prstGeom prst="rect">
            <a:avLst/>
          </a:prstGeom>
        </p:spPr>
      </p:pic>
    </p:spTree>
    <p:extLst>
      <p:ext uri="{BB962C8B-B14F-4D97-AF65-F5344CB8AC3E}">
        <p14:creationId xmlns:p14="http://schemas.microsoft.com/office/powerpoint/2010/main" val="12553946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B4B81-A7D2-2773-B3BB-A8C2BC9F9771}"/>
              </a:ext>
            </a:extLst>
          </p:cNvPr>
          <p:cNvSpPr>
            <a:spLocks noGrp="1"/>
          </p:cNvSpPr>
          <p:nvPr>
            <p:ph type="title"/>
          </p:nvPr>
        </p:nvSpPr>
        <p:spPr/>
        <p:txBody>
          <a:bodyPr/>
          <a:lstStyle/>
          <a:p>
            <a:r>
              <a:rPr lang="en-US" dirty="0"/>
              <a:t>Introduction</a:t>
            </a:r>
            <a:endParaRPr lang="en-IN" dirty="0"/>
          </a:p>
        </p:txBody>
      </p:sp>
      <p:sp>
        <p:nvSpPr>
          <p:cNvPr id="3" name="Content Placeholder 2">
            <a:extLst>
              <a:ext uri="{FF2B5EF4-FFF2-40B4-BE49-F238E27FC236}">
                <a16:creationId xmlns:a16="http://schemas.microsoft.com/office/drawing/2014/main" id="{61F46E43-0F8B-FEE0-ECF2-DA8C73DFFD9C}"/>
              </a:ext>
            </a:extLst>
          </p:cNvPr>
          <p:cNvSpPr>
            <a:spLocks noGrp="1"/>
          </p:cNvSpPr>
          <p:nvPr>
            <p:ph sz="half" idx="1"/>
          </p:nvPr>
        </p:nvSpPr>
        <p:spPr/>
        <p:txBody>
          <a:bodyPr/>
          <a:lstStyle/>
          <a:p>
            <a:r>
              <a:rPr lang="en-US" dirty="0"/>
              <a:t>Digital transformation is a key NHS priority (NHS England, 2026).</a:t>
            </a:r>
          </a:p>
          <a:p>
            <a:endParaRPr lang="en-US" dirty="0"/>
          </a:p>
          <a:p>
            <a:r>
              <a:rPr lang="en-US" dirty="0"/>
              <a:t>EPRs replace paper records with digital records.</a:t>
            </a:r>
          </a:p>
          <a:p>
            <a:endParaRPr lang="en-US" dirty="0"/>
          </a:p>
          <a:p>
            <a:r>
              <a:rPr lang="en-US" dirty="0"/>
              <a:t>This presentation evaluates their impact on workforce, patients and communities.</a:t>
            </a:r>
          </a:p>
          <a:p>
            <a:endParaRPr lang="en-IN" dirty="0"/>
          </a:p>
        </p:txBody>
      </p:sp>
      <p:pic>
        <p:nvPicPr>
          <p:cNvPr id="5" name="Content Placeholder 4">
            <a:extLst>
              <a:ext uri="{FF2B5EF4-FFF2-40B4-BE49-F238E27FC236}">
                <a16:creationId xmlns:a16="http://schemas.microsoft.com/office/drawing/2014/main" id="{83F3A7B1-1027-7179-54EB-26168F292022}"/>
              </a:ext>
            </a:extLst>
          </p:cNvPr>
          <p:cNvPicPr>
            <a:picLocks noGrp="1" noChangeAspect="1"/>
          </p:cNvPicPr>
          <p:nvPr>
            <p:ph sz="half" idx="2"/>
          </p:nvPr>
        </p:nvPicPr>
        <p:blipFill>
          <a:blip r:embed="rId3"/>
          <a:stretch>
            <a:fillRect/>
          </a:stretch>
        </p:blipFill>
        <p:spPr>
          <a:xfrm>
            <a:off x="7209631" y="2112963"/>
            <a:ext cx="3959225" cy="3959225"/>
          </a:xfrm>
          <a:prstGeom prst="rect">
            <a:avLst/>
          </a:prstGeom>
        </p:spPr>
      </p:pic>
    </p:spTree>
    <p:extLst>
      <p:ext uri="{BB962C8B-B14F-4D97-AF65-F5344CB8AC3E}">
        <p14:creationId xmlns:p14="http://schemas.microsoft.com/office/powerpoint/2010/main" val="2901616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8CA2-97E3-8217-FF77-ABE2BEA80ABD}"/>
              </a:ext>
            </a:extLst>
          </p:cNvPr>
          <p:cNvSpPr>
            <a:spLocks noGrp="1"/>
          </p:cNvSpPr>
          <p:nvPr>
            <p:ph type="title"/>
          </p:nvPr>
        </p:nvSpPr>
        <p:spPr/>
        <p:txBody>
          <a:bodyPr/>
          <a:lstStyle/>
          <a:p>
            <a:r>
              <a:rPr lang="en-US" dirty="0"/>
              <a:t>Overview of EPRS</a:t>
            </a:r>
            <a:endParaRPr lang="en-IN" dirty="0"/>
          </a:p>
        </p:txBody>
      </p:sp>
      <p:graphicFrame>
        <p:nvGraphicFramePr>
          <p:cNvPr id="4" name="Content Placeholder 3">
            <a:extLst>
              <a:ext uri="{FF2B5EF4-FFF2-40B4-BE49-F238E27FC236}">
                <a16:creationId xmlns:a16="http://schemas.microsoft.com/office/drawing/2014/main" id="{CD37181E-6E94-76CE-5046-6CDEF09ADF02}"/>
              </a:ext>
            </a:extLst>
          </p:cNvPr>
          <p:cNvGraphicFramePr>
            <a:graphicFrameLocks noGrp="1"/>
          </p:cNvGraphicFramePr>
          <p:nvPr>
            <p:ph idx="1"/>
            <p:extLst>
              <p:ext uri="{D42A27DB-BD31-4B8C-83A1-F6EECF244321}">
                <p14:modId xmlns:p14="http://schemas.microsoft.com/office/powerpoint/2010/main" val="1616130537"/>
              </p:ext>
            </p:extLst>
          </p:nvPr>
        </p:nvGraphicFramePr>
        <p:xfrm>
          <a:off x="1371600" y="2112963"/>
          <a:ext cx="10240963" cy="39592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0461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A6E8B-6C6F-73F9-F198-C9B02BFCC145}"/>
              </a:ext>
            </a:extLst>
          </p:cNvPr>
          <p:cNvSpPr>
            <a:spLocks noGrp="1"/>
          </p:cNvSpPr>
          <p:nvPr>
            <p:ph type="title"/>
          </p:nvPr>
        </p:nvSpPr>
        <p:spPr/>
        <p:txBody>
          <a:bodyPr/>
          <a:lstStyle/>
          <a:p>
            <a:r>
              <a:rPr lang="en-US" dirty="0"/>
              <a:t>Impact on workforce</a:t>
            </a:r>
            <a:endParaRPr lang="en-IN" dirty="0"/>
          </a:p>
        </p:txBody>
      </p:sp>
      <p:sp>
        <p:nvSpPr>
          <p:cNvPr id="3" name="Content Placeholder 2">
            <a:extLst>
              <a:ext uri="{FF2B5EF4-FFF2-40B4-BE49-F238E27FC236}">
                <a16:creationId xmlns:a16="http://schemas.microsoft.com/office/drawing/2014/main" id="{70D197A1-DEB4-7136-1736-E55E603F9276}"/>
              </a:ext>
            </a:extLst>
          </p:cNvPr>
          <p:cNvSpPr>
            <a:spLocks noGrp="1"/>
          </p:cNvSpPr>
          <p:nvPr>
            <p:ph sz="half" idx="1"/>
          </p:nvPr>
        </p:nvSpPr>
        <p:spPr/>
        <p:txBody>
          <a:bodyPr/>
          <a:lstStyle/>
          <a:p>
            <a:r>
              <a:rPr lang="en-US" dirty="0"/>
              <a:t>Better care coordination (Adeniyi et al., 2024).</a:t>
            </a:r>
          </a:p>
          <a:p>
            <a:endParaRPr lang="en-US" dirty="0"/>
          </a:p>
          <a:p>
            <a:r>
              <a:rPr lang="en-US" dirty="0"/>
              <a:t>Faster access to records (Alomar et al., 2024).</a:t>
            </a:r>
          </a:p>
          <a:p>
            <a:endParaRPr lang="en-US" dirty="0"/>
          </a:p>
          <a:p>
            <a:r>
              <a:rPr lang="en-US" dirty="0"/>
              <a:t>Improved patient safety through e-prescribing (WHO, 2021).</a:t>
            </a:r>
          </a:p>
          <a:p>
            <a:endParaRPr lang="en-IN" dirty="0"/>
          </a:p>
        </p:txBody>
      </p:sp>
      <p:pic>
        <p:nvPicPr>
          <p:cNvPr id="5" name="Content Placeholder 4">
            <a:extLst>
              <a:ext uri="{FF2B5EF4-FFF2-40B4-BE49-F238E27FC236}">
                <a16:creationId xmlns:a16="http://schemas.microsoft.com/office/drawing/2014/main" id="{318A80FC-E6F7-B4E0-904D-0DFA82D3BD16}"/>
              </a:ext>
            </a:extLst>
          </p:cNvPr>
          <p:cNvPicPr>
            <a:picLocks noGrp="1" noChangeAspect="1"/>
          </p:cNvPicPr>
          <p:nvPr>
            <p:ph sz="half" idx="2"/>
          </p:nvPr>
        </p:nvPicPr>
        <p:blipFill>
          <a:blip r:embed="rId3"/>
          <a:stretch>
            <a:fillRect/>
          </a:stretch>
        </p:blipFill>
        <p:spPr>
          <a:xfrm>
            <a:off x="6765925" y="2475914"/>
            <a:ext cx="4846638" cy="3233323"/>
          </a:xfrm>
          <a:prstGeom prst="rect">
            <a:avLst/>
          </a:prstGeom>
        </p:spPr>
      </p:pic>
    </p:spTree>
    <p:extLst>
      <p:ext uri="{BB962C8B-B14F-4D97-AF65-F5344CB8AC3E}">
        <p14:creationId xmlns:p14="http://schemas.microsoft.com/office/powerpoint/2010/main" val="2869054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AB4A5-0A9B-108A-5655-F04B6AD14F3A}"/>
              </a:ext>
            </a:extLst>
          </p:cNvPr>
          <p:cNvSpPr>
            <a:spLocks noGrp="1"/>
          </p:cNvSpPr>
          <p:nvPr>
            <p:ph type="title"/>
          </p:nvPr>
        </p:nvSpPr>
        <p:spPr/>
        <p:txBody>
          <a:bodyPr/>
          <a:lstStyle/>
          <a:p>
            <a:r>
              <a:rPr lang="en-IN" dirty="0"/>
              <a:t>Challenges for Workforce</a:t>
            </a:r>
          </a:p>
        </p:txBody>
      </p:sp>
      <p:graphicFrame>
        <p:nvGraphicFramePr>
          <p:cNvPr id="4" name="Content Placeholder 3">
            <a:extLst>
              <a:ext uri="{FF2B5EF4-FFF2-40B4-BE49-F238E27FC236}">
                <a16:creationId xmlns:a16="http://schemas.microsoft.com/office/drawing/2014/main" id="{5011E9CE-4D6A-DAF4-063F-0558BAD08FA9}"/>
              </a:ext>
            </a:extLst>
          </p:cNvPr>
          <p:cNvGraphicFramePr>
            <a:graphicFrameLocks noGrp="1"/>
          </p:cNvGraphicFramePr>
          <p:nvPr>
            <p:ph idx="1"/>
            <p:extLst>
              <p:ext uri="{D42A27DB-BD31-4B8C-83A1-F6EECF244321}">
                <p14:modId xmlns:p14="http://schemas.microsoft.com/office/powerpoint/2010/main" val="546893781"/>
              </p:ext>
            </p:extLst>
          </p:nvPr>
        </p:nvGraphicFramePr>
        <p:xfrm>
          <a:off x="1371600" y="2112963"/>
          <a:ext cx="10240963" cy="39592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7445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3992D-D978-CA93-7709-B55C3EBDCFEB}"/>
              </a:ext>
            </a:extLst>
          </p:cNvPr>
          <p:cNvSpPr>
            <a:spLocks noGrp="1"/>
          </p:cNvSpPr>
          <p:nvPr>
            <p:ph type="title"/>
          </p:nvPr>
        </p:nvSpPr>
        <p:spPr/>
        <p:txBody>
          <a:bodyPr/>
          <a:lstStyle/>
          <a:p>
            <a:r>
              <a:rPr lang="en-US" dirty="0"/>
              <a:t>Impact on Patients/service users</a:t>
            </a:r>
            <a:endParaRPr lang="en-IN" dirty="0"/>
          </a:p>
        </p:txBody>
      </p:sp>
      <p:sp>
        <p:nvSpPr>
          <p:cNvPr id="3" name="Content Placeholder 2">
            <a:extLst>
              <a:ext uri="{FF2B5EF4-FFF2-40B4-BE49-F238E27FC236}">
                <a16:creationId xmlns:a16="http://schemas.microsoft.com/office/drawing/2014/main" id="{C0EFCFAB-03E2-1557-486E-71C9AFC5D0E2}"/>
              </a:ext>
            </a:extLst>
          </p:cNvPr>
          <p:cNvSpPr>
            <a:spLocks noGrp="1"/>
          </p:cNvSpPr>
          <p:nvPr>
            <p:ph sz="half" idx="1"/>
          </p:nvPr>
        </p:nvSpPr>
        <p:spPr/>
        <p:txBody>
          <a:bodyPr/>
          <a:lstStyle/>
          <a:p>
            <a:r>
              <a:rPr lang="en-US" dirty="0"/>
              <a:t>Improved quality and continuity of care (Hardie et al., 2022).</a:t>
            </a:r>
          </a:p>
          <a:p>
            <a:endParaRPr lang="en-US" dirty="0"/>
          </a:p>
          <a:p>
            <a:r>
              <a:rPr lang="en-US" dirty="0"/>
              <a:t>Increased patient engagement (Alomar et al., 2024).</a:t>
            </a:r>
          </a:p>
          <a:p>
            <a:endParaRPr lang="en-US" dirty="0"/>
          </a:p>
          <a:p>
            <a:r>
              <a:rPr lang="en-US" dirty="0"/>
              <a:t>Reduced medication errors.</a:t>
            </a:r>
          </a:p>
          <a:p>
            <a:endParaRPr lang="en-IN" dirty="0"/>
          </a:p>
        </p:txBody>
      </p:sp>
      <p:pic>
        <p:nvPicPr>
          <p:cNvPr id="6" name="Content Placeholder 5">
            <a:extLst>
              <a:ext uri="{FF2B5EF4-FFF2-40B4-BE49-F238E27FC236}">
                <a16:creationId xmlns:a16="http://schemas.microsoft.com/office/drawing/2014/main" id="{176ABC88-224D-5B46-BA57-B6E9591A8007}"/>
              </a:ext>
            </a:extLst>
          </p:cNvPr>
          <p:cNvPicPr>
            <a:picLocks noGrp="1" noChangeAspect="1"/>
          </p:cNvPicPr>
          <p:nvPr>
            <p:ph sz="half" idx="2"/>
          </p:nvPr>
        </p:nvPicPr>
        <p:blipFill>
          <a:blip r:embed="rId3"/>
          <a:stretch>
            <a:fillRect/>
          </a:stretch>
        </p:blipFill>
        <p:spPr>
          <a:xfrm>
            <a:off x="7061430" y="2338924"/>
            <a:ext cx="4444838" cy="2886219"/>
          </a:xfrm>
          <a:prstGeom prst="rect">
            <a:avLst/>
          </a:prstGeom>
        </p:spPr>
      </p:pic>
    </p:spTree>
    <p:extLst>
      <p:ext uri="{BB962C8B-B14F-4D97-AF65-F5344CB8AC3E}">
        <p14:creationId xmlns:p14="http://schemas.microsoft.com/office/powerpoint/2010/main" val="2940966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46FDC-CD8E-4935-DB01-1804491C3F1B}"/>
              </a:ext>
            </a:extLst>
          </p:cNvPr>
          <p:cNvSpPr>
            <a:spLocks noGrp="1"/>
          </p:cNvSpPr>
          <p:nvPr>
            <p:ph type="title"/>
          </p:nvPr>
        </p:nvSpPr>
        <p:spPr/>
        <p:txBody>
          <a:bodyPr/>
          <a:lstStyle/>
          <a:p>
            <a:r>
              <a:rPr lang="en-US" dirty="0"/>
              <a:t>Challenges for patients</a:t>
            </a:r>
            <a:endParaRPr lang="en-IN" dirty="0"/>
          </a:p>
        </p:txBody>
      </p:sp>
      <p:graphicFrame>
        <p:nvGraphicFramePr>
          <p:cNvPr id="4" name="Content Placeholder 3">
            <a:extLst>
              <a:ext uri="{FF2B5EF4-FFF2-40B4-BE49-F238E27FC236}">
                <a16:creationId xmlns:a16="http://schemas.microsoft.com/office/drawing/2014/main" id="{78C897AF-B086-7CEA-753C-12C506471289}"/>
              </a:ext>
            </a:extLst>
          </p:cNvPr>
          <p:cNvGraphicFramePr>
            <a:graphicFrameLocks noGrp="1"/>
          </p:cNvGraphicFramePr>
          <p:nvPr>
            <p:ph idx="1"/>
            <p:extLst>
              <p:ext uri="{D42A27DB-BD31-4B8C-83A1-F6EECF244321}">
                <p14:modId xmlns:p14="http://schemas.microsoft.com/office/powerpoint/2010/main" val="1523898944"/>
              </p:ext>
            </p:extLst>
          </p:nvPr>
        </p:nvGraphicFramePr>
        <p:xfrm>
          <a:off x="1371600" y="2112963"/>
          <a:ext cx="10240963" cy="39592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02867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D11C4-B0A8-CCEF-FE3B-94657BAC1440}"/>
              </a:ext>
            </a:extLst>
          </p:cNvPr>
          <p:cNvSpPr>
            <a:spLocks noGrp="1"/>
          </p:cNvSpPr>
          <p:nvPr>
            <p:ph type="title"/>
          </p:nvPr>
        </p:nvSpPr>
        <p:spPr/>
        <p:txBody>
          <a:bodyPr/>
          <a:lstStyle/>
          <a:p>
            <a:r>
              <a:rPr lang="en-US" dirty="0"/>
              <a:t>Impact on communities</a:t>
            </a:r>
            <a:endParaRPr lang="en-IN" dirty="0"/>
          </a:p>
        </p:txBody>
      </p:sp>
      <p:sp>
        <p:nvSpPr>
          <p:cNvPr id="3" name="Content Placeholder 2">
            <a:extLst>
              <a:ext uri="{FF2B5EF4-FFF2-40B4-BE49-F238E27FC236}">
                <a16:creationId xmlns:a16="http://schemas.microsoft.com/office/drawing/2014/main" id="{A0A3A702-9B27-58E7-D506-4BADBDBA5AD1}"/>
              </a:ext>
            </a:extLst>
          </p:cNvPr>
          <p:cNvSpPr>
            <a:spLocks noGrp="1"/>
          </p:cNvSpPr>
          <p:nvPr>
            <p:ph sz="half" idx="1"/>
          </p:nvPr>
        </p:nvSpPr>
        <p:spPr/>
        <p:txBody>
          <a:bodyPr/>
          <a:lstStyle/>
          <a:p>
            <a:r>
              <a:rPr lang="en-US" dirty="0"/>
              <a:t>Better population health management (Zainab and </a:t>
            </a:r>
            <a:r>
              <a:rPr lang="en-US" dirty="0" err="1"/>
              <a:t>Mgbole</a:t>
            </a:r>
            <a:r>
              <a:rPr lang="en-US" dirty="0"/>
              <a:t>, 2024).</a:t>
            </a:r>
          </a:p>
          <a:p>
            <a:endParaRPr lang="en-US" dirty="0"/>
          </a:p>
          <a:p>
            <a:r>
              <a:rPr lang="en-US" dirty="0"/>
              <a:t>Improved resource planning (Al‑</a:t>
            </a:r>
            <a:r>
              <a:rPr lang="en-US" dirty="0" err="1"/>
              <a:t>Worafi</a:t>
            </a:r>
            <a:r>
              <a:rPr lang="en-US" dirty="0"/>
              <a:t>, 2023).</a:t>
            </a:r>
          </a:p>
          <a:p>
            <a:endParaRPr lang="en-US" dirty="0"/>
          </a:p>
          <a:p>
            <a:r>
              <a:rPr lang="en-US" dirty="0"/>
              <a:t>Enhanced integrated care.</a:t>
            </a:r>
          </a:p>
          <a:p>
            <a:endParaRPr lang="en-IN" dirty="0"/>
          </a:p>
        </p:txBody>
      </p:sp>
      <p:pic>
        <p:nvPicPr>
          <p:cNvPr id="5" name="Content Placeholder 4">
            <a:extLst>
              <a:ext uri="{FF2B5EF4-FFF2-40B4-BE49-F238E27FC236}">
                <a16:creationId xmlns:a16="http://schemas.microsoft.com/office/drawing/2014/main" id="{2687CFCB-4152-E18C-57DF-2078B15838C1}"/>
              </a:ext>
            </a:extLst>
          </p:cNvPr>
          <p:cNvPicPr>
            <a:picLocks noGrp="1" noChangeAspect="1"/>
          </p:cNvPicPr>
          <p:nvPr>
            <p:ph sz="half" idx="2"/>
          </p:nvPr>
        </p:nvPicPr>
        <p:blipFill>
          <a:blip r:embed="rId3"/>
          <a:stretch>
            <a:fillRect/>
          </a:stretch>
        </p:blipFill>
        <p:spPr>
          <a:xfrm>
            <a:off x="6765925" y="2477029"/>
            <a:ext cx="4846638" cy="3231092"/>
          </a:xfrm>
          <a:prstGeom prst="rect">
            <a:avLst/>
          </a:prstGeom>
        </p:spPr>
      </p:pic>
    </p:spTree>
    <p:extLst>
      <p:ext uri="{BB962C8B-B14F-4D97-AF65-F5344CB8AC3E}">
        <p14:creationId xmlns:p14="http://schemas.microsoft.com/office/powerpoint/2010/main" val="3547142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E503A-4C8A-4E11-7A3F-AD08917576F2}"/>
              </a:ext>
            </a:extLst>
          </p:cNvPr>
          <p:cNvSpPr>
            <a:spLocks noGrp="1"/>
          </p:cNvSpPr>
          <p:nvPr>
            <p:ph type="title"/>
          </p:nvPr>
        </p:nvSpPr>
        <p:spPr/>
        <p:txBody>
          <a:bodyPr/>
          <a:lstStyle/>
          <a:p>
            <a:r>
              <a:rPr lang="en-US" dirty="0"/>
              <a:t>Critical evaluation</a:t>
            </a:r>
            <a:endParaRPr lang="en-IN" dirty="0"/>
          </a:p>
        </p:txBody>
      </p:sp>
      <p:graphicFrame>
        <p:nvGraphicFramePr>
          <p:cNvPr id="4" name="Content Placeholder 3">
            <a:extLst>
              <a:ext uri="{FF2B5EF4-FFF2-40B4-BE49-F238E27FC236}">
                <a16:creationId xmlns:a16="http://schemas.microsoft.com/office/drawing/2014/main" id="{A7378274-3D3A-AD07-62B4-220A29A746CD}"/>
              </a:ext>
            </a:extLst>
          </p:cNvPr>
          <p:cNvGraphicFramePr>
            <a:graphicFrameLocks noGrp="1"/>
          </p:cNvGraphicFramePr>
          <p:nvPr>
            <p:ph idx="1"/>
            <p:extLst>
              <p:ext uri="{D42A27DB-BD31-4B8C-83A1-F6EECF244321}">
                <p14:modId xmlns:p14="http://schemas.microsoft.com/office/powerpoint/2010/main" val="1999960176"/>
              </p:ext>
            </p:extLst>
          </p:nvPr>
        </p:nvGraphicFramePr>
        <p:xfrm>
          <a:off x="1371600" y="2112963"/>
          <a:ext cx="10240963" cy="39592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83872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7AF5D-79D5-99CD-DB33-9D916E295919}"/>
              </a:ext>
            </a:extLst>
          </p:cNvPr>
          <p:cNvSpPr>
            <a:spLocks noGrp="1"/>
          </p:cNvSpPr>
          <p:nvPr>
            <p:ph type="title"/>
          </p:nvPr>
        </p:nvSpPr>
        <p:spPr/>
        <p:txBody>
          <a:bodyPr/>
          <a:lstStyle/>
          <a:p>
            <a:r>
              <a:rPr lang="en-US" dirty="0"/>
              <a:t>Conclusion</a:t>
            </a:r>
            <a:endParaRPr lang="en-IN" dirty="0"/>
          </a:p>
        </p:txBody>
      </p:sp>
      <p:graphicFrame>
        <p:nvGraphicFramePr>
          <p:cNvPr id="4" name="Content Placeholder 3">
            <a:extLst>
              <a:ext uri="{FF2B5EF4-FFF2-40B4-BE49-F238E27FC236}">
                <a16:creationId xmlns:a16="http://schemas.microsoft.com/office/drawing/2014/main" id="{A94BAFD2-36CE-CDF8-ED21-B2FB925F1940}"/>
              </a:ext>
            </a:extLst>
          </p:cNvPr>
          <p:cNvGraphicFramePr>
            <a:graphicFrameLocks noGrp="1"/>
          </p:cNvGraphicFramePr>
          <p:nvPr>
            <p:ph idx="1"/>
            <p:extLst>
              <p:ext uri="{D42A27DB-BD31-4B8C-83A1-F6EECF244321}">
                <p14:modId xmlns:p14="http://schemas.microsoft.com/office/powerpoint/2010/main" val="1533560701"/>
              </p:ext>
            </p:extLst>
          </p:nvPr>
        </p:nvGraphicFramePr>
        <p:xfrm>
          <a:off x="1371600" y="2112963"/>
          <a:ext cx="10240963" cy="39592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1435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D488E-A5D6-5FB7-BACF-B8D779B717ED}"/>
              </a:ext>
            </a:extLst>
          </p:cNvPr>
          <p:cNvSpPr>
            <a:spLocks noGrp="1"/>
          </p:cNvSpPr>
          <p:nvPr>
            <p:ph type="title"/>
          </p:nvPr>
        </p:nvSpPr>
        <p:spPr>
          <a:xfrm>
            <a:off x="831668" y="220762"/>
            <a:ext cx="10241280" cy="1234440"/>
          </a:xfrm>
        </p:spPr>
        <p:txBody>
          <a:bodyPr/>
          <a:lstStyle/>
          <a:p>
            <a:r>
              <a:rPr lang="en-US" dirty="0"/>
              <a:t>references</a:t>
            </a:r>
            <a:endParaRPr lang="en-IN" dirty="0"/>
          </a:p>
        </p:txBody>
      </p:sp>
      <p:sp>
        <p:nvSpPr>
          <p:cNvPr id="3" name="Content Placeholder 2">
            <a:extLst>
              <a:ext uri="{FF2B5EF4-FFF2-40B4-BE49-F238E27FC236}">
                <a16:creationId xmlns:a16="http://schemas.microsoft.com/office/drawing/2014/main" id="{A42B85FE-8F9D-6E5B-C4F6-D0D8547FC97E}"/>
              </a:ext>
            </a:extLst>
          </p:cNvPr>
          <p:cNvSpPr>
            <a:spLocks noGrp="1"/>
          </p:cNvSpPr>
          <p:nvPr>
            <p:ph idx="1"/>
          </p:nvPr>
        </p:nvSpPr>
        <p:spPr>
          <a:xfrm>
            <a:off x="104503" y="1455203"/>
            <a:ext cx="11982994" cy="4841094"/>
          </a:xfrm>
        </p:spPr>
        <p:txBody>
          <a:bodyPr>
            <a:normAutofit fontScale="55000" lnSpcReduction="20000"/>
          </a:bodyPr>
          <a:lstStyle/>
          <a:p>
            <a:r>
              <a:rPr lang="en-GB" dirty="0"/>
              <a:t>NHS England (2026) </a:t>
            </a:r>
            <a:r>
              <a:rPr lang="en-GB" i="1" dirty="0"/>
              <a:t>Digital transformation</a:t>
            </a:r>
            <a:r>
              <a:rPr lang="en-GB" dirty="0"/>
              <a:t>. London: NHS England. Retrieved from: &lt; https://www.england.nhs.uk/digitaltechnology/&gt; [Accessed on June 16, 2026]</a:t>
            </a:r>
          </a:p>
          <a:p>
            <a:r>
              <a:rPr lang="en-GB" dirty="0"/>
              <a:t>NHS England (2026) 2024 Electronic Patient Record (EPR) Usability Survey for secondary care – key findings. Retrieved from: &lt; https://www.england.nhs.uk/digitaltechnology/digitising-the-frontline/2024-electronic-patient-record-epr-usability-survey-for-secondary-care-key-findings/&gt; [Accessed on June 16, 2026]</a:t>
            </a:r>
          </a:p>
          <a:p>
            <a:r>
              <a:rPr lang="en-GB" dirty="0"/>
              <a:t>Smith-Mitchell, T. (2025) The role of hospital information systems (HIS), electronic patient or medical records (EPR/EMR), electronic health records (EHR), and telehealth in enhancing healthcare services. </a:t>
            </a:r>
            <a:r>
              <a:rPr lang="en-GB" i="1" dirty="0"/>
              <a:t>Scientia. Technology, Science and Society</a:t>
            </a:r>
            <a:r>
              <a:rPr lang="en-GB" dirty="0"/>
              <a:t>, </a:t>
            </a:r>
            <a:r>
              <a:rPr lang="en-GB" i="1" dirty="0"/>
              <a:t>2</a:t>
            </a:r>
            <a:r>
              <a:rPr lang="en-GB" dirty="0"/>
              <a:t>(8), pp.28-36.</a:t>
            </a:r>
          </a:p>
          <a:p>
            <a:r>
              <a:rPr lang="en-GB" dirty="0"/>
              <a:t>Adeniyi, A.O., </a:t>
            </a:r>
            <a:r>
              <a:rPr lang="en-GB" dirty="0" err="1"/>
              <a:t>Arowoogun</a:t>
            </a:r>
            <a:r>
              <a:rPr lang="en-GB" dirty="0"/>
              <a:t>, J.O., Chidi, R., Okolo, C.A. and </a:t>
            </a:r>
            <a:r>
              <a:rPr lang="en-GB" dirty="0" err="1"/>
              <a:t>Babawarun</a:t>
            </a:r>
            <a:r>
              <a:rPr lang="en-GB" dirty="0"/>
              <a:t>, O. (2024) The impact of electronic health records on patient care and outcomes: A comprehensive review. </a:t>
            </a:r>
            <a:r>
              <a:rPr lang="en-GB" i="1" dirty="0"/>
              <a:t>World Journal of Advanced Research and Reviews</a:t>
            </a:r>
            <a:r>
              <a:rPr lang="en-GB" dirty="0"/>
              <a:t>, </a:t>
            </a:r>
            <a:r>
              <a:rPr lang="en-GB" i="1" dirty="0"/>
              <a:t>21</a:t>
            </a:r>
            <a:r>
              <a:rPr lang="en-GB" dirty="0"/>
              <a:t>(2), pp.1446-1455.</a:t>
            </a:r>
            <a:endParaRPr lang="en-IN" dirty="0"/>
          </a:p>
          <a:p>
            <a:r>
              <a:rPr lang="en-GB" dirty="0"/>
              <a:t>Alomar, D., </a:t>
            </a:r>
            <a:r>
              <a:rPr lang="en-GB" dirty="0" err="1"/>
              <a:t>Almashmoum</a:t>
            </a:r>
            <a:r>
              <a:rPr lang="en-GB" dirty="0"/>
              <a:t>, M., Eleftheriou, I., Whelan, P. and Ainsworth, J. (2024) The impact of patient access to electronic health records on health care engagement: systematic review. </a:t>
            </a:r>
            <a:r>
              <a:rPr lang="en-GB" i="1" dirty="0"/>
              <a:t>Journal of Medical Internet Research</a:t>
            </a:r>
            <a:r>
              <a:rPr lang="en-GB" dirty="0"/>
              <a:t>, </a:t>
            </a:r>
            <a:r>
              <a:rPr lang="en-GB" i="1" dirty="0"/>
              <a:t>26</a:t>
            </a:r>
            <a:r>
              <a:rPr lang="en-GB" dirty="0"/>
              <a:t>, p.e56473.</a:t>
            </a:r>
          </a:p>
          <a:p>
            <a:r>
              <a:rPr lang="en-GB" dirty="0"/>
              <a:t>World Health Organisation (2021) </a:t>
            </a:r>
            <a:r>
              <a:rPr lang="en-GB" i="1" dirty="0"/>
              <a:t>Global patient safety action plan 2021-2030: towards eliminating avoidable harm in health care</a:t>
            </a:r>
            <a:r>
              <a:rPr lang="en-GB" dirty="0"/>
              <a:t>. World Health Organization.</a:t>
            </a:r>
          </a:p>
          <a:p>
            <a:r>
              <a:rPr lang="en-GB" dirty="0"/>
              <a:t>Scantlebury, A., Sheard, L., Fedell, C. and Wright, J. (2021) What are the implications for patient safety and experience of a major healthcare IT breakdown? A qualitative study. </a:t>
            </a:r>
            <a:r>
              <a:rPr lang="en-GB" i="1" dirty="0"/>
              <a:t>Digital Health</a:t>
            </a:r>
            <a:r>
              <a:rPr lang="en-GB" dirty="0"/>
              <a:t>, </a:t>
            </a:r>
            <a:r>
              <a:rPr lang="en-GB" i="1" dirty="0"/>
              <a:t>7</a:t>
            </a:r>
            <a:r>
              <a:rPr lang="en-GB" dirty="0"/>
              <a:t>, p.20552076211010033.</a:t>
            </a:r>
          </a:p>
          <a:p>
            <a:r>
              <a:rPr lang="en-GB" dirty="0"/>
              <a:t>Salama, R., </a:t>
            </a:r>
            <a:r>
              <a:rPr lang="en-GB" dirty="0" err="1"/>
              <a:t>Altrjman</a:t>
            </a:r>
            <a:r>
              <a:rPr lang="en-GB" dirty="0"/>
              <a:t>, C. and Al-</a:t>
            </a:r>
            <a:r>
              <a:rPr lang="en-GB" dirty="0" err="1"/>
              <a:t>Turjman</a:t>
            </a:r>
            <a:r>
              <a:rPr lang="en-GB" dirty="0"/>
              <a:t>, F. (2024) Healthcare cybersecurity challenges: a look at current and future trends. </a:t>
            </a:r>
            <a:r>
              <a:rPr lang="en-GB" i="1" dirty="0"/>
              <a:t>Computational intelligence and Blockchain in complex systems</a:t>
            </a:r>
            <a:r>
              <a:rPr lang="en-GB" dirty="0"/>
              <a:t>, pp.97-111.</a:t>
            </a:r>
          </a:p>
          <a:p>
            <a:r>
              <a:rPr lang="en-GB" dirty="0"/>
              <a:t>Shaw, R.J. (2023) Access to technology and digital literacy as determinants of health and health care. </a:t>
            </a:r>
            <a:r>
              <a:rPr lang="en-GB" i="1" dirty="0"/>
              <a:t>Creative nursing</a:t>
            </a:r>
            <a:r>
              <a:rPr lang="en-GB" dirty="0"/>
              <a:t>, </a:t>
            </a:r>
            <a:r>
              <a:rPr lang="en-GB" i="1" dirty="0"/>
              <a:t>29</a:t>
            </a:r>
            <a:r>
              <a:rPr lang="en-GB" dirty="0"/>
              <a:t>(3), pp.258-263.</a:t>
            </a:r>
            <a:endParaRPr lang="en-IN" dirty="0"/>
          </a:p>
          <a:p>
            <a:r>
              <a:rPr lang="en-GB" dirty="0"/>
              <a:t>Zainab, O.A. and </a:t>
            </a:r>
            <a:r>
              <a:rPr lang="en-GB" dirty="0" err="1"/>
              <a:t>Mgbole</a:t>
            </a:r>
            <a:r>
              <a:rPr lang="en-GB" dirty="0"/>
              <a:t>, T.J. (2024) Utilization of big data analytics to identify population health trends and optimize healthcare delivery system efficiency. </a:t>
            </a:r>
            <a:r>
              <a:rPr lang="en-GB" i="1" dirty="0"/>
              <a:t>World Journal of Advanced Research and Reviews</a:t>
            </a:r>
            <a:r>
              <a:rPr lang="en-GB" dirty="0"/>
              <a:t>, </a:t>
            </a:r>
            <a:r>
              <a:rPr lang="en-GB" i="1" dirty="0"/>
              <a:t>24</a:t>
            </a:r>
            <a:r>
              <a:rPr lang="en-GB" dirty="0"/>
              <a:t>(1), pp.2159-2176.</a:t>
            </a:r>
          </a:p>
          <a:p>
            <a:r>
              <a:rPr lang="en-GB" dirty="0"/>
              <a:t>Al-</a:t>
            </a:r>
            <a:r>
              <a:rPr lang="en-GB" dirty="0" err="1"/>
              <a:t>Worafi</a:t>
            </a:r>
            <a:r>
              <a:rPr lang="en-GB" dirty="0"/>
              <a:t>, Y.M. (2023) Electronic patient records in developing countries: achievements and challenges. </a:t>
            </a:r>
            <a:r>
              <a:rPr lang="en-GB" i="1" dirty="0"/>
              <a:t>Handbook of Medical and Health Sciences in Developing Countries: Education, Practice, and Research</a:t>
            </a:r>
            <a:r>
              <a:rPr lang="en-GB" dirty="0"/>
              <a:t>, pp.1-21.</a:t>
            </a:r>
            <a:endParaRPr lang="en-IN" dirty="0"/>
          </a:p>
          <a:p>
            <a:endParaRPr lang="en-IN" dirty="0"/>
          </a:p>
          <a:p>
            <a:endParaRPr lang="en-IN" dirty="0"/>
          </a:p>
        </p:txBody>
      </p:sp>
    </p:spTree>
    <p:extLst>
      <p:ext uri="{BB962C8B-B14F-4D97-AF65-F5344CB8AC3E}">
        <p14:creationId xmlns:p14="http://schemas.microsoft.com/office/powerpoint/2010/main" val="33286186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4DE16CF-2D87-08B5-2B6D-35C76DE36D28}"/>
              </a:ext>
            </a:extLst>
          </p:cNvPr>
          <p:cNvPicPr>
            <a:picLocks noChangeAspect="1"/>
          </p:cNvPicPr>
          <p:nvPr/>
        </p:nvPicPr>
        <p:blipFill>
          <a:blip r:embed="rId2"/>
          <a:stretch>
            <a:fillRect/>
          </a:stretch>
        </p:blipFill>
        <p:spPr>
          <a:xfrm>
            <a:off x="2822269" y="425303"/>
            <a:ext cx="7214865" cy="5107151"/>
          </a:xfrm>
          <a:prstGeom prst="rect">
            <a:avLst/>
          </a:prstGeom>
        </p:spPr>
      </p:pic>
    </p:spTree>
    <p:extLst>
      <p:ext uri="{BB962C8B-B14F-4D97-AF65-F5344CB8AC3E}">
        <p14:creationId xmlns:p14="http://schemas.microsoft.com/office/powerpoint/2010/main" val="1356827710"/>
      </p:ext>
    </p:extLst>
  </p:cSld>
  <p:clrMapOvr>
    <a:masterClrMapping/>
  </p:clrMapOvr>
</p:sld>
</file>

<file path=ppt/theme/theme1.xml><?xml version="1.0" encoding="utf-8"?>
<a:theme xmlns:a="http://schemas.openxmlformats.org/drawingml/2006/main" name="GradientRiseVTI">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Gradient rise</Template>
  <TotalTime>58</TotalTime>
  <Words>2711</Words>
  <Application>Microsoft Office PowerPoint</Application>
  <PresentationFormat>Widescreen</PresentationFormat>
  <Paragraphs>118</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Avenir Next LT Pro</vt:lpstr>
      <vt:lpstr>Avenir Next LT Pro Light</vt:lpstr>
      <vt:lpstr>Calibri</vt:lpstr>
      <vt:lpstr>GradientRiseVTI</vt:lpstr>
      <vt:lpstr>Electronic Patient Records (EPRs) as a Digital Transformation within the NHS</vt:lpstr>
      <vt:lpstr>Introduction</vt:lpstr>
      <vt:lpstr>Overview of EPRS</vt:lpstr>
      <vt:lpstr>Impact on workforce</vt:lpstr>
      <vt:lpstr>Challenges for Workforce</vt:lpstr>
      <vt:lpstr>Impact on Patients/service users</vt:lpstr>
      <vt:lpstr>Challenges for patients</vt:lpstr>
      <vt:lpstr>Impact on communities</vt:lpstr>
      <vt:lpstr>Critical evaluation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Thikpad-1</dc:creator>
  <cp:lastModifiedBy>Nabila Nazam (2324644)</cp:lastModifiedBy>
  <cp:revision>36</cp:revision>
  <dcterms:created xsi:type="dcterms:W3CDTF">2026-06-17T12:37:55Z</dcterms:created>
  <dcterms:modified xsi:type="dcterms:W3CDTF">2026-06-17T19:48:04Z</dcterms:modified>
</cp:coreProperties>
</file>