
<file path=[Content_Types].xml><?xml version="1.0" encoding="utf-8"?>
<Types xmlns="http://schemas.openxmlformats.org/package/2006/content-types">
  <Default Extension="fntdata" ContentType="application/x-fontdata"/>
  <Default Extension="img" ContentType="image/jpeg"/>
  <Default Extension="jfif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2" r:id="rId1"/>
    <p:sldMasterId id="2147483673" r:id="rId2"/>
  </p:sldMasterIdLst>
  <p:notesMasterIdLst>
    <p:notesMasterId r:id="rId14"/>
  </p:notesMasterIdLst>
  <p:sldIdLst>
    <p:sldId id="256" r:id="rId3"/>
    <p:sldId id="258" r:id="rId4"/>
    <p:sldId id="259" r:id="rId5"/>
    <p:sldId id="261" r:id="rId6"/>
    <p:sldId id="262" r:id="rId7"/>
    <p:sldId id="263" r:id="rId8"/>
    <p:sldId id="264" r:id="rId9"/>
    <p:sldId id="270" r:id="rId10"/>
    <p:sldId id="277" r:id="rId11"/>
    <p:sldId id="271" r:id="rId12"/>
    <p:sldId id="276" r:id="rId13"/>
  </p:sldIdLst>
  <p:sldSz cx="9144000" cy="5143500" type="screen16x9"/>
  <p:notesSz cx="6858000" cy="9144000"/>
  <p:embeddedFontLst>
    <p:embeddedFont>
      <p:font typeface="Anaheim" panose="020B0604020202020204" charset="0"/>
      <p:regular r:id="rId15"/>
      <p:bold r:id="rId16"/>
    </p:embeddedFont>
    <p:embeddedFont>
      <p:font typeface="Bebas Neue" panose="020B0606020202050201" pitchFamily="34" charset="0"/>
      <p:regular r:id="rId17"/>
    </p:embeddedFont>
    <p:embeddedFont>
      <p:font typeface="Hind" panose="02000000000000000000" pitchFamily="2" charset="0"/>
      <p:regular r:id="rId18"/>
      <p:bold r:id="rId19"/>
    </p:embeddedFont>
    <p:embeddedFont>
      <p:font typeface="Nunito Light" pitchFamily="2" charset="0"/>
      <p:regular r:id="rId20"/>
      <p:italic r:id="rId21"/>
    </p:embeddedFont>
    <p:embeddedFont>
      <p:font typeface="Philosopher" panose="020B0604020202020204" charset="0"/>
      <p:regular r:id="rId22"/>
      <p:bold r:id="rId23"/>
      <p:italic r:id="rId24"/>
      <p:boldItalic r:id="rId25"/>
    </p:embeddedFont>
    <p:embeddedFont>
      <p:font typeface="Proxima Nova" panose="020B0604020202020204" charset="0"/>
      <p:regular r:id="rId26"/>
      <p:bold r:id="rId27"/>
      <p:italic r:id="rId28"/>
      <p:boldItalic r:id="rId2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6EBF895-A3FB-4BFD-8477-BC813C8A3312}">
  <a:tblStyle styleId="{56EBF895-A3FB-4BFD-8477-BC813C8A331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E4F43DB5-AC01-412B-901E-655A1EF58A53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434" autoAdjust="0"/>
  </p:normalViewPr>
  <p:slideViewPr>
    <p:cSldViewPr snapToGrid="0">
      <p:cViewPr>
        <p:scale>
          <a:sx n="90" d="100"/>
          <a:sy n="90" d="100"/>
        </p:scale>
        <p:origin x="600" y="4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font" Target="fonts/font4.fntdata"/><Relationship Id="rId26" Type="http://schemas.openxmlformats.org/officeDocument/2006/relationships/font" Target="fonts/font12.fntdata"/><Relationship Id="rId3" Type="http://schemas.openxmlformats.org/officeDocument/2006/relationships/slide" Target="slides/slide1.xml"/><Relationship Id="rId21" Type="http://schemas.openxmlformats.org/officeDocument/2006/relationships/font" Target="fonts/font7.fntdata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font" Target="fonts/font3.fntdata"/><Relationship Id="rId25" Type="http://schemas.openxmlformats.org/officeDocument/2006/relationships/font" Target="fonts/font11.fntdata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openxmlformats.org/officeDocument/2006/relationships/font" Target="fonts/font1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font" Target="fonts/font10.fntdata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font" Target="fonts/font14.fntdata"/><Relationship Id="rId10" Type="http://schemas.openxmlformats.org/officeDocument/2006/relationships/slide" Target="slides/slide8.xml"/><Relationship Id="rId19" Type="http://schemas.openxmlformats.org/officeDocument/2006/relationships/font" Target="fonts/font5.fntdata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openxmlformats.org/officeDocument/2006/relationships/font" Target="fonts/font13.fntdata"/><Relationship Id="rId30" Type="http://schemas.openxmlformats.org/officeDocument/2006/relationships/presProps" Target="presProps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fif"/><Relationship Id="rId1" Type="http://schemas.openxmlformats.org/officeDocument/2006/relationships/image" Target="../media/image13.png"/><Relationship Id="rId4" Type="http://schemas.openxmlformats.org/officeDocument/2006/relationships/image" Target="../media/image16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fif"/><Relationship Id="rId1" Type="http://schemas.openxmlformats.org/officeDocument/2006/relationships/image" Target="../media/image13.png"/><Relationship Id="rId4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29BCFB-1376-44B7-928D-92151798FA89}" type="doc">
      <dgm:prSet loTypeId="urn:microsoft.com/office/officeart/2005/8/layout/process3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42A3A2E-034C-4D0B-9B57-B5126383137C}">
      <dgm:prSet phldrT="[Text]"/>
      <dgm:spPr/>
      <dgm:t>
        <a:bodyPr/>
        <a:lstStyle/>
        <a:p>
          <a:r>
            <a:rPr lang="en-US" b="1" dirty="0"/>
            <a:t>Values &amp; Beliefs</a:t>
          </a:r>
        </a:p>
      </dgm:t>
    </dgm:pt>
    <dgm:pt modelId="{45251BA1-7DB4-49A0-98C6-25F32779B294}" type="parTrans" cxnId="{D9F78242-BEAC-407A-9035-DC0772E34B8E}">
      <dgm:prSet/>
      <dgm:spPr/>
      <dgm:t>
        <a:bodyPr/>
        <a:lstStyle/>
        <a:p>
          <a:endParaRPr lang="en-US"/>
        </a:p>
      </dgm:t>
    </dgm:pt>
    <dgm:pt modelId="{2F7B2CE0-DBCC-4A18-91B7-2A7B696F8ADC}" type="sibTrans" cxnId="{D9F78242-BEAC-407A-9035-DC0772E34B8E}">
      <dgm:prSet/>
      <dgm:spPr/>
      <dgm:t>
        <a:bodyPr/>
        <a:lstStyle/>
        <a:p>
          <a:endParaRPr lang="en-US"/>
        </a:p>
      </dgm:t>
    </dgm:pt>
    <dgm:pt modelId="{DCEC5818-A5AC-4534-98A6-75DCDBCE973E}">
      <dgm:prSet phldrT="[Text]"/>
      <dgm:spPr/>
      <dgm:t>
        <a:bodyPr/>
        <a:lstStyle/>
        <a:p>
          <a:r>
            <a:rPr lang="en-US" b="1" dirty="0"/>
            <a:t>Core guiding principles</a:t>
          </a:r>
        </a:p>
      </dgm:t>
    </dgm:pt>
    <dgm:pt modelId="{161BD989-2837-4659-9950-ABCBAF32DFB4}" type="parTrans" cxnId="{47D24FD5-5207-44F8-B023-C836BD1C65A2}">
      <dgm:prSet/>
      <dgm:spPr/>
      <dgm:t>
        <a:bodyPr/>
        <a:lstStyle/>
        <a:p>
          <a:endParaRPr lang="en-US"/>
        </a:p>
      </dgm:t>
    </dgm:pt>
    <dgm:pt modelId="{07DD3CB3-0EE3-423F-891C-692B1577508D}" type="sibTrans" cxnId="{47D24FD5-5207-44F8-B023-C836BD1C65A2}">
      <dgm:prSet/>
      <dgm:spPr/>
      <dgm:t>
        <a:bodyPr/>
        <a:lstStyle/>
        <a:p>
          <a:endParaRPr lang="en-US"/>
        </a:p>
      </dgm:t>
    </dgm:pt>
    <dgm:pt modelId="{C0A77681-070F-4F59-849D-3D4DEB5B9967}">
      <dgm:prSet phldrT="[Text]"/>
      <dgm:spPr/>
      <dgm:t>
        <a:bodyPr/>
        <a:lstStyle/>
        <a:p>
          <a:r>
            <a:rPr lang="en-US" b="1" dirty="0"/>
            <a:t>Norms &amp; Customs</a:t>
          </a:r>
        </a:p>
      </dgm:t>
    </dgm:pt>
    <dgm:pt modelId="{52AEA260-ECF6-4A2E-A009-B14D2DE73A89}" type="parTrans" cxnId="{EB9422D4-8FA3-4DD8-8E29-57FD316B1F8B}">
      <dgm:prSet/>
      <dgm:spPr/>
      <dgm:t>
        <a:bodyPr/>
        <a:lstStyle/>
        <a:p>
          <a:endParaRPr lang="en-US"/>
        </a:p>
      </dgm:t>
    </dgm:pt>
    <dgm:pt modelId="{C2FBADD1-42D6-48B6-B2B4-EB3E354E1306}" type="sibTrans" cxnId="{EB9422D4-8FA3-4DD8-8E29-57FD316B1F8B}">
      <dgm:prSet/>
      <dgm:spPr/>
      <dgm:t>
        <a:bodyPr/>
        <a:lstStyle/>
        <a:p>
          <a:endParaRPr lang="en-US"/>
        </a:p>
      </dgm:t>
    </dgm:pt>
    <dgm:pt modelId="{9D793AD1-16B0-4BFA-BF88-22F909E39952}">
      <dgm:prSet phldrT="[Text]"/>
      <dgm:spPr/>
      <dgm:t>
        <a:bodyPr/>
        <a:lstStyle/>
        <a:p>
          <a:r>
            <a:rPr lang="en-US" b="1" dirty="0"/>
            <a:t>Expected social </a:t>
          </a:r>
          <a:r>
            <a:rPr lang="en-US" b="1" dirty="0" err="1"/>
            <a:t>behaviours</a:t>
          </a:r>
          <a:endParaRPr lang="en-US" b="1" dirty="0"/>
        </a:p>
      </dgm:t>
    </dgm:pt>
    <dgm:pt modelId="{198F8AD2-0255-4C14-902C-764B7E9DED6D}" type="parTrans" cxnId="{15A21B0D-E99F-4512-80FB-02C592AE67EA}">
      <dgm:prSet/>
      <dgm:spPr/>
      <dgm:t>
        <a:bodyPr/>
        <a:lstStyle/>
        <a:p>
          <a:endParaRPr lang="en-US"/>
        </a:p>
      </dgm:t>
    </dgm:pt>
    <dgm:pt modelId="{9ED77FC3-7D0A-43BB-853A-CF698078BA3C}" type="sibTrans" cxnId="{15A21B0D-E99F-4512-80FB-02C592AE67EA}">
      <dgm:prSet/>
      <dgm:spPr/>
      <dgm:t>
        <a:bodyPr/>
        <a:lstStyle/>
        <a:p>
          <a:endParaRPr lang="en-US"/>
        </a:p>
      </dgm:t>
    </dgm:pt>
    <dgm:pt modelId="{0292B149-0FE8-4165-8463-BCF3E1D89D90}" type="pres">
      <dgm:prSet presAssocID="{D129BCFB-1376-44B7-928D-92151798FA89}" presName="linearFlow" presStyleCnt="0">
        <dgm:presLayoutVars>
          <dgm:dir/>
          <dgm:animLvl val="lvl"/>
          <dgm:resizeHandles val="exact"/>
        </dgm:presLayoutVars>
      </dgm:prSet>
      <dgm:spPr/>
    </dgm:pt>
    <dgm:pt modelId="{43F26745-390D-45F4-A53A-C985311F8B78}" type="pres">
      <dgm:prSet presAssocID="{A42A3A2E-034C-4D0B-9B57-B5126383137C}" presName="composite" presStyleCnt="0"/>
      <dgm:spPr/>
    </dgm:pt>
    <dgm:pt modelId="{C23E52EB-B1B8-499B-B204-94CBEB56156A}" type="pres">
      <dgm:prSet presAssocID="{A42A3A2E-034C-4D0B-9B57-B5126383137C}" presName="parTx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D09F1F24-72C9-42BE-B395-066D978E44E7}" type="pres">
      <dgm:prSet presAssocID="{A42A3A2E-034C-4D0B-9B57-B5126383137C}" presName="parSh" presStyleLbl="node1" presStyleIdx="0" presStyleCnt="2"/>
      <dgm:spPr/>
    </dgm:pt>
    <dgm:pt modelId="{5CAE9A52-2CFD-44F2-90C1-4D1F20F1B896}" type="pres">
      <dgm:prSet presAssocID="{A42A3A2E-034C-4D0B-9B57-B5126383137C}" presName="desTx" presStyleLbl="fgAcc1" presStyleIdx="0" presStyleCnt="2">
        <dgm:presLayoutVars>
          <dgm:bulletEnabled val="1"/>
        </dgm:presLayoutVars>
      </dgm:prSet>
      <dgm:spPr/>
    </dgm:pt>
    <dgm:pt modelId="{2CDACAE4-A1A1-4EBA-8C16-8D9EC841F997}" type="pres">
      <dgm:prSet presAssocID="{2F7B2CE0-DBCC-4A18-91B7-2A7B696F8ADC}" presName="sibTrans" presStyleLbl="sibTrans2D1" presStyleIdx="0" presStyleCnt="1"/>
      <dgm:spPr/>
    </dgm:pt>
    <dgm:pt modelId="{06D576E1-592E-4364-8F32-73138392E524}" type="pres">
      <dgm:prSet presAssocID="{2F7B2CE0-DBCC-4A18-91B7-2A7B696F8ADC}" presName="connTx" presStyleLbl="sibTrans2D1" presStyleIdx="0" presStyleCnt="1"/>
      <dgm:spPr/>
    </dgm:pt>
    <dgm:pt modelId="{25DDD35E-E154-4357-904A-69431F25213C}" type="pres">
      <dgm:prSet presAssocID="{C0A77681-070F-4F59-849D-3D4DEB5B9967}" presName="composite" presStyleCnt="0"/>
      <dgm:spPr/>
    </dgm:pt>
    <dgm:pt modelId="{E3949BB2-CAF9-40B0-B305-96A27E88A9B9}" type="pres">
      <dgm:prSet presAssocID="{C0A77681-070F-4F59-849D-3D4DEB5B9967}" presName="parTx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44DFF2A5-449E-4657-B23E-231BDC7F8BD3}" type="pres">
      <dgm:prSet presAssocID="{C0A77681-070F-4F59-849D-3D4DEB5B9967}" presName="parSh" presStyleLbl="node1" presStyleIdx="1" presStyleCnt="2"/>
      <dgm:spPr/>
    </dgm:pt>
    <dgm:pt modelId="{CAB1A93F-2F61-411E-B1DD-2CD34EDE0B5F}" type="pres">
      <dgm:prSet presAssocID="{C0A77681-070F-4F59-849D-3D4DEB5B9967}" presName="desTx" presStyleLbl="fgAcc1" presStyleIdx="1" presStyleCnt="2">
        <dgm:presLayoutVars>
          <dgm:bulletEnabled val="1"/>
        </dgm:presLayoutVars>
      </dgm:prSet>
      <dgm:spPr/>
    </dgm:pt>
  </dgm:ptLst>
  <dgm:cxnLst>
    <dgm:cxn modelId="{15A21B0D-E99F-4512-80FB-02C592AE67EA}" srcId="{C0A77681-070F-4F59-849D-3D4DEB5B9967}" destId="{9D793AD1-16B0-4BFA-BF88-22F909E39952}" srcOrd="0" destOrd="0" parTransId="{198F8AD2-0255-4C14-902C-764B7E9DED6D}" sibTransId="{9ED77FC3-7D0A-43BB-853A-CF698078BA3C}"/>
    <dgm:cxn modelId="{DEEDE50F-C7A5-4ECF-A0B1-B14FF5D749B5}" type="presOf" srcId="{C0A77681-070F-4F59-849D-3D4DEB5B9967}" destId="{44DFF2A5-449E-4657-B23E-231BDC7F8BD3}" srcOrd="1" destOrd="0" presId="urn:microsoft.com/office/officeart/2005/8/layout/process3"/>
    <dgm:cxn modelId="{78E4EB15-32B9-471F-A6B9-2428C7C4E11D}" type="presOf" srcId="{9D793AD1-16B0-4BFA-BF88-22F909E39952}" destId="{CAB1A93F-2F61-411E-B1DD-2CD34EDE0B5F}" srcOrd="0" destOrd="0" presId="urn:microsoft.com/office/officeart/2005/8/layout/process3"/>
    <dgm:cxn modelId="{7CF6C119-A3F6-4A1D-A2EA-5181D42934CB}" type="presOf" srcId="{A42A3A2E-034C-4D0B-9B57-B5126383137C}" destId="{C23E52EB-B1B8-499B-B204-94CBEB56156A}" srcOrd="0" destOrd="0" presId="urn:microsoft.com/office/officeart/2005/8/layout/process3"/>
    <dgm:cxn modelId="{EECE695E-2BE6-40B9-8800-01A45EF12D84}" type="presOf" srcId="{2F7B2CE0-DBCC-4A18-91B7-2A7B696F8ADC}" destId="{2CDACAE4-A1A1-4EBA-8C16-8D9EC841F997}" srcOrd="0" destOrd="0" presId="urn:microsoft.com/office/officeart/2005/8/layout/process3"/>
    <dgm:cxn modelId="{D9F78242-BEAC-407A-9035-DC0772E34B8E}" srcId="{D129BCFB-1376-44B7-928D-92151798FA89}" destId="{A42A3A2E-034C-4D0B-9B57-B5126383137C}" srcOrd="0" destOrd="0" parTransId="{45251BA1-7DB4-49A0-98C6-25F32779B294}" sibTransId="{2F7B2CE0-DBCC-4A18-91B7-2A7B696F8ADC}"/>
    <dgm:cxn modelId="{EB9422D4-8FA3-4DD8-8E29-57FD316B1F8B}" srcId="{D129BCFB-1376-44B7-928D-92151798FA89}" destId="{C0A77681-070F-4F59-849D-3D4DEB5B9967}" srcOrd="1" destOrd="0" parTransId="{52AEA260-ECF6-4A2E-A009-B14D2DE73A89}" sibTransId="{C2FBADD1-42D6-48B6-B2B4-EB3E354E1306}"/>
    <dgm:cxn modelId="{47D24FD5-5207-44F8-B023-C836BD1C65A2}" srcId="{A42A3A2E-034C-4D0B-9B57-B5126383137C}" destId="{DCEC5818-A5AC-4534-98A6-75DCDBCE973E}" srcOrd="0" destOrd="0" parTransId="{161BD989-2837-4659-9950-ABCBAF32DFB4}" sibTransId="{07DD3CB3-0EE3-423F-891C-692B1577508D}"/>
    <dgm:cxn modelId="{232587E0-126A-4F92-A3AB-3B8C4DA35D43}" type="presOf" srcId="{A42A3A2E-034C-4D0B-9B57-B5126383137C}" destId="{D09F1F24-72C9-42BE-B395-066D978E44E7}" srcOrd="1" destOrd="0" presId="urn:microsoft.com/office/officeart/2005/8/layout/process3"/>
    <dgm:cxn modelId="{E06DF1E0-31FE-49BC-A5AE-71B3EE70BD1E}" type="presOf" srcId="{DCEC5818-A5AC-4534-98A6-75DCDBCE973E}" destId="{5CAE9A52-2CFD-44F2-90C1-4D1F20F1B896}" srcOrd="0" destOrd="0" presId="urn:microsoft.com/office/officeart/2005/8/layout/process3"/>
    <dgm:cxn modelId="{F109B4E4-ABB2-447B-98FC-B0F21ED1B587}" type="presOf" srcId="{C0A77681-070F-4F59-849D-3D4DEB5B9967}" destId="{E3949BB2-CAF9-40B0-B305-96A27E88A9B9}" srcOrd="0" destOrd="0" presId="urn:microsoft.com/office/officeart/2005/8/layout/process3"/>
    <dgm:cxn modelId="{09221EFA-FD0A-4060-AEC1-F4D861537B1B}" type="presOf" srcId="{2F7B2CE0-DBCC-4A18-91B7-2A7B696F8ADC}" destId="{06D576E1-592E-4364-8F32-73138392E524}" srcOrd="1" destOrd="0" presId="urn:microsoft.com/office/officeart/2005/8/layout/process3"/>
    <dgm:cxn modelId="{B99B7BFB-E3CA-40A8-B806-86FA7E0C8FA8}" type="presOf" srcId="{D129BCFB-1376-44B7-928D-92151798FA89}" destId="{0292B149-0FE8-4165-8463-BCF3E1D89D90}" srcOrd="0" destOrd="0" presId="urn:microsoft.com/office/officeart/2005/8/layout/process3"/>
    <dgm:cxn modelId="{68728989-042A-4BA3-83B6-B3DCC7DFBDAF}" type="presParOf" srcId="{0292B149-0FE8-4165-8463-BCF3E1D89D90}" destId="{43F26745-390D-45F4-A53A-C985311F8B78}" srcOrd="0" destOrd="0" presId="urn:microsoft.com/office/officeart/2005/8/layout/process3"/>
    <dgm:cxn modelId="{1E9349FE-ADFB-4670-97B0-578D53763019}" type="presParOf" srcId="{43F26745-390D-45F4-A53A-C985311F8B78}" destId="{C23E52EB-B1B8-499B-B204-94CBEB56156A}" srcOrd="0" destOrd="0" presId="urn:microsoft.com/office/officeart/2005/8/layout/process3"/>
    <dgm:cxn modelId="{F988C70F-2669-4BFF-8EF9-D56332DF247C}" type="presParOf" srcId="{43F26745-390D-45F4-A53A-C985311F8B78}" destId="{D09F1F24-72C9-42BE-B395-066D978E44E7}" srcOrd="1" destOrd="0" presId="urn:microsoft.com/office/officeart/2005/8/layout/process3"/>
    <dgm:cxn modelId="{A9F4E9CD-500A-4A81-8BB3-8689F765792D}" type="presParOf" srcId="{43F26745-390D-45F4-A53A-C985311F8B78}" destId="{5CAE9A52-2CFD-44F2-90C1-4D1F20F1B896}" srcOrd="2" destOrd="0" presId="urn:microsoft.com/office/officeart/2005/8/layout/process3"/>
    <dgm:cxn modelId="{93DFBF17-BB3D-436C-B507-DAD6A22D32C8}" type="presParOf" srcId="{0292B149-0FE8-4165-8463-BCF3E1D89D90}" destId="{2CDACAE4-A1A1-4EBA-8C16-8D9EC841F997}" srcOrd="1" destOrd="0" presId="urn:microsoft.com/office/officeart/2005/8/layout/process3"/>
    <dgm:cxn modelId="{ABAC39FA-BA78-45D4-B6BC-9EF6F840A91C}" type="presParOf" srcId="{2CDACAE4-A1A1-4EBA-8C16-8D9EC841F997}" destId="{06D576E1-592E-4364-8F32-73138392E524}" srcOrd="0" destOrd="0" presId="urn:microsoft.com/office/officeart/2005/8/layout/process3"/>
    <dgm:cxn modelId="{43973650-D43A-450C-ADF8-E075D5B9D20F}" type="presParOf" srcId="{0292B149-0FE8-4165-8463-BCF3E1D89D90}" destId="{25DDD35E-E154-4357-904A-69431F25213C}" srcOrd="2" destOrd="0" presId="urn:microsoft.com/office/officeart/2005/8/layout/process3"/>
    <dgm:cxn modelId="{852DE841-8DBE-489A-A81C-D7C4C3CD0996}" type="presParOf" srcId="{25DDD35E-E154-4357-904A-69431F25213C}" destId="{E3949BB2-CAF9-40B0-B305-96A27E88A9B9}" srcOrd="0" destOrd="0" presId="urn:microsoft.com/office/officeart/2005/8/layout/process3"/>
    <dgm:cxn modelId="{2E8357F2-AED0-4840-B890-1BECE9D80958}" type="presParOf" srcId="{25DDD35E-E154-4357-904A-69431F25213C}" destId="{44DFF2A5-449E-4657-B23E-231BDC7F8BD3}" srcOrd="1" destOrd="0" presId="urn:microsoft.com/office/officeart/2005/8/layout/process3"/>
    <dgm:cxn modelId="{BB02624E-3032-4741-AA77-75544B482426}" type="presParOf" srcId="{25DDD35E-E154-4357-904A-69431F25213C}" destId="{CAB1A93F-2F61-411E-B1DD-2CD34EDE0B5F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51773B-E147-4881-8575-448725CF1D4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964A0CF1-F8B9-40D3-8C6D-B7C66F36A4AD}">
      <dgm:prSet phldrT="[Text]" custT="1"/>
      <dgm:spPr/>
      <dgm:t>
        <a:bodyPr/>
        <a:lstStyle/>
        <a:p>
          <a:r>
            <a:rPr lang="en-US" sz="800" b="1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Build </a:t>
          </a:r>
          <a:r>
            <a:rPr lang="en-US" sz="800" b="1" dirty="0" err="1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Guanxi</a:t>
          </a:r>
          <a:r>
            <a:rPr lang="en-US" sz="800" b="1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 Early: </a:t>
          </a:r>
          <a:r>
            <a:rPr lang="en-US" sz="8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Develop trust through relationship-building activities before formal negotiations.</a:t>
          </a:r>
          <a:endParaRPr lang="en-GB" sz="8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gm:t>
    </dgm:pt>
    <dgm:pt modelId="{2AFF0C67-E55F-473C-8F67-856812257461}" type="parTrans" cxnId="{1BD4EBBE-E358-404F-B493-AD1C54587ADE}">
      <dgm:prSet/>
      <dgm:spPr/>
      <dgm:t>
        <a:bodyPr/>
        <a:lstStyle/>
        <a:p>
          <a:endParaRPr lang="en-GB"/>
        </a:p>
      </dgm:t>
    </dgm:pt>
    <dgm:pt modelId="{701017DD-61AA-4429-9359-5CE96A4B678A}" type="sibTrans" cxnId="{1BD4EBBE-E358-404F-B493-AD1C54587ADE}">
      <dgm:prSet/>
      <dgm:spPr/>
      <dgm:t>
        <a:bodyPr/>
        <a:lstStyle/>
        <a:p>
          <a:endParaRPr lang="en-GB"/>
        </a:p>
      </dgm:t>
    </dgm:pt>
    <dgm:pt modelId="{59DE1210-F8FA-4E44-BADC-DFECD5C0F764}">
      <dgm:prSet phldrT="[Text]" custT="1"/>
      <dgm:spPr/>
      <dgm:t>
        <a:bodyPr/>
        <a:lstStyle/>
        <a:p>
          <a:r>
            <a:rPr lang="en-US" sz="800" b="1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Use Intermediaries: </a:t>
          </a:r>
          <a:r>
            <a:rPr lang="en-US" sz="8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Engage trusted local contacts to facilitate introductions and communication.</a:t>
          </a:r>
          <a:endParaRPr lang="en-GB" sz="8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gm:t>
    </dgm:pt>
    <dgm:pt modelId="{90C7745D-B8B2-476F-A331-1A33C591E7C9}" type="parTrans" cxnId="{F0D56963-DE0E-4E0B-8B11-C674978A3AB7}">
      <dgm:prSet/>
      <dgm:spPr/>
      <dgm:t>
        <a:bodyPr/>
        <a:lstStyle/>
        <a:p>
          <a:endParaRPr lang="en-GB"/>
        </a:p>
      </dgm:t>
    </dgm:pt>
    <dgm:pt modelId="{AD80F086-4585-4833-8B68-C0277E4D6F26}" type="sibTrans" cxnId="{F0D56963-DE0E-4E0B-8B11-C674978A3AB7}">
      <dgm:prSet/>
      <dgm:spPr/>
      <dgm:t>
        <a:bodyPr/>
        <a:lstStyle/>
        <a:p>
          <a:endParaRPr lang="en-GB"/>
        </a:p>
      </dgm:t>
    </dgm:pt>
    <dgm:pt modelId="{2F660385-EBD1-438F-B1F1-11B2FA4A2F9E}">
      <dgm:prSet phldrT="[Text]" custT="1"/>
      <dgm:spPr/>
      <dgm:t>
        <a:bodyPr/>
        <a:lstStyle/>
        <a:p>
          <a:r>
            <a:rPr lang="en-US" sz="800" b="1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Long-Term Framing: </a:t>
          </a:r>
          <a:r>
            <a:rPr lang="en-US" sz="800" dirty="0" err="1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Emphasise</a:t>
          </a:r>
          <a:r>
            <a:rPr lang="en-US" sz="8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 sustainable partnerships and shared future benefits.</a:t>
          </a:r>
          <a:endParaRPr lang="en-GB" sz="8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gm:t>
    </dgm:pt>
    <dgm:pt modelId="{B17325FD-184E-45CD-9115-057C8BB3BC80}" type="parTrans" cxnId="{F4250D7C-B40D-4D4D-ACEC-7B3ACC95F28D}">
      <dgm:prSet/>
      <dgm:spPr/>
      <dgm:t>
        <a:bodyPr/>
        <a:lstStyle/>
        <a:p>
          <a:endParaRPr lang="en-GB"/>
        </a:p>
      </dgm:t>
    </dgm:pt>
    <dgm:pt modelId="{BE36C87C-ED4D-49E0-962B-F1D349109DC0}" type="sibTrans" cxnId="{F4250D7C-B40D-4D4D-ACEC-7B3ACC95F28D}">
      <dgm:prSet/>
      <dgm:spPr/>
      <dgm:t>
        <a:bodyPr/>
        <a:lstStyle/>
        <a:p>
          <a:endParaRPr lang="en-GB"/>
        </a:p>
      </dgm:t>
    </dgm:pt>
    <dgm:pt modelId="{68813178-FDDE-48E1-B6F8-FA3C15AF0171}">
      <dgm:prSet phldrT="[Text]" custT="1"/>
      <dgm:spPr/>
      <dgm:t>
        <a:bodyPr/>
        <a:lstStyle/>
        <a:p>
          <a:r>
            <a:rPr lang="en-US" sz="800" b="1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Respect Hierarchy: </a:t>
          </a:r>
          <a:r>
            <a:rPr lang="en-US" sz="8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Match seniority levels and follow formal decision-making structures.</a:t>
          </a:r>
          <a:endParaRPr lang="en-GB" sz="8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gm:t>
    </dgm:pt>
    <dgm:pt modelId="{5CD07B17-8E74-42D9-A9BC-7A34F0136B98}" type="parTrans" cxnId="{B3EE4EF4-D035-493F-B444-6FC22645B751}">
      <dgm:prSet/>
      <dgm:spPr/>
      <dgm:t>
        <a:bodyPr/>
        <a:lstStyle/>
        <a:p>
          <a:endParaRPr lang="en-GB"/>
        </a:p>
      </dgm:t>
    </dgm:pt>
    <dgm:pt modelId="{EC2B684F-90DB-4488-BBEC-3539E16A471B}" type="sibTrans" cxnId="{B3EE4EF4-D035-493F-B444-6FC22645B751}">
      <dgm:prSet/>
      <dgm:spPr/>
      <dgm:t>
        <a:bodyPr/>
        <a:lstStyle/>
        <a:p>
          <a:endParaRPr lang="en-GB"/>
        </a:p>
      </dgm:t>
    </dgm:pt>
    <dgm:pt modelId="{0042B289-5A94-45B2-A491-BFD425FB3EEF}" type="pres">
      <dgm:prSet presAssocID="{0251773B-E147-4881-8575-448725CF1D4F}" presName="linear" presStyleCnt="0">
        <dgm:presLayoutVars>
          <dgm:animLvl val="lvl"/>
          <dgm:resizeHandles val="exact"/>
        </dgm:presLayoutVars>
      </dgm:prSet>
      <dgm:spPr/>
    </dgm:pt>
    <dgm:pt modelId="{3786C5F1-FF39-4DCD-AB01-4B1FFAB0A796}" type="pres">
      <dgm:prSet presAssocID="{964A0CF1-F8B9-40D3-8C6D-B7C66F36A4A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B684435-36DE-4DB6-A29C-CC5345A341D2}" type="pres">
      <dgm:prSet presAssocID="{701017DD-61AA-4429-9359-5CE96A4B678A}" presName="spacer" presStyleCnt="0"/>
      <dgm:spPr/>
    </dgm:pt>
    <dgm:pt modelId="{041527F0-86AA-4C3E-B724-53CCF12D8086}" type="pres">
      <dgm:prSet presAssocID="{59DE1210-F8FA-4E44-BADC-DFECD5C0F76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CE4FBEA-22DE-4F3F-BB3B-4EC851188852}" type="pres">
      <dgm:prSet presAssocID="{AD80F086-4585-4833-8B68-C0277E4D6F26}" presName="spacer" presStyleCnt="0"/>
      <dgm:spPr/>
    </dgm:pt>
    <dgm:pt modelId="{3C1C40A4-EB6C-4756-A533-9A0626ACBF59}" type="pres">
      <dgm:prSet presAssocID="{2F660385-EBD1-438F-B1F1-11B2FA4A2F9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0150DB8-2F56-48DF-A182-DA1DE8DCC5CC}" type="pres">
      <dgm:prSet presAssocID="{BE36C87C-ED4D-49E0-962B-F1D349109DC0}" presName="spacer" presStyleCnt="0"/>
      <dgm:spPr/>
    </dgm:pt>
    <dgm:pt modelId="{603E0777-C3FC-4058-A606-18D35178F131}" type="pres">
      <dgm:prSet presAssocID="{68813178-FDDE-48E1-B6F8-FA3C15AF017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97D1C08-7026-4ADE-838F-D82DE8FAB205}" type="presOf" srcId="{59DE1210-F8FA-4E44-BADC-DFECD5C0F764}" destId="{041527F0-86AA-4C3E-B724-53CCF12D8086}" srcOrd="0" destOrd="0" presId="urn:microsoft.com/office/officeart/2005/8/layout/vList2"/>
    <dgm:cxn modelId="{8210E831-0F28-40CC-9865-53B346520D34}" type="presOf" srcId="{964A0CF1-F8B9-40D3-8C6D-B7C66F36A4AD}" destId="{3786C5F1-FF39-4DCD-AB01-4B1FFAB0A796}" srcOrd="0" destOrd="0" presId="urn:microsoft.com/office/officeart/2005/8/layout/vList2"/>
    <dgm:cxn modelId="{AA3F6735-10FE-4C35-B103-0F0E9F54EBD6}" type="presOf" srcId="{68813178-FDDE-48E1-B6F8-FA3C15AF0171}" destId="{603E0777-C3FC-4058-A606-18D35178F131}" srcOrd="0" destOrd="0" presId="urn:microsoft.com/office/officeart/2005/8/layout/vList2"/>
    <dgm:cxn modelId="{F0D56963-DE0E-4E0B-8B11-C674978A3AB7}" srcId="{0251773B-E147-4881-8575-448725CF1D4F}" destId="{59DE1210-F8FA-4E44-BADC-DFECD5C0F764}" srcOrd="1" destOrd="0" parTransId="{90C7745D-B8B2-476F-A331-1A33C591E7C9}" sibTransId="{AD80F086-4585-4833-8B68-C0277E4D6F26}"/>
    <dgm:cxn modelId="{2027F74F-4A69-478A-AA32-D7C1B53D4936}" type="presOf" srcId="{2F660385-EBD1-438F-B1F1-11B2FA4A2F9E}" destId="{3C1C40A4-EB6C-4756-A533-9A0626ACBF59}" srcOrd="0" destOrd="0" presId="urn:microsoft.com/office/officeart/2005/8/layout/vList2"/>
    <dgm:cxn modelId="{F4250D7C-B40D-4D4D-ACEC-7B3ACC95F28D}" srcId="{0251773B-E147-4881-8575-448725CF1D4F}" destId="{2F660385-EBD1-438F-B1F1-11B2FA4A2F9E}" srcOrd="2" destOrd="0" parTransId="{B17325FD-184E-45CD-9115-057C8BB3BC80}" sibTransId="{BE36C87C-ED4D-49E0-962B-F1D349109DC0}"/>
    <dgm:cxn modelId="{7844BB9A-BB15-47F0-9A20-0052DD2A9015}" type="presOf" srcId="{0251773B-E147-4881-8575-448725CF1D4F}" destId="{0042B289-5A94-45B2-A491-BFD425FB3EEF}" srcOrd="0" destOrd="0" presId="urn:microsoft.com/office/officeart/2005/8/layout/vList2"/>
    <dgm:cxn modelId="{1BD4EBBE-E358-404F-B493-AD1C54587ADE}" srcId="{0251773B-E147-4881-8575-448725CF1D4F}" destId="{964A0CF1-F8B9-40D3-8C6D-B7C66F36A4AD}" srcOrd="0" destOrd="0" parTransId="{2AFF0C67-E55F-473C-8F67-856812257461}" sibTransId="{701017DD-61AA-4429-9359-5CE96A4B678A}"/>
    <dgm:cxn modelId="{B3EE4EF4-D035-493F-B444-6FC22645B751}" srcId="{0251773B-E147-4881-8575-448725CF1D4F}" destId="{68813178-FDDE-48E1-B6F8-FA3C15AF0171}" srcOrd="3" destOrd="0" parTransId="{5CD07B17-8E74-42D9-A9BC-7A34F0136B98}" sibTransId="{EC2B684F-90DB-4488-BBEC-3539E16A471B}"/>
    <dgm:cxn modelId="{816AB0FC-63FF-4E67-92CD-B77A35452BA2}" type="presParOf" srcId="{0042B289-5A94-45B2-A491-BFD425FB3EEF}" destId="{3786C5F1-FF39-4DCD-AB01-4B1FFAB0A796}" srcOrd="0" destOrd="0" presId="urn:microsoft.com/office/officeart/2005/8/layout/vList2"/>
    <dgm:cxn modelId="{73540404-E837-44F5-B98B-1D1FE8C9A26D}" type="presParOf" srcId="{0042B289-5A94-45B2-A491-BFD425FB3EEF}" destId="{4B684435-36DE-4DB6-A29C-CC5345A341D2}" srcOrd="1" destOrd="0" presId="urn:microsoft.com/office/officeart/2005/8/layout/vList2"/>
    <dgm:cxn modelId="{E18B0021-2667-453D-8E72-C18E94AD2BC4}" type="presParOf" srcId="{0042B289-5A94-45B2-A491-BFD425FB3EEF}" destId="{041527F0-86AA-4C3E-B724-53CCF12D8086}" srcOrd="2" destOrd="0" presId="urn:microsoft.com/office/officeart/2005/8/layout/vList2"/>
    <dgm:cxn modelId="{2F075107-CE56-47A9-942C-B4BD43459416}" type="presParOf" srcId="{0042B289-5A94-45B2-A491-BFD425FB3EEF}" destId="{2CE4FBEA-22DE-4F3F-BB3B-4EC851188852}" srcOrd="3" destOrd="0" presId="urn:microsoft.com/office/officeart/2005/8/layout/vList2"/>
    <dgm:cxn modelId="{2A2F03EA-7634-4589-8809-C13C170EB612}" type="presParOf" srcId="{0042B289-5A94-45B2-A491-BFD425FB3EEF}" destId="{3C1C40A4-EB6C-4756-A533-9A0626ACBF59}" srcOrd="4" destOrd="0" presId="urn:microsoft.com/office/officeart/2005/8/layout/vList2"/>
    <dgm:cxn modelId="{1B8E7B23-148F-423B-B929-BF264653B629}" type="presParOf" srcId="{0042B289-5A94-45B2-A491-BFD425FB3EEF}" destId="{90150DB8-2F56-48DF-A182-DA1DE8DCC5CC}" srcOrd="5" destOrd="0" presId="urn:microsoft.com/office/officeart/2005/8/layout/vList2"/>
    <dgm:cxn modelId="{1CEFD990-1892-41B9-BCBA-26C99F0832A0}" type="presParOf" srcId="{0042B289-5A94-45B2-A491-BFD425FB3EEF}" destId="{603E0777-C3FC-4058-A606-18D35178F13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51773B-E147-4881-8575-448725CF1D4F}" type="doc">
      <dgm:prSet loTypeId="urn:microsoft.com/office/officeart/2005/8/layout/vList2" loCatId="list" qsTypeId="urn:microsoft.com/office/officeart/2005/8/quickstyle/simple1" qsCatId="simple" csTypeId="urn:microsoft.com/office/officeart/2005/8/colors/accent3_5" csCatId="accent3" phldr="1"/>
      <dgm:spPr/>
      <dgm:t>
        <a:bodyPr/>
        <a:lstStyle/>
        <a:p>
          <a:endParaRPr lang="en-GB"/>
        </a:p>
      </dgm:t>
    </dgm:pt>
    <dgm:pt modelId="{964A0CF1-F8B9-40D3-8C6D-B7C66F36A4AD}">
      <dgm:prSet phldrT="[Text]" custT="1"/>
      <dgm:spPr/>
      <dgm:t>
        <a:bodyPr/>
        <a:lstStyle/>
        <a:p>
          <a:r>
            <a:rPr lang="en-US" sz="800" b="1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Cultural Intelligence (CQ): </a:t>
          </a:r>
          <a:r>
            <a:rPr lang="en-US" sz="8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Train teams to understand and adapt to Chinese cultural norms.</a:t>
          </a:r>
          <a:endParaRPr lang="en-GB" sz="8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gm:t>
    </dgm:pt>
    <dgm:pt modelId="{2AFF0C67-E55F-473C-8F67-856812257461}" type="parTrans" cxnId="{1BD4EBBE-E358-404F-B493-AD1C54587ADE}">
      <dgm:prSet/>
      <dgm:spPr/>
      <dgm:t>
        <a:bodyPr/>
        <a:lstStyle/>
        <a:p>
          <a:endParaRPr lang="en-GB"/>
        </a:p>
      </dgm:t>
    </dgm:pt>
    <dgm:pt modelId="{701017DD-61AA-4429-9359-5CE96A4B678A}" type="sibTrans" cxnId="{1BD4EBBE-E358-404F-B493-AD1C54587ADE}">
      <dgm:prSet/>
      <dgm:spPr/>
      <dgm:t>
        <a:bodyPr/>
        <a:lstStyle/>
        <a:p>
          <a:endParaRPr lang="en-GB"/>
        </a:p>
      </dgm:t>
    </dgm:pt>
    <dgm:pt modelId="{59DE1210-F8FA-4E44-BADC-DFECD5C0F764}">
      <dgm:prSet phldrT="[Text]" custT="1"/>
      <dgm:spPr/>
      <dgm:t>
        <a:bodyPr/>
        <a:lstStyle/>
        <a:p>
          <a:r>
            <a:rPr lang="en-US" sz="800" b="1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Adaptive Communication: </a:t>
          </a:r>
          <a:r>
            <a:rPr lang="en-US" sz="8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Use indirect, formal, and high-context communication styles.</a:t>
          </a:r>
          <a:endParaRPr lang="en-GB" sz="8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gm:t>
    </dgm:pt>
    <dgm:pt modelId="{90C7745D-B8B2-476F-A331-1A33C591E7C9}" type="parTrans" cxnId="{F0D56963-DE0E-4E0B-8B11-C674978A3AB7}">
      <dgm:prSet/>
      <dgm:spPr/>
      <dgm:t>
        <a:bodyPr/>
        <a:lstStyle/>
        <a:p>
          <a:endParaRPr lang="en-GB"/>
        </a:p>
      </dgm:t>
    </dgm:pt>
    <dgm:pt modelId="{AD80F086-4585-4833-8B68-C0277E4D6F26}" type="sibTrans" cxnId="{F0D56963-DE0E-4E0B-8B11-C674978A3AB7}">
      <dgm:prSet/>
      <dgm:spPr/>
      <dgm:t>
        <a:bodyPr/>
        <a:lstStyle/>
        <a:p>
          <a:endParaRPr lang="en-GB"/>
        </a:p>
      </dgm:t>
    </dgm:pt>
    <dgm:pt modelId="{2F660385-EBD1-438F-B1F1-11B2FA4A2F9E}">
      <dgm:prSet phldrT="[Text]" custT="1"/>
      <dgm:spPr/>
      <dgm:t>
        <a:bodyPr/>
        <a:lstStyle/>
        <a:p>
          <a:r>
            <a:rPr lang="en-US" sz="800" b="1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Patience &amp; Flexibility: </a:t>
          </a:r>
          <a:r>
            <a:rPr lang="en-US" sz="8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Expect multiple negotiation rounds and avoid pressuring for quick decisions.</a:t>
          </a:r>
          <a:endParaRPr lang="en-GB" sz="8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gm:t>
    </dgm:pt>
    <dgm:pt modelId="{B17325FD-184E-45CD-9115-057C8BB3BC80}" type="parTrans" cxnId="{F4250D7C-B40D-4D4D-ACEC-7B3ACC95F28D}">
      <dgm:prSet/>
      <dgm:spPr/>
      <dgm:t>
        <a:bodyPr/>
        <a:lstStyle/>
        <a:p>
          <a:endParaRPr lang="en-GB"/>
        </a:p>
      </dgm:t>
    </dgm:pt>
    <dgm:pt modelId="{BE36C87C-ED4D-49E0-962B-F1D349109DC0}" type="sibTrans" cxnId="{F4250D7C-B40D-4D4D-ACEC-7B3ACC95F28D}">
      <dgm:prSet/>
      <dgm:spPr/>
      <dgm:t>
        <a:bodyPr/>
        <a:lstStyle/>
        <a:p>
          <a:endParaRPr lang="en-GB"/>
        </a:p>
      </dgm:t>
    </dgm:pt>
    <dgm:pt modelId="{68813178-FDDE-48E1-B6F8-FA3C15AF0171}">
      <dgm:prSet phldrT="[Text]" custT="1"/>
      <dgm:spPr/>
      <dgm:t>
        <a:bodyPr/>
        <a:lstStyle/>
        <a:p>
          <a:r>
            <a:rPr lang="en-US" sz="800" b="1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Protect Face (</a:t>
          </a:r>
          <a:r>
            <a:rPr lang="en-US" sz="800" b="1" dirty="0" err="1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Mianzi</a:t>
          </a:r>
          <a:r>
            <a:rPr lang="en-US" sz="800" b="1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):</a:t>
          </a:r>
          <a:r>
            <a:rPr lang="en-US" sz="8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 Address concerns privately and avoid public criticism or embarrassment.</a:t>
          </a:r>
          <a:endParaRPr lang="en-GB" sz="8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gm:t>
    </dgm:pt>
    <dgm:pt modelId="{5CD07B17-8E74-42D9-A9BC-7A34F0136B98}" type="parTrans" cxnId="{B3EE4EF4-D035-493F-B444-6FC22645B751}">
      <dgm:prSet/>
      <dgm:spPr/>
      <dgm:t>
        <a:bodyPr/>
        <a:lstStyle/>
        <a:p>
          <a:endParaRPr lang="en-GB"/>
        </a:p>
      </dgm:t>
    </dgm:pt>
    <dgm:pt modelId="{EC2B684F-90DB-4488-BBEC-3539E16A471B}" type="sibTrans" cxnId="{B3EE4EF4-D035-493F-B444-6FC22645B751}">
      <dgm:prSet/>
      <dgm:spPr/>
      <dgm:t>
        <a:bodyPr/>
        <a:lstStyle/>
        <a:p>
          <a:endParaRPr lang="en-GB"/>
        </a:p>
      </dgm:t>
    </dgm:pt>
    <dgm:pt modelId="{0042B289-5A94-45B2-A491-BFD425FB3EEF}" type="pres">
      <dgm:prSet presAssocID="{0251773B-E147-4881-8575-448725CF1D4F}" presName="linear" presStyleCnt="0">
        <dgm:presLayoutVars>
          <dgm:animLvl val="lvl"/>
          <dgm:resizeHandles val="exact"/>
        </dgm:presLayoutVars>
      </dgm:prSet>
      <dgm:spPr/>
    </dgm:pt>
    <dgm:pt modelId="{3786C5F1-FF39-4DCD-AB01-4B1FFAB0A796}" type="pres">
      <dgm:prSet presAssocID="{964A0CF1-F8B9-40D3-8C6D-B7C66F36A4A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B684435-36DE-4DB6-A29C-CC5345A341D2}" type="pres">
      <dgm:prSet presAssocID="{701017DD-61AA-4429-9359-5CE96A4B678A}" presName="spacer" presStyleCnt="0"/>
      <dgm:spPr/>
    </dgm:pt>
    <dgm:pt modelId="{041527F0-86AA-4C3E-B724-53CCF12D8086}" type="pres">
      <dgm:prSet presAssocID="{59DE1210-F8FA-4E44-BADC-DFECD5C0F76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CE4FBEA-22DE-4F3F-BB3B-4EC851188852}" type="pres">
      <dgm:prSet presAssocID="{AD80F086-4585-4833-8B68-C0277E4D6F26}" presName="spacer" presStyleCnt="0"/>
      <dgm:spPr/>
    </dgm:pt>
    <dgm:pt modelId="{3C1C40A4-EB6C-4756-A533-9A0626ACBF59}" type="pres">
      <dgm:prSet presAssocID="{2F660385-EBD1-438F-B1F1-11B2FA4A2F9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0150DB8-2F56-48DF-A182-DA1DE8DCC5CC}" type="pres">
      <dgm:prSet presAssocID="{BE36C87C-ED4D-49E0-962B-F1D349109DC0}" presName="spacer" presStyleCnt="0"/>
      <dgm:spPr/>
    </dgm:pt>
    <dgm:pt modelId="{603E0777-C3FC-4058-A606-18D35178F131}" type="pres">
      <dgm:prSet presAssocID="{68813178-FDDE-48E1-B6F8-FA3C15AF017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0D56963-DE0E-4E0B-8B11-C674978A3AB7}" srcId="{0251773B-E147-4881-8575-448725CF1D4F}" destId="{59DE1210-F8FA-4E44-BADC-DFECD5C0F764}" srcOrd="1" destOrd="0" parTransId="{90C7745D-B8B2-476F-A331-1A33C591E7C9}" sibTransId="{AD80F086-4585-4833-8B68-C0277E4D6F26}"/>
    <dgm:cxn modelId="{EC201B48-CEF4-4603-B05A-EC148FE1BC97}" type="presOf" srcId="{0251773B-E147-4881-8575-448725CF1D4F}" destId="{0042B289-5A94-45B2-A491-BFD425FB3EEF}" srcOrd="0" destOrd="0" presId="urn:microsoft.com/office/officeart/2005/8/layout/vList2"/>
    <dgm:cxn modelId="{F4250D7C-B40D-4D4D-ACEC-7B3ACC95F28D}" srcId="{0251773B-E147-4881-8575-448725CF1D4F}" destId="{2F660385-EBD1-438F-B1F1-11B2FA4A2F9E}" srcOrd="2" destOrd="0" parTransId="{B17325FD-184E-45CD-9115-057C8BB3BC80}" sibTransId="{BE36C87C-ED4D-49E0-962B-F1D349109DC0}"/>
    <dgm:cxn modelId="{F5416F93-C6AD-47DB-AA26-777AD49E116D}" type="presOf" srcId="{964A0CF1-F8B9-40D3-8C6D-B7C66F36A4AD}" destId="{3786C5F1-FF39-4DCD-AB01-4B1FFAB0A796}" srcOrd="0" destOrd="0" presId="urn:microsoft.com/office/officeart/2005/8/layout/vList2"/>
    <dgm:cxn modelId="{1B133D9E-B680-4A45-9C28-426692213751}" type="presOf" srcId="{2F660385-EBD1-438F-B1F1-11B2FA4A2F9E}" destId="{3C1C40A4-EB6C-4756-A533-9A0626ACBF59}" srcOrd="0" destOrd="0" presId="urn:microsoft.com/office/officeart/2005/8/layout/vList2"/>
    <dgm:cxn modelId="{A30A48B8-59AC-42D8-A71D-D62E11AE867A}" type="presOf" srcId="{59DE1210-F8FA-4E44-BADC-DFECD5C0F764}" destId="{041527F0-86AA-4C3E-B724-53CCF12D8086}" srcOrd="0" destOrd="0" presId="urn:microsoft.com/office/officeart/2005/8/layout/vList2"/>
    <dgm:cxn modelId="{1BD4EBBE-E358-404F-B493-AD1C54587ADE}" srcId="{0251773B-E147-4881-8575-448725CF1D4F}" destId="{964A0CF1-F8B9-40D3-8C6D-B7C66F36A4AD}" srcOrd="0" destOrd="0" parTransId="{2AFF0C67-E55F-473C-8F67-856812257461}" sibTransId="{701017DD-61AA-4429-9359-5CE96A4B678A}"/>
    <dgm:cxn modelId="{B3EE4EF4-D035-493F-B444-6FC22645B751}" srcId="{0251773B-E147-4881-8575-448725CF1D4F}" destId="{68813178-FDDE-48E1-B6F8-FA3C15AF0171}" srcOrd="3" destOrd="0" parTransId="{5CD07B17-8E74-42D9-A9BC-7A34F0136B98}" sibTransId="{EC2B684F-90DB-4488-BBEC-3539E16A471B}"/>
    <dgm:cxn modelId="{1C880CF9-3B5A-4B9B-ADF6-55E74782A0B0}" type="presOf" srcId="{68813178-FDDE-48E1-B6F8-FA3C15AF0171}" destId="{603E0777-C3FC-4058-A606-18D35178F131}" srcOrd="0" destOrd="0" presId="urn:microsoft.com/office/officeart/2005/8/layout/vList2"/>
    <dgm:cxn modelId="{01B7EDA5-BC0B-44E0-8181-2988CDDAA8A4}" type="presParOf" srcId="{0042B289-5A94-45B2-A491-BFD425FB3EEF}" destId="{3786C5F1-FF39-4DCD-AB01-4B1FFAB0A796}" srcOrd="0" destOrd="0" presId="urn:microsoft.com/office/officeart/2005/8/layout/vList2"/>
    <dgm:cxn modelId="{BE469524-BBFD-4FA5-A390-5C457FF625AD}" type="presParOf" srcId="{0042B289-5A94-45B2-A491-BFD425FB3EEF}" destId="{4B684435-36DE-4DB6-A29C-CC5345A341D2}" srcOrd="1" destOrd="0" presId="urn:microsoft.com/office/officeart/2005/8/layout/vList2"/>
    <dgm:cxn modelId="{DFD7C913-0255-48A0-A72B-2DE23A500AFF}" type="presParOf" srcId="{0042B289-5A94-45B2-A491-BFD425FB3EEF}" destId="{041527F0-86AA-4C3E-B724-53CCF12D8086}" srcOrd="2" destOrd="0" presId="urn:microsoft.com/office/officeart/2005/8/layout/vList2"/>
    <dgm:cxn modelId="{2CFC7627-A06E-4408-8220-EE6DAB2E0CF1}" type="presParOf" srcId="{0042B289-5A94-45B2-A491-BFD425FB3EEF}" destId="{2CE4FBEA-22DE-4F3F-BB3B-4EC851188852}" srcOrd="3" destOrd="0" presId="urn:microsoft.com/office/officeart/2005/8/layout/vList2"/>
    <dgm:cxn modelId="{7521B03C-707F-479A-BF57-84813C346175}" type="presParOf" srcId="{0042B289-5A94-45B2-A491-BFD425FB3EEF}" destId="{3C1C40A4-EB6C-4756-A533-9A0626ACBF59}" srcOrd="4" destOrd="0" presId="urn:microsoft.com/office/officeart/2005/8/layout/vList2"/>
    <dgm:cxn modelId="{116FE1FC-A550-42B8-AACD-E2241D5913F8}" type="presParOf" srcId="{0042B289-5A94-45B2-A491-BFD425FB3EEF}" destId="{90150DB8-2F56-48DF-A182-DA1DE8DCC5CC}" srcOrd="5" destOrd="0" presId="urn:microsoft.com/office/officeart/2005/8/layout/vList2"/>
    <dgm:cxn modelId="{891DF855-4EDC-4DCF-93C9-FA1854382E90}" type="presParOf" srcId="{0042B289-5A94-45B2-A491-BFD425FB3EEF}" destId="{603E0777-C3FC-4058-A606-18D35178F13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30F5F8-8959-4899-9ECF-2E1983055CB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7DB3FC5-C14C-4A78-8193-A44901CC2D6F}">
      <dgm:prSet phldrT="[Text]" custT="1"/>
      <dgm:spPr/>
      <dgm:t>
        <a:bodyPr/>
        <a:lstStyle/>
        <a:p>
          <a:pPr algn="ctr"/>
          <a:r>
            <a:rPr lang="en-US" sz="1000" b="1" dirty="0">
              <a:solidFill>
                <a:schemeClr val="tx2"/>
              </a:solidFill>
              <a:latin typeface="Hind" panose="020B0604020202020204" charset="0"/>
              <a:cs typeface="Hind" panose="020B0604020202020204" charset="0"/>
            </a:rPr>
            <a:t>Win–Win Outcomes: </a:t>
          </a:r>
          <a:r>
            <a:rPr lang="en-US" sz="1000" dirty="0">
              <a:solidFill>
                <a:schemeClr val="tx2"/>
              </a:solidFill>
              <a:latin typeface="Hind" panose="020B0604020202020204" charset="0"/>
              <a:cs typeface="Hind" panose="020B0604020202020204" charset="0"/>
            </a:rPr>
            <a:t>Focus on mutual benefits and visible success for both parties.</a:t>
          </a:r>
          <a:endParaRPr lang="en-GB" sz="1000" dirty="0">
            <a:solidFill>
              <a:schemeClr val="tx2"/>
            </a:solidFill>
            <a:latin typeface="Hind" panose="020B0604020202020204" charset="0"/>
            <a:cs typeface="Hind" panose="020B0604020202020204" charset="0"/>
          </a:endParaRPr>
        </a:p>
      </dgm:t>
    </dgm:pt>
    <dgm:pt modelId="{04CEFEB1-37D2-42D2-9053-04359EEC6CBC}" type="parTrans" cxnId="{886F313C-750D-4F5F-969A-C3F26058C8B3}">
      <dgm:prSet/>
      <dgm:spPr/>
      <dgm:t>
        <a:bodyPr/>
        <a:lstStyle/>
        <a:p>
          <a:endParaRPr lang="en-GB"/>
        </a:p>
      </dgm:t>
    </dgm:pt>
    <dgm:pt modelId="{89216AF6-8030-484F-8665-64292B55510B}" type="sibTrans" cxnId="{886F313C-750D-4F5F-969A-C3F26058C8B3}">
      <dgm:prSet/>
      <dgm:spPr/>
      <dgm:t>
        <a:bodyPr/>
        <a:lstStyle/>
        <a:p>
          <a:endParaRPr lang="en-GB"/>
        </a:p>
      </dgm:t>
    </dgm:pt>
    <dgm:pt modelId="{2445BB55-CDF6-4C1D-8F21-BA23D945CC39}" type="pres">
      <dgm:prSet presAssocID="{1430F5F8-8959-4899-9ECF-2E1983055CBF}" presName="linear" presStyleCnt="0">
        <dgm:presLayoutVars>
          <dgm:animLvl val="lvl"/>
          <dgm:resizeHandles val="exact"/>
        </dgm:presLayoutVars>
      </dgm:prSet>
      <dgm:spPr/>
    </dgm:pt>
    <dgm:pt modelId="{660C7D54-4DF1-4A5F-8518-0377B6BC1656}" type="pres">
      <dgm:prSet presAssocID="{07DB3FC5-C14C-4A78-8193-A44901CC2D6F}" presName="parentText" presStyleLbl="node1" presStyleIdx="0" presStyleCnt="1" custLinFactNeighborY="21838">
        <dgm:presLayoutVars>
          <dgm:chMax val="0"/>
          <dgm:bulletEnabled val="1"/>
        </dgm:presLayoutVars>
      </dgm:prSet>
      <dgm:spPr/>
    </dgm:pt>
  </dgm:ptLst>
  <dgm:cxnLst>
    <dgm:cxn modelId="{886F313C-750D-4F5F-969A-C3F26058C8B3}" srcId="{1430F5F8-8959-4899-9ECF-2E1983055CBF}" destId="{07DB3FC5-C14C-4A78-8193-A44901CC2D6F}" srcOrd="0" destOrd="0" parTransId="{04CEFEB1-37D2-42D2-9053-04359EEC6CBC}" sibTransId="{89216AF6-8030-484F-8665-64292B55510B}"/>
    <dgm:cxn modelId="{C1802049-307C-4F43-B8E2-EEDC68B8DC64}" type="presOf" srcId="{1430F5F8-8959-4899-9ECF-2E1983055CBF}" destId="{2445BB55-CDF6-4C1D-8F21-BA23D945CC39}" srcOrd="0" destOrd="0" presId="urn:microsoft.com/office/officeart/2005/8/layout/vList2"/>
    <dgm:cxn modelId="{21ECF149-84AB-45DB-BF5C-A84879E28B66}" type="presOf" srcId="{07DB3FC5-C14C-4A78-8193-A44901CC2D6F}" destId="{660C7D54-4DF1-4A5F-8518-0377B6BC1656}" srcOrd="0" destOrd="0" presId="urn:microsoft.com/office/officeart/2005/8/layout/vList2"/>
    <dgm:cxn modelId="{D3B2354F-0E6C-4DA1-A567-393C149C8696}" type="presParOf" srcId="{2445BB55-CDF6-4C1D-8F21-BA23D945CC39}" destId="{660C7D54-4DF1-4A5F-8518-0377B6BC165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76DD65D-C4A6-4687-A5D7-6B83A257553F}" type="doc">
      <dgm:prSet loTypeId="urn:microsoft.com/office/officeart/2005/8/layout/cycle4" loCatId="matrix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896B6EDD-9389-4A84-BDC0-ACE33C2528BB}">
      <dgm:prSet phldrT="[Text]" custT="1"/>
      <dgm:spPr/>
      <dgm:t>
        <a:bodyPr/>
        <a:lstStyle/>
        <a:p>
          <a:r>
            <a:rPr lang="en-US" sz="700" b="1" dirty="0"/>
            <a:t>Strengths</a:t>
          </a:r>
          <a:endParaRPr lang="en-GB" sz="700" b="1" dirty="0"/>
        </a:p>
      </dgm:t>
    </dgm:pt>
    <dgm:pt modelId="{70D76A8A-F927-4A13-BE8F-CBAAF3EEF210}" type="parTrans" cxnId="{D15DA7E4-CEA3-4B63-BCA3-73170A1E0177}">
      <dgm:prSet/>
      <dgm:spPr/>
      <dgm:t>
        <a:bodyPr/>
        <a:lstStyle/>
        <a:p>
          <a:endParaRPr lang="en-GB"/>
        </a:p>
      </dgm:t>
    </dgm:pt>
    <dgm:pt modelId="{1B498D2C-FA59-4A43-8CFE-D05B7D9C0A8D}" type="sibTrans" cxnId="{D15DA7E4-CEA3-4B63-BCA3-73170A1E0177}">
      <dgm:prSet/>
      <dgm:spPr/>
      <dgm:t>
        <a:bodyPr/>
        <a:lstStyle/>
        <a:p>
          <a:endParaRPr lang="en-GB"/>
        </a:p>
      </dgm:t>
    </dgm:pt>
    <dgm:pt modelId="{23239044-7A44-49C2-ADE9-3385BB7B5D6C}">
      <dgm:prSet phldrT="[Text]" custT="1"/>
      <dgm:spPr/>
      <dgm:t>
        <a:bodyPr/>
        <a:lstStyle/>
        <a:p>
          <a:r>
            <a:rPr lang="en-US" sz="600" b="1" dirty="0"/>
            <a:t>UK sustainability expertise
Innovative biodegradable packaging </a:t>
          </a:r>
          <a:r>
            <a:rPr lang="en-GB" sz="600" b="1" dirty="0"/>
            <a:t>‌(UK Government, 202</a:t>
          </a:r>
          <a:r>
            <a:rPr lang="en-US" sz="600" b="1" dirty="0"/>
            <a:t>()</a:t>
          </a:r>
          <a:endParaRPr lang="en-GB" sz="600" b="1" dirty="0"/>
        </a:p>
      </dgm:t>
    </dgm:pt>
    <dgm:pt modelId="{5F2F8C26-53AE-4A84-B8BB-924DF687C0EE}" type="parTrans" cxnId="{4724E91D-02CC-4B8A-9CB0-7A0D9F08852B}">
      <dgm:prSet/>
      <dgm:spPr/>
      <dgm:t>
        <a:bodyPr/>
        <a:lstStyle/>
        <a:p>
          <a:endParaRPr lang="en-GB"/>
        </a:p>
      </dgm:t>
    </dgm:pt>
    <dgm:pt modelId="{3C9FDEAB-BED2-4AAB-8487-E5147BB8FF5B}" type="sibTrans" cxnId="{4724E91D-02CC-4B8A-9CB0-7A0D9F08852B}">
      <dgm:prSet/>
      <dgm:spPr/>
      <dgm:t>
        <a:bodyPr/>
        <a:lstStyle/>
        <a:p>
          <a:endParaRPr lang="en-GB"/>
        </a:p>
      </dgm:t>
    </dgm:pt>
    <dgm:pt modelId="{6B8E02D4-20CE-4F8C-BC90-E2F6219F09E9}">
      <dgm:prSet phldrT="[Text]" custT="1"/>
      <dgm:spPr/>
      <dgm:t>
        <a:bodyPr/>
        <a:lstStyle/>
        <a:p>
          <a:r>
            <a:rPr lang="en-US" sz="700" b="1" dirty="0"/>
            <a:t>Weakness</a:t>
          </a:r>
          <a:endParaRPr lang="en-GB" sz="700" b="1" dirty="0"/>
        </a:p>
      </dgm:t>
    </dgm:pt>
    <dgm:pt modelId="{835D84C6-9B86-445C-8275-9CA4F3C149CD}" type="parTrans" cxnId="{86E090B9-CEEB-4832-9EB6-024B8C388863}">
      <dgm:prSet/>
      <dgm:spPr/>
      <dgm:t>
        <a:bodyPr/>
        <a:lstStyle/>
        <a:p>
          <a:endParaRPr lang="en-GB"/>
        </a:p>
      </dgm:t>
    </dgm:pt>
    <dgm:pt modelId="{BA186B16-92B7-4422-91AC-35BEF761BD33}" type="sibTrans" cxnId="{86E090B9-CEEB-4832-9EB6-024B8C388863}">
      <dgm:prSet/>
      <dgm:spPr/>
      <dgm:t>
        <a:bodyPr/>
        <a:lstStyle/>
        <a:p>
          <a:endParaRPr lang="en-GB"/>
        </a:p>
      </dgm:t>
    </dgm:pt>
    <dgm:pt modelId="{E85E9789-B5D4-4502-B07F-443F83DE9FD4}">
      <dgm:prSet phldrT="[Text]" custT="1"/>
      <dgm:spPr/>
      <dgm:t>
        <a:bodyPr/>
        <a:lstStyle/>
        <a:p>
          <a:r>
            <a:rPr lang="en-GB" sz="600" b="1" dirty="0"/>
            <a:t>Limited China market experience</a:t>
          </a:r>
        </a:p>
      </dgm:t>
    </dgm:pt>
    <dgm:pt modelId="{48930660-2F7F-4C62-A3F6-89C478740437}" type="parTrans" cxnId="{5E6A28F6-9F51-4359-AC36-E35F316E4A63}">
      <dgm:prSet/>
      <dgm:spPr/>
      <dgm:t>
        <a:bodyPr/>
        <a:lstStyle/>
        <a:p>
          <a:endParaRPr lang="en-GB"/>
        </a:p>
      </dgm:t>
    </dgm:pt>
    <dgm:pt modelId="{5BF00627-7AA9-4DCE-A20F-714C1CB1AB7F}" type="sibTrans" cxnId="{5E6A28F6-9F51-4359-AC36-E35F316E4A63}">
      <dgm:prSet/>
      <dgm:spPr/>
      <dgm:t>
        <a:bodyPr/>
        <a:lstStyle/>
        <a:p>
          <a:endParaRPr lang="en-GB"/>
        </a:p>
      </dgm:t>
    </dgm:pt>
    <dgm:pt modelId="{3ADC881B-6515-4D34-90A3-4FFBF662BC27}">
      <dgm:prSet phldrT="[Text]" custT="1"/>
      <dgm:spPr/>
      <dgm:t>
        <a:bodyPr/>
        <a:lstStyle/>
        <a:p>
          <a:r>
            <a:rPr lang="en-US" sz="700" b="1" dirty="0"/>
            <a:t>Opportunities</a:t>
          </a:r>
          <a:endParaRPr lang="en-GB" sz="700" b="1" dirty="0"/>
        </a:p>
      </dgm:t>
    </dgm:pt>
    <dgm:pt modelId="{4815E424-4418-43FB-B8DF-4AD56CD87750}" type="parTrans" cxnId="{38EF89B7-2628-45A6-A558-F7061676394C}">
      <dgm:prSet/>
      <dgm:spPr/>
      <dgm:t>
        <a:bodyPr/>
        <a:lstStyle/>
        <a:p>
          <a:endParaRPr lang="en-GB"/>
        </a:p>
      </dgm:t>
    </dgm:pt>
    <dgm:pt modelId="{CD62E9FF-3139-4CF6-BBA6-F9AF6132218D}" type="sibTrans" cxnId="{38EF89B7-2628-45A6-A558-F7061676394C}">
      <dgm:prSet/>
      <dgm:spPr/>
      <dgm:t>
        <a:bodyPr/>
        <a:lstStyle/>
        <a:p>
          <a:endParaRPr lang="en-GB"/>
        </a:p>
      </dgm:t>
    </dgm:pt>
    <dgm:pt modelId="{5E234A5D-5ADF-4427-B4C1-AB1A0DFE146A}">
      <dgm:prSet phldrT="[Text]" custT="1"/>
      <dgm:spPr/>
      <dgm:t>
        <a:bodyPr/>
        <a:lstStyle/>
        <a:p>
          <a:r>
            <a:rPr lang="en-US" sz="600" b="1" dirty="0"/>
            <a:t>Growing demand for sustainable packaging in China (CAGR: 7.76%) (</a:t>
          </a:r>
          <a:r>
            <a:rPr lang="en-GB" sz="600" b="1" dirty="0"/>
            <a:t>IMARC, 2026</a:t>
          </a:r>
          <a:r>
            <a:rPr lang="en-US" sz="600" b="1" dirty="0"/>
            <a:t>) </a:t>
          </a:r>
          <a:endParaRPr lang="en-GB" sz="600" b="1" dirty="0"/>
        </a:p>
      </dgm:t>
    </dgm:pt>
    <dgm:pt modelId="{BB636603-26C4-4E03-892F-F20C31B0F44A}" type="parTrans" cxnId="{41085583-DC9C-4CB7-968C-375B943BFB30}">
      <dgm:prSet/>
      <dgm:spPr/>
      <dgm:t>
        <a:bodyPr/>
        <a:lstStyle/>
        <a:p>
          <a:endParaRPr lang="en-GB"/>
        </a:p>
      </dgm:t>
    </dgm:pt>
    <dgm:pt modelId="{81AD2535-13FC-43E1-9E9B-8FD1DA16E688}" type="sibTrans" cxnId="{41085583-DC9C-4CB7-968C-375B943BFB30}">
      <dgm:prSet/>
      <dgm:spPr/>
      <dgm:t>
        <a:bodyPr/>
        <a:lstStyle/>
        <a:p>
          <a:endParaRPr lang="en-GB"/>
        </a:p>
      </dgm:t>
    </dgm:pt>
    <dgm:pt modelId="{BB489864-9C5F-4953-A6BD-BC3B2EB8573B}">
      <dgm:prSet phldrT="[Text]" custT="1"/>
      <dgm:spPr/>
      <dgm:t>
        <a:bodyPr/>
        <a:lstStyle/>
        <a:p>
          <a:r>
            <a:rPr lang="en-US" sz="700" b="1" dirty="0"/>
            <a:t>Threats</a:t>
          </a:r>
          <a:endParaRPr lang="en-GB" sz="700" b="1" dirty="0"/>
        </a:p>
      </dgm:t>
    </dgm:pt>
    <dgm:pt modelId="{85C35BF4-570F-47BC-808B-308CA5172FA4}" type="parTrans" cxnId="{84B4D078-BD9C-438A-9C0B-5E3ABFA77B04}">
      <dgm:prSet/>
      <dgm:spPr/>
      <dgm:t>
        <a:bodyPr/>
        <a:lstStyle/>
        <a:p>
          <a:endParaRPr lang="en-GB"/>
        </a:p>
      </dgm:t>
    </dgm:pt>
    <dgm:pt modelId="{99789030-54D7-4FA2-8C66-5D4CFDA5D1B0}" type="sibTrans" cxnId="{84B4D078-BD9C-438A-9C0B-5E3ABFA77B04}">
      <dgm:prSet/>
      <dgm:spPr/>
      <dgm:t>
        <a:bodyPr/>
        <a:lstStyle/>
        <a:p>
          <a:endParaRPr lang="en-GB"/>
        </a:p>
      </dgm:t>
    </dgm:pt>
    <dgm:pt modelId="{D75B60AE-3849-420E-A684-29DDD0BDFBA3}">
      <dgm:prSet phldrT="[Text]" custT="1"/>
      <dgm:spPr/>
      <dgm:t>
        <a:bodyPr/>
        <a:lstStyle/>
        <a:p>
          <a:r>
            <a:rPr lang="en-GB" sz="600" b="1" dirty="0"/>
            <a:t>Cultural misunderstandings
Regulatory differences</a:t>
          </a:r>
        </a:p>
      </dgm:t>
    </dgm:pt>
    <dgm:pt modelId="{3CEC835D-44C0-4E47-98A6-90E9FF1BC2F2}" type="parTrans" cxnId="{4F6CA325-6DE3-490D-B4AE-9D8932D4E9CD}">
      <dgm:prSet/>
      <dgm:spPr/>
      <dgm:t>
        <a:bodyPr/>
        <a:lstStyle/>
        <a:p>
          <a:endParaRPr lang="en-GB"/>
        </a:p>
      </dgm:t>
    </dgm:pt>
    <dgm:pt modelId="{E1F43940-302C-4B87-A35E-FAC797486646}" type="sibTrans" cxnId="{4F6CA325-6DE3-490D-B4AE-9D8932D4E9CD}">
      <dgm:prSet/>
      <dgm:spPr/>
      <dgm:t>
        <a:bodyPr/>
        <a:lstStyle/>
        <a:p>
          <a:endParaRPr lang="en-GB"/>
        </a:p>
      </dgm:t>
    </dgm:pt>
    <dgm:pt modelId="{E69C1D42-7311-44CB-A5FC-D3F75155F128}" type="pres">
      <dgm:prSet presAssocID="{476DD65D-C4A6-4687-A5D7-6B83A257553F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1849A328-857C-4C79-8ED6-7FB8E31FB2BE}" type="pres">
      <dgm:prSet presAssocID="{476DD65D-C4A6-4687-A5D7-6B83A257553F}" presName="children" presStyleCnt="0"/>
      <dgm:spPr/>
    </dgm:pt>
    <dgm:pt modelId="{CB14762C-6447-4879-9479-187642E6E0B6}" type="pres">
      <dgm:prSet presAssocID="{476DD65D-C4A6-4687-A5D7-6B83A257553F}" presName="child1group" presStyleCnt="0"/>
      <dgm:spPr/>
    </dgm:pt>
    <dgm:pt modelId="{30FA6F30-E0FC-4706-AD4A-4F543C6E667F}" type="pres">
      <dgm:prSet presAssocID="{476DD65D-C4A6-4687-A5D7-6B83A257553F}" presName="child1" presStyleLbl="bgAcc1" presStyleIdx="0" presStyleCnt="4"/>
      <dgm:spPr/>
    </dgm:pt>
    <dgm:pt modelId="{D23EC3F2-11F1-405D-B17B-34FB6A61F6A9}" type="pres">
      <dgm:prSet presAssocID="{476DD65D-C4A6-4687-A5D7-6B83A257553F}" presName="child1Text" presStyleLbl="bgAcc1" presStyleIdx="0" presStyleCnt="4">
        <dgm:presLayoutVars>
          <dgm:bulletEnabled val="1"/>
        </dgm:presLayoutVars>
      </dgm:prSet>
      <dgm:spPr/>
    </dgm:pt>
    <dgm:pt modelId="{2C95E7C7-A3DF-4237-90AE-71D79F6CB171}" type="pres">
      <dgm:prSet presAssocID="{476DD65D-C4A6-4687-A5D7-6B83A257553F}" presName="child2group" presStyleCnt="0"/>
      <dgm:spPr/>
    </dgm:pt>
    <dgm:pt modelId="{2BB1ED14-4090-4507-8315-1AACBAC75B87}" type="pres">
      <dgm:prSet presAssocID="{476DD65D-C4A6-4687-A5D7-6B83A257553F}" presName="child2" presStyleLbl="bgAcc1" presStyleIdx="1" presStyleCnt="4"/>
      <dgm:spPr/>
    </dgm:pt>
    <dgm:pt modelId="{66FDEC8F-58B8-44B1-AB2A-21347E4B767D}" type="pres">
      <dgm:prSet presAssocID="{476DD65D-C4A6-4687-A5D7-6B83A257553F}" presName="child2Text" presStyleLbl="bgAcc1" presStyleIdx="1" presStyleCnt="4">
        <dgm:presLayoutVars>
          <dgm:bulletEnabled val="1"/>
        </dgm:presLayoutVars>
      </dgm:prSet>
      <dgm:spPr/>
    </dgm:pt>
    <dgm:pt modelId="{06C288F5-3277-4831-A5D3-B7D9EA665A36}" type="pres">
      <dgm:prSet presAssocID="{476DD65D-C4A6-4687-A5D7-6B83A257553F}" presName="child3group" presStyleCnt="0"/>
      <dgm:spPr/>
    </dgm:pt>
    <dgm:pt modelId="{49A5CF83-E079-4CB2-8C39-FE469E4E9A13}" type="pres">
      <dgm:prSet presAssocID="{476DD65D-C4A6-4687-A5D7-6B83A257553F}" presName="child3" presStyleLbl="bgAcc1" presStyleIdx="2" presStyleCnt="4"/>
      <dgm:spPr/>
    </dgm:pt>
    <dgm:pt modelId="{300F493A-775F-40AC-B6D3-B9876F07FFFF}" type="pres">
      <dgm:prSet presAssocID="{476DD65D-C4A6-4687-A5D7-6B83A257553F}" presName="child3Text" presStyleLbl="bgAcc1" presStyleIdx="2" presStyleCnt="4">
        <dgm:presLayoutVars>
          <dgm:bulletEnabled val="1"/>
        </dgm:presLayoutVars>
      </dgm:prSet>
      <dgm:spPr/>
    </dgm:pt>
    <dgm:pt modelId="{4482FA91-6A53-4FC9-9722-38342AC67D00}" type="pres">
      <dgm:prSet presAssocID="{476DD65D-C4A6-4687-A5D7-6B83A257553F}" presName="child4group" presStyleCnt="0"/>
      <dgm:spPr/>
    </dgm:pt>
    <dgm:pt modelId="{5632E634-059C-4943-B5B7-10694921006F}" type="pres">
      <dgm:prSet presAssocID="{476DD65D-C4A6-4687-A5D7-6B83A257553F}" presName="child4" presStyleLbl="bgAcc1" presStyleIdx="3" presStyleCnt="4"/>
      <dgm:spPr/>
    </dgm:pt>
    <dgm:pt modelId="{F74A7AB4-68C3-41E3-A188-7C5AB1E7007C}" type="pres">
      <dgm:prSet presAssocID="{476DD65D-C4A6-4687-A5D7-6B83A257553F}" presName="child4Text" presStyleLbl="bgAcc1" presStyleIdx="3" presStyleCnt="4">
        <dgm:presLayoutVars>
          <dgm:bulletEnabled val="1"/>
        </dgm:presLayoutVars>
      </dgm:prSet>
      <dgm:spPr/>
    </dgm:pt>
    <dgm:pt modelId="{B5691995-BB5E-406B-AA37-D70C23583E82}" type="pres">
      <dgm:prSet presAssocID="{476DD65D-C4A6-4687-A5D7-6B83A257553F}" presName="childPlaceholder" presStyleCnt="0"/>
      <dgm:spPr/>
    </dgm:pt>
    <dgm:pt modelId="{901EB68C-618B-42CF-BD42-F3224FE01598}" type="pres">
      <dgm:prSet presAssocID="{476DD65D-C4A6-4687-A5D7-6B83A257553F}" presName="circle" presStyleCnt="0"/>
      <dgm:spPr/>
    </dgm:pt>
    <dgm:pt modelId="{4EE15663-FCD6-4250-BB81-B246AB1537B9}" type="pres">
      <dgm:prSet presAssocID="{476DD65D-C4A6-4687-A5D7-6B83A257553F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9E550F58-53AF-4E73-B223-9F711ACA729C}" type="pres">
      <dgm:prSet presAssocID="{476DD65D-C4A6-4687-A5D7-6B83A257553F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23FFA2C7-F912-48A3-8CCC-7D2E2E65D40C}" type="pres">
      <dgm:prSet presAssocID="{476DD65D-C4A6-4687-A5D7-6B83A257553F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61A8E1CC-ABBA-4C46-A791-2500A5AEC2AA}" type="pres">
      <dgm:prSet presAssocID="{476DD65D-C4A6-4687-A5D7-6B83A257553F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CE904A00-6488-421E-B57C-E0754EB5BB2D}" type="pres">
      <dgm:prSet presAssocID="{476DD65D-C4A6-4687-A5D7-6B83A257553F}" presName="quadrantPlaceholder" presStyleCnt="0"/>
      <dgm:spPr/>
    </dgm:pt>
    <dgm:pt modelId="{24E74DB9-AE22-42C3-805D-37FA148ED6C0}" type="pres">
      <dgm:prSet presAssocID="{476DD65D-C4A6-4687-A5D7-6B83A257553F}" presName="center1" presStyleLbl="fgShp" presStyleIdx="0" presStyleCnt="2"/>
      <dgm:spPr/>
    </dgm:pt>
    <dgm:pt modelId="{7BC19BE5-D6CC-42A8-88C2-10F319F679F9}" type="pres">
      <dgm:prSet presAssocID="{476DD65D-C4A6-4687-A5D7-6B83A257553F}" presName="center2" presStyleLbl="fgShp" presStyleIdx="1" presStyleCnt="2"/>
      <dgm:spPr/>
    </dgm:pt>
  </dgm:ptLst>
  <dgm:cxnLst>
    <dgm:cxn modelId="{18E55606-07D3-48DF-AABA-0FE34C838FEB}" type="presOf" srcId="{D75B60AE-3849-420E-A684-29DDD0BDFBA3}" destId="{F74A7AB4-68C3-41E3-A188-7C5AB1E7007C}" srcOrd="1" destOrd="0" presId="urn:microsoft.com/office/officeart/2005/8/layout/cycle4"/>
    <dgm:cxn modelId="{4724E91D-02CC-4B8A-9CB0-7A0D9F08852B}" srcId="{896B6EDD-9389-4A84-BDC0-ACE33C2528BB}" destId="{23239044-7A44-49C2-ADE9-3385BB7B5D6C}" srcOrd="0" destOrd="0" parTransId="{5F2F8C26-53AE-4A84-B8BB-924DF687C0EE}" sibTransId="{3C9FDEAB-BED2-4AAB-8487-E5147BB8FF5B}"/>
    <dgm:cxn modelId="{4F6CA325-6DE3-490D-B4AE-9D8932D4E9CD}" srcId="{BB489864-9C5F-4953-A6BD-BC3B2EB8573B}" destId="{D75B60AE-3849-420E-A684-29DDD0BDFBA3}" srcOrd="0" destOrd="0" parTransId="{3CEC835D-44C0-4E47-98A6-90E9FF1BC2F2}" sibTransId="{E1F43940-302C-4B87-A35E-FAC797486646}"/>
    <dgm:cxn modelId="{2EF32840-17F4-4902-933B-E2E98D4404E5}" type="presOf" srcId="{5E234A5D-5ADF-4427-B4C1-AB1A0DFE146A}" destId="{300F493A-775F-40AC-B6D3-B9876F07FFFF}" srcOrd="1" destOrd="0" presId="urn:microsoft.com/office/officeart/2005/8/layout/cycle4"/>
    <dgm:cxn modelId="{926F9257-BB2B-49F7-9295-299C6B5D1B3A}" type="presOf" srcId="{23239044-7A44-49C2-ADE9-3385BB7B5D6C}" destId="{30FA6F30-E0FC-4706-AD4A-4F543C6E667F}" srcOrd="0" destOrd="0" presId="urn:microsoft.com/office/officeart/2005/8/layout/cycle4"/>
    <dgm:cxn modelId="{84B4D078-BD9C-438A-9C0B-5E3ABFA77B04}" srcId="{476DD65D-C4A6-4687-A5D7-6B83A257553F}" destId="{BB489864-9C5F-4953-A6BD-BC3B2EB8573B}" srcOrd="3" destOrd="0" parTransId="{85C35BF4-570F-47BC-808B-308CA5172FA4}" sibTransId="{99789030-54D7-4FA2-8C66-5D4CFDA5D1B0}"/>
    <dgm:cxn modelId="{41085583-DC9C-4CB7-968C-375B943BFB30}" srcId="{3ADC881B-6515-4D34-90A3-4FFBF662BC27}" destId="{5E234A5D-5ADF-4427-B4C1-AB1A0DFE146A}" srcOrd="0" destOrd="0" parTransId="{BB636603-26C4-4E03-892F-F20C31B0F44A}" sibTransId="{81AD2535-13FC-43E1-9E9B-8FD1DA16E688}"/>
    <dgm:cxn modelId="{C7FD7C8B-0AF7-434C-80CA-7F2F1F54BC6B}" type="presOf" srcId="{896B6EDD-9389-4A84-BDC0-ACE33C2528BB}" destId="{4EE15663-FCD6-4250-BB81-B246AB1537B9}" srcOrd="0" destOrd="0" presId="urn:microsoft.com/office/officeart/2005/8/layout/cycle4"/>
    <dgm:cxn modelId="{F37BE096-5D1A-40A4-8C21-429B6292046D}" type="presOf" srcId="{E85E9789-B5D4-4502-B07F-443F83DE9FD4}" destId="{66FDEC8F-58B8-44B1-AB2A-21347E4B767D}" srcOrd="1" destOrd="0" presId="urn:microsoft.com/office/officeart/2005/8/layout/cycle4"/>
    <dgm:cxn modelId="{AD71F4A5-2156-46B8-A859-941F69122CC9}" type="presOf" srcId="{6B8E02D4-20CE-4F8C-BC90-E2F6219F09E9}" destId="{9E550F58-53AF-4E73-B223-9F711ACA729C}" srcOrd="0" destOrd="0" presId="urn:microsoft.com/office/officeart/2005/8/layout/cycle4"/>
    <dgm:cxn modelId="{F6E679A9-1E77-4891-9DD4-2BB21E11C860}" type="presOf" srcId="{23239044-7A44-49C2-ADE9-3385BB7B5D6C}" destId="{D23EC3F2-11F1-405D-B17B-34FB6A61F6A9}" srcOrd="1" destOrd="0" presId="urn:microsoft.com/office/officeart/2005/8/layout/cycle4"/>
    <dgm:cxn modelId="{38EF89B7-2628-45A6-A558-F7061676394C}" srcId="{476DD65D-C4A6-4687-A5D7-6B83A257553F}" destId="{3ADC881B-6515-4D34-90A3-4FFBF662BC27}" srcOrd="2" destOrd="0" parTransId="{4815E424-4418-43FB-B8DF-4AD56CD87750}" sibTransId="{CD62E9FF-3139-4CF6-BBA6-F9AF6132218D}"/>
    <dgm:cxn modelId="{86E090B9-CEEB-4832-9EB6-024B8C388863}" srcId="{476DD65D-C4A6-4687-A5D7-6B83A257553F}" destId="{6B8E02D4-20CE-4F8C-BC90-E2F6219F09E9}" srcOrd="1" destOrd="0" parTransId="{835D84C6-9B86-445C-8275-9CA4F3C149CD}" sibTransId="{BA186B16-92B7-4422-91AC-35BEF761BD33}"/>
    <dgm:cxn modelId="{3F730BBE-8192-45BE-B1E3-F114E7B047FA}" type="presOf" srcId="{3ADC881B-6515-4D34-90A3-4FFBF662BC27}" destId="{23FFA2C7-F912-48A3-8CCC-7D2E2E65D40C}" srcOrd="0" destOrd="0" presId="urn:microsoft.com/office/officeart/2005/8/layout/cycle4"/>
    <dgm:cxn modelId="{1679A9C1-93A0-47F2-8EDA-4D98DE2A07A3}" type="presOf" srcId="{476DD65D-C4A6-4687-A5D7-6B83A257553F}" destId="{E69C1D42-7311-44CB-A5FC-D3F75155F128}" srcOrd="0" destOrd="0" presId="urn:microsoft.com/office/officeart/2005/8/layout/cycle4"/>
    <dgm:cxn modelId="{D8C280C7-3525-43B5-8D31-2BDF10F202DA}" type="presOf" srcId="{5E234A5D-5ADF-4427-B4C1-AB1A0DFE146A}" destId="{49A5CF83-E079-4CB2-8C39-FE469E4E9A13}" srcOrd="0" destOrd="0" presId="urn:microsoft.com/office/officeart/2005/8/layout/cycle4"/>
    <dgm:cxn modelId="{168325D0-8667-4B52-98DD-527B38AD47D1}" type="presOf" srcId="{BB489864-9C5F-4953-A6BD-BC3B2EB8573B}" destId="{61A8E1CC-ABBA-4C46-A791-2500A5AEC2AA}" srcOrd="0" destOrd="0" presId="urn:microsoft.com/office/officeart/2005/8/layout/cycle4"/>
    <dgm:cxn modelId="{D15DA7E4-CEA3-4B63-BCA3-73170A1E0177}" srcId="{476DD65D-C4A6-4687-A5D7-6B83A257553F}" destId="{896B6EDD-9389-4A84-BDC0-ACE33C2528BB}" srcOrd="0" destOrd="0" parTransId="{70D76A8A-F927-4A13-BE8F-CBAAF3EEF210}" sibTransId="{1B498D2C-FA59-4A43-8CFE-D05B7D9C0A8D}"/>
    <dgm:cxn modelId="{E9C4E0E7-4437-4ADD-996C-4357566E1F11}" type="presOf" srcId="{D75B60AE-3849-420E-A684-29DDD0BDFBA3}" destId="{5632E634-059C-4943-B5B7-10694921006F}" srcOrd="0" destOrd="0" presId="urn:microsoft.com/office/officeart/2005/8/layout/cycle4"/>
    <dgm:cxn modelId="{5E6A28F6-9F51-4359-AC36-E35F316E4A63}" srcId="{6B8E02D4-20CE-4F8C-BC90-E2F6219F09E9}" destId="{E85E9789-B5D4-4502-B07F-443F83DE9FD4}" srcOrd="0" destOrd="0" parTransId="{48930660-2F7F-4C62-A3F6-89C478740437}" sibTransId="{5BF00627-7AA9-4DCE-A20F-714C1CB1AB7F}"/>
    <dgm:cxn modelId="{3639D9F9-DE4A-4463-9555-48FAC79A4560}" type="presOf" srcId="{E85E9789-B5D4-4502-B07F-443F83DE9FD4}" destId="{2BB1ED14-4090-4507-8315-1AACBAC75B87}" srcOrd="0" destOrd="0" presId="urn:microsoft.com/office/officeart/2005/8/layout/cycle4"/>
    <dgm:cxn modelId="{FBA55A3C-4846-428D-9E19-197034E5BE68}" type="presParOf" srcId="{E69C1D42-7311-44CB-A5FC-D3F75155F128}" destId="{1849A328-857C-4C79-8ED6-7FB8E31FB2BE}" srcOrd="0" destOrd="0" presId="urn:microsoft.com/office/officeart/2005/8/layout/cycle4"/>
    <dgm:cxn modelId="{1EED0B0F-66CF-4AF2-8944-BFBFFD1DACFF}" type="presParOf" srcId="{1849A328-857C-4C79-8ED6-7FB8E31FB2BE}" destId="{CB14762C-6447-4879-9479-187642E6E0B6}" srcOrd="0" destOrd="0" presId="urn:microsoft.com/office/officeart/2005/8/layout/cycle4"/>
    <dgm:cxn modelId="{2576AF3F-73FF-4094-A065-E29167BFF078}" type="presParOf" srcId="{CB14762C-6447-4879-9479-187642E6E0B6}" destId="{30FA6F30-E0FC-4706-AD4A-4F543C6E667F}" srcOrd="0" destOrd="0" presId="urn:microsoft.com/office/officeart/2005/8/layout/cycle4"/>
    <dgm:cxn modelId="{F19941A8-326F-4752-A461-13B16F66F3E9}" type="presParOf" srcId="{CB14762C-6447-4879-9479-187642E6E0B6}" destId="{D23EC3F2-11F1-405D-B17B-34FB6A61F6A9}" srcOrd="1" destOrd="0" presId="urn:microsoft.com/office/officeart/2005/8/layout/cycle4"/>
    <dgm:cxn modelId="{2BBE97D6-DF4E-4336-8DA3-6EE79CECD0F9}" type="presParOf" srcId="{1849A328-857C-4C79-8ED6-7FB8E31FB2BE}" destId="{2C95E7C7-A3DF-4237-90AE-71D79F6CB171}" srcOrd="1" destOrd="0" presId="urn:microsoft.com/office/officeart/2005/8/layout/cycle4"/>
    <dgm:cxn modelId="{7980B9E2-A5CC-46A6-AEAD-7896A860A253}" type="presParOf" srcId="{2C95E7C7-A3DF-4237-90AE-71D79F6CB171}" destId="{2BB1ED14-4090-4507-8315-1AACBAC75B87}" srcOrd="0" destOrd="0" presId="urn:microsoft.com/office/officeart/2005/8/layout/cycle4"/>
    <dgm:cxn modelId="{1004A050-EEE2-44C5-867D-70E2B5E6E40E}" type="presParOf" srcId="{2C95E7C7-A3DF-4237-90AE-71D79F6CB171}" destId="{66FDEC8F-58B8-44B1-AB2A-21347E4B767D}" srcOrd="1" destOrd="0" presId="urn:microsoft.com/office/officeart/2005/8/layout/cycle4"/>
    <dgm:cxn modelId="{E71A73F8-FF10-4ADD-B605-9DC16700C798}" type="presParOf" srcId="{1849A328-857C-4C79-8ED6-7FB8E31FB2BE}" destId="{06C288F5-3277-4831-A5D3-B7D9EA665A36}" srcOrd="2" destOrd="0" presId="urn:microsoft.com/office/officeart/2005/8/layout/cycle4"/>
    <dgm:cxn modelId="{918DC558-7989-49FB-B526-5ED435E03827}" type="presParOf" srcId="{06C288F5-3277-4831-A5D3-B7D9EA665A36}" destId="{49A5CF83-E079-4CB2-8C39-FE469E4E9A13}" srcOrd="0" destOrd="0" presId="urn:microsoft.com/office/officeart/2005/8/layout/cycle4"/>
    <dgm:cxn modelId="{BDC7230A-4F26-4B44-9A5B-27B48D7F7383}" type="presParOf" srcId="{06C288F5-3277-4831-A5D3-B7D9EA665A36}" destId="{300F493A-775F-40AC-B6D3-B9876F07FFFF}" srcOrd="1" destOrd="0" presId="urn:microsoft.com/office/officeart/2005/8/layout/cycle4"/>
    <dgm:cxn modelId="{4A04E070-7FE6-487D-844B-C388C00FBAAE}" type="presParOf" srcId="{1849A328-857C-4C79-8ED6-7FB8E31FB2BE}" destId="{4482FA91-6A53-4FC9-9722-38342AC67D00}" srcOrd="3" destOrd="0" presId="urn:microsoft.com/office/officeart/2005/8/layout/cycle4"/>
    <dgm:cxn modelId="{36819B97-886E-4472-9FC8-53E844D651F7}" type="presParOf" srcId="{4482FA91-6A53-4FC9-9722-38342AC67D00}" destId="{5632E634-059C-4943-B5B7-10694921006F}" srcOrd="0" destOrd="0" presId="urn:microsoft.com/office/officeart/2005/8/layout/cycle4"/>
    <dgm:cxn modelId="{611EBA29-4B4C-432E-B9E4-DD5EFB3CF5FB}" type="presParOf" srcId="{4482FA91-6A53-4FC9-9722-38342AC67D00}" destId="{F74A7AB4-68C3-41E3-A188-7C5AB1E7007C}" srcOrd="1" destOrd="0" presId="urn:microsoft.com/office/officeart/2005/8/layout/cycle4"/>
    <dgm:cxn modelId="{8B5AC2E9-2DFD-4741-B31A-002733061310}" type="presParOf" srcId="{1849A328-857C-4C79-8ED6-7FB8E31FB2BE}" destId="{B5691995-BB5E-406B-AA37-D70C23583E82}" srcOrd="4" destOrd="0" presId="urn:microsoft.com/office/officeart/2005/8/layout/cycle4"/>
    <dgm:cxn modelId="{DF5D6C61-06CD-4738-BE82-DD5B376B3FBF}" type="presParOf" srcId="{E69C1D42-7311-44CB-A5FC-D3F75155F128}" destId="{901EB68C-618B-42CF-BD42-F3224FE01598}" srcOrd="1" destOrd="0" presId="urn:microsoft.com/office/officeart/2005/8/layout/cycle4"/>
    <dgm:cxn modelId="{801093D9-B877-4F9F-AEBE-D535D5677B99}" type="presParOf" srcId="{901EB68C-618B-42CF-BD42-F3224FE01598}" destId="{4EE15663-FCD6-4250-BB81-B246AB1537B9}" srcOrd="0" destOrd="0" presId="urn:microsoft.com/office/officeart/2005/8/layout/cycle4"/>
    <dgm:cxn modelId="{BAF57802-5680-4469-89F4-B150EDD97538}" type="presParOf" srcId="{901EB68C-618B-42CF-BD42-F3224FE01598}" destId="{9E550F58-53AF-4E73-B223-9F711ACA729C}" srcOrd="1" destOrd="0" presId="urn:microsoft.com/office/officeart/2005/8/layout/cycle4"/>
    <dgm:cxn modelId="{CB122F13-03F7-4773-86DA-29932764A839}" type="presParOf" srcId="{901EB68C-618B-42CF-BD42-F3224FE01598}" destId="{23FFA2C7-F912-48A3-8CCC-7D2E2E65D40C}" srcOrd="2" destOrd="0" presId="urn:microsoft.com/office/officeart/2005/8/layout/cycle4"/>
    <dgm:cxn modelId="{D53D6FF1-C2B7-47ED-89AD-C0187B021DAD}" type="presParOf" srcId="{901EB68C-618B-42CF-BD42-F3224FE01598}" destId="{61A8E1CC-ABBA-4C46-A791-2500A5AEC2AA}" srcOrd="3" destOrd="0" presId="urn:microsoft.com/office/officeart/2005/8/layout/cycle4"/>
    <dgm:cxn modelId="{9A5FA284-F3BA-4607-BE63-FD1DBCFB7E50}" type="presParOf" srcId="{901EB68C-618B-42CF-BD42-F3224FE01598}" destId="{CE904A00-6488-421E-B57C-E0754EB5BB2D}" srcOrd="4" destOrd="0" presId="urn:microsoft.com/office/officeart/2005/8/layout/cycle4"/>
    <dgm:cxn modelId="{6352C384-7C32-4566-8861-0349D2455FB4}" type="presParOf" srcId="{E69C1D42-7311-44CB-A5FC-D3F75155F128}" destId="{24E74DB9-AE22-42C3-805D-37FA148ED6C0}" srcOrd="2" destOrd="0" presId="urn:microsoft.com/office/officeart/2005/8/layout/cycle4"/>
    <dgm:cxn modelId="{99AD64FF-4912-4570-8BA8-9EA45D98801E}" type="presParOf" srcId="{E69C1D42-7311-44CB-A5FC-D3F75155F128}" destId="{7BC19BE5-D6CC-42A8-88C2-10F319F679F9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24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EE73E0D-5847-42C4-8CF5-731F7A35B5D8}" type="doc">
      <dgm:prSet loTypeId="urn:microsoft.com/office/officeart/2005/8/layout/hList7" loCatId="relationship" qsTypeId="urn:microsoft.com/office/officeart/2005/8/quickstyle/simple2" qsCatId="simple" csTypeId="urn:microsoft.com/office/officeart/2005/8/colors/colorful3" csCatId="colorful" phldr="1"/>
      <dgm:spPr/>
    </dgm:pt>
    <dgm:pt modelId="{5C8BE212-E62D-4E88-9034-A3BF2C2DF6B6}">
      <dgm:prSet phldrT="[Text]"/>
      <dgm:spPr/>
      <dgm:t>
        <a:bodyPr/>
        <a:lstStyle/>
        <a:p>
          <a:r>
            <a:rPr lang="en-GB" b="1" dirty="0" err="1">
              <a:latin typeface="Hind" panose="020B0604020202020204" charset="0"/>
              <a:cs typeface="Hind" panose="020B0604020202020204" charset="0"/>
            </a:rPr>
            <a:t>WeChat</a:t>
          </a:r>
          <a:endParaRPr lang="en-GB" b="1" dirty="0">
            <a:latin typeface="Hind" panose="020B0604020202020204" charset="0"/>
            <a:cs typeface="Hind" panose="020B0604020202020204" charset="0"/>
          </a:endParaRPr>
        </a:p>
      </dgm:t>
    </dgm:pt>
    <dgm:pt modelId="{16E0072F-CBAA-49CE-9B31-4E317D159D51}" type="parTrans" cxnId="{ECC640A8-7CEF-484B-B456-5C71DDBA7698}">
      <dgm:prSet/>
      <dgm:spPr/>
      <dgm:t>
        <a:bodyPr/>
        <a:lstStyle/>
        <a:p>
          <a:endParaRPr lang="en-GB"/>
        </a:p>
      </dgm:t>
    </dgm:pt>
    <dgm:pt modelId="{A08189A8-0D10-4C99-9E00-BB207D73F8F3}" type="sibTrans" cxnId="{ECC640A8-7CEF-484B-B456-5C71DDBA7698}">
      <dgm:prSet/>
      <dgm:spPr/>
      <dgm:t>
        <a:bodyPr/>
        <a:lstStyle/>
        <a:p>
          <a:endParaRPr lang="en-GB"/>
        </a:p>
      </dgm:t>
    </dgm:pt>
    <dgm:pt modelId="{DC834259-5384-4DEE-A62E-5ABBB3F989EE}">
      <dgm:prSet phldrT="[Text]"/>
      <dgm:spPr/>
      <dgm:t>
        <a:bodyPr/>
        <a:lstStyle/>
        <a:p>
          <a:r>
            <a:rPr lang="en-GB" b="1" dirty="0" err="1">
              <a:latin typeface="Hind" panose="020B0604020202020204" charset="0"/>
              <a:cs typeface="Hind" panose="020B0604020202020204" charset="0"/>
            </a:rPr>
            <a:t>Douyin</a:t>
          </a:r>
          <a:endParaRPr lang="en-GB" b="1" dirty="0">
            <a:latin typeface="Hind" panose="020B0604020202020204" charset="0"/>
            <a:cs typeface="Hind" panose="020B0604020202020204" charset="0"/>
          </a:endParaRPr>
        </a:p>
      </dgm:t>
    </dgm:pt>
    <dgm:pt modelId="{8E8FA5BE-AD8F-4965-AB28-EAF8E0C7E841}" type="parTrans" cxnId="{7C18AC3C-5CFB-4B8A-B7A1-250610FA6ECB}">
      <dgm:prSet/>
      <dgm:spPr/>
      <dgm:t>
        <a:bodyPr/>
        <a:lstStyle/>
        <a:p>
          <a:endParaRPr lang="en-GB"/>
        </a:p>
      </dgm:t>
    </dgm:pt>
    <dgm:pt modelId="{DF2DAAC4-171E-441B-BB69-72EB10C03F46}" type="sibTrans" cxnId="{7C18AC3C-5CFB-4B8A-B7A1-250610FA6ECB}">
      <dgm:prSet/>
      <dgm:spPr/>
      <dgm:t>
        <a:bodyPr/>
        <a:lstStyle/>
        <a:p>
          <a:endParaRPr lang="en-GB"/>
        </a:p>
      </dgm:t>
    </dgm:pt>
    <dgm:pt modelId="{E68B14D2-5AAB-4822-88F3-31F3FCA6DA05}">
      <dgm:prSet phldrT="[Text]"/>
      <dgm:spPr/>
      <dgm:t>
        <a:bodyPr/>
        <a:lstStyle/>
        <a:p>
          <a:r>
            <a:rPr lang="en-GB" b="1" dirty="0" err="1">
              <a:latin typeface="Hind" panose="020B0604020202020204" charset="0"/>
              <a:cs typeface="Hind" panose="020B0604020202020204" charset="0"/>
            </a:rPr>
            <a:t>Weibo</a:t>
          </a:r>
          <a:endParaRPr lang="en-GB" b="1" dirty="0">
            <a:latin typeface="Hind" panose="020B0604020202020204" charset="0"/>
            <a:cs typeface="Hind" panose="020B0604020202020204" charset="0"/>
          </a:endParaRPr>
        </a:p>
      </dgm:t>
    </dgm:pt>
    <dgm:pt modelId="{E1E7A735-1310-46C6-A290-40D5210CCD57}" type="parTrans" cxnId="{5DF1043C-0DA8-4690-A59A-644BC038E4DF}">
      <dgm:prSet/>
      <dgm:spPr/>
      <dgm:t>
        <a:bodyPr/>
        <a:lstStyle/>
        <a:p>
          <a:endParaRPr lang="en-GB"/>
        </a:p>
      </dgm:t>
    </dgm:pt>
    <dgm:pt modelId="{FB786BEF-5AD2-4649-8846-D32D975F203A}" type="sibTrans" cxnId="{5DF1043C-0DA8-4690-A59A-644BC038E4DF}">
      <dgm:prSet/>
      <dgm:spPr/>
      <dgm:t>
        <a:bodyPr/>
        <a:lstStyle/>
        <a:p>
          <a:endParaRPr lang="en-GB"/>
        </a:p>
      </dgm:t>
    </dgm:pt>
    <dgm:pt modelId="{6C50F424-0A0D-40B4-BDE1-C23AFEFF447E}">
      <dgm:prSet phldrT="[Text]"/>
      <dgm:spPr/>
      <dgm:t>
        <a:bodyPr/>
        <a:lstStyle/>
        <a:p>
          <a:r>
            <a:rPr lang="en-GB" b="1" dirty="0" err="1">
              <a:latin typeface="Hind" panose="020B0604020202020204" charset="0"/>
              <a:cs typeface="Hind" panose="020B0604020202020204" charset="0"/>
            </a:rPr>
            <a:t>Xiaohongshu</a:t>
          </a:r>
          <a:endParaRPr lang="en-GB" b="1" dirty="0">
            <a:latin typeface="Hind" panose="020B0604020202020204" charset="0"/>
            <a:cs typeface="Hind" panose="020B0604020202020204" charset="0"/>
          </a:endParaRPr>
        </a:p>
      </dgm:t>
    </dgm:pt>
    <dgm:pt modelId="{F2B24E3A-0FAE-4B30-B512-C8675B318A20}" type="parTrans" cxnId="{3B00E41D-4B5B-4C49-9AC4-5622AD044FFE}">
      <dgm:prSet/>
      <dgm:spPr/>
      <dgm:t>
        <a:bodyPr/>
        <a:lstStyle/>
        <a:p>
          <a:endParaRPr lang="en-GB"/>
        </a:p>
      </dgm:t>
    </dgm:pt>
    <dgm:pt modelId="{2E98A17E-EB5C-4742-8F56-7E896CC47321}" type="sibTrans" cxnId="{3B00E41D-4B5B-4C49-9AC4-5622AD044FFE}">
      <dgm:prSet/>
      <dgm:spPr/>
      <dgm:t>
        <a:bodyPr/>
        <a:lstStyle/>
        <a:p>
          <a:endParaRPr lang="en-GB"/>
        </a:p>
      </dgm:t>
    </dgm:pt>
    <dgm:pt modelId="{68A24B4E-4099-4570-988F-E32C850B910B}" type="pres">
      <dgm:prSet presAssocID="{EEE73E0D-5847-42C4-8CF5-731F7A35B5D8}" presName="Name0" presStyleCnt="0">
        <dgm:presLayoutVars>
          <dgm:dir/>
          <dgm:resizeHandles val="exact"/>
        </dgm:presLayoutVars>
      </dgm:prSet>
      <dgm:spPr/>
    </dgm:pt>
    <dgm:pt modelId="{A37F2CEB-144D-4615-901D-BBBA5CC88C2E}" type="pres">
      <dgm:prSet presAssocID="{EEE73E0D-5847-42C4-8CF5-731F7A35B5D8}" presName="fgShape" presStyleLbl="fgShp" presStyleIdx="0" presStyleCnt="1"/>
      <dgm:spPr/>
    </dgm:pt>
    <dgm:pt modelId="{4A03AEE1-2CA3-4015-BBDE-50FE0CD07DF2}" type="pres">
      <dgm:prSet presAssocID="{EEE73E0D-5847-42C4-8CF5-731F7A35B5D8}" presName="linComp" presStyleCnt="0"/>
      <dgm:spPr/>
    </dgm:pt>
    <dgm:pt modelId="{8906914C-B710-4954-9B69-9026C01C0D97}" type="pres">
      <dgm:prSet presAssocID="{5C8BE212-E62D-4E88-9034-A3BF2C2DF6B6}" presName="compNode" presStyleCnt="0"/>
      <dgm:spPr/>
    </dgm:pt>
    <dgm:pt modelId="{945E1DF0-CEDB-4BFB-841F-0945A7FEF561}" type="pres">
      <dgm:prSet presAssocID="{5C8BE212-E62D-4E88-9034-A3BF2C2DF6B6}" presName="bkgdShape" presStyleLbl="node1" presStyleIdx="0" presStyleCnt="4"/>
      <dgm:spPr/>
    </dgm:pt>
    <dgm:pt modelId="{94C302D2-5855-4139-B4CC-74383B3A76AA}" type="pres">
      <dgm:prSet presAssocID="{5C8BE212-E62D-4E88-9034-A3BF2C2DF6B6}" presName="nodeTx" presStyleLbl="node1" presStyleIdx="0" presStyleCnt="4">
        <dgm:presLayoutVars>
          <dgm:bulletEnabled val="1"/>
        </dgm:presLayoutVars>
      </dgm:prSet>
      <dgm:spPr/>
    </dgm:pt>
    <dgm:pt modelId="{921DD087-AFFD-4956-BB1D-437C944FB2B8}" type="pres">
      <dgm:prSet presAssocID="{5C8BE212-E62D-4E88-9034-A3BF2C2DF6B6}" presName="invisiNode" presStyleLbl="node1" presStyleIdx="0" presStyleCnt="4"/>
      <dgm:spPr/>
    </dgm:pt>
    <dgm:pt modelId="{1BE01EC5-A7CE-44CC-BB61-32F9ACFC8C7A}" type="pres">
      <dgm:prSet presAssocID="{5C8BE212-E62D-4E88-9034-A3BF2C2DF6B6}" presName="imagNode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847C6226-AE3D-4F56-95C1-55702F4F1309}" type="pres">
      <dgm:prSet presAssocID="{A08189A8-0D10-4C99-9E00-BB207D73F8F3}" presName="sibTrans" presStyleLbl="sibTrans2D1" presStyleIdx="0" presStyleCnt="0"/>
      <dgm:spPr/>
    </dgm:pt>
    <dgm:pt modelId="{0C3E90BC-AD36-41F9-8FF4-8E49EBA57DD3}" type="pres">
      <dgm:prSet presAssocID="{DC834259-5384-4DEE-A62E-5ABBB3F989EE}" presName="compNode" presStyleCnt="0"/>
      <dgm:spPr/>
    </dgm:pt>
    <dgm:pt modelId="{FBC2DECE-3783-417B-B2DA-13F3D32687B8}" type="pres">
      <dgm:prSet presAssocID="{DC834259-5384-4DEE-A62E-5ABBB3F989EE}" presName="bkgdShape" presStyleLbl="node1" presStyleIdx="1" presStyleCnt="4" custLinFactNeighborX="4987" custLinFactNeighborY="-24084"/>
      <dgm:spPr/>
    </dgm:pt>
    <dgm:pt modelId="{A52E83E0-4D54-4F9D-81FD-590D3158BD9E}" type="pres">
      <dgm:prSet presAssocID="{DC834259-5384-4DEE-A62E-5ABBB3F989EE}" presName="nodeTx" presStyleLbl="node1" presStyleIdx="1" presStyleCnt="4">
        <dgm:presLayoutVars>
          <dgm:bulletEnabled val="1"/>
        </dgm:presLayoutVars>
      </dgm:prSet>
      <dgm:spPr/>
    </dgm:pt>
    <dgm:pt modelId="{3A150C8C-6A27-4A72-A451-4817C3E6008B}" type="pres">
      <dgm:prSet presAssocID="{DC834259-5384-4DEE-A62E-5ABBB3F989EE}" presName="invisiNode" presStyleLbl="node1" presStyleIdx="1" presStyleCnt="4"/>
      <dgm:spPr/>
    </dgm:pt>
    <dgm:pt modelId="{A53BB9DC-828B-4765-8E69-6715B5A1D557}" type="pres">
      <dgm:prSet presAssocID="{DC834259-5384-4DEE-A62E-5ABBB3F989EE}" presName="imagNode" presStyleLbl="fgImgPlac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000" r="-26000"/>
          </a:stretch>
        </a:blipFill>
      </dgm:spPr>
    </dgm:pt>
    <dgm:pt modelId="{39175E6B-72F8-44DC-8B98-23599A6BDCDD}" type="pres">
      <dgm:prSet presAssocID="{DF2DAAC4-171E-441B-BB69-72EB10C03F46}" presName="sibTrans" presStyleLbl="sibTrans2D1" presStyleIdx="0" presStyleCnt="0"/>
      <dgm:spPr/>
    </dgm:pt>
    <dgm:pt modelId="{4E3817B7-ADF5-4497-819E-69BFAE07D71E}" type="pres">
      <dgm:prSet presAssocID="{E68B14D2-5AAB-4822-88F3-31F3FCA6DA05}" presName="compNode" presStyleCnt="0"/>
      <dgm:spPr/>
    </dgm:pt>
    <dgm:pt modelId="{2406ED9A-3623-44F4-9C03-699D30576751}" type="pres">
      <dgm:prSet presAssocID="{E68B14D2-5AAB-4822-88F3-31F3FCA6DA05}" presName="bkgdShape" presStyleLbl="node1" presStyleIdx="2" presStyleCnt="4"/>
      <dgm:spPr/>
    </dgm:pt>
    <dgm:pt modelId="{CB9E02F7-03F5-49E0-83BA-C10641C12F0A}" type="pres">
      <dgm:prSet presAssocID="{E68B14D2-5AAB-4822-88F3-31F3FCA6DA05}" presName="nodeTx" presStyleLbl="node1" presStyleIdx="2" presStyleCnt="4">
        <dgm:presLayoutVars>
          <dgm:bulletEnabled val="1"/>
        </dgm:presLayoutVars>
      </dgm:prSet>
      <dgm:spPr/>
    </dgm:pt>
    <dgm:pt modelId="{B2EFC42A-38D7-4C82-BA0C-2F7B05155B36}" type="pres">
      <dgm:prSet presAssocID="{E68B14D2-5AAB-4822-88F3-31F3FCA6DA05}" presName="invisiNode" presStyleLbl="node1" presStyleIdx="2" presStyleCnt="4"/>
      <dgm:spPr/>
    </dgm:pt>
    <dgm:pt modelId="{CBD53DBB-9E84-4386-A47F-479AEBD00E84}" type="pres">
      <dgm:prSet presAssocID="{E68B14D2-5AAB-4822-88F3-31F3FCA6DA05}" presName="imagNode" presStyleLbl="fgImgPlac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</dgm:spPr>
    </dgm:pt>
    <dgm:pt modelId="{1B28645C-6F38-4F41-A49F-8B3B985480B1}" type="pres">
      <dgm:prSet presAssocID="{FB786BEF-5AD2-4649-8846-D32D975F203A}" presName="sibTrans" presStyleLbl="sibTrans2D1" presStyleIdx="0" presStyleCnt="0"/>
      <dgm:spPr/>
    </dgm:pt>
    <dgm:pt modelId="{96869864-A239-4D21-B8BF-13478AD2E87F}" type="pres">
      <dgm:prSet presAssocID="{6C50F424-0A0D-40B4-BDE1-C23AFEFF447E}" presName="compNode" presStyleCnt="0"/>
      <dgm:spPr/>
    </dgm:pt>
    <dgm:pt modelId="{252B5167-20C5-4ED9-914D-0ACA766E0EC1}" type="pres">
      <dgm:prSet presAssocID="{6C50F424-0A0D-40B4-BDE1-C23AFEFF447E}" presName="bkgdShape" presStyleLbl="node1" presStyleIdx="3" presStyleCnt="4"/>
      <dgm:spPr/>
    </dgm:pt>
    <dgm:pt modelId="{8156D94C-3E17-4F35-8B20-7427B9928C1D}" type="pres">
      <dgm:prSet presAssocID="{6C50F424-0A0D-40B4-BDE1-C23AFEFF447E}" presName="nodeTx" presStyleLbl="node1" presStyleIdx="3" presStyleCnt="4">
        <dgm:presLayoutVars>
          <dgm:bulletEnabled val="1"/>
        </dgm:presLayoutVars>
      </dgm:prSet>
      <dgm:spPr/>
    </dgm:pt>
    <dgm:pt modelId="{B0DA3322-2290-44DD-88FE-77353362879A}" type="pres">
      <dgm:prSet presAssocID="{6C50F424-0A0D-40B4-BDE1-C23AFEFF447E}" presName="invisiNode" presStyleLbl="node1" presStyleIdx="3" presStyleCnt="4"/>
      <dgm:spPr/>
    </dgm:pt>
    <dgm:pt modelId="{BE947F9D-C551-487B-A0C6-F7669BD2504D}" type="pres">
      <dgm:prSet presAssocID="{6C50F424-0A0D-40B4-BDE1-C23AFEFF447E}" presName="imagNode" presStyleLbl="fgImgPlac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</dgm:ptLst>
  <dgm:cxnLst>
    <dgm:cxn modelId="{5536871B-2D24-4C97-9A73-D7FBCB008583}" type="presOf" srcId="{DC834259-5384-4DEE-A62E-5ABBB3F989EE}" destId="{A52E83E0-4D54-4F9D-81FD-590D3158BD9E}" srcOrd="1" destOrd="0" presId="urn:microsoft.com/office/officeart/2005/8/layout/hList7"/>
    <dgm:cxn modelId="{3B00E41D-4B5B-4C49-9AC4-5622AD044FFE}" srcId="{EEE73E0D-5847-42C4-8CF5-731F7A35B5D8}" destId="{6C50F424-0A0D-40B4-BDE1-C23AFEFF447E}" srcOrd="3" destOrd="0" parTransId="{F2B24E3A-0FAE-4B30-B512-C8675B318A20}" sibTransId="{2E98A17E-EB5C-4742-8F56-7E896CC47321}"/>
    <dgm:cxn modelId="{D6FC2724-049E-4E15-8BB1-2DF19DDCEE96}" type="presOf" srcId="{DC834259-5384-4DEE-A62E-5ABBB3F989EE}" destId="{FBC2DECE-3783-417B-B2DA-13F3D32687B8}" srcOrd="0" destOrd="0" presId="urn:microsoft.com/office/officeart/2005/8/layout/hList7"/>
    <dgm:cxn modelId="{7F2EBA28-48F2-49A0-B8E3-6E7F61AF2A8C}" type="presOf" srcId="{EEE73E0D-5847-42C4-8CF5-731F7A35B5D8}" destId="{68A24B4E-4099-4570-988F-E32C850B910B}" srcOrd="0" destOrd="0" presId="urn:microsoft.com/office/officeart/2005/8/layout/hList7"/>
    <dgm:cxn modelId="{5DF1043C-0DA8-4690-A59A-644BC038E4DF}" srcId="{EEE73E0D-5847-42C4-8CF5-731F7A35B5D8}" destId="{E68B14D2-5AAB-4822-88F3-31F3FCA6DA05}" srcOrd="2" destOrd="0" parTransId="{E1E7A735-1310-46C6-A290-40D5210CCD57}" sibTransId="{FB786BEF-5AD2-4649-8846-D32D975F203A}"/>
    <dgm:cxn modelId="{7C18AC3C-5CFB-4B8A-B7A1-250610FA6ECB}" srcId="{EEE73E0D-5847-42C4-8CF5-731F7A35B5D8}" destId="{DC834259-5384-4DEE-A62E-5ABBB3F989EE}" srcOrd="1" destOrd="0" parTransId="{8E8FA5BE-AD8F-4965-AB28-EAF8E0C7E841}" sibTransId="{DF2DAAC4-171E-441B-BB69-72EB10C03F46}"/>
    <dgm:cxn modelId="{2C8E0945-AA07-4B5D-8970-91EF3EDE2F96}" type="presOf" srcId="{6C50F424-0A0D-40B4-BDE1-C23AFEFF447E}" destId="{8156D94C-3E17-4F35-8B20-7427B9928C1D}" srcOrd="1" destOrd="0" presId="urn:microsoft.com/office/officeart/2005/8/layout/hList7"/>
    <dgm:cxn modelId="{A555A546-A0B7-410D-A363-C9970D486522}" type="presOf" srcId="{A08189A8-0D10-4C99-9E00-BB207D73F8F3}" destId="{847C6226-AE3D-4F56-95C1-55702F4F1309}" srcOrd="0" destOrd="0" presId="urn:microsoft.com/office/officeart/2005/8/layout/hList7"/>
    <dgm:cxn modelId="{E0E7D350-FC85-4B35-BA82-3325C3275BDA}" type="presOf" srcId="{5C8BE212-E62D-4E88-9034-A3BF2C2DF6B6}" destId="{94C302D2-5855-4139-B4CC-74383B3A76AA}" srcOrd="1" destOrd="0" presId="urn:microsoft.com/office/officeart/2005/8/layout/hList7"/>
    <dgm:cxn modelId="{EE1E5E57-AA0E-4EC2-B164-B69B88765E59}" type="presOf" srcId="{FB786BEF-5AD2-4649-8846-D32D975F203A}" destId="{1B28645C-6F38-4F41-A49F-8B3B985480B1}" srcOrd="0" destOrd="0" presId="urn:microsoft.com/office/officeart/2005/8/layout/hList7"/>
    <dgm:cxn modelId="{10878459-84C2-4B5B-8CB6-4A7D4F3CA704}" type="presOf" srcId="{E68B14D2-5AAB-4822-88F3-31F3FCA6DA05}" destId="{2406ED9A-3623-44F4-9C03-699D30576751}" srcOrd="0" destOrd="0" presId="urn:microsoft.com/office/officeart/2005/8/layout/hList7"/>
    <dgm:cxn modelId="{C41C3A81-E059-4803-8E7D-269447BAE797}" type="presOf" srcId="{6C50F424-0A0D-40B4-BDE1-C23AFEFF447E}" destId="{252B5167-20C5-4ED9-914D-0ACA766E0EC1}" srcOrd="0" destOrd="0" presId="urn:microsoft.com/office/officeart/2005/8/layout/hList7"/>
    <dgm:cxn modelId="{ECC640A8-7CEF-484B-B456-5C71DDBA7698}" srcId="{EEE73E0D-5847-42C4-8CF5-731F7A35B5D8}" destId="{5C8BE212-E62D-4E88-9034-A3BF2C2DF6B6}" srcOrd="0" destOrd="0" parTransId="{16E0072F-CBAA-49CE-9B31-4E317D159D51}" sibTransId="{A08189A8-0D10-4C99-9E00-BB207D73F8F3}"/>
    <dgm:cxn modelId="{74FB16E2-5259-4FC4-A9EF-BFD1647AC5B6}" type="presOf" srcId="{DF2DAAC4-171E-441B-BB69-72EB10C03F46}" destId="{39175E6B-72F8-44DC-8B98-23599A6BDCDD}" srcOrd="0" destOrd="0" presId="urn:microsoft.com/office/officeart/2005/8/layout/hList7"/>
    <dgm:cxn modelId="{F0E07EEE-6079-4B54-89D5-83F10EB04BBC}" type="presOf" srcId="{5C8BE212-E62D-4E88-9034-A3BF2C2DF6B6}" destId="{945E1DF0-CEDB-4BFB-841F-0945A7FEF561}" srcOrd="0" destOrd="0" presId="urn:microsoft.com/office/officeart/2005/8/layout/hList7"/>
    <dgm:cxn modelId="{55D71AF6-BB64-4131-847B-16384A76BEAC}" type="presOf" srcId="{E68B14D2-5AAB-4822-88F3-31F3FCA6DA05}" destId="{CB9E02F7-03F5-49E0-83BA-C10641C12F0A}" srcOrd="1" destOrd="0" presId="urn:microsoft.com/office/officeart/2005/8/layout/hList7"/>
    <dgm:cxn modelId="{1B4FC5B4-94BB-4E8B-B943-9027947EDD07}" type="presParOf" srcId="{68A24B4E-4099-4570-988F-E32C850B910B}" destId="{A37F2CEB-144D-4615-901D-BBBA5CC88C2E}" srcOrd="0" destOrd="0" presId="urn:microsoft.com/office/officeart/2005/8/layout/hList7"/>
    <dgm:cxn modelId="{7991FFCD-78B0-4CB3-9F28-F1EF64DD7871}" type="presParOf" srcId="{68A24B4E-4099-4570-988F-E32C850B910B}" destId="{4A03AEE1-2CA3-4015-BBDE-50FE0CD07DF2}" srcOrd="1" destOrd="0" presId="urn:microsoft.com/office/officeart/2005/8/layout/hList7"/>
    <dgm:cxn modelId="{1DEEE133-1305-47C0-A8A5-D4923F94D173}" type="presParOf" srcId="{4A03AEE1-2CA3-4015-BBDE-50FE0CD07DF2}" destId="{8906914C-B710-4954-9B69-9026C01C0D97}" srcOrd="0" destOrd="0" presId="urn:microsoft.com/office/officeart/2005/8/layout/hList7"/>
    <dgm:cxn modelId="{53458B95-DC27-4A90-9457-082235711928}" type="presParOf" srcId="{8906914C-B710-4954-9B69-9026C01C0D97}" destId="{945E1DF0-CEDB-4BFB-841F-0945A7FEF561}" srcOrd="0" destOrd="0" presId="urn:microsoft.com/office/officeart/2005/8/layout/hList7"/>
    <dgm:cxn modelId="{7B599C53-585F-45A0-B039-20394EA99C4E}" type="presParOf" srcId="{8906914C-B710-4954-9B69-9026C01C0D97}" destId="{94C302D2-5855-4139-B4CC-74383B3A76AA}" srcOrd="1" destOrd="0" presId="urn:microsoft.com/office/officeart/2005/8/layout/hList7"/>
    <dgm:cxn modelId="{45A6149E-E609-457E-8645-CF77DCDF666D}" type="presParOf" srcId="{8906914C-B710-4954-9B69-9026C01C0D97}" destId="{921DD087-AFFD-4956-BB1D-437C944FB2B8}" srcOrd="2" destOrd="0" presId="urn:microsoft.com/office/officeart/2005/8/layout/hList7"/>
    <dgm:cxn modelId="{1237C2C3-DC77-4F3B-B342-65FC3EC5262B}" type="presParOf" srcId="{8906914C-B710-4954-9B69-9026C01C0D97}" destId="{1BE01EC5-A7CE-44CC-BB61-32F9ACFC8C7A}" srcOrd="3" destOrd="0" presId="urn:microsoft.com/office/officeart/2005/8/layout/hList7"/>
    <dgm:cxn modelId="{2E41EC3C-6030-4787-A338-07AE2B64C344}" type="presParOf" srcId="{4A03AEE1-2CA3-4015-BBDE-50FE0CD07DF2}" destId="{847C6226-AE3D-4F56-95C1-55702F4F1309}" srcOrd="1" destOrd="0" presId="urn:microsoft.com/office/officeart/2005/8/layout/hList7"/>
    <dgm:cxn modelId="{59325C47-C402-4242-8DAC-DA765E17D15A}" type="presParOf" srcId="{4A03AEE1-2CA3-4015-BBDE-50FE0CD07DF2}" destId="{0C3E90BC-AD36-41F9-8FF4-8E49EBA57DD3}" srcOrd="2" destOrd="0" presId="urn:microsoft.com/office/officeart/2005/8/layout/hList7"/>
    <dgm:cxn modelId="{7D70F5FD-9806-4F00-8251-2D6FCE45C724}" type="presParOf" srcId="{0C3E90BC-AD36-41F9-8FF4-8E49EBA57DD3}" destId="{FBC2DECE-3783-417B-B2DA-13F3D32687B8}" srcOrd="0" destOrd="0" presId="urn:microsoft.com/office/officeart/2005/8/layout/hList7"/>
    <dgm:cxn modelId="{6D8F58A8-369B-4A15-B534-85E4F77EA872}" type="presParOf" srcId="{0C3E90BC-AD36-41F9-8FF4-8E49EBA57DD3}" destId="{A52E83E0-4D54-4F9D-81FD-590D3158BD9E}" srcOrd="1" destOrd="0" presId="urn:microsoft.com/office/officeart/2005/8/layout/hList7"/>
    <dgm:cxn modelId="{918FFCE1-9ED4-4903-AB15-415560FDC51E}" type="presParOf" srcId="{0C3E90BC-AD36-41F9-8FF4-8E49EBA57DD3}" destId="{3A150C8C-6A27-4A72-A451-4817C3E6008B}" srcOrd="2" destOrd="0" presId="urn:microsoft.com/office/officeart/2005/8/layout/hList7"/>
    <dgm:cxn modelId="{352E84B6-BF88-44F9-A31E-DB3316B9F04A}" type="presParOf" srcId="{0C3E90BC-AD36-41F9-8FF4-8E49EBA57DD3}" destId="{A53BB9DC-828B-4765-8E69-6715B5A1D557}" srcOrd="3" destOrd="0" presId="urn:microsoft.com/office/officeart/2005/8/layout/hList7"/>
    <dgm:cxn modelId="{D890EA57-5B1D-4DAA-8CEA-1F55E30DF6C8}" type="presParOf" srcId="{4A03AEE1-2CA3-4015-BBDE-50FE0CD07DF2}" destId="{39175E6B-72F8-44DC-8B98-23599A6BDCDD}" srcOrd="3" destOrd="0" presId="urn:microsoft.com/office/officeart/2005/8/layout/hList7"/>
    <dgm:cxn modelId="{BB289F58-E4ED-4CCA-9CD4-C54349700AC8}" type="presParOf" srcId="{4A03AEE1-2CA3-4015-BBDE-50FE0CD07DF2}" destId="{4E3817B7-ADF5-4497-819E-69BFAE07D71E}" srcOrd="4" destOrd="0" presId="urn:microsoft.com/office/officeart/2005/8/layout/hList7"/>
    <dgm:cxn modelId="{90B968A8-8901-4449-8E4D-5EB30E463239}" type="presParOf" srcId="{4E3817B7-ADF5-4497-819E-69BFAE07D71E}" destId="{2406ED9A-3623-44F4-9C03-699D30576751}" srcOrd="0" destOrd="0" presId="urn:microsoft.com/office/officeart/2005/8/layout/hList7"/>
    <dgm:cxn modelId="{DD3997A7-0109-4049-A66E-E5394BB0000D}" type="presParOf" srcId="{4E3817B7-ADF5-4497-819E-69BFAE07D71E}" destId="{CB9E02F7-03F5-49E0-83BA-C10641C12F0A}" srcOrd="1" destOrd="0" presId="urn:microsoft.com/office/officeart/2005/8/layout/hList7"/>
    <dgm:cxn modelId="{98747A82-3C5D-4587-AD45-E3E2E1767852}" type="presParOf" srcId="{4E3817B7-ADF5-4497-819E-69BFAE07D71E}" destId="{B2EFC42A-38D7-4C82-BA0C-2F7B05155B36}" srcOrd="2" destOrd="0" presId="urn:microsoft.com/office/officeart/2005/8/layout/hList7"/>
    <dgm:cxn modelId="{E1155719-D237-4EEE-A3D4-68E57D687E0D}" type="presParOf" srcId="{4E3817B7-ADF5-4497-819E-69BFAE07D71E}" destId="{CBD53DBB-9E84-4386-A47F-479AEBD00E84}" srcOrd="3" destOrd="0" presId="urn:microsoft.com/office/officeart/2005/8/layout/hList7"/>
    <dgm:cxn modelId="{0237329C-E932-400B-B8D5-6F9F87E6EA6B}" type="presParOf" srcId="{4A03AEE1-2CA3-4015-BBDE-50FE0CD07DF2}" destId="{1B28645C-6F38-4F41-A49F-8B3B985480B1}" srcOrd="5" destOrd="0" presId="urn:microsoft.com/office/officeart/2005/8/layout/hList7"/>
    <dgm:cxn modelId="{E526AD33-0859-4202-8F89-B3E1B0C92C50}" type="presParOf" srcId="{4A03AEE1-2CA3-4015-BBDE-50FE0CD07DF2}" destId="{96869864-A239-4D21-B8BF-13478AD2E87F}" srcOrd="6" destOrd="0" presId="urn:microsoft.com/office/officeart/2005/8/layout/hList7"/>
    <dgm:cxn modelId="{108D1413-0AEA-4DD8-8981-49366C8B066D}" type="presParOf" srcId="{96869864-A239-4D21-B8BF-13478AD2E87F}" destId="{252B5167-20C5-4ED9-914D-0ACA766E0EC1}" srcOrd="0" destOrd="0" presId="urn:microsoft.com/office/officeart/2005/8/layout/hList7"/>
    <dgm:cxn modelId="{449F9287-32E7-48BC-BCF0-BBF6FD862131}" type="presParOf" srcId="{96869864-A239-4D21-B8BF-13478AD2E87F}" destId="{8156D94C-3E17-4F35-8B20-7427B9928C1D}" srcOrd="1" destOrd="0" presId="urn:microsoft.com/office/officeart/2005/8/layout/hList7"/>
    <dgm:cxn modelId="{7CB6231C-8326-4500-8959-253114896C45}" type="presParOf" srcId="{96869864-A239-4D21-B8BF-13478AD2E87F}" destId="{B0DA3322-2290-44DD-88FE-77353362879A}" srcOrd="2" destOrd="0" presId="urn:microsoft.com/office/officeart/2005/8/layout/hList7"/>
    <dgm:cxn modelId="{B957CD57-8631-4FDC-B1B3-1CD2FB928CC8}" type="presParOf" srcId="{96869864-A239-4D21-B8BF-13478AD2E87F}" destId="{BE947F9D-C551-487B-A0C6-F7669BD2504D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F1F24-72C9-42BE-B395-066D978E44E7}">
      <dsp:nvSpPr>
        <dsp:cNvPr id="0" name=""/>
        <dsp:cNvSpPr/>
      </dsp:nvSpPr>
      <dsp:spPr>
        <a:xfrm>
          <a:off x="1436" y="250716"/>
          <a:ext cx="1232721" cy="7285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Values &amp; Beliefs</a:t>
          </a:r>
        </a:p>
      </dsp:txBody>
      <dsp:txXfrm>
        <a:off x="1436" y="250716"/>
        <a:ext cx="1232721" cy="485670"/>
      </dsp:txXfrm>
    </dsp:sp>
    <dsp:sp modelId="{5CAE9A52-2CFD-44F2-90C1-4D1F20F1B896}">
      <dsp:nvSpPr>
        <dsp:cNvPr id="0" name=""/>
        <dsp:cNvSpPr/>
      </dsp:nvSpPr>
      <dsp:spPr>
        <a:xfrm>
          <a:off x="253921" y="736387"/>
          <a:ext cx="1232721" cy="748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 dirty="0"/>
            <a:t>Core guiding principles</a:t>
          </a:r>
        </a:p>
      </dsp:txBody>
      <dsp:txXfrm>
        <a:off x="275853" y="758319"/>
        <a:ext cx="1188857" cy="704936"/>
      </dsp:txXfrm>
    </dsp:sp>
    <dsp:sp modelId="{2CDACAE4-A1A1-4EBA-8C16-8D9EC841F997}">
      <dsp:nvSpPr>
        <dsp:cNvPr id="0" name=""/>
        <dsp:cNvSpPr/>
      </dsp:nvSpPr>
      <dsp:spPr>
        <a:xfrm>
          <a:off x="1421034" y="340095"/>
          <a:ext cx="396177" cy="3069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1421034" y="401477"/>
        <a:ext cx="304103" cy="184148"/>
      </dsp:txXfrm>
    </dsp:sp>
    <dsp:sp modelId="{44DFF2A5-449E-4657-B23E-231BDC7F8BD3}">
      <dsp:nvSpPr>
        <dsp:cNvPr id="0" name=""/>
        <dsp:cNvSpPr/>
      </dsp:nvSpPr>
      <dsp:spPr>
        <a:xfrm>
          <a:off x="1981662" y="250716"/>
          <a:ext cx="1232721" cy="7285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Norms &amp; Customs</a:t>
          </a:r>
        </a:p>
      </dsp:txBody>
      <dsp:txXfrm>
        <a:off x="1981662" y="250716"/>
        <a:ext cx="1232721" cy="485670"/>
      </dsp:txXfrm>
    </dsp:sp>
    <dsp:sp modelId="{CAB1A93F-2F61-411E-B1DD-2CD34EDE0B5F}">
      <dsp:nvSpPr>
        <dsp:cNvPr id="0" name=""/>
        <dsp:cNvSpPr/>
      </dsp:nvSpPr>
      <dsp:spPr>
        <a:xfrm>
          <a:off x="2234148" y="736387"/>
          <a:ext cx="1232721" cy="748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 dirty="0"/>
            <a:t>Expected social </a:t>
          </a:r>
          <a:r>
            <a:rPr lang="en-US" sz="1300" b="1" kern="1200" dirty="0" err="1"/>
            <a:t>behaviours</a:t>
          </a:r>
          <a:endParaRPr lang="en-US" sz="1300" b="1" kern="1200" dirty="0"/>
        </a:p>
      </dsp:txBody>
      <dsp:txXfrm>
        <a:off x="2256080" y="758319"/>
        <a:ext cx="1188857" cy="7049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6C5F1-FF39-4DCD-AB01-4B1FFAB0A796}">
      <dsp:nvSpPr>
        <dsp:cNvPr id="0" name=""/>
        <dsp:cNvSpPr/>
      </dsp:nvSpPr>
      <dsp:spPr>
        <a:xfrm>
          <a:off x="0" y="348"/>
          <a:ext cx="1776065" cy="5221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Build </a:t>
          </a:r>
          <a:r>
            <a:rPr lang="en-US" sz="800" b="1" kern="1200" dirty="0" err="1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Guanxi</a:t>
          </a:r>
          <a:r>
            <a:rPr lang="en-US" sz="800" b="1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 Early: </a:t>
          </a:r>
          <a:r>
            <a:rPr lang="en-US" sz="800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Develop trust through relationship-building activities before formal negotiations.</a:t>
          </a:r>
          <a:endParaRPr lang="en-GB" sz="800" kern="12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sp:txBody>
      <dsp:txXfrm>
        <a:off x="25487" y="25835"/>
        <a:ext cx="1725091" cy="471138"/>
      </dsp:txXfrm>
    </dsp:sp>
    <dsp:sp modelId="{041527F0-86AA-4C3E-B724-53CCF12D8086}">
      <dsp:nvSpPr>
        <dsp:cNvPr id="0" name=""/>
        <dsp:cNvSpPr/>
      </dsp:nvSpPr>
      <dsp:spPr>
        <a:xfrm>
          <a:off x="0" y="535848"/>
          <a:ext cx="1776065" cy="522112"/>
        </a:xfrm>
        <a:prstGeom prst="roundRect">
          <a:avLst/>
        </a:prstGeom>
        <a:solidFill>
          <a:schemeClr val="accent2">
            <a:hueOff val="-554654"/>
            <a:satOff val="-2553"/>
            <a:lumOff val="-85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Use Intermediaries: </a:t>
          </a:r>
          <a:r>
            <a:rPr lang="en-US" sz="800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Engage trusted local contacts to facilitate introductions and communication.</a:t>
          </a:r>
          <a:endParaRPr lang="en-GB" sz="800" kern="12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sp:txBody>
      <dsp:txXfrm>
        <a:off x="25487" y="561335"/>
        <a:ext cx="1725091" cy="471138"/>
      </dsp:txXfrm>
    </dsp:sp>
    <dsp:sp modelId="{3C1C40A4-EB6C-4756-A533-9A0626ACBF59}">
      <dsp:nvSpPr>
        <dsp:cNvPr id="0" name=""/>
        <dsp:cNvSpPr/>
      </dsp:nvSpPr>
      <dsp:spPr>
        <a:xfrm>
          <a:off x="0" y="1071348"/>
          <a:ext cx="1776065" cy="522112"/>
        </a:xfrm>
        <a:prstGeom prst="roundRect">
          <a:avLst/>
        </a:prstGeom>
        <a:solidFill>
          <a:schemeClr val="accent2">
            <a:hueOff val="-1109308"/>
            <a:satOff val="-5106"/>
            <a:lumOff val="-170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Long-Term Framing: </a:t>
          </a:r>
          <a:r>
            <a:rPr lang="en-US" sz="800" kern="1200" dirty="0" err="1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Emphasise</a:t>
          </a:r>
          <a:r>
            <a:rPr lang="en-US" sz="800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 sustainable partnerships and shared future benefits.</a:t>
          </a:r>
          <a:endParaRPr lang="en-GB" sz="800" kern="12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sp:txBody>
      <dsp:txXfrm>
        <a:off x="25487" y="1096835"/>
        <a:ext cx="1725091" cy="471138"/>
      </dsp:txXfrm>
    </dsp:sp>
    <dsp:sp modelId="{603E0777-C3FC-4058-A606-18D35178F131}">
      <dsp:nvSpPr>
        <dsp:cNvPr id="0" name=""/>
        <dsp:cNvSpPr/>
      </dsp:nvSpPr>
      <dsp:spPr>
        <a:xfrm>
          <a:off x="0" y="1606848"/>
          <a:ext cx="1776065" cy="522112"/>
        </a:xfrm>
        <a:prstGeom prst="roundRect">
          <a:avLst/>
        </a:prstGeom>
        <a:solidFill>
          <a:schemeClr val="accent2">
            <a:hueOff val="-1663962"/>
            <a:satOff val="-7659"/>
            <a:lumOff val="-25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Respect Hierarchy: </a:t>
          </a:r>
          <a:r>
            <a:rPr lang="en-US" sz="800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Match seniority levels and follow formal decision-making structures.</a:t>
          </a:r>
          <a:endParaRPr lang="en-GB" sz="800" kern="12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sp:txBody>
      <dsp:txXfrm>
        <a:off x="25487" y="1632335"/>
        <a:ext cx="1725091" cy="4711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6C5F1-FF39-4DCD-AB01-4B1FFAB0A796}">
      <dsp:nvSpPr>
        <dsp:cNvPr id="0" name=""/>
        <dsp:cNvSpPr/>
      </dsp:nvSpPr>
      <dsp:spPr>
        <a:xfrm>
          <a:off x="0" y="955"/>
          <a:ext cx="1741340" cy="499078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Cultural Intelligence (CQ): </a:t>
          </a:r>
          <a:r>
            <a:rPr lang="en-US" sz="800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Train teams to understand and adapt to Chinese cultural norms.</a:t>
          </a:r>
          <a:endParaRPr lang="en-GB" sz="800" kern="12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sp:txBody>
      <dsp:txXfrm>
        <a:off x="24363" y="25318"/>
        <a:ext cx="1692614" cy="450352"/>
      </dsp:txXfrm>
    </dsp:sp>
    <dsp:sp modelId="{041527F0-86AA-4C3E-B724-53CCF12D8086}">
      <dsp:nvSpPr>
        <dsp:cNvPr id="0" name=""/>
        <dsp:cNvSpPr/>
      </dsp:nvSpPr>
      <dsp:spPr>
        <a:xfrm>
          <a:off x="0" y="512830"/>
          <a:ext cx="1741340" cy="499078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Adaptive Communication: </a:t>
          </a:r>
          <a:r>
            <a:rPr lang="en-US" sz="800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Use indirect, formal, and high-context communication styles.</a:t>
          </a:r>
          <a:endParaRPr lang="en-GB" sz="800" kern="12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sp:txBody>
      <dsp:txXfrm>
        <a:off x="24363" y="537193"/>
        <a:ext cx="1692614" cy="450352"/>
      </dsp:txXfrm>
    </dsp:sp>
    <dsp:sp modelId="{3C1C40A4-EB6C-4756-A533-9A0626ACBF59}">
      <dsp:nvSpPr>
        <dsp:cNvPr id="0" name=""/>
        <dsp:cNvSpPr/>
      </dsp:nvSpPr>
      <dsp:spPr>
        <a:xfrm>
          <a:off x="0" y="1024705"/>
          <a:ext cx="1741340" cy="499078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Patience &amp; Flexibility: </a:t>
          </a:r>
          <a:r>
            <a:rPr lang="en-US" sz="800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Expect multiple negotiation rounds and avoid pressuring for quick decisions.</a:t>
          </a:r>
          <a:endParaRPr lang="en-GB" sz="800" kern="12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sp:txBody>
      <dsp:txXfrm>
        <a:off x="24363" y="1049068"/>
        <a:ext cx="1692614" cy="450352"/>
      </dsp:txXfrm>
    </dsp:sp>
    <dsp:sp modelId="{603E0777-C3FC-4058-A606-18D35178F131}">
      <dsp:nvSpPr>
        <dsp:cNvPr id="0" name=""/>
        <dsp:cNvSpPr/>
      </dsp:nvSpPr>
      <dsp:spPr>
        <a:xfrm>
          <a:off x="0" y="1536580"/>
          <a:ext cx="1741340" cy="499078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1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Protect Face (</a:t>
          </a:r>
          <a:r>
            <a:rPr lang="en-US" sz="800" b="1" kern="1200" dirty="0" err="1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Mianzi</a:t>
          </a:r>
          <a:r>
            <a:rPr lang="en-US" sz="800" b="1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):</a:t>
          </a:r>
          <a:r>
            <a:rPr lang="en-US" sz="800" kern="1200" dirty="0">
              <a:solidFill>
                <a:schemeClr val="bg2"/>
              </a:solidFill>
              <a:latin typeface="Hind" panose="020B0604020202020204" charset="0"/>
              <a:cs typeface="Hind" panose="020B0604020202020204" charset="0"/>
            </a:rPr>
            <a:t> Address concerns privately and avoid public criticism or embarrassment.</a:t>
          </a:r>
          <a:endParaRPr lang="en-GB" sz="800" kern="1200" dirty="0">
            <a:solidFill>
              <a:schemeClr val="bg2"/>
            </a:solidFill>
            <a:latin typeface="Hind" panose="020B0604020202020204" charset="0"/>
            <a:cs typeface="Hind" panose="020B0604020202020204" charset="0"/>
          </a:endParaRPr>
        </a:p>
      </dsp:txBody>
      <dsp:txXfrm>
        <a:off x="24363" y="1560943"/>
        <a:ext cx="1692614" cy="4503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0C7D54-4DF1-4A5F-8518-0377B6BC1656}">
      <dsp:nvSpPr>
        <dsp:cNvPr id="0" name=""/>
        <dsp:cNvSpPr/>
      </dsp:nvSpPr>
      <dsp:spPr>
        <a:xfrm>
          <a:off x="0" y="9975"/>
          <a:ext cx="6096000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>
              <a:solidFill>
                <a:schemeClr val="tx2"/>
              </a:solidFill>
              <a:latin typeface="Hind" panose="020B0604020202020204" charset="0"/>
              <a:cs typeface="Hind" panose="020B0604020202020204" charset="0"/>
            </a:rPr>
            <a:t>Win–Win Outcomes: </a:t>
          </a:r>
          <a:r>
            <a:rPr lang="en-US" sz="1000" kern="1200" dirty="0">
              <a:solidFill>
                <a:schemeClr val="tx2"/>
              </a:solidFill>
              <a:latin typeface="Hind" panose="020B0604020202020204" charset="0"/>
              <a:cs typeface="Hind" panose="020B0604020202020204" charset="0"/>
            </a:rPr>
            <a:t>Focus on mutual benefits and visible success for both parties.</a:t>
          </a:r>
          <a:endParaRPr lang="en-GB" sz="1000" kern="1200" dirty="0">
            <a:solidFill>
              <a:schemeClr val="tx2"/>
            </a:solidFill>
            <a:latin typeface="Hind" panose="020B0604020202020204" charset="0"/>
            <a:cs typeface="Hind" panose="020B0604020202020204" charset="0"/>
          </a:endParaRPr>
        </a:p>
      </dsp:txBody>
      <dsp:txXfrm>
        <a:off x="22846" y="32821"/>
        <a:ext cx="6050308" cy="4223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A5CF83-E079-4CB2-8C39-FE469E4E9A13}">
      <dsp:nvSpPr>
        <dsp:cNvPr id="0" name=""/>
        <dsp:cNvSpPr/>
      </dsp:nvSpPr>
      <dsp:spPr>
        <a:xfrm>
          <a:off x="1882098" y="1673573"/>
          <a:ext cx="1153544" cy="747235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57150" lvl="1" indent="-57150" algn="l" defTabSz="266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600" b="1" kern="1200" dirty="0"/>
            <a:t>Growing demand for sustainable packaging in China (CAGR: 7.76%) (</a:t>
          </a:r>
          <a:r>
            <a:rPr lang="en-GB" sz="600" b="1" kern="1200" dirty="0"/>
            <a:t>IMARC, 2026</a:t>
          </a:r>
          <a:r>
            <a:rPr lang="en-US" sz="600" b="1" kern="1200" dirty="0"/>
            <a:t>) </a:t>
          </a:r>
          <a:endParaRPr lang="en-GB" sz="600" b="1" kern="1200" dirty="0"/>
        </a:p>
      </dsp:txBody>
      <dsp:txXfrm>
        <a:off x="2244575" y="1876796"/>
        <a:ext cx="774653" cy="527598"/>
      </dsp:txXfrm>
    </dsp:sp>
    <dsp:sp modelId="{5632E634-059C-4943-B5B7-10694921006F}">
      <dsp:nvSpPr>
        <dsp:cNvPr id="0" name=""/>
        <dsp:cNvSpPr/>
      </dsp:nvSpPr>
      <dsp:spPr>
        <a:xfrm>
          <a:off x="0" y="1673573"/>
          <a:ext cx="1153544" cy="747235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57150" lvl="1" indent="-57150" algn="l" defTabSz="266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00" b="1" kern="1200" dirty="0"/>
            <a:t>Cultural misunderstandings
Regulatory differences</a:t>
          </a:r>
        </a:p>
      </dsp:txBody>
      <dsp:txXfrm>
        <a:off x="16414" y="1876796"/>
        <a:ext cx="774653" cy="527598"/>
      </dsp:txXfrm>
    </dsp:sp>
    <dsp:sp modelId="{2BB1ED14-4090-4507-8315-1AACBAC75B87}">
      <dsp:nvSpPr>
        <dsp:cNvPr id="0" name=""/>
        <dsp:cNvSpPr/>
      </dsp:nvSpPr>
      <dsp:spPr>
        <a:xfrm>
          <a:off x="1882098" y="85699"/>
          <a:ext cx="1153544" cy="747235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57150" lvl="1" indent="-57150" algn="l" defTabSz="266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600" b="1" kern="1200" dirty="0"/>
            <a:t>Limited China market experience</a:t>
          </a:r>
        </a:p>
      </dsp:txBody>
      <dsp:txXfrm>
        <a:off x="2244575" y="102113"/>
        <a:ext cx="774653" cy="527598"/>
      </dsp:txXfrm>
    </dsp:sp>
    <dsp:sp modelId="{30FA6F30-E0FC-4706-AD4A-4F543C6E667F}">
      <dsp:nvSpPr>
        <dsp:cNvPr id="0" name=""/>
        <dsp:cNvSpPr/>
      </dsp:nvSpPr>
      <dsp:spPr>
        <a:xfrm>
          <a:off x="0" y="85699"/>
          <a:ext cx="1153544" cy="747235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57150" lvl="1" indent="-57150" algn="l" defTabSz="266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600" b="1" kern="1200" dirty="0"/>
            <a:t>UK sustainability expertise
Innovative biodegradable packaging </a:t>
          </a:r>
          <a:r>
            <a:rPr lang="en-GB" sz="600" b="1" kern="1200" dirty="0"/>
            <a:t>‌(UK Government, 202</a:t>
          </a:r>
          <a:r>
            <a:rPr lang="en-US" sz="600" b="1" kern="1200" dirty="0"/>
            <a:t>()</a:t>
          </a:r>
          <a:endParaRPr lang="en-GB" sz="600" b="1" kern="1200" dirty="0"/>
        </a:p>
      </dsp:txBody>
      <dsp:txXfrm>
        <a:off x="16414" y="102113"/>
        <a:ext cx="774653" cy="527598"/>
      </dsp:txXfrm>
    </dsp:sp>
    <dsp:sp modelId="{4EE15663-FCD6-4250-BB81-B246AB1537B9}">
      <dsp:nvSpPr>
        <dsp:cNvPr id="0" name=""/>
        <dsp:cNvSpPr/>
      </dsp:nvSpPr>
      <dsp:spPr>
        <a:xfrm>
          <a:off x="483367" y="218800"/>
          <a:ext cx="1011102" cy="1011102"/>
        </a:xfrm>
        <a:prstGeom prst="pieWedg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84" tIns="49784" rIns="49784" bIns="49784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1" kern="1200" dirty="0"/>
            <a:t>Strengths</a:t>
          </a:r>
          <a:endParaRPr lang="en-GB" sz="700" b="1" kern="1200" dirty="0"/>
        </a:p>
      </dsp:txBody>
      <dsp:txXfrm>
        <a:off x="779512" y="514945"/>
        <a:ext cx="714957" cy="714957"/>
      </dsp:txXfrm>
    </dsp:sp>
    <dsp:sp modelId="{9E550F58-53AF-4E73-B223-9F711ACA729C}">
      <dsp:nvSpPr>
        <dsp:cNvPr id="0" name=""/>
        <dsp:cNvSpPr/>
      </dsp:nvSpPr>
      <dsp:spPr>
        <a:xfrm rot="5400000">
          <a:off x="1541172" y="218800"/>
          <a:ext cx="1011102" cy="1011102"/>
        </a:xfrm>
        <a:prstGeom prst="pieWedg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84" tIns="49784" rIns="49784" bIns="49784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1" kern="1200" dirty="0"/>
            <a:t>Weakness</a:t>
          </a:r>
          <a:endParaRPr lang="en-GB" sz="700" b="1" kern="1200" dirty="0"/>
        </a:p>
      </dsp:txBody>
      <dsp:txXfrm rot="-5400000">
        <a:off x="1541172" y="514945"/>
        <a:ext cx="714957" cy="714957"/>
      </dsp:txXfrm>
    </dsp:sp>
    <dsp:sp modelId="{23FFA2C7-F912-48A3-8CCC-7D2E2E65D40C}">
      <dsp:nvSpPr>
        <dsp:cNvPr id="0" name=""/>
        <dsp:cNvSpPr/>
      </dsp:nvSpPr>
      <dsp:spPr>
        <a:xfrm rot="10800000">
          <a:off x="1541172" y="1276605"/>
          <a:ext cx="1011102" cy="1011102"/>
        </a:xfrm>
        <a:prstGeom prst="pieWedg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84" tIns="49784" rIns="49784" bIns="49784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1" kern="1200" dirty="0"/>
            <a:t>Opportunities</a:t>
          </a:r>
          <a:endParaRPr lang="en-GB" sz="700" b="1" kern="1200" dirty="0"/>
        </a:p>
      </dsp:txBody>
      <dsp:txXfrm rot="10800000">
        <a:off x="1541172" y="1276605"/>
        <a:ext cx="714957" cy="714957"/>
      </dsp:txXfrm>
    </dsp:sp>
    <dsp:sp modelId="{61A8E1CC-ABBA-4C46-A791-2500A5AEC2AA}">
      <dsp:nvSpPr>
        <dsp:cNvPr id="0" name=""/>
        <dsp:cNvSpPr/>
      </dsp:nvSpPr>
      <dsp:spPr>
        <a:xfrm rot="16200000">
          <a:off x="483367" y="1276605"/>
          <a:ext cx="1011102" cy="1011102"/>
        </a:xfrm>
        <a:prstGeom prst="pieWedg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84" tIns="49784" rIns="49784" bIns="49784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1" kern="1200" dirty="0"/>
            <a:t>Threats</a:t>
          </a:r>
          <a:endParaRPr lang="en-GB" sz="700" b="1" kern="1200" dirty="0"/>
        </a:p>
      </dsp:txBody>
      <dsp:txXfrm rot="5400000">
        <a:off x="779512" y="1276605"/>
        <a:ext cx="714957" cy="714957"/>
      </dsp:txXfrm>
    </dsp:sp>
    <dsp:sp modelId="{24E74DB9-AE22-42C3-805D-37FA148ED6C0}">
      <dsp:nvSpPr>
        <dsp:cNvPr id="0" name=""/>
        <dsp:cNvSpPr/>
      </dsp:nvSpPr>
      <dsp:spPr>
        <a:xfrm>
          <a:off x="1343272" y="1043094"/>
          <a:ext cx="349098" cy="303564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19BE5-D6CC-42A8-88C2-10F319F679F9}">
      <dsp:nvSpPr>
        <dsp:cNvPr id="0" name=""/>
        <dsp:cNvSpPr/>
      </dsp:nvSpPr>
      <dsp:spPr>
        <a:xfrm rot="10800000">
          <a:off x="1343272" y="1159849"/>
          <a:ext cx="349098" cy="303564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5E1DF0-CEDB-4BFB-841F-0945A7FEF561}">
      <dsp:nvSpPr>
        <dsp:cNvPr id="0" name=""/>
        <dsp:cNvSpPr/>
      </dsp:nvSpPr>
      <dsp:spPr>
        <a:xfrm>
          <a:off x="876" y="0"/>
          <a:ext cx="919013" cy="13062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 err="1">
              <a:latin typeface="Hind" panose="020B0604020202020204" charset="0"/>
              <a:cs typeface="Hind" panose="020B0604020202020204" charset="0"/>
            </a:rPr>
            <a:t>WeChat</a:t>
          </a:r>
          <a:endParaRPr lang="en-GB" sz="1000" b="1" kern="1200" dirty="0">
            <a:latin typeface="Hind" panose="020B0604020202020204" charset="0"/>
            <a:cs typeface="Hind" panose="020B0604020202020204" charset="0"/>
          </a:endParaRPr>
        </a:p>
      </dsp:txBody>
      <dsp:txXfrm>
        <a:off x="876" y="522514"/>
        <a:ext cx="919013" cy="522514"/>
      </dsp:txXfrm>
    </dsp:sp>
    <dsp:sp modelId="{1BE01EC5-A7CE-44CC-BB61-32F9ACFC8C7A}">
      <dsp:nvSpPr>
        <dsp:cNvPr id="0" name=""/>
        <dsp:cNvSpPr/>
      </dsp:nvSpPr>
      <dsp:spPr>
        <a:xfrm>
          <a:off x="242886" y="78377"/>
          <a:ext cx="434993" cy="43499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FBC2DECE-3783-417B-B2DA-13F3D32687B8}">
      <dsp:nvSpPr>
        <dsp:cNvPr id="0" name=""/>
        <dsp:cNvSpPr/>
      </dsp:nvSpPr>
      <dsp:spPr>
        <a:xfrm>
          <a:off x="993291" y="0"/>
          <a:ext cx="919013" cy="1306287"/>
        </a:xfrm>
        <a:prstGeom prst="roundRect">
          <a:avLst>
            <a:gd name="adj" fmla="val 10000"/>
          </a:avLst>
        </a:prstGeom>
        <a:solidFill>
          <a:schemeClr val="accent3">
            <a:hueOff val="-318800"/>
            <a:satOff val="-1275"/>
            <a:lumOff val="-19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 err="1">
              <a:latin typeface="Hind" panose="020B0604020202020204" charset="0"/>
              <a:cs typeface="Hind" panose="020B0604020202020204" charset="0"/>
            </a:rPr>
            <a:t>Douyin</a:t>
          </a:r>
          <a:endParaRPr lang="en-GB" sz="1000" b="1" kern="1200" dirty="0">
            <a:latin typeface="Hind" panose="020B0604020202020204" charset="0"/>
            <a:cs typeface="Hind" panose="020B0604020202020204" charset="0"/>
          </a:endParaRPr>
        </a:p>
      </dsp:txBody>
      <dsp:txXfrm>
        <a:off x="993291" y="522514"/>
        <a:ext cx="919013" cy="522514"/>
      </dsp:txXfrm>
    </dsp:sp>
    <dsp:sp modelId="{A53BB9DC-828B-4765-8E69-6715B5A1D557}">
      <dsp:nvSpPr>
        <dsp:cNvPr id="0" name=""/>
        <dsp:cNvSpPr/>
      </dsp:nvSpPr>
      <dsp:spPr>
        <a:xfrm>
          <a:off x="1189470" y="78377"/>
          <a:ext cx="434993" cy="434993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000" r="-26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406ED9A-3623-44F4-9C03-699D30576751}">
      <dsp:nvSpPr>
        <dsp:cNvPr id="0" name=""/>
        <dsp:cNvSpPr/>
      </dsp:nvSpPr>
      <dsp:spPr>
        <a:xfrm>
          <a:off x="1894044" y="0"/>
          <a:ext cx="919013" cy="1306287"/>
        </a:xfrm>
        <a:prstGeom prst="roundRect">
          <a:avLst>
            <a:gd name="adj" fmla="val 10000"/>
          </a:avLst>
        </a:prstGeom>
        <a:solidFill>
          <a:schemeClr val="accent3">
            <a:hueOff val="-637600"/>
            <a:satOff val="-2551"/>
            <a:lumOff val="-391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 err="1">
              <a:latin typeface="Hind" panose="020B0604020202020204" charset="0"/>
              <a:cs typeface="Hind" panose="020B0604020202020204" charset="0"/>
            </a:rPr>
            <a:t>Weibo</a:t>
          </a:r>
          <a:endParaRPr lang="en-GB" sz="1000" b="1" kern="1200" dirty="0">
            <a:latin typeface="Hind" panose="020B0604020202020204" charset="0"/>
            <a:cs typeface="Hind" panose="020B0604020202020204" charset="0"/>
          </a:endParaRPr>
        </a:p>
      </dsp:txBody>
      <dsp:txXfrm>
        <a:off x="1894044" y="522514"/>
        <a:ext cx="919013" cy="522514"/>
      </dsp:txXfrm>
    </dsp:sp>
    <dsp:sp modelId="{CBD53DBB-9E84-4386-A47F-479AEBD00E84}">
      <dsp:nvSpPr>
        <dsp:cNvPr id="0" name=""/>
        <dsp:cNvSpPr/>
      </dsp:nvSpPr>
      <dsp:spPr>
        <a:xfrm>
          <a:off x="2136054" y="78377"/>
          <a:ext cx="434993" cy="434993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2000" r="-12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52B5167-20C5-4ED9-914D-0ACA766E0EC1}">
      <dsp:nvSpPr>
        <dsp:cNvPr id="0" name=""/>
        <dsp:cNvSpPr/>
      </dsp:nvSpPr>
      <dsp:spPr>
        <a:xfrm>
          <a:off x="2840628" y="0"/>
          <a:ext cx="919013" cy="1306287"/>
        </a:xfrm>
        <a:prstGeom prst="roundRect">
          <a:avLst>
            <a:gd name="adj" fmla="val 10000"/>
          </a:avLst>
        </a:prstGeom>
        <a:solidFill>
          <a:schemeClr val="accent3">
            <a:hueOff val="-956400"/>
            <a:satOff val="-3826"/>
            <a:lumOff val="-587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 err="1">
              <a:latin typeface="Hind" panose="020B0604020202020204" charset="0"/>
              <a:cs typeface="Hind" panose="020B0604020202020204" charset="0"/>
            </a:rPr>
            <a:t>Xiaohongshu</a:t>
          </a:r>
          <a:endParaRPr lang="en-GB" sz="1000" b="1" kern="1200" dirty="0">
            <a:latin typeface="Hind" panose="020B0604020202020204" charset="0"/>
            <a:cs typeface="Hind" panose="020B0604020202020204" charset="0"/>
          </a:endParaRPr>
        </a:p>
      </dsp:txBody>
      <dsp:txXfrm>
        <a:off x="2840628" y="522514"/>
        <a:ext cx="919013" cy="522514"/>
      </dsp:txXfrm>
    </dsp:sp>
    <dsp:sp modelId="{BE947F9D-C551-487B-A0C6-F7669BD2504D}">
      <dsp:nvSpPr>
        <dsp:cNvPr id="0" name=""/>
        <dsp:cNvSpPr/>
      </dsp:nvSpPr>
      <dsp:spPr>
        <a:xfrm>
          <a:off x="3082638" y="78377"/>
          <a:ext cx="434993" cy="434993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37F2CEB-144D-4615-901D-BBBA5CC88C2E}">
      <dsp:nvSpPr>
        <dsp:cNvPr id="0" name=""/>
        <dsp:cNvSpPr/>
      </dsp:nvSpPr>
      <dsp:spPr>
        <a:xfrm>
          <a:off x="150420" y="1045029"/>
          <a:ext cx="3459677" cy="195943"/>
        </a:xfrm>
        <a:prstGeom prst="left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37832517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" name="Google Shape;143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74650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22a7b092e50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22a7b092e50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i="1" dirty="0">
              <a:solidFill>
                <a:srgbClr val="595959"/>
              </a:solidFill>
              <a:latin typeface="Anaheim"/>
              <a:ea typeface="Anaheim"/>
              <a:cs typeface="Anaheim"/>
              <a:sym typeface="Anaheim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553295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562142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54dda1946d_6_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Google Shape;190;g54dda1946d_6_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856547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g184d99d1a72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" name="Google Shape;205;g184d99d1a72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042069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184d99d1a72_0_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184d99d1a72_0_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555022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g184d99d1a72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" name="Google Shape;243;g184d99d1a72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518373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g213080fd028_0_1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3" name="Google Shape;333;g213080fd028_0_1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534581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g213080fd028_0_1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9" name="Google Shape;339;g213080fd028_0_1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177682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g213080fd028_0_1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9" name="Google Shape;339;g213080fd028_0_1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180375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1636776" y="1264664"/>
            <a:ext cx="5879700" cy="1986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000" b="0"/>
            </a:lvl1pPr>
            <a:lvl2pPr lvl="1" algn="ctr">
              <a:spcBef>
                <a:spcPts val="20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1636775" y="3248900"/>
            <a:ext cx="5879700" cy="50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1959025" y="2571750"/>
            <a:ext cx="5226000" cy="84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title" idx="2" hasCustomPrompt="1"/>
          </p:nvPr>
        </p:nvSpPr>
        <p:spPr>
          <a:xfrm>
            <a:off x="4076850" y="1603025"/>
            <a:ext cx="990300" cy="841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 b="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oogle Shape;17;p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Google Shape;18;p4"/>
          <p:cNvSpPr/>
          <p:nvPr/>
        </p:nvSpPr>
        <p:spPr>
          <a:xfrm>
            <a:off x="380250" y="285450"/>
            <a:ext cx="8383500" cy="4572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title"/>
          </p:nvPr>
        </p:nvSpPr>
        <p:spPr>
          <a:xfrm>
            <a:off x="784760" y="1495213"/>
            <a:ext cx="26853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4"/>
          <p:cNvSpPr txBox="1">
            <a:spLocks noGrp="1"/>
          </p:cNvSpPr>
          <p:nvPr>
            <p:ph type="body" idx="1"/>
          </p:nvPr>
        </p:nvSpPr>
        <p:spPr>
          <a:xfrm>
            <a:off x="784763" y="2067912"/>
            <a:ext cx="2685300" cy="116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1pPr>
            <a:lvl2pPr marL="914400" lvl="1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2pPr>
            <a:lvl3pPr marL="1371600" lvl="2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3pPr>
            <a:lvl4pPr marL="1828800" lvl="3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4pPr>
            <a:lvl5pPr marL="2286000" lvl="4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5pPr>
            <a:lvl6pPr marL="2743200" lvl="5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6pPr>
            <a:lvl7pPr marL="3200400" lvl="6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7pPr>
            <a:lvl8pPr marL="3657600" lvl="7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8pPr>
            <a:lvl9pPr marL="4114800" lvl="8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oogle Shape;22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5"/>
          <p:cNvSpPr/>
          <p:nvPr/>
        </p:nvSpPr>
        <p:spPr>
          <a:xfrm>
            <a:off x="380250" y="285450"/>
            <a:ext cx="8383500" cy="4572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subTitle" idx="1"/>
          </p:nvPr>
        </p:nvSpPr>
        <p:spPr>
          <a:xfrm>
            <a:off x="5005188" y="2574175"/>
            <a:ext cx="2861400" cy="150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subTitle" idx="2"/>
          </p:nvPr>
        </p:nvSpPr>
        <p:spPr>
          <a:xfrm>
            <a:off x="1277413" y="2574175"/>
            <a:ext cx="2861400" cy="150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ubTitle" idx="3"/>
          </p:nvPr>
        </p:nvSpPr>
        <p:spPr>
          <a:xfrm>
            <a:off x="1277413" y="2048256"/>
            <a:ext cx="2861400" cy="48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subTitle" idx="4"/>
          </p:nvPr>
        </p:nvSpPr>
        <p:spPr>
          <a:xfrm>
            <a:off x="5005188" y="2048256"/>
            <a:ext cx="2861400" cy="48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Google Shape;30;p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1" name="Google Shape;31;p6"/>
          <p:cNvSpPr/>
          <p:nvPr/>
        </p:nvSpPr>
        <p:spPr>
          <a:xfrm>
            <a:off x="380250" y="285450"/>
            <a:ext cx="8383500" cy="4572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" name="Google Shape;32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5" name="Google Shape;35;p7"/>
          <p:cNvSpPr/>
          <p:nvPr/>
        </p:nvSpPr>
        <p:spPr>
          <a:xfrm>
            <a:off x="380250" y="285450"/>
            <a:ext cx="8383500" cy="4572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7"/>
          <p:cNvSpPr txBox="1">
            <a:spLocks noGrp="1"/>
          </p:cNvSpPr>
          <p:nvPr>
            <p:ph type="title"/>
          </p:nvPr>
        </p:nvSpPr>
        <p:spPr>
          <a:xfrm>
            <a:off x="811975" y="1356300"/>
            <a:ext cx="42948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7"/>
          <p:cNvSpPr txBox="1">
            <a:spLocks noGrp="1"/>
          </p:cNvSpPr>
          <p:nvPr>
            <p:ph type="subTitle" idx="1"/>
          </p:nvPr>
        </p:nvSpPr>
        <p:spPr>
          <a:xfrm>
            <a:off x="811975" y="1929000"/>
            <a:ext cx="4294800" cy="185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38" name="Google Shape;38;p7"/>
          <p:cNvSpPr>
            <a:spLocks noGrp="1"/>
          </p:cNvSpPr>
          <p:nvPr>
            <p:ph type="pic" idx="2"/>
          </p:nvPr>
        </p:nvSpPr>
        <p:spPr>
          <a:xfrm>
            <a:off x="5695351" y="789324"/>
            <a:ext cx="2443800" cy="3564900"/>
          </a:xfrm>
          <a:prstGeom prst="ellipse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8"/>
          <p:cNvSpPr txBox="1">
            <a:spLocks noGrp="1"/>
          </p:cNvSpPr>
          <p:nvPr>
            <p:ph type="title"/>
          </p:nvPr>
        </p:nvSpPr>
        <p:spPr>
          <a:xfrm>
            <a:off x="2317950" y="1307100"/>
            <a:ext cx="45081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10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9"/>
          <p:cNvSpPr txBox="1">
            <a:spLocks noGrp="1"/>
          </p:cNvSpPr>
          <p:nvPr>
            <p:ph type="title"/>
          </p:nvPr>
        </p:nvSpPr>
        <p:spPr>
          <a:xfrm>
            <a:off x="2135550" y="1189100"/>
            <a:ext cx="4872900" cy="19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1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9"/>
          <p:cNvSpPr txBox="1">
            <a:spLocks noGrp="1"/>
          </p:cNvSpPr>
          <p:nvPr>
            <p:ph type="subTitle" idx="1"/>
          </p:nvPr>
        </p:nvSpPr>
        <p:spPr>
          <a:xfrm>
            <a:off x="2135550" y="3153500"/>
            <a:ext cx="4872900" cy="6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0"/>
          <p:cNvSpPr txBox="1">
            <a:spLocks noGrp="1"/>
          </p:cNvSpPr>
          <p:nvPr>
            <p:ph type="title"/>
          </p:nvPr>
        </p:nvSpPr>
        <p:spPr>
          <a:xfrm>
            <a:off x="720000" y="4014450"/>
            <a:ext cx="7704000" cy="5727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Google Shape;47;p11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8" name="Google Shape;48;p11"/>
          <p:cNvSpPr txBox="1">
            <a:spLocks noGrp="1"/>
          </p:cNvSpPr>
          <p:nvPr>
            <p:ph type="title" hasCustomPrompt="1"/>
          </p:nvPr>
        </p:nvSpPr>
        <p:spPr>
          <a:xfrm>
            <a:off x="1539900" y="1853038"/>
            <a:ext cx="6064200" cy="1076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6000" b="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9" name="Google Shape;49;p11"/>
          <p:cNvSpPr txBox="1">
            <a:spLocks noGrp="1"/>
          </p:cNvSpPr>
          <p:nvPr>
            <p:ph type="subTitle" idx="1"/>
          </p:nvPr>
        </p:nvSpPr>
        <p:spPr>
          <a:xfrm>
            <a:off x="1539900" y="2929263"/>
            <a:ext cx="6064200" cy="36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Google Shape;52;p1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Google Shape;53;p13"/>
          <p:cNvSpPr/>
          <p:nvPr/>
        </p:nvSpPr>
        <p:spPr>
          <a:xfrm>
            <a:off x="380250" y="285450"/>
            <a:ext cx="8383500" cy="4572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1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title" idx="2" hasCustomPrompt="1"/>
          </p:nvPr>
        </p:nvSpPr>
        <p:spPr>
          <a:xfrm>
            <a:off x="1460650" y="1480883"/>
            <a:ext cx="734700" cy="44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6" name="Google Shape;56;p13"/>
          <p:cNvSpPr txBox="1">
            <a:spLocks noGrp="1"/>
          </p:cNvSpPr>
          <p:nvPr>
            <p:ph type="title" idx="3" hasCustomPrompt="1"/>
          </p:nvPr>
        </p:nvSpPr>
        <p:spPr>
          <a:xfrm>
            <a:off x="1460650" y="2914291"/>
            <a:ext cx="734700" cy="44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7" name="Google Shape;57;p13"/>
          <p:cNvSpPr txBox="1">
            <a:spLocks noGrp="1"/>
          </p:cNvSpPr>
          <p:nvPr>
            <p:ph type="title" idx="4" hasCustomPrompt="1"/>
          </p:nvPr>
        </p:nvSpPr>
        <p:spPr>
          <a:xfrm>
            <a:off x="4204650" y="1480883"/>
            <a:ext cx="734700" cy="44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8" name="Google Shape;58;p13"/>
          <p:cNvSpPr txBox="1">
            <a:spLocks noGrp="1"/>
          </p:cNvSpPr>
          <p:nvPr>
            <p:ph type="title" idx="5" hasCustomPrompt="1"/>
          </p:nvPr>
        </p:nvSpPr>
        <p:spPr>
          <a:xfrm>
            <a:off x="4204650" y="2914291"/>
            <a:ext cx="734700" cy="44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9" name="Google Shape;59;p13"/>
          <p:cNvSpPr txBox="1">
            <a:spLocks noGrp="1"/>
          </p:cNvSpPr>
          <p:nvPr>
            <p:ph type="title" idx="6" hasCustomPrompt="1"/>
          </p:nvPr>
        </p:nvSpPr>
        <p:spPr>
          <a:xfrm>
            <a:off x="6948650" y="1480883"/>
            <a:ext cx="734700" cy="44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0" name="Google Shape;60;p13"/>
          <p:cNvSpPr txBox="1">
            <a:spLocks noGrp="1"/>
          </p:cNvSpPr>
          <p:nvPr>
            <p:ph type="title" idx="7" hasCustomPrompt="1"/>
          </p:nvPr>
        </p:nvSpPr>
        <p:spPr>
          <a:xfrm>
            <a:off x="6948650" y="2914291"/>
            <a:ext cx="734700" cy="44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1" name="Google Shape;61;p13"/>
          <p:cNvSpPr txBox="1">
            <a:spLocks noGrp="1"/>
          </p:cNvSpPr>
          <p:nvPr>
            <p:ph type="subTitle" idx="1"/>
          </p:nvPr>
        </p:nvSpPr>
        <p:spPr>
          <a:xfrm>
            <a:off x="873850" y="1928475"/>
            <a:ext cx="1908300" cy="73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62" name="Google Shape;62;p13"/>
          <p:cNvSpPr txBox="1">
            <a:spLocks noGrp="1"/>
          </p:cNvSpPr>
          <p:nvPr>
            <p:ph type="subTitle" idx="8"/>
          </p:nvPr>
        </p:nvSpPr>
        <p:spPr>
          <a:xfrm>
            <a:off x="3617850" y="1928475"/>
            <a:ext cx="1908300" cy="73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63" name="Google Shape;63;p13"/>
          <p:cNvSpPr txBox="1">
            <a:spLocks noGrp="1"/>
          </p:cNvSpPr>
          <p:nvPr>
            <p:ph type="subTitle" idx="9"/>
          </p:nvPr>
        </p:nvSpPr>
        <p:spPr>
          <a:xfrm>
            <a:off x="6361850" y="1928475"/>
            <a:ext cx="1908300" cy="73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64" name="Google Shape;64;p13"/>
          <p:cNvSpPr txBox="1">
            <a:spLocks noGrp="1"/>
          </p:cNvSpPr>
          <p:nvPr>
            <p:ph type="subTitle" idx="13"/>
          </p:nvPr>
        </p:nvSpPr>
        <p:spPr>
          <a:xfrm>
            <a:off x="873850" y="3361850"/>
            <a:ext cx="1908300" cy="73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65" name="Google Shape;65;p13"/>
          <p:cNvSpPr txBox="1">
            <a:spLocks noGrp="1"/>
          </p:cNvSpPr>
          <p:nvPr>
            <p:ph type="subTitle" idx="14"/>
          </p:nvPr>
        </p:nvSpPr>
        <p:spPr>
          <a:xfrm>
            <a:off x="3617850" y="3361850"/>
            <a:ext cx="1908300" cy="73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66" name="Google Shape;66;p13"/>
          <p:cNvSpPr txBox="1">
            <a:spLocks noGrp="1"/>
          </p:cNvSpPr>
          <p:nvPr>
            <p:ph type="subTitle" idx="15"/>
          </p:nvPr>
        </p:nvSpPr>
        <p:spPr>
          <a:xfrm>
            <a:off x="6361850" y="3361850"/>
            <a:ext cx="1908300" cy="73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4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Google Shape;68;p1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9" name="Google Shape;69;p14"/>
          <p:cNvSpPr/>
          <p:nvPr/>
        </p:nvSpPr>
        <p:spPr>
          <a:xfrm>
            <a:off x="380250" y="285450"/>
            <a:ext cx="8383500" cy="4572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14"/>
          <p:cNvSpPr txBox="1">
            <a:spLocks noGrp="1"/>
          </p:cNvSpPr>
          <p:nvPr>
            <p:ph type="title"/>
          </p:nvPr>
        </p:nvSpPr>
        <p:spPr>
          <a:xfrm>
            <a:off x="722376" y="448056"/>
            <a:ext cx="7708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4"/>
          <p:cNvSpPr txBox="1">
            <a:spLocks noGrp="1"/>
          </p:cNvSpPr>
          <p:nvPr>
            <p:ph type="subTitle" idx="1"/>
          </p:nvPr>
        </p:nvSpPr>
        <p:spPr>
          <a:xfrm>
            <a:off x="722375" y="1124700"/>
            <a:ext cx="7708500" cy="13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4_1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Google Shape;73;p1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4" name="Google Shape;74;p15"/>
          <p:cNvSpPr/>
          <p:nvPr/>
        </p:nvSpPr>
        <p:spPr>
          <a:xfrm>
            <a:off x="380250" y="285450"/>
            <a:ext cx="8383500" cy="4572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15"/>
          <p:cNvSpPr txBox="1">
            <a:spLocks noGrp="1"/>
          </p:cNvSpPr>
          <p:nvPr>
            <p:ph type="title"/>
          </p:nvPr>
        </p:nvSpPr>
        <p:spPr>
          <a:xfrm>
            <a:off x="722376" y="448056"/>
            <a:ext cx="7708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5"/>
          <p:cNvSpPr txBox="1">
            <a:spLocks noGrp="1"/>
          </p:cNvSpPr>
          <p:nvPr>
            <p:ph type="subTitle" idx="1"/>
          </p:nvPr>
        </p:nvSpPr>
        <p:spPr>
          <a:xfrm>
            <a:off x="722375" y="1124710"/>
            <a:ext cx="7708500" cy="296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Google Shape;78;p1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9" name="Google Shape;79;p16"/>
          <p:cNvSpPr/>
          <p:nvPr/>
        </p:nvSpPr>
        <p:spPr>
          <a:xfrm>
            <a:off x="380250" y="285450"/>
            <a:ext cx="8383500" cy="4572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1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6"/>
          <p:cNvSpPr txBox="1">
            <a:spLocks noGrp="1"/>
          </p:cNvSpPr>
          <p:nvPr>
            <p:ph type="subTitle" idx="1"/>
          </p:nvPr>
        </p:nvSpPr>
        <p:spPr>
          <a:xfrm>
            <a:off x="1024900" y="2865025"/>
            <a:ext cx="2062500" cy="160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6"/>
          <p:cNvSpPr txBox="1">
            <a:spLocks noGrp="1"/>
          </p:cNvSpPr>
          <p:nvPr>
            <p:ph type="subTitle" idx="2"/>
          </p:nvPr>
        </p:nvSpPr>
        <p:spPr>
          <a:xfrm>
            <a:off x="3540750" y="2865025"/>
            <a:ext cx="2062500" cy="160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6"/>
          <p:cNvSpPr txBox="1">
            <a:spLocks noGrp="1"/>
          </p:cNvSpPr>
          <p:nvPr>
            <p:ph type="subTitle" idx="3"/>
          </p:nvPr>
        </p:nvSpPr>
        <p:spPr>
          <a:xfrm>
            <a:off x="6056600" y="2865050"/>
            <a:ext cx="2062500" cy="160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6"/>
          <p:cNvSpPr txBox="1">
            <a:spLocks noGrp="1"/>
          </p:cNvSpPr>
          <p:nvPr>
            <p:ph type="subTitle" idx="4"/>
          </p:nvPr>
        </p:nvSpPr>
        <p:spPr>
          <a:xfrm>
            <a:off x="1024900" y="2046825"/>
            <a:ext cx="2062500" cy="80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5" name="Google Shape;85;p16"/>
          <p:cNvSpPr txBox="1">
            <a:spLocks noGrp="1"/>
          </p:cNvSpPr>
          <p:nvPr>
            <p:ph type="subTitle" idx="5"/>
          </p:nvPr>
        </p:nvSpPr>
        <p:spPr>
          <a:xfrm>
            <a:off x="3540750" y="2046825"/>
            <a:ext cx="2062500" cy="80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6" name="Google Shape;86;p16"/>
          <p:cNvSpPr txBox="1">
            <a:spLocks noGrp="1"/>
          </p:cNvSpPr>
          <p:nvPr>
            <p:ph type="subTitle" idx="6"/>
          </p:nvPr>
        </p:nvSpPr>
        <p:spPr>
          <a:xfrm>
            <a:off x="6056600" y="2046850"/>
            <a:ext cx="2062500" cy="80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5"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Google Shape;88;p1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9" name="Google Shape;89;p17"/>
          <p:cNvSpPr/>
          <p:nvPr/>
        </p:nvSpPr>
        <p:spPr>
          <a:xfrm>
            <a:off x="380250" y="285450"/>
            <a:ext cx="8383500" cy="4572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1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7"/>
          <p:cNvSpPr txBox="1">
            <a:spLocks noGrp="1"/>
          </p:cNvSpPr>
          <p:nvPr>
            <p:ph type="subTitle" idx="1"/>
          </p:nvPr>
        </p:nvSpPr>
        <p:spPr>
          <a:xfrm>
            <a:off x="1253226" y="1825100"/>
            <a:ext cx="2848200" cy="10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7"/>
          <p:cNvSpPr txBox="1">
            <a:spLocks noGrp="1"/>
          </p:cNvSpPr>
          <p:nvPr>
            <p:ph type="subTitle" idx="2"/>
          </p:nvPr>
        </p:nvSpPr>
        <p:spPr>
          <a:xfrm>
            <a:off x="5042602" y="1825100"/>
            <a:ext cx="2848200" cy="10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17"/>
          <p:cNvSpPr txBox="1">
            <a:spLocks noGrp="1"/>
          </p:cNvSpPr>
          <p:nvPr>
            <p:ph type="subTitle" idx="3"/>
          </p:nvPr>
        </p:nvSpPr>
        <p:spPr>
          <a:xfrm>
            <a:off x="1253225" y="3485675"/>
            <a:ext cx="2848200" cy="10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17"/>
          <p:cNvSpPr txBox="1">
            <a:spLocks noGrp="1"/>
          </p:cNvSpPr>
          <p:nvPr>
            <p:ph type="subTitle" idx="4"/>
          </p:nvPr>
        </p:nvSpPr>
        <p:spPr>
          <a:xfrm>
            <a:off x="5042600" y="3485675"/>
            <a:ext cx="2848200" cy="10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17"/>
          <p:cNvSpPr txBox="1">
            <a:spLocks noGrp="1"/>
          </p:cNvSpPr>
          <p:nvPr>
            <p:ph type="subTitle" idx="5"/>
          </p:nvPr>
        </p:nvSpPr>
        <p:spPr>
          <a:xfrm>
            <a:off x="1253225" y="1455550"/>
            <a:ext cx="2848200" cy="37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96" name="Google Shape;96;p17"/>
          <p:cNvSpPr txBox="1">
            <a:spLocks noGrp="1"/>
          </p:cNvSpPr>
          <p:nvPr>
            <p:ph type="subTitle" idx="6"/>
          </p:nvPr>
        </p:nvSpPr>
        <p:spPr>
          <a:xfrm>
            <a:off x="1253225" y="3116200"/>
            <a:ext cx="2848200" cy="37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97" name="Google Shape;97;p17"/>
          <p:cNvSpPr txBox="1">
            <a:spLocks noGrp="1"/>
          </p:cNvSpPr>
          <p:nvPr>
            <p:ph type="subTitle" idx="7"/>
          </p:nvPr>
        </p:nvSpPr>
        <p:spPr>
          <a:xfrm>
            <a:off x="5042575" y="1455550"/>
            <a:ext cx="2848200" cy="37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98" name="Google Shape;98;p17"/>
          <p:cNvSpPr txBox="1">
            <a:spLocks noGrp="1"/>
          </p:cNvSpPr>
          <p:nvPr>
            <p:ph type="subTitle" idx="8"/>
          </p:nvPr>
        </p:nvSpPr>
        <p:spPr>
          <a:xfrm>
            <a:off x="5042575" y="3116200"/>
            <a:ext cx="2848200" cy="37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7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Google Shape;100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1" name="Google Shape;101;p18"/>
          <p:cNvSpPr/>
          <p:nvPr/>
        </p:nvSpPr>
        <p:spPr>
          <a:xfrm>
            <a:off x="380250" y="285450"/>
            <a:ext cx="8383500" cy="4572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1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03" name="Google Shape;103;p18"/>
          <p:cNvSpPr txBox="1">
            <a:spLocks noGrp="1"/>
          </p:cNvSpPr>
          <p:nvPr>
            <p:ph type="subTitle" idx="1"/>
          </p:nvPr>
        </p:nvSpPr>
        <p:spPr>
          <a:xfrm>
            <a:off x="713224" y="1824800"/>
            <a:ext cx="2554500" cy="103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18"/>
          <p:cNvSpPr txBox="1">
            <a:spLocks noGrp="1"/>
          </p:cNvSpPr>
          <p:nvPr>
            <p:ph type="subTitle" idx="2"/>
          </p:nvPr>
        </p:nvSpPr>
        <p:spPr>
          <a:xfrm>
            <a:off x="3314550" y="1824778"/>
            <a:ext cx="2554500" cy="103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18"/>
          <p:cNvSpPr txBox="1">
            <a:spLocks noGrp="1"/>
          </p:cNvSpPr>
          <p:nvPr>
            <p:ph type="subTitle" idx="3"/>
          </p:nvPr>
        </p:nvSpPr>
        <p:spPr>
          <a:xfrm>
            <a:off x="713237" y="3498805"/>
            <a:ext cx="2554500" cy="103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18"/>
          <p:cNvSpPr txBox="1">
            <a:spLocks noGrp="1"/>
          </p:cNvSpPr>
          <p:nvPr>
            <p:ph type="subTitle" idx="4"/>
          </p:nvPr>
        </p:nvSpPr>
        <p:spPr>
          <a:xfrm>
            <a:off x="3314550" y="3498800"/>
            <a:ext cx="2554500" cy="103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18"/>
          <p:cNvSpPr txBox="1">
            <a:spLocks noGrp="1"/>
          </p:cNvSpPr>
          <p:nvPr>
            <p:ph type="subTitle" idx="5"/>
          </p:nvPr>
        </p:nvSpPr>
        <p:spPr>
          <a:xfrm>
            <a:off x="5915874" y="1824778"/>
            <a:ext cx="2514900" cy="103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18"/>
          <p:cNvSpPr txBox="1">
            <a:spLocks noGrp="1"/>
          </p:cNvSpPr>
          <p:nvPr>
            <p:ph type="subTitle" idx="6"/>
          </p:nvPr>
        </p:nvSpPr>
        <p:spPr>
          <a:xfrm>
            <a:off x="5915886" y="3498803"/>
            <a:ext cx="2514900" cy="103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18"/>
          <p:cNvSpPr txBox="1">
            <a:spLocks noGrp="1"/>
          </p:cNvSpPr>
          <p:nvPr>
            <p:ph type="subTitle" idx="7"/>
          </p:nvPr>
        </p:nvSpPr>
        <p:spPr>
          <a:xfrm>
            <a:off x="713224" y="1267879"/>
            <a:ext cx="2554500" cy="69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0" name="Google Shape;110;p18"/>
          <p:cNvSpPr txBox="1">
            <a:spLocks noGrp="1"/>
          </p:cNvSpPr>
          <p:nvPr>
            <p:ph type="subTitle" idx="8"/>
          </p:nvPr>
        </p:nvSpPr>
        <p:spPr>
          <a:xfrm>
            <a:off x="3314550" y="1267879"/>
            <a:ext cx="2554500" cy="69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1" name="Google Shape;111;p18"/>
          <p:cNvSpPr txBox="1">
            <a:spLocks noGrp="1"/>
          </p:cNvSpPr>
          <p:nvPr>
            <p:ph type="subTitle" idx="9"/>
          </p:nvPr>
        </p:nvSpPr>
        <p:spPr>
          <a:xfrm>
            <a:off x="5915874" y="1267879"/>
            <a:ext cx="2514900" cy="69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2" name="Google Shape;112;p18"/>
          <p:cNvSpPr txBox="1">
            <a:spLocks noGrp="1"/>
          </p:cNvSpPr>
          <p:nvPr>
            <p:ph type="subTitle" idx="13"/>
          </p:nvPr>
        </p:nvSpPr>
        <p:spPr>
          <a:xfrm>
            <a:off x="713237" y="2938629"/>
            <a:ext cx="2554500" cy="69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3" name="Google Shape;113;p18"/>
          <p:cNvSpPr txBox="1">
            <a:spLocks noGrp="1"/>
          </p:cNvSpPr>
          <p:nvPr>
            <p:ph type="subTitle" idx="14"/>
          </p:nvPr>
        </p:nvSpPr>
        <p:spPr>
          <a:xfrm>
            <a:off x="3314550" y="2938629"/>
            <a:ext cx="2554500" cy="69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4" name="Google Shape;114;p18"/>
          <p:cNvSpPr txBox="1">
            <a:spLocks noGrp="1"/>
          </p:cNvSpPr>
          <p:nvPr>
            <p:ph type="subTitle" idx="15"/>
          </p:nvPr>
        </p:nvSpPr>
        <p:spPr>
          <a:xfrm>
            <a:off x="5915886" y="2938629"/>
            <a:ext cx="2514900" cy="69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_ONLY_1"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" name="Google Shape;116;p1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17;p19"/>
          <p:cNvSpPr/>
          <p:nvPr/>
        </p:nvSpPr>
        <p:spPr>
          <a:xfrm>
            <a:off x="380250" y="285450"/>
            <a:ext cx="8383500" cy="4572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1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1_1"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Google Shape;120;p2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p20"/>
          <p:cNvSpPr/>
          <p:nvPr/>
        </p:nvSpPr>
        <p:spPr>
          <a:xfrm>
            <a:off x="380250" y="285450"/>
            <a:ext cx="8383500" cy="45726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2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" name="Google Shape;130;p2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22"/>
          <p:cNvSpPr/>
          <p:nvPr/>
        </p:nvSpPr>
        <p:spPr>
          <a:xfrm>
            <a:off x="965400" y="259200"/>
            <a:ext cx="7213200" cy="46251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" name="Google Shape;133;p2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23"/>
          <p:cNvSpPr/>
          <p:nvPr/>
        </p:nvSpPr>
        <p:spPr>
          <a:xfrm>
            <a:off x="713225" y="539500"/>
            <a:ext cx="7717500" cy="40923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>
  <p:cSld name="BLANK"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CUSTOM"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6"/>
          <p:cNvSpPr txBox="1">
            <a:spLocks noGrp="1"/>
          </p:cNvSpPr>
          <p:nvPr>
            <p:ph type="title"/>
          </p:nvPr>
        </p:nvSpPr>
        <p:spPr>
          <a:xfrm>
            <a:off x="716700" y="511025"/>
            <a:ext cx="7710600" cy="48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Hind"/>
              <a:buChar char="●"/>
              <a:defRPr sz="1200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Hind"/>
              <a:buChar char="○"/>
              <a:defRPr sz="1200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Hind"/>
              <a:buChar char="■"/>
              <a:defRPr sz="1200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Hind"/>
              <a:buChar char="●"/>
              <a:defRPr sz="1200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Hind"/>
              <a:buChar char="○"/>
              <a:defRPr sz="1200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Hind"/>
              <a:buChar char="■"/>
              <a:defRPr sz="1200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Hind"/>
              <a:buChar char="●"/>
              <a:defRPr sz="1200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Hind"/>
              <a:buChar char="○"/>
              <a:defRPr sz="1200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Hind"/>
              <a:buChar char="■"/>
              <a:defRPr sz="1200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8" r:id="rId20"/>
    <p:sldLayoutId id="2147483669" r:id="rId2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0E2A47"/>
        </a:solidFill>
        <a:effectLst/>
      </p:bgPr>
    </p:bg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4"/>
          <p:cNvSpPr txBox="1">
            <a:spLocks noGrp="1"/>
          </p:cNvSpPr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37" name="Google Shape;137;p24"/>
          <p:cNvSpPr txBox="1">
            <a:spLocks noGrp="1"/>
          </p:cNvSpPr>
          <p:nvPr>
            <p:ph type="body" idx="1"/>
          </p:nvPr>
        </p:nvSpPr>
        <p:spPr>
          <a:xfrm>
            <a:off x="1068100" y="169545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im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xhere.com/no/photo/1563077" TargetMode="External"/><Relationship Id="rId5" Type="http://schemas.openxmlformats.org/officeDocument/2006/relationships/image" Target="../media/image5.jpg"/><Relationship Id="rId4" Type="http://schemas.openxmlformats.org/officeDocument/2006/relationships/hyperlink" Target="https://www.msn.com/en-us/news/world/china-complains-uk-sanctions-on-chinese-entities-over-russia/ar-AA25Ni4p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f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1.jfif"/><Relationship Id="rId5" Type="http://schemas.microsoft.com/office/2007/relationships/hdphoto" Target="../media/hdphoto1.wdp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diagramData" Target="../diagrams/data4.xml"/><Relationship Id="rId18" Type="http://schemas.openxmlformats.org/officeDocument/2006/relationships/image" Target="../media/image12.png"/><Relationship Id="rId3" Type="http://schemas.openxmlformats.org/officeDocument/2006/relationships/diagramData" Target="../diagrams/data2.xml"/><Relationship Id="rId21" Type="http://schemas.openxmlformats.org/officeDocument/2006/relationships/diagramLayout" Target="../diagrams/layout5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1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6" Type="http://schemas.openxmlformats.org/officeDocument/2006/relationships/diagramColors" Target="../diagrams/colors4.xml"/><Relationship Id="rId20" Type="http://schemas.openxmlformats.org/officeDocument/2006/relationships/diagramData" Target="../diagrams/data5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24" Type="http://schemas.microsoft.com/office/2007/relationships/diagramDrawing" Target="../diagrams/drawing5.xml"/><Relationship Id="rId5" Type="http://schemas.openxmlformats.org/officeDocument/2006/relationships/diagramQuickStyle" Target="../diagrams/quickStyle2.xml"/><Relationship Id="rId15" Type="http://schemas.openxmlformats.org/officeDocument/2006/relationships/diagramQuickStyle" Target="../diagrams/quickStyle4.xml"/><Relationship Id="rId23" Type="http://schemas.openxmlformats.org/officeDocument/2006/relationships/diagramColors" Target="../diagrams/colors5.xml"/><Relationship Id="rId10" Type="http://schemas.openxmlformats.org/officeDocument/2006/relationships/diagramQuickStyle" Target="../diagrams/quickStyle3.xml"/><Relationship Id="rId19" Type="http://schemas.microsoft.com/office/2007/relationships/hdphoto" Target="../media/hdphoto2.wdp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Relationship Id="rId14" Type="http://schemas.openxmlformats.org/officeDocument/2006/relationships/diagramLayout" Target="../diagrams/layout4.xml"/><Relationship Id="rId22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fif"/><Relationship Id="rId3" Type="http://schemas.openxmlformats.org/officeDocument/2006/relationships/diagramLayout" Target="../diagrams/layout6.xml"/><Relationship Id="rId7" Type="http://schemas.openxmlformats.org/officeDocument/2006/relationships/image" Target="../media/image17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f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on.harvard.edu/daily/international-negotiation-daily/negotiation-in-china-the-importance-of-guanxi/" TargetMode="External"/><Relationship Id="rId13" Type="http://schemas.openxmlformats.org/officeDocument/2006/relationships/hyperlink" Target="https://doi.org/10.1017/beq.2022.44" TargetMode="External"/><Relationship Id="rId18" Type="http://schemas.openxmlformats.org/officeDocument/2006/relationships/hyperlink" Target="https://find-and-update.company-information.service.gov.uk/company/12342891" TargetMode="External"/><Relationship Id="rId3" Type="http://schemas.openxmlformats.org/officeDocument/2006/relationships/hyperlink" Target="https://www.researchgate.net/profile/Rasak-Bamidele/publication/357605292_ORGANIZATIONAL_CULTURE/links/61d5fb78e669ee0f5c8a4635/ORGANIZATIONAL-CULTURE.pdf" TargetMode="External"/><Relationship Id="rId7" Type="http://schemas.openxmlformats.org/officeDocument/2006/relationships/hyperlink" Target="https://monoskop.org/images/6/60/Hall_Edward_T_Beyond_Culture.pdf" TargetMode="External"/><Relationship Id="rId12" Type="http://schemas.openxmlformats.org/officeDocument/2006/relationships/hyperlink" Target="https://erinmeyer.com/books/the-culture-map/" TargetMode="External"/><Relationship Id="rId17" Type="http://schemas.openxmlformats.org/officeDocument/2006/relationships/hyperlink" Target="https://www.imarcgroup.com/china-eco-friendly-packaging-market" TargetMode="External"/><Relationship Id="rId2" Type="http://schemas.openxmlformats.org/officeDocument/2006/relationships/notesSlide" Target="../notesSlides/notesSlide10.xml"/><Relationship Id="rId16" Type="http://schemas.openxmlformats.org/officeDocument/2006/relationships/hyperlink" Target="https://books.google.com/books?hl=en&amp;lr=&amp;id=5xR0EQAAQBAJ&amp;oi=fnd&amp;pg=PP1&amp;dq=china,+business,+Patience+and+Flexibility:+Except+multiple+negotiation+rounds+and+avoid+pressuring+for+quick&amp;ots=9_HKnwR-eJ&amp;sig=kum2rOCAgJgXnfI19SQUJKD9Ir0" TargetMode="External"/><Relationship Id="rId20" Type="http://schemas.openxmlformats.org/officeDocument/2006/relationships/hyperlink" Target="https://www.britishchambers.org.uk/news/2026/02/beyond-the-reset-what-the-uk-china-relationship-should-deliver-next/" TargetMode="Externa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doi.org/10.1504/EJIM.2022.120702" TargetMode="External"/><Relationship Id="rId11" Type="http://schemas.openxmlformats.org/officeDocument/2006/relationships/hyperlink" Target="https://dx.doi.org/10.2139/ssrn.4560499" TargetMode="External"/><Relationship Id="rId5" Type="http://schemas.openxmlformats.org/officeDocument/2006/relationships/hyperlink" Target="https://dailychinesewithyuli.com/gift-giving-culture-in-china/" TargetMode="External"/><Relationship Id="rId15" Type="http://schemas.openxmlformats.org/officeDocument/2006/relationships/hyperlink" Target="http://psasir.upm.edu.my/id/eprint/116674/1/116674.pdf" TargetMode="External"/><Relationship Id="rId10" Type="http://schemas.openxmlformats.org/officeDocument/2006/relationships/hyperlink" Target="https://geerthofstede.com/country-comparison-bar-charts/" TargetMode="External"/><Relationship Id="rId19" Type="http://schemas.openxmlformats.org/officeDocument/2006/relationships/hyperlink" Target="https://www.statista.com/statistics/250546/leading-social-network-sites-in-china/?srsltid=AfmBOorUj9ZDjwa1SycLv22Jmyxcapmuinxc5_0WPPv8RMN_bMThPKCW" TargetMode="External"/><Relationship Id="rId4" Type="http://schemas.openxmlformats.org/officeDocument/2006/relationships/hyperlink" Target="https://books.google.com/books?hl=en&amp;lr=&amp;id=FNvzEAAAQBAJ&amp;oi=fnd&amp;pg=PA3&amp;dq=Culture+evolves+over+time+in+response+to+economic,+social,+and+technological+changes+while+maintaining+core+values&amp;ots=yxVCWDjWST&amp;sig=LJj6R4HT89GtMC3YMRViEAG3Thg" TargetMode="External"/><Relationship Id="rId9" Type="http://schemas.openxmlformats.org/officeDocument/2006/relationships/hyperlink" Target="https://e-edu.nbu.bg/pluginfile.php/900222/mod_resource/content/1/G.Hofstede_G.J.Hofstede_M.Minkov%20-%20Cultures%20and%20Organizations%20-%20Software%20of%20the%20Mind%203rd_edition%202010.pdf" TargetMode="External"/><Relationship Id="rId14" Type="http://schemas.openxmlformats.org/officeDocument/2006/relationships/hyperlink" Target="https://www.taylorfrancis.com/books/mono/10.4324/9780429499845/individualism-collectivism-harry-triandis?ref=thereluctantillustrator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7"/>
          <p:cNvSpPr/>
          <p:nvPr/>
        </p:nvSpPr>
        <p:spPr>
          <a:xfrm>
            <a:off x="1068450" y="729300"/>
            <a:ext cx="7007100" cy="36849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  <a:effectLst>
            <a:outerShdw blurRad="85725" dist="38100" dir="318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27"/>
          <p:cNvSpPr txBox="1">
            <a:spLocks noGrp="1"/>
          </p:cNvSpPr>
          <p:nvPr>
            <p:ph type="ctrTitle"/>
          </p:nvPr>
        </p:nvSpPr>
        <p:spPr>
          <a:xfrm>
            <a:off x="1636775" y="897244"/>
            <a:ext cx="5879700" cy="235165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>
              <a:spcAft>
                <a:spcPts val="200"/>
              </a:spcAft>
            </a:pPr>
            <a:r>
              <a:rPr lang="en" sz="1400" b="1" dirty="0"/>
              <a:t>MODULE CODE: LCBB6023</a:t>
            </a:r>
            <a:br>
              <a:rPr lang="en" sz="1400" b="1" dirty="0"/>
            </a:br>
            <a:br>
              <a:rPr lang="en" sz="1400" b="1" dirty="0"/>
            </a:br>
            <a:r>
              <a:rPr lang="en" sz="1400" b="1" dirty="0"/>
              <a:t>MODULE TITLE: INTERNATIONAL BUSINESS COMMUNICATION</a:t>
            </a:r>
            <a:br>
              <a:rPr lang="en" sz="3200" b="1" dirty="0"/>
            </a:br>
            <a:br>
              <a:rPr lang="en" sz="2400" b="1" dirty="0"/>
            </a:br>
            <a:r>
              <a:rPr lang="en" sz="2400" b="1" dirty="0"/>
              <a:t>CROSS-CULTURAL NEGOTIATIONS</a:t>
            </a:r>
            <a:br>
              <a:rPr lang="en" sz="2400" b="1" dirty="0"/>
            </a:br>
            <a:br>
              <a:rPr lang="en" sz="1400" b="1" dirty="0"/>
            </a:br>
            <a:r>
              <a:rPr lang="en-US" sz="1400" b="1" dirty="0"/>
              <a:t>Establishing a Strategic Partnership Between EcoPack Solutions Ltd (UK) and a Chinese Manufacturing Partner</a:t>
            </a:r>
            <a:endParaRPr sz="1400" b="1" dirty="0"/>
          </a:p>
        </p:txBody>
      </p:sp>
      <p:sp>
        <p:nvSpPr>
          <p:cNvPr id="147" name="Google Shape;147;p27"/>
          <p:cNvSpPr txBox="1">
            <a:spLocks noGrp="1"/>
          </p:cNvSpPr>
          <p:nvPr>
            <p:ph type="subTitle" idx="1"/>
          </p:nvPr>
        </p:nvSpPr>
        <p:spPr>
          <a:xfrm>
            <a:off x="3682314" y="3256189"/>
            <a:ext cx="1899510" cy="100213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 dirty="0"/>
              <a:t>Student Name: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 dirty="0"/>
              <a:t>Victoria Francis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" sz="1000" b="1"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 dirty="0"/>
              <a:t>Student Number: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 dirty="0"/>
              <a:t>2329070</a:t>
            </a:r>
            <a:endParaRPr sz="10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8339" b="8339"/>
          <a:stretch/>
        </p:blipFill>
        <p:spPr>
          <a:xfrm>
            <a:off x="1878228" y="3256189"/>
            <a:ext cx="1804086" cy="10021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9752" b="9752"/>
          <a:stretch/>
        </p:blipFill>
        <p:spPr>
          <a:xfrm>
            <a:off x="5609968" y="3248899"/>
            <a:ext cx="1878363" cy="10094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PRESENTATION OUTLINE</a:t>
            </a:r>
            <a:endParaRPr sz="2800" dirty="0"/>
          </a:p>
        </p:txBody>
      </p:sp>
      <p:sp>
        <p:nvSpPr>
          <p:cNvPr id="162" name="Google Shape;162;p29"/>
          <p:cNvSpPr txBox="1">
            <a:spLocks noGrp="1"/>
          </p:cNvSpPr>
          <p:nvPr>
            <p:ph type="title" idx="2"/>
          </p:nvPr>
        </p:nvSpPr>
        <p:spPr>
          <a:xfrm>
            <a:off x="1460650" y="1480883"/>
            <a:ext cx="7347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0"/>
              <a:t>01</a:t>
            </a:r>
            <a:endParaRPr b="0"/>
          </a:p>
        </p:txBody>
      </p:sp>
      <p:sp>
        <p:nvSpPr>
          <p:cNvPr id="163" name="Google Shape;163;p29"/>
          <p:cNvSpPr txBox="1">
            <a:spLocks noGrp="1"/>
          </p:cNvSpPr>
          <p:nvPr>
            <p:ph type="title" idx="3"/>
          </p:nvPr>
        </p:nvSpPr>
        <p:spPr>
          <a:xfrm>
            <a:off x="1460650" y="2914291"/>
            <a:ext cx="7347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0"/>
              <a:t>04</a:t>
            </a:r>
            <a:endParaRPr b="0"/>
          </a:p>
        </p:txBody>
      </p:sp>
      <p:sp>
        <p:nvSpPr>
          <p:cNvPr id="164" name="Google Shape;164;p29"/>
          <p:cNvSpPr txBox="1">
            <a:spLocks noGrp="1"/>
          </p:cNvSpPr>
          <p:nvPr>
            <p:ph type="title" idx="4"/>
          </p:nvPr>
        </p:nvSpPr>
        <p:spPr>
          <a:xfrm>
            <a:off x="4204650" y="1480883"/>
            <a:ext cx="7347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0"/>
              <a:t>02</a:t>
            </a:r>
            <a:endParaRPr b="0"/>
          </a:p>
        </p:txBody>
      </p:sp>
      <p:sp>
        <p:nvSpPr>
          <p:cNvPr id="165" name="Google Shape;165;p29"/>
          <p:cNvSpPr txBox="1">
            <a:spLocks noGrp="1"/>
          </p:cNvSpPr>
          <p:nvPr>
            <p:ph type="title" idx="5"/>
          </p:nvPr>
        </p:nvSpPr>
        <p:spPr>
          <a:xfrm>
            <a:off x="4204650" y="2914291"/>
            <a:ext cx="7347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0"/>
              <a:t>05</a:t>
            </a:r>
            <a:endParaRPr b="0"/>
          </a:p>
        </p:txBody>
      </p:sp>
      <p:sp>
        <p:nvSpPr>
          <p:cNvPr id="166" name="Google Shape;166;p29"/>
          <p:cNvSpPr txBox="1">
            <a:spLocks noGrp="1"/>
          </p:cNvSpPr>
          <p:nvPr>
            <p:ph type="title" idx="6"/>
          </p:nvPr>
        </p:nvSpPr>
        <p:spPr>
          <a:xfrm>
            <a:off x="6948650" y="1480883"/>
            <a:ext cx="7347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0"/>
              <a:t>03</a:t>
            </a:r>
            <a:endParaRPr b="0"/>
          </a:p>
        </p:txBody>
      </p:sp>
      <p:sp>
        <p:nvSpPr>
          <p:cNvPr id="167" name="Google Shape;167;p29"/>
          <p:cNvSpPr txBox="1">
            <a:spLocks noGrp="1"/>
          </p:cNvSpPr>
          <p:nvPr>
            <p:ph type="title" idx="7"/>
          </p:nvPr>
        </p:nvSpPr>
        <p:spPr>
          <a:xfrm>
            <a:off x="6948650" y="2914291"/>
            <a:ext cx="7347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0"/>
              <a:t>06</a:t>
            </a:r>
            <a:endParaRPr b="0"/>
          </a:p>
        </p:txBody>
      </p:sp>
      <p:sp>
        <p:nvSpPr>
          <p:cNvPr id="168" name="Google Shape;168;p29"/>
          <p:cNvSpPr txBox="1">
            <a:spLocks noGrp="1"/>
          </p:cNvSpPr>
          <p:nvPr>
            <p:ph type="subTitle" idx="1"/>
          </p:nvPr>
        </p:nvSpPr>
        <p:spPr>
          <a:xfrm>
            <a:off x="873850" y="1928475"/>
            <a:ext cx="1908300" cy="73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latin typeface="Philosopher"/>
                <a:ea typeface="Philosopher"/>
                <a:cs typeface="Philosopher"/>
                <a:sym typeface="Philosopher"/>
              </a:rPr>
              <a:t>CULTURE?</a:t>
            </a:r>
            <a:endParaRPr sz="1600" dirty="0">
              <a:latin typeface="Philosopher"/>
              <a:ea typeface="Philosopher"/>
              <a:cs typeface="Philosopher"/>
              <a:sym typeface="Philosopher"/>
            </a:endParaRPr>
          </a:p>
        </p:txBody>
      </p:sp>
      <p:sp>
        <p:nvSpPr>
          <p:cNvPr id="169" name="Google Shape;169;p29"/>
          <p:cNvSpPr txBox="1">
            <a:spLocks noGrp="1"/>
          </p:cNvSpPr>
          <p:nvPr>
            <p:ph type="subTitle" idx="8"/>
          </p:nvPr>
        </p:nvSpPr>
        <p:spPr>
          <a:xfrm>
            <a:off x="3617850" y="1928475"/>
            <a:ext cx="1908300" cy="73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latin typeface="Philosopher"/>
                <a:ea typeface="Philosopher"/>
                <a:cs typeface="Philosopher"/>
                <a:sym typeface="Philosopher"/>
              </a:rPr>
              <a:t>ELEMENTS OF CULTURE</a:t>
            </a:r>
            <a:endParaRPr sz="1600" dirty="0">
              <a:latin typeface="Philosopher"/>
              <a:ea typeface="Philosopher"/>
              <a:cs typeface="Philosopher"/>
              <a:sym typeface="Philosopher"/>
            </a:endParaRPr>
          </a:p>
        </p:txBody>
      </p:sp>
      <p:sp>
        <p:nvSpPr>
          <p:cNvPr id="170" name="Google Shape;170;p29"/>
          <p:cNvSpPr txBox="1">
            <a:spLocks noGrp="1"/>
          </p:cNvSpPr>
          <p:nvPr>
            <p:ph type="subTitle" idx="9"/>
          </p:nvPr>
        </p:nvSpPr>
        <p:spPr>
          <a:xfrm>
            <a:off x="6361850" y="1928475"/>
            <a:ext cx="1908300" cy="73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latin typeface="Philosopher"/>
                <a:ea typeface="Philosopher"/>
                <a:cs typeface="Philosopher"/>
                <a:sym typeface="Philosopher"/>
              </a:rPr>
              <a:t>THEORY</a:t>
            </a:r>
            <a:endParaRPr sz="1600" dirty="0">
              <a:latin typeface="Philosopher"/>
              <a:ea typeface="Philosopher"/>
              <a:cs typeface="Philosopher"/>
              <a:sym typeface="Philosopher"/>
            </a:endParaRPr>
          </a:p>
        </p:txBody>
      </p:sp>
      <p:sp>
        <p:nvSpPr>
          <p:cNvPr id="171" name="Google Shape;171;p29"/>
          <p:cNvSpPr txBox="1">
            <a:spLocks noGrp="1"/>
          </p:cNvSpPr>
          <p:nvPr>
            <p:ph type="subTitle" idx="13"/>
          </p:nvPr>
        </p:nvSpPr>
        <p:spPr>
          <a:xfrm>
            <a:off x="873850" y="3361850"/>
            <a:ext cx="1908300" cy="73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latin typeface="Philosopher"/>
                <a:ea typeface="Philosopher"/>
                <a:cs typeface="Philosopher"/>
                <a:sym typeface="Philosopher"/>
              </a:rPr>
              <a:t>CHINESE CULTURAL ELEMENTS TO OVERCOME</a:t>
            </a:r>
            <a:endParaRPr sz="1600" dirty="0">
              <a:latin typeface="Philosopher"/>
              <a:ea typeface="Philosopher"/>
              <a:cs typeface="Philosopher"/>
              <a:sym typeface="Philosopher"/>
            </a:endParaRPr>
          </a:p>
        </p:txBody>
      </p:sp>
      <p:sp>
        <p:nvSpPr>
          <p:cNvPr id="172" name="Google Shape;172;p29"/>
          <p:cNvSpPr txBox="1">
            <a:spLocks noGrp="1"/>
          </p:cNvSpPr>
          <p:nvPr>
            <p:ph type="subTitle" idx="14"/>
          </p:nvPr>
        </p:nvSpPr>
        <p:spPr>
          <a:xfrm>
            <a:off x="3617850" y="3361850"/>
            <a:ext cx="1908300" cy="73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latin typeface="Philosopher"/>
                <a:ea typeface="Philosopher"/>
                <a:cs typeface="Philosopher"/>
                <a:sym typeface="Philosopher"/>
              </a:rPr>
              <a:t>NEGOTIATION STRATEGIES</a:t>
            </a:r>
            <a:endParaRPr sz="1600" dirty="0">
              <a:latin typeface="Philosopher"/>
              <a:ea typeface="Philosopher"/>
              <a:cs typeface="Philosopher"/>
              <a:sym typeface="Philosopher"/>
            </a:endParaRPr>
          </a:p>
        </p:txBody>
      </p:sp>
      <p:sp>
        <p:nvSpPr>
          <p:cNvPr id="173" name="Google Shape;173;p29"/>
          <p:cNvSpPr txBox="1">
            <a:spLocks noGrp="1"/>
          </p:cNvSpPr>
          <p:nvPr>
            <p:ph type="subTitle" idx="15"/>
          </p:nvPr>
        </p:nvSpPr>
        <p:spPr>
          <a:xfrm>
            <a:off x="6361850" y="3361850"/>
            <a:ext cx="1908300" cy="73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latin typeface="Philosopher"/>
                <a:ea typeface="Philosopher"/>
                <a:cs typeface="Philosopher"/>
                <a:sym typeface="Philosopher"/>
              </a:rPr>
              <a:t>CONCLUSION</a:t>
            </a:r>
            <a:endParaRPr sz="1600" dirty="0">
              <a:latin typeface="Philosopher"/>
              <a:ea typeface="Philosopher"/>
              <a:cs typeface="Philosopher"/>
              <a:sym typeface="Philosopher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0"/>
          <p:cNvSpPr txBox="1">
            <a:spLocks noGrp="1"/>
          </p:cNvSpPr>
          <p:nvPr>
            <p:ph type="title"/>
          </p:nvPr>
        </p:nvSpPr>
        <p:spPr>
          <a:xfrm>
            <a:off x="648690" y="456123"/>
            <a:ext cx="42948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WHAT IS CULTURE?</a:t>
            </a:r>
            <a:endParaRPr sz="2800" dirty="0"/>
          </a:p>
        </p:txBody>
      </p:sp>
      <p:sp>
        <p:nvSpPr>
          <p:cNvPr id="179" name="Google Shape;179;p30"/>
          <p:cNvSpPr txBox="1">
            <a:spLocks noGrp="1"/>
          </p:cNvSpPr>
          <p:nvPr>
            <p:ph type="subTitle" idx="1"/>
          </p:nvPr>
        </p:nvSpPr>
        <p:spPr>
          <a:xfrm>
            <a:off x="648690" y="1028823"/>
            <a:ext cx="4294800" cy="898831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/>
              <a:t>Defining Culture</a:t>
            </a:r>
            <a:endParaRPr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Culture is “the collective programming of the mind distinguishing members of one group from others” (Hofstede et al., 2010). 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4376" y="1927654"/>
            <a:ext cx="3371990" cy="135306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708495723"/>
              </p:ext>
            </p:extLst>
          </p:nvPr>
        </p:nvGraphicFramePr>
        <p:xfrm>
          <a:off x="5104376" y="3089906"/>
          <a:ext cx="3468306" cy="17359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Google Shape;179;p30"/>
          <p:cNvSpPr txBox="1">
            <a:spLocks/>
          </p:cNvSpPr>
          <p:nvPr/>
        </p:nvSpPr>
        <p:spPr>
          <a:xfrm>
            <a:off x="648690" y="1927654"/>
            <a:ext cx="4294800" cy="2706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Nunito Light"/>
              <a:buChar char="●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■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●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●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○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9pPr>
          </a:lstStyle>
          <a:p>
            <a:pPr marL="171450" indent="-171450"/>
            <a:r>
              <a:rPr lang="en-US" b="1" dirty="0"/>
              <a:t>Learned </a:t>
            </a:r>
            <a:r>
              <a:rPr lang="en-US" b="1" dirty="0" err="1"/>
              <a:t>Behaviour</a:t>
            </a:r>
            <a:endParaRPr lang="en-US" b="1" dirty="0"/>
          </a:p>
          <a:p>
            <a:pPr marL="0" indent="0">
              <a:buNone/>
            </a:pPr>
            <a:r>
              <a:rPr lang="en-US" dirty="0"/>
              <a:t>Culture is learned through family, education, religion, and social interaction rather than inherited biologically (</a:t>
            </a:r>
            <a:r>
              <a:rPr lang="en-US" dirty="0" err="1"/>
              <a:t>Triandis</a:t>
            </a:r>
            <a:r>
              <a:rPr lang="en-US" dirty="0"/>
              <a:t>, 2018).</a:t>
            </a:r>
          </a:p>
          <a:p>
            <a:pPr marL="0" indent="0">
              <a:buNone/>
            </a:pPr>
            <a:endParaRPr lang="en-US" dirty="0"/>
          </a:p>
          <a:p>
            <a:pPr marL="171450" indent="-171450"/>
            <a:r>
              <a:rPr lang="en-US" b="1" dirty="0"/>
              <a:t>Influences Business Practices</a:t>
            </a:r>
          </a:p>
          <a:p>
            <a:pPr marL="0" indent="0">
              <a:buNone/>
            </a:pPr>
            <a:r>
              <a:rPr lang="en-US" dirty="0"/>
              <a:t>Culture shapes leadership styles, decision-making processes, negotiation </a:t>
            </a:r>
            <a:r>
              <a:rPr lang="en-US" dirty="0" err="1"/>
              <a:t>behaviour</a:t>
            </a:r>
            <a:r>
              <a:rPr lang="en-US" dirty="0"/>
              <a:t>, and workplace relationships (Meyer, 2021).</a:t>
            </a:r>
          </a:p>
          <a:p>
            <a:pPr marL="0" indent="0">
              <a:buNone/>
            </a:pPr>
            <a:endParaRPr lang="en-US" dirty="0"/>
          </a:p>
          <a:p>
            <a:pPr marL="171450" indent="-171450"/>
            <a:r>
              <a:rPr lang="en-US" b="1" dirty="0"/>
              <a:t>Dynamic and Adaptive</a:t>
            </a:r>
          </a:p>
          <a:p>
            <a:pPr marL="0" indent="0">
              <a:buNone/>
            </a:pPr>
            <a:r>
              <a:rPr lang="en-US" dirty="0"/>
              <a:t>Culture evolves over time in response to economic, social, and technological changes while maintaining core values (</a:t>
            </a:r>
            <a:r>
              <a:rPr lang="en-GB" dirty="0" err="1"/>
              <a:t>Bozkus</a:t>
            </a:r>
            <a:r>
              <a:rPr lang="en-GB" dirty="0"/>
              <a:t>, 2023</a:t>
            </a:r>
            <a:r>
              <a:rPr lang="en-US" dirty="0"/>
              <a:t>)..</a:t>
            </a:r>
          </a:p>
        </p:txBody>
      </p:sp>
      <p:sp>
        <p:nvSpPr>
          <p:cNvPr id="7" name="Google Shape;179;p30"/>
          <p:cNvSpPr txBox="1">
            <a:spLocks/>
          </p:cNvSpPr>
          <p:nvPr/>
        </p:nvSpPr>
        <p:spPr>
          <a:xfrm>
            <a:off x="5104376" y="1028822"/>
            <a:ext cx="3371990" cy="8988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Nunito Light"/>
              <a:buChar char="●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■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●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●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○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9pPr>
          </a:lstStyle>
          <a:p>
            <a:pPr marL="0" indent="0" algn="ctr">
              <a:buNone/>
            </a:pPr>
            <a:r>
              <a:rPr lang="en-US" b="1" dirty="0"/>
              <a:t>For EcoPack Solutions Ltd, understanding culture is essential when negotiating with Chinese government representatives and manufacturing partners.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32"/>
          <p:cNvSpPr txBox="1">
            <a:spLocks noGrp="1"/>
          </p:cNvSpPr>
          <p:nvPr>
            <p:ph type="title"/>
          </p:nvPr>
        </p:nvSpPr>
        <p:spPr>
          <a:xfrm>
            <a:off x="707643" y="30366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ELEMENTS OF CULTURE</a:t>
            </a:r>
            <a:endParaRPr sz="2800" dirty="0"/>
          </a:p>
        </p:txBody>
      </p:sp>
      <p:sp>
        <p:nvSpPr>
          <p:cNvPr id="197" name="Google Shape;197;p32"/>
          <p:cNvSpPr/>
          <p:nvPr/>
        </p:nvSpPr>
        <p:spPr>
          <a:xfrm>
            <a:off x="6890105" y="1204181"/>
            <a:ext cx="509494" cy="477411"/>
          </a:xfrm>
          <a:custGeom>
            <a:avLst/>
            <a:gdLst/>
            <a:ahLst/>
            <a:cxnLst/>
            <a:rect l="l" t="t" r="r" b="b"/>
            <a:pathLst>
              <a:path w="13975" h="13095" extrusionOk="0">
                <a:moveTo>
                  <a:pt x="10886" y="1630"/>
                </a:moveTo>
                <a:cubicBezTo>
                  <a:pt x="11139" y="1921"/>
                  <a:pt x="11730" y="2493"/>
                  <a:pt x="12654" y="2739"/>
                </a:cubicBezTo>
                <a:cubicBezTo>
                  <a:pt x="12411" y="2819"/>
                  <a:pt x="12156" y="2858"/>
                  <a:pt x="11901" y="2858"/>
                </a:cubicBezTo>
                <a:lnTo>
                  <a:pt x="2076" y="2858"/>
                </a:lnTo>
                <a:cubicBezTo>
                  <a:pt x="1819" y="2858"/>
                  <a:pt x="1566" y="2819"/>
                  <a:pt x="1322" y="2739"/>
                </a:cubicBezTo>
                <a:cubicBezTo>
                  <a:pt x="2245" y="2493"/>
                  <a:pt x="2837" y="1921"/>
                  <a:pt x="3091" y="1630"/>
                </a:cubicBezTo>
                <a:close/>
                <a:moveTo>
                  <a:pt x="4940" y="3676"/>
                </a:moveTo>
                <a:lnTo>
                  <a:pt x="4940" y="4495"/>
                </a:lnTo>
                <a:lnTo>
                  <a:pt x="3304" y="4495"/>
                </a:lnTo>
                <a:lnTo>
                  <a:pt x="3304" y="3676"/>
                </a:lnTo>
                <a:close/>
                <a:moveTo>
                  <a:pt x="6578" y="3676"/>
                </a:moveTo>
                <a:lnTo>
                  <a:pt x="6578" y="4495"/>
                </a:lnTo>
                <a:lnTo>
                  <a:pt x="5760" y="4495"/>
                </a:lnTo>
                <a:lnTo>
                  <a:pt x="5760" y="3676"/>
                </a:lnTo>
                <a:close/>
                <a:moveTo>
                  <a:pt x="8216" y="3676"/>
                </a:moveTo>
                <a:lnTo>
                  <a:pt x="8216" y="4495"/>
                </a:lnTo>
                <a:lnTo>
                  <a:pt x="7397" y="4495"/>
                </a:lnTo>
                <a:lnTo>
                  <a:pt x="7397" y="3676"/>
                </a:lnTo>
                <a:close/>
                <a:moveTo>
                  <a:pt x="10673" y="3676"/>
                </a:moveTo>
                <a:lnTo>
                  <a:pt x="10673" y="4495"/>
                </a:lnTo>
                <a:lnTo>
                  <a:pt x="9035" y="4495"/>
                </a:lnTo>
                <a:lnTo>
                  <a:pt x="9035" y="3676"/>
                </a:lnTo>
                <a:close/>
                <a:moveTo>
                  <a:pt x="10886" y="5313"/>
                </a:moveTo>
                <a:cubicBezTo>
                  <a:pt x="11139" y="5605"/>
                  <a:pt x="11730" y="6177"/>
                  <a:pt x="12654" y="6424"/>
                </a:cubicBezTo>
                <a:cubicBezTo>
                  <a:pt x="12415" y="6501"/>
                  <a:pt x="12166" y="6541"/>
                  <a:pt x="11914" y="6541"/>
                </a:cubicBezTo>
                <a:cubicBezTo>
                  <a:pt x="11910" y="6541"/>
                  <a:pt x="11905" y="6541"/>
                  <a:pt x="11901" y="6541"/>
                </a:cubicBezTo>
                <a:lnTo>
                  <a:pt x="2076" y="6541"/>
                </a:lnTo>
                <a:cubicBezTo>
                  <a:pt x="2071" y="6541"/>
                  <a:pt x="2067" y="6541"/>
                  <a:pt x="2062" y="6541"/>
                </a:cubicBezTo>
                <a:cubicBezTo>
                  <a:pt x="1810" y="6541"/>
                  <a:pt x="1561" y="6501"/>
                  <a:pt x="1322" y="6424"/>
                </a:cubicBezTo>
                <a:cubicBezTo>
                  <a:pt x="2245" y="6177"/>
                  <a:pt x="2837" y="5605"/>
                  <a:pt x="3091" y="5313"/>
                </a:cubicBezTo>
                <a:close/>
                <a:moveTo>
                  <a:pt x="4942" y="7361"/>
                </a:moveTo>
                <a:lnTo>
                  <a:pt x="4942" y="8180"/>
                </a:lnTo>
                <a:lnTo>
                  <a:pt x="2485" y="8180"/>
                </a:lnTo>
                <a:lnTo>
                  <a:pt x="2485" y="7361"/>
                </a:lnTo>
                <a:close/>
                <a:moveTo>
                  <a:pt x="6578" y="7361"/>
                </a:moveTo>
                <a:lnTo>
                  <a:pt x="6578" y="8180"/>
                </a:lnTo>
                <a:lnTo>
                  <a:pt x="5760" y="8180"/>
                </a:lnTo>
                <a:lnTo>
                  <a:pt x="5760" y="7361"/>
                </a:lnTo>
                <a:close/>
                <a:moveTo>
                  <a:pt x="8216" y="7361"/>
                </a:moveTo>
                <a:lnTo>
                  <a:pt x="8216" y="8180"/>
                </a:lnTo>
                <a:lnTo>
                  <a:pt x="7398" y="8180"/>
                </a:lnTo>
                <a:lnTo>
                  <a:pt x="7398" y="7361"/>
                </a:lnTo>
                <a:close/>
                <a:moveTo>
                  <a:pt x="11491" y="7361"/>
                </a:moveTo>
                <a:lnTo>
                  <a:pt x="11491" y="8180"/>
                </a:lnTo>
                <a:lnTo>
                  <a:pt x="9035" y="8180"/>
                </a:lnTo>
                <a:lnTo>
                  <a:pt x="9035" y="7361"/>
                </a:lnTo>
                <a:close/>
                <a:moveTo>
                  <a:pt x="3304" y="10637"/>
                </a:moveTo>
                <a:lnTo>
                  <a:pt x="3304" y="12273"/>
                </a:lnTo>
                <a:lnTo>
                  <a:pt x="2484" y="12273"/>
                </a:lnTo>
                <a:lnTo>
                  <a:pt x="2484" y="10637"/>
                </a:lnTo>
                <a:close/>
                <a:moveTo>
                  <a:pt x="6578" y="10637"/>
                </a:moveTo>
                <a:lnTo>
                  <a:pt x="6578" y="12273"/>
                </a:lnTo>
                <a:lnTo>
                  <a:pt x="5760" y="12273"/>
                </a:lnTo>
                <a:lnTo>
                  <a:pt x="5760" y="10637"/>
                </a:lnTo>
                <a:close/>
                <a:moveTo>
                  <a:pt x="8216" y="10637"/>
                </a:moveTo>
                <a:lnTo>
                  <a:pt x="8216" y="12273"/>
                </a:lnTo>
                <a:lnTo>
                  <a:pt x="7397" y="12273"/>
                </a:lnTo>
                <a:lnTo>
                  <a:pt x="7397" y="10637"/>
                </a:lnTo>
                <a:close/>
                <a:moveTo>
                  <a:pt x="11491" y="10637"/>
                </a:moveTo>
                <a:lnTo>
                  <a:pt x="11491" y="12273"/>
                </a:lnTo>
                <a:lnTo>
                  <a:pt x="10673" y="12273"/>
                </a:lnTo>
                <a:lnTo>
                  <a:pt x="10673" y="10637"/>
                </a:lnTo>
                <a:close/>
                <a:moveTo>
                  <a:pt x="13157" y="8999"/>
                </a:moveTo>
                <a:lnTo>
                  <a:pt x="13157" y="12273"/>
                </a:lnTo>
                <a:lnTo>
                  <a:pt x="12311" y="12273"/>
                </a:lnTo>
                <a:lnTo>
                  <a:pt x="12311" y="10227"/>
                </a:lnTo>
                <a:cubicBezTo>
                  <a:pt x="12311" y="10001"/>
                  <a:pt x="12127" y="9817"/>
                  <a:pt x="11901" y="9817"/>
                </a:cubicBezTo>
                <a:lnTo>
                  <a:pt x="10263" y="9817"/>
                </a:lnTo>
                <a:cubicBezTo>
                  <a:pt x="10037" y="9817"/>
                  <a:pt x="9854" y="10001"/>
                  <a:pt x="9854" y="10227"/>
                </a:cubicBezTo>
                <a:lnTo>
                  <a:pt x="9854" y="12273"/>
                </a:lnTo>
                <a:lnTo>
                  <a:pt x="9035" y="12273"/>
                </a:lnTo>
                <a:lnTo>
                  <a:pt x="9035" y="10227"/>
                </a:lnTo>
                <a:cubicBezTo>
                  <a:pt x="9035" y="10001"/>
                  <a:pt x="8851" y="9817"/>
                  <a:pt x="8625" y="9817"/>
                </a:cubicBezTo>
                <a:lnTo>
                  <a:pt x="5350" y="9817"/>
                </a:lnTo>
                <a:cubicBezTo>
                  <a:pt x="5124" y="9817"/>
                  <a:pt x="4940" y="10001"/>
                  <a:pt x="4940" y="10227"/>
                </a:cubicBezTo>
                <a:lnTo>
                  <a:pt x="4940" y="12273"/>
                </a:lnTo>
                <a:lnTo>
                  <a:pt x="4122" y="12273"/>
                </a:lnTo>
                <a:lnTo>
                  <a:pt x="4122" y="10227"/>
                </a:lnTo>
                <a:cubicBezTo>
                  <a:pt x="4122" y="10001"/>
                  <a:pt x="3938" y="9817"/>
                  <a:pt x="3712" y="9817"/>
                </a:cubicBezTo>
                <a:lnTo>
                  <a:pt x="2076" y="9817"/>
                </a:lnTo>
                <a:cubicBezTo>
                  <a:pt x="1850" y="9817"/>
                  <a:pt x="1666" y="10001"/>
                  <a:pt x="1666" y="10227"/>
                </a:cubicBezTo>
                <a:lnTo>
                  <a:pt x="1666" y="12273"/>
                </a:lnTo>
                <a:lnTo>
                  <a:pt x="820" y="12273"/>
                </a:lnTo>
                <a:lnTo>
                  <a:pt x="820" y="8999"/>
                </a:lnTo>
                <a:close/>
                <a:moveTo>
                  <a:pt x="2894" y="0"/>
                </a:moveTo>
                <a:cubicBezTo>
                  <a:pt x="2671" y="0"/>
                  <a:pt x="2488" y="178"/>
                  <a:pt x="2484" y="400"/>
                </a:cubicBezTo>
                <a:lnTo>
                  <a:pt x="2484" y="1081"/>
                </a:lnTo>
                <a:cubicBezTo>
                  <a:pt x="2267" y="1339"/>
                  <a:pt x="1569" y="2040"/>
                  <a:pt x="410" y="2040"/>
                </a:cubicBezTo>
                <a:cubicBezTo>
                  <a:pt x="184" y="2040"/>
                  <a:pt x="0" y="2224"/>
                  <a:pt x="0" y="2449"/>
                </a:cubicBezTo>
                <a:cubicBezTo>
                  <a:pt x="0" y="3208"/>
                  <a:pt x="1078" y="3678"/>
                  <a:pt x="2074" y="3678"/>
                </a:cubicBezTo>
                <a:lnTo>
                  <a:pt x="2484" y="3678"/>
                </a:lnTo>
                <a:lnTo>
                  <a:pt x="2484" y="4765"/>
                </a:lnTo>
                <a:cubicBezTo>
                  <a:pt x="2267" y="5023"/>
                  <a:pt x="1569" y="5724"/>
                  <a:pt x="410" y="5724"/>
                </a:cubicBezTo>
                <a:cubicBezTo>
                  <a:pt x="184" y="5724"/>
                  <a:pt x="0" y="5908"/>
                  <a:pt x="0" y="6134"/>
                </a:cubicBezTo>
                <a:cubicBezTo>
                  <a:pt x="0" y="6790"/>
                  <a:pt x="804" y="7229"/>
                  <a:pt x="1666" y="7336"/>
                </a:cubicBezTo>
                <a:cubicBezTo>
                  <a:pt x="1666" y="7345"/>
                  <a:pt x="1664" y="7354"/>
                  <a:pt x="1664" y="7362"/>
                </a:cubicBezTo>
                <a:lnTo>
                  <a:pt x="1664" y="8180"/>
                </a:lnTo>
                <a:lnTo>
                  <a:pt x="410" y="8180"/>
                </a:lnTo>
                <a:cubicBezTo>
                  <a:pt x="184" y="8180"/>
                  <a:pt x="0" y="8364"/>
                  <a:pt x="0" y="8590"/>
                </a:cubicBezTo>
                <a:lnTo>
                  <a:pt x="0" y="12685"/>
                </a:lnTo>
                <a:cubicBezTo>
                  <a:pt x="0" y="12911"/>
                  <a:pt x="184" y="13095"/>
                  <a:pt x="410" y="13095"/>
                </a:cubicBezTo>
                <a:lnTo>
                  <a:pt x="13565" y="13095"/>
                </a:lnTo>
                <a:cubicBezTo>
                  <a:pt x="13793" y="13095"/>
                  <a:pt x="13975" y="12911"/>
                  <a:pt x="13975" y="12685"/>
                </a:cubicBezTo>
                <a:lnTo>
                  <a:pt x="13975" y="8589"/>
                </a:lnTo>
                <a:cubicBezTo>
                  <a:pt x="13975" y="8363"/>
                  <a:pt x="13793" y="8180"/>
                  <a:pt x="13565" y="8180"/>
                </a:cubicBezTo>
                <a:lnTo>
                  <a:pt x="12311" y="8180"/>
                </a:lnTo>
                <a:lnTo>
                  <a:pt x="12311" y="7361"/>
                </a:lnTo>
                <a:cubicBezTo>
                  <a:pt x="12311" y="7352"/>
                  <a:pt x="12311" y="7343"/>
                  <a:pt x="12309" y="7336"/>
                </a:cubicBezTo>
                <a:cubicBezTo>
                  <a:pt x="13171" y="7227"/>
                  <a:pt x="13975" y="6789"/>
                  <a:pt x="13975" y="6133"/>
                </a:cubicBezTo>
                <a:cubicBezTo>
                  <a:pt x="13975" y="5907"/>
                  <a:pt x="13791" y="5723"/>
                  <a:pt x="13565" y="5723"/>
                </a:cubicBezTo>
                <a:cubicBezTo>
                  <a:pt x="12405" y="5723"/>
                  <a:pt x="11707" y="5022"/>
                  <a:pt x="11491" y="4764"/>
                </a:cubicBezTo>
                <a:lnTo>
                  <a:pt x="11491" y="3676"/>
                </a:lnTo>
                <a:lnTo>
                  <a:pt x="11901" y="3676"/>
                </a:lnTo>
                <a:cubicBezTo>
                  <a:pt x="12899" y="3676"/>
                  <a:pt x="13975" y="3207"/>
                  <a:pt x="13975" y="2448"/>
                </a:cubicBezTo>
                <a:cubicBezTo>
                  <a:pt x="13975" y="2222"/>
                  <a:pt x="13791" y="2038"/>
                  <a:pt x="13565" y="2038"/>
                </a:cubicBezTo>
                <a:cubicBezTo>
                  <a:pt x="12405" y="2038"/>
                  <a:pt x="11707" y="1336"/>
                  <a:pt x="11491" y="1079"/>
                </a:cubicBezTo>
                <a:lnTo>
                  <a:pt x="11491" y="400"/>
                </a:lnTo>
                <a:cubicBezTo>
                  <a:pt x="11487" y="178"/>
                  <a:pt x="11304" y="0"/>
                  <a:pt x="11081" y="0"/>
                </a:cubicBezTo>
                <a:cubicBezTo>
                  <a:pt x="10858" y="0"/>
                  <a:pt x="10677" y="178"/>
                  <a:pt x="10673" y="400"/>
                </a:cubicBezTo>
                <a:lnTo>
                  <a:pt x="10673" y="810"/>
                </a:lnTo>
                <a:lnTo>
                  <a:pt x="3304" y="810"/>
                </a:lnTo>
                <a:lnTo>
                  <a:pt x="3304" y="400"/>
                </a:lnTo>
                <a:cubicBezTo>
                  <a:pt x="3298" y="178"/>
                  <a:pt x="3117" y="0"/>
                  <a:pt x="289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98" name="Google Shape;198;p32"/>
          <p:cNvGrpSpPr/>
          <p:nvPr/>
        </p:nvGrpSpPr>
        <p:grpSpPr>
          <a:xfrm>
            <a:off x="1556618" y="1171989"/>
            <a:ext cx="513249" cy="509603"/>
            <a:chOff x="3255775" y="3238975"/>
            <a:chExt cx="351950" cy="349450"/>
          </a:xfrm>
        </p:grpSpPr>
        <p:sp>
          <p:nvSpPr>
            <p:cNvPr id="199" name="Google Shape;199;p32"/>
            <p:cNvSpPr/>
            <p:nvPr/>
          </p:nvSpPr>
          <p:spPr>
            <a:xfrm>
              <a:off x="3294025" y="3321600"/>
              <a:ext cx="275925" cy="266825"/>
            </a:xfrm>
            <a:custGeom>
              <a:avLst/>
              <a:gdLst/>
              <a:ahLst/>
              <a:cxnLst/>
              <a:rect l="l" t="t" r="r" b="b"/>
              <a:pathLst>
                <a:path w="11037" h="10673" extrusionOk="0">
                  <a:moveTo>
                    <a:pt x="8795" y="819"/>
                  </a:moveTo>
                  <a:cubicBezTo>
                    <a:pt x="9472" y="821"/>
                    <a:pt x="10021" y="1370"/>
                    <a:pt x="10023" y="2047"/>
                  </a:cubicBezTo>
                  <a:cubicBezTo>
                    <a:pt x="10018" y="2270"/>
                    <a:pt x="9836" y="2449"/>
                    <a:pt x="9613" y="2449"/>
                  </a:cubicBezTo>
                  <a:cubicBezTo>
                    <a:pt x="9390" y="2449"/>
                    <a:pt x="9209" y="2270"/>
                    <a:pt x="9204" y="2047"/>
                  </a:cubicBezTo>
                  <a:cubicBezTo>
                    <a:pt x="9204" y="1821"/>
                    <a:pt x="9020" y="1639"/>
                    <a:pt x="8795" y="1639"/>
                  </a:cubicBezTo>
                  <a:cubicBezTo>
                    <a:pt x="8569" y="1639"/>
                    <a:pt x="8385" y="1821"/>
                    <a:pt x="8385" y="2047"/>
                  </a:cubicBezTo>
                  <a:cubicBezTo>
                    <a:pt x="8380" y="2270"/>
                    <a:pt x="8198" y="2449"/>
                    <a:pt x="7976" y="2449"/>
                  </a:cubicBezTo>
                  <a:cubicBezTo>
                    <a:pt x="7753" y="2449"/>
                    <a:pt x="7571" y="2270"/>
                    <a:pt x="7566" y="2047"/>
                  </a:cubicBezTo>
                  <a:cubicBezTo>
                    <a:pt x="7562" y="1824"/>
                    <a:pt x="7380" y="1646"/>
                    <a:pt x="7156" y="1646"/>
                  </a:cubicBezTo>
                  <a:cubicBezTo>
                    <a:pt x="6933" y="1646"/>
                    <a:pt x="6752" y="1824"/>
                    <a:pt x="6748" y="2047"/>
                  </a:cubicBezTo>
                  <a:cubicBezTo>
                    <a:pt x="6742" y="2270"/>
                    <a:pt x="6561" y="2449"/>
                    <a:pt x="6338" y="2449"/>
                  </a:cubicBezTo>
                  <a:cubicBezTo>
                    <a:pt x="6115" y="2449"/>
                    <a:pt x="5933" y="2270"/>
                    <a:pt x="5928" y="2047"/>
                  </a:cubicBezTo>
                  <a:cubicBezTo>
                    <a:pt x="5924" y="1824"/>
                    <a:pt x="5741" y="1646"/>
                    <a:pt x="5518" y="1646"/>
                  </a:cubicBezTo>
                  <a:cubicBezTo>
                    <a:pt x="5297" y="1646"/>
                    <a:pt x="5114" y="1824"/>
                    <a:pt x="5110" y="2047"/>
                  </a:cubicBezTo>
                  <a:cubicBezTo>
                    <a:pt x="5106" y="2270"/>
                    <a:pt x="4923" y="2449"/>
                    <a:pt x="4700" y="2449"/>
                  </a:cubicBezTo>
                  <a:cubicBezTo>
                    <a:pt x="4477" y="2449"/>
                    <a:pt x="4296" y="2270"/>
                    <a:pt x="4290" y="2047"/>
                  </a:cubicBezTo>
                  <a:cubicBezTo>
                    <a:pt x="4286" y="1824"/>
                    <a:pt x="4105" y="1646"/>
                    <a:pt x="3882" y="1646"/>
                  </a:cubicBezTo>
                  <a:cubicBezTo>
                    <a:pt x="3659" y="1646"/>
                    <a:pt x="3476" y="1824"/>
                    <a:pt x="3472" y="2047"/>
                  </a:cubicBezTo>
                  <a:cubicBezTo>
                    <a:pt x="3468" y="2270"/>
                    <a:pt x="3285" y="2449"/>
                    <a:pt x="3062" y="2449"/>
                  </a:cubicBezTo>
                  <a:cubicBezTo>
                    <a:pt x="2839" y="2449"/>
                    <a:pt x="2658" y="2270"/>
                    <a:pt x="2654" y="2047"/>
                  </a:cubicBezTo>
                  <a:cubicBezTo>
                    <a:pt x="2654" y="1821"/>
                    <a:pt x="2470" y="1639"/>
                    <a:pt x="2244" y="1639"/>
                  </a:cubicBezTo>
                  <a:cubicBezTo>
                    <a:pt x="2018" y="1639"/>
                    <a:pt x="1834" y="1821"/>
                    <a:pt x="1834" y="2047"/>
                  </a:cubicBezTo>
                  <a:cubicBezTo>
                    <a:pt x="1830" y="2270"/>
                    <a:pt x="1648" y="2449"/>
                    <a:pt x="1425" y="2449"/>
                  </a:cubicBezTo>
                  <a:cubicBezTo>
                    <a:pt x="1202" y="2449"/>
                    <a:pt x="1020" y="2270"/>
                    <a:pt x="1016" y="2047"/>
                  </a:cubicBezTo>
                  <a:cubicBezTo>
                    <a:pt x="1016" y="1370"/>
                    <a:pt x="1566" y="821"/>
                    <a:pt x="2244" y="819"/>
                  </a:cubicBezTo>
                  <a:close/>
                  <a:moveTo>
                    <a:pt x="8793" y="2963"/>
                  </a:moveTo>
                  <a:cubicBezTo>
                    <a:pt x="8960" y="3112"/>
                    <a:pt x="9165" y="3213"/>
                    <a:pt x="9385" y="3254"/>
                  </a:cubicBezTo>
                  <a:cubicBezTo>
                    <a:pt x="10223" y="4489"/>
                    <a:pt x="10227" y="6130"/>
                    <a:pt x="9400" y="7370"/>
                  </a:cubicBezTo>
                  <a:lnTo>
                    <a:pt x="1637" y="7370"/>
                  </a:lnTo>
                  <a:cubicBezTo>
                    <a:pt x="810" y="6130"/>
                    <a:pt x="814" y="4489"/>
                    <a:pt x="1650" y="3254"/>
                  </a:cubicBezTo>
                  <a:cubicBezTo>
                    <a:pt x="1872" y="3213"/>
                    <a:pt x="2076" y="3112"/>
                    <a:pt x="2242" y="2963"/>
                  </a:cubicBezTo>
                  <a:cubicBezTo>
                    <a:pt x="2475" y="3171"/>
                    <a:pt x="2769" y="3276"/>
                    <a:pt x="3062" y="3276"/>
                  </a:cubicBezTo>
                  <a:cubicBezTo>
                    <a:pt x="3355" y="3276"/>
                    <a:pt x="3648" y="3171"/>
                    <a:pt x="3880" y="2963"/>
                  </a:cubicBezTo>
                  <a:cubicBezTo>
                    <a:pt x="4114" y="3171"/>
                    <a:pt x="4406" y="3276"/>
                    <a:pt x="4699" y="3276"/>
                  </a:cubicBezTo>
                  <a:cubicBezTo>
                    <a:pt x="4992" y="3276"/>
                    <a:pt x="5285" y="3171"/>
                    <a:pt x="5518" y="2963"/>
                  </a:cubicBezTo>
                  <a:cubicBezTo>
                    <a:pt x="5751" y="3171"/>
                    <a:pt x="6044" y="3276"/>
                    <a:pt x="6337" y="3276"/>
                  </a:cubicBezTo>
                  <a:cubicBezTo>
                    <a:pt x="6630" y="3276"/>
                    <a:pt x="6923" y="3171"/>
                    <a:pt x="7156" y="2963"/>
                  </a:cubicBezTo>
                  <a:cubicBezTo>
                    <a:pt x="7389" y="3171"/>
                    <a:pt x="7682" y="3276"/>
                    <a:pt x="7975" y="3276"/>
                  </a:cubicBezTo>
                  <a:cubicBezTo>
                    <a:pt x="8268" y="3276"/>
                    <a:pt x="8561" y="3171"/>
                    <a:pt x="8793" y="2963"/>
                  </a:cubicBezTo>
                  <a:close/>
                  <a:moveTo>
                    <a:pt x="10023" y="8188"/>
                  </a:moveTo>
                  <a:lnTo>
                    <a:pt x="10023" y="9854"/>
                  </a:lnTo>
                  <a:lnTo>
                    <a:pt x="9204" y="9854"/>
                  </a:lnTo>
                  <a:lnTo>
                    <a:pt x="9204" y="9445"/>
                  </a:lnTo>
                  <a:cubicBezTo>
                    <a:pt x="9204" y="9219"/>
                    <a:pt x="9020" y="9036"/>
                    <a:pt x="8795" y="9036"/>
                  </a:cubicBezTo>
                  <a:lnTo>
                    <a:pt x="6337" y="9036"/>
                  </a:lnTo>
                  <a:cubicBezTo>
                    <a:pt x="6111" y="9036"/>
                    <a:pt x="5927" y="9219"/>
                    <a:pt x="5928" y="9445"/>
                  </a:cubicBezTo>
                  <a:lnTo>
                    <a:pt x="5928" y="9854"/>
                  </a:lnTo>
                  <a:lnTo>
                    <a:pt x="5109" y="9854"/>
                  </a:lnTo>
                  <a:lnTo>
                    <a:pt x="5109" y="9445"/>
                  </a:lnTo>
                  <a:cubicBezTo>
                    <a:pt x="5109" y="9219"/>
                    <a:pt x="4926" y="9036"/>
                    <a:pt x="4700" y="9036"/>
                  </a:cubicBezTo>
                  <a:lnTo>
                    <a:pt x="2244" y="9036"/>
                  </a:lnTo>
                  <a:cubicBezTo>
                    <a:pt x="2018" y="9036"/>
                    <a:pt x="1834" y="9219"/>
                    <a:pt x="1834" y="9445"/>
                  </a:cubicBezTo>
                  <a:lnTo>
                    <a:pt x="1834" y="9854"/>
                  </a:lnTo>
                  <a:lnTo>
                    <a:pt x="1016" y="9854"/>
                  </a:lnTo>
                  <a:lnTo>
                    <a:pt x="1016" y="8188"/>
                  </a:lnTo>
                  <a:close/>
                  <a:moveTo>
                    <a:pt x="2244" y="1"/>
                  </a:moveTo>
                  <a:cubicBezTo>
                    <a:pt x="1114" y="2"/>
                    <a:pt x="199" y="918"/>
                    <a:pt x="197" y="2047"/>
                  </a:cubicBezTo>
                  <a:cubicBezTo>
                    <a:pt x="197" y="2476"/>
                    <a:pt x="420" y="2873"/>
                    <a:pt x="785" y="3096"/>
                  </a:cubicBezTo>
                  <a:cubicBezTo>
                    <a:pt x="36" y="4414"/>
                    <a:pt x="0" y="6019"/>
                    <a:pt x="688" y="7370"/>
                  </a:cubicBezTo>
                  <a:lnTo>
                    <a:pt x="606" y="7370"/>
                  </a:lnTo>
                  <a:cubicBezTo>
                    <a:pt x="380" y="7370"/>
                    <a:pt x="197" y="7554"/>
                    <a:pt x="197" y="7780"/>
                  </a:cubicBezTo>
                  <a:lnTo>
                    <a:pt x="196" y="7780"/>
                  </a:lnTo>
                  <a:lnTo>
                    <a:pt x="196" y="10262"/>
                  </a:lnTo>
                  <a:cubicBezTo>
                    <a:pt x="196" y="10488"/>
                    <a:pt x="380" y="10672"/>
                    <a:pt x="606" y="10672"/>
                  </a:cubicBezTo>
                  <a:lnTo>
                    <a:pt x="2244" y="10672"/>
                  </a:lnTo>
                  <a:cubicBezTo>
                    <a:pt x="2470" y="10672"/>
                    <a:pt x="2654" y="10488"/>
                    <a:pt x="2654" y="10262"/>
                  </a:cubicBezTo>
                  <a:lnTo>
                    <a:pt x="2654" y="9852"/>
                  </a:lnTo>
                  <a:lnTo>
                    <a:pt x="4290" y="9852"/>
                  </a:lnTo>
                  <a:lnTo>
                    <a:pt x="4290" y="10262"/>
                  </a:lnTo>
                  <a:cubicBezTo>
                    <a:pt x="4289" y="10488"/>
                    <a:pt x="4473" y="10672"/>
                    <a:pt x="4699" y="10672"/>
                  </a:cubicBezTo>
                  <a:lnTo>
                    <a:pt x="6337" y="10672"/>
                  </a:lnTo>
                  <a:cubicBezTo>
                    <a:pt x="6563" y="10672"/>
                    <a:pt x="6747" y="10488"/>
                    <a:pt x="6747" y="10262"/>
                  </a:cubicBezTo>
                  <a:lnTo>
                    <a:pt x="6747" y="9852"/>
                  </a:lnTo>
                  <a:lnTo>
                    <a:pt x="8383" y="9852"/>
                  </a:lnTo>
                  <a:lnTo>
                    <a:pt x="8383" y="10262"/>
                  </a:lnTo>
                  <a:cubicBezTo>
                    <a:pt x="8383" y="10488"/>
                    <a:pt x="8567" y="10672"/>
                    <a:pt x="8793" y="10672"/>
                  </a:cubicBezTo>
                  <a:lnTo>
                    <a:pt x="10431" y="10672"/>
                  </a:lnTo>
                  <a:cubicBezTo>
                    <a:pt x="10657" y="10672"/>
                    <a:pt x="10840" y="10488"/>
                    <a:pt x="10840" y="10262"/>
                  </a:cubicBezTo>
                  <a:lnTo>
                    <a:pt x="10840" y="7780"/>
                  </a:lnTo>
                  <a:cubicBezTo>
                    <a:pt x="10840" y="7554"/>
                    <a:pt x="10657" y="7370"/>
                    <a:pt x="10431" y="7370"/>
                  </a:cubicBezTo>
                  <a:lnTo>
                    <a:pt x="10349" y="7370"/>
                  </a:lnTo>
                  <a:cubicBezTo>
                    <a:pt x="11037" y="6019"/>
                    <a:pt x="11000" y="4414"/>
                    <a:pt x="10252" y="3096"/>
                  </a:cubicBezTo>
                  <a:cubicBezTo>
                    <a:pt x="10617" y="2873"/>
                    <a:pt x="10840" y="2476"/>
                    <a:pt x="10840" y="2047"/>
                  </a:cubicBezTo>
                  <a:cubicBezTo>
                    <a:pt x="10838" y="918"/>
                    <a:pt x="9923" y="2"/>
                    <a:pt x="879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32"/>
            <p:cNvSpPr/>
            <p:nvPr/>
          </p:nvSpPr>
          <p:spPr>
            <a:xfrm>
              <a:off x="3398850" y="3423925"/>
              <a:ext cx="63850" cy="61450"/>
            </a:xfrm>
            <a:custGeom>
              <a:avLst/>
              <a:gdLst/>
              <a:ahLst/>
              <a:cxnLst/>
              <a:rect l="l" t="t" r="r" b="b"/>
              <a:pathLst>
                <a:path w="2554" h="2458" extrusionOk="0">
                  <a:moveTo>
                    <a:pt x="1322" y="819"/>
                  </a:moveTo>
                  <a:cubicBezTo>
                    <a:pt x="1533" y="819"/>
                    <a:pt x="1735" y="984"/>
                    <a:pt x="1735" y="1230"/>
                  </a:cubicBezTo>
                  <a:cubicBezTo>
                    <a:pt x="1734" y="1456"/>
                    <a:pt x="1551" y="1639"/>
                    <a:pt x="1325" y="1639"/>
                  </a:cubicBezTo>
                  <a:cubicBezTo>
                    <a:pt x="960" y="1639"/>
                    <a:pt x="778" y="1199"/>
                    <a:pt x="1036" y="941"/>
                  </a:cubicBezTo>
                  <a:cubicBezTo>
                    <a:pt x="1119" y="857"/>
                    <a:pt x="1222" y="819"/>
                    <a:pt x="1322" y="819"/>
                  </a:cubicBezTo>
                  <a:close/>
                  <a:moveTo>
                    <a:pt x="1325" y="1"/>
                  </a:moveTo>
                  <a:cubicBezTo>
                    <a:pt x="829" y="1"/>
                    <a:pt x="381" y="301"/>
                    <a:pt x="190" y="760"/>
                  </a:cubicBezTo>
                  <a:cubicBezTo>
                    <a:pt x="0" y="1219"/>
                    <a:pt x="104" y="1748"/>
                    <a:pt x="456" y="2098"/>
                  </a:cubicBezTo>
                  <a:cubicBezTo>
                    <a:pt x="692" y="2333"/>
                    <a:pt x="1005" y="2458"/>
                    <a:pt x="1325" y="2458"/>
                  </a:cubicBezTo>
                  <a:cubicBezTo>
                    <a:pt x="1483" y="2458"/>
                    <a:pt x="1643" y="2427"/>
                    <a:pt x="1795" y="2365"/>
                  </a:cubicBezTo>
                  <a:cubicBezTo>
                    <a:pt x="2254" y="2175"/>
                    <a:pt x="2554" y="1727"/>
                    <a:pt x="2554" y="1230"/>
                  </a:cubicBezTo>
                  <a:cubicBezTo>
                    <a:pt x="2552" y="551"/>
                    <a:pt x="2003" y="2"/>
                    <a:pt x="132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" name="Google Shape;201;p32"/>
            <p:cNvSpPr/>
            <p:nvPr/>
          </p:nvSpPr>
          <p:spPr>
            <a:xfrm>
              <a:off x="3255775" y="3238975"/>
              <a:ext cx="147000" cy="62275"/>
            </a:xfrm>
            <a:custGeom>
              <a:avLst/>
              <a:gdLst/>
              <a:ahLst/>
              <a:cxnLst/>
              <a:rect l="l" t="t" r="r" b="b"/>
              <a:pathLst>
                <a:path w="5880" h="2491" extrusionOk="0">
                  <a:moveTo>
                    <a:pt x="463" y="0"/>
                  </a:moveTo>
                  <a:cubicBezTo>
                    <a:pt x="292" y="0"/>
                    <a:pt x="132" y="107"/>
                    <a:pt x="75" y="279"/>
                  </a:cubicBezTo>
                  <a:cubicBezTo>
                    <a:pt x="1" y="496"/>
                    <a:pt x="121" y="732"/>
                    <a:pt x="340" y="800"/>
                  </a:cubicBezTo>
                  <a:lnTo>
                    <a:pt x="5280" y="2466"/>
                  </a:lnTo>
                  <a:cubicBezTo>
                    <a:pt x="5326" y="2483"/>
                    <a:pt x="5373" y="2490"/>
                    <a:pt x="5419" y="2490"/>
                  </a:cubicBezTo>
                  <a:cubicBezTo>
                    <a:pt x="5590" y="2490"/>
                    <a:pt x="5749" y="2383"/>
                    <a:pt x="5807" y="2211"/>
                  </a:cubicBezTo>
                  <a:cubicBezTo>
                    <a:pt x="5880" y="1994"/>
                    <a:pt x="5761" y="1759"/>
                    <a:pt x="5541" y="1690"/>
                  </a:cubicBezTo>
                  <a:lnTo>
                    <a:pt x="602" y="24"/>
                  </a:lnTo>
                  <a:cubicBezTo>
                    <a:pt x="556" y="8"/>
                    <a:pt x="509" y="0"/>
                    <a:pt x="46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Google Shape;202;p32"/>
            <p:cNvSpPr/>
            <p:nvPr/>
          </p:nvSpPr>
          <p:spPr>
            <a:xfrm>
              <a:off x="3461150" y="3239100"/>
              <a:ext cx="146575" cy="62125"/>
            </a:xfrm>
            <a:custGeom>
              <a:avLst/>
              <a:gdLst/>
              <a:ahLst/>
              <a:cxnLst/>
              <a:rect l="l" t="t" r="r" b="b"/>
              <a:pathLst>
                <a:path w="5863" h="2485" extrusionOk="0">
                  <a:moveTo>
                    <a:pt x="5403" y="0"/>
                  </a:moveTo>
                  <a:cubicBezTo>
                    <a:pt x="5363" y="0"/>
                    <a:pt x="5321" y="6"/>
                    <a:pt x="5280" y="19"/>
                  </a:cubicBezTo>
                  <a:lnTo>
                    <a:pt x="340" y="1685"/>
                  </a:lnTo>
                  <a:cubicBezTo>
                    <a:pt x="121" y="1753"/>
                    <a:pt x="1" y="1989"/>
                    <a:pt x="75" y="2206"/>
                  </a:cubicBezTo>
                  <a:cubicBezTo>
                    <a:pt x="133" y="2377"/>
                    <a:pt x="293" y="2485"/>
                    <a:pt x="464" y="2485"/>
                  </a:cubicBezTo>
                  <a:cubicBezTo>
                    <a:pt x="510" y="2485"/>
                    <a:pt x="556" y="2477"/>
                    <a:pt x="602" y="2461"/>
                  </a:cubicBezTo>
                  <a:lnTo>
                    <a:pt x="5542" y="795"/>
                  </a:lnTo>
                  <a:cubicBezTo>
                    <a:pt x="5752" y="719"/>
                    <a:pt x="5862" y="490"/>
                    <a:pt x="5791" y="278"/>
                  </a:cubicBezTo>
                  <a:cubicBezTo>
                    <a:pt x="5734" y="108"/>
                    <a:pt x="5575" y="0"/>
                    <a:pt x="540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3635" y="999404"/>
            <a:ext cx="3216730" cy="90902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2862674"/>
              </p:ext>
            </p:extLst>
          </p:nvPr>
        </p:nvGraphicFramePr>
        <p:xfrm>
          <a:off x="1556618" y="2512961"/>
          <a:ext cx="6042787" cy="2178608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22860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567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8859"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Hind" panose="020B0604020202020204" charset="0"/>
                          <a:cs typeface="Hind" panose="020B0604020202020204" charset="0"/>
                        </a:rPr>
                        <a:t>Cultural Element</a:t>
                      </a: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Hind" panose="020B0604020202020204" charset="0"/>
                          <a:cs typeface="Hind" panose="020B0604020202020204" charset="0"/>
                        </a:rPr>
                        <a:t>Business Relevance</a:t>
                      </a: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6709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Hind" panose="020B0604020202020204" charset="0"/>
                          <a:cs typeface="Hind" panose="020B0604020202020204" charset="0"/>
                        </a:rPr>
                        <a:t>Values &amp; Beliefs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Hind" panose="020B0604020202020204" charset="0"/>
                          <a:cs typeface="Hind" panose="020B0604020202020204" charset="0"/>
                        </a:rPr>
                        <a:t>Influence decision-making and ethical behavior (Roy et al., 2024)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6709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Hind" panose="020B0604020202020204" charset="0"/>
                          <a:cs typeface="Hind" panose="020B0604020202020204" charset="0"/>
                        </a:rPr>
                        <a:t>Language &amp; Communication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Hind" panose="020B0604020202020204" charset="0"/>
                          <a:cs typeface="Hind" panose="020B0604020202020204" charset="0"/>
                        </a:rPr>
                        <a:t>Affects negotiation style and information exchange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6888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Hind" panose="020B0604020202020204" charset="0"/>
                          <a:cs typeface="Hind" panose="020B0604020202020204" charset="0"/>
                        </a:rPr>
                        <a:t>Social Norms &amp; Customs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Hind" panose="020B0604020202020204" charset="0"/>
                          <a:cs typeface="Hind" panose="020B0604020202020204" charset="0"/>
                        </a:rPr>
                        <a:t>Guide acceptable behaviour and etiquette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6709">
                <a:tc>
                  <a:txBody>
                    <a:bodyPr/>
                    <a:lstStyle/>
                    <a:p>
                      <a:r>
                        <a:rPr lang="en-GB" sz="1200">
                          <a:latin typeface="Hind" panose="020B0604020202020204" charset="0"/>
                          <a:cs typeface="Hind" panose="020B0604020202020204" charset="0"/>
                        </a:rPr>
                        <a:t>Power &amp; Hierarchy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Hind" panose="020B0604020202020204" charset="0"/>
                          <a:cs typeface="Hind" panose="020B0604020202020204" charset="0"/>
                        </a:rPr>
                        <a:t>Shapes authority and </a:t>
                      </a:r>
                      <a:r>
                        <a:rPr lang="en-US" sz="1200" dirty="0" err="1">
                          <a:latin typeface="Hind" panose="020B0604020202020204" charset="0"/>
                          <a:cs typeface="Hind" panose="020B0604020202020204" charset="0"/>
                        </a:rPr>
                        <a:t>organisational</a:t>
                      </a:r>
                      <a:r>
                        <a:rPr lang="en-US" sz="1200" dirty="0">
                          <a:latin typeface="Hind" panose="020B0604020202020204" charset="0"/>
                          <a:cs typeface="Hind" panose="020B0604020202020204" charset="0"/>
                        </a:rPr>
                        <a:t> relationships (</a:t>
                      </a:r>
                      <a:r>
                        <a:rPr lang="en-US" sz="1200" dirty="0" err="1">
                          <a:latin typeface="Hind" panose="020B0604020202020204" charset="0"/>
                          <a:cs typeface="Hind" panose="020B0604020202020204" charset="0"/>
                        </a:rPr>
                        <a:t>Bamidele</a:t>
                      </a:r>
                      <a:r>
                        <a:rPr lang="en-US" sz="1200" dirty="0">
                          <a:latin typeface="Hind" panose="020B0604020202020204" charset="0"/>
                          <a:cs typeface="Hind" panose="020B0604020202020204" charset="0"/>
                        </a:rPr>
                        <a:t>, 2022).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6888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Hind" panose="020B0604020202020204" charset="0"/>
                          <a:cs typeface="Hind" panose="020B0604020202020204" charset="0"/>
                        </a:rPr>
                        <a:t>Relationship Orientation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Hind" panose="020B0604020202020204" charset="0"/>
                          <a:cs typeface="Hind" panose="020B0604020202020204" charset="0"/>
                        </a:rPr>
                        <a:t>Determines importance of trust and networking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1" name="Google Shape;179;p30"/>
          <p:cNvSpPr txBox="1">
            <a:spLocks/>
          </p:cNvSpPr>
          <p:nvPr/>
        </p:nvSpPr>
        <p:spPr>
          <a:xfrm>
            <a:off x="1556618" y="1980438"/>
            <a:ext cx="6042787" cy="4472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Nunito Light"/>
              <a:buChar char="●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■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●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●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○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 sz="1200" b="0" i="0" u="none" strike="noStrike" cap="none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defRPr>
            </a:lvl9pPr>
          </a:lstStyle>
          <a:p>
            <a:pPr marL="0" indent="0" algn="ctr">
              <a:buNone/>
            </a:pPr>
            <a:r>
              <a:rPr lang="en-US" b="1" dirty="0"/>
              <a:t>These cultural elements influence communication, relationship-building, decision-making and partnership development in China. 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33"/>
          <p:cNvSpPr txBox="1">
            <a:spLocks noGrp="1"/>
          </p:cNvSpPr>
          <p:nvPr>
            <p:ph type="title"/>
          </p:nvPr>
        </p:nvSpPr>
        <p:spPr>
          <a:xfrm>
            <a:off x="690068" y="284388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HOFSTEDE’S CULTURAL DIMENSIONS THEORY</a:t>
            </a:r>
            <a:endParaRPr sz="2800" dirty="0"/>
          </a:p>
        </p:txBody>
      </p:sp>
      <p:sp>
        <p:nvSpPr>
          <p:cNvPr id="208" name="Google Shape;208;p33"/>
          <p:cNvSpPr txBox="1">
            <a:spLocks noGrp="1"/>
          </p:cNvSpPr>
          <p:nvPr>
            <p:ph type="subTitle" idx="4"/>
          </p:nvPr>
        </p:nvSpPr>
        <p:spPr>
          <a:xfrm>
            <a:off x="449844" y="2046825"/>
            <a:ext cx="2062500" cy="80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/>
              <a:t>POWER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/>
              <a:t>DISTANCE</a:t>
            </a:r>
            <a:endParaRPr sz="1600" dirty="0"/>
          </a:p>
        </p:txBody>
      </p:sp>
      <p:sp>
        <p:nvSpPr>
          <p:cNvPr id="209" name="Google Shape;209;p33"/>
          <p:cNvSpPr txBox="1">
            <a:spLocks noGrp="1"/>
          </p:cNvSpPr>
          <p:nvPr>
            <p:ph type="subTitle" idx="5"/>
          </p:nvPr>
        </p:nvSpPr>
        <p:spPr>
          <a:xfrm>
            <a:off x="3540750" y="3396422"/>
            <a:ext cx="2062500" cy="50796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 dirty="0"/>
              <a:t>LONG-TERM ORIENTATION</a:t>
            </a:r>
            <a:endParaRPr sz="1400" dirty="0"/>
          </a:p>
        </p:txBody>
      </p:sp>
      <p:sp>
        <p:nvSpPr>
          <p:cNvPr id="210" name="Google Shape;210;p33"/>
          <p:cNvSpPr txBox="1">
            <a:spLocks noGrp="1"/>
          </p:cNvSpPr>
          <p:nvPr>
            <p:ph type="subTitle" idx="1"/>
          </p:nvPr>
        </p:nvSpPr>
        <p:spPr>
          <a:xfrm>
            <a:off x="449844" y="2865025"/>
            <a:ext cx="2062500" cy="160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" dirty="0"/>
              <a:t>China 80 vs UK 35 (Hofstede, 2025). Hierarchy is deeply respected. Senior executives hold power; </a:t>
            </a:r>
            <a:r>
              <a:rPr lang="en-US" dirty="0"/>
              <a:t>EcoPack Solutions Ltd must ensure senior managers engage directly with Chinese decision-makers.</a:t>
            </a:r>
            <a:endParaRPr dirty="0"/>
          </a:p>
        </p:txBody>
      </p:sp>
      <p:sp>
        <p:nvSpPr>
          <p:cNvPr id="211" name="Google Shape;211;p33"/>
          <p:cNvSpPr txBox="1">
            <a:spLocks noGrp="1"/>
          </p:cNvSpPr>
          <p:nvPr>
            <p:ph type="subTitle" idx="2"/>
          </p:nvPr>
        </p:nvSpPr>
        <p:spPr>
          <a:xfrm>
            <a:off x="2743200" y="3855308"/>
            <a:ext cx="3657600" cy="92816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" sz="1100" dirty="0"/>
              <a:t>China scores 87, highest globally (Hofstede, 2025). Long-term relationships and future gains matter more than short-term profit. </a:t>
            </a:r>
            <a:r>
              <a:rPr lang="en-US" sz="1100" dirty="0"/>
              <a:t>EcoPack Solutions Ltd should </a:t>
            </a:r>
            <a:r>
              <a:rPr lang="en-US" sz="1100" dirty="0" err="1"/>
              <a:t>emphasise</a:t>
            </a:r>
            <a:r>
              <a:rPr lang="en-US" sz="1100" dirty="0"/>
              <a:t> long-term collaboration rather than short-term commercial gains.</a:t>
            </a:r>
            <a:endParaRPr sz="1100" dirty="0"/>
          </a:p>
        </p:txBody>
      </p:sp>
      <p:sp>
        <p:nvSpPr>
          <p:cNvPr id="212" name="Google Shape;212;p33"/>
          <p:cNvSpPr txBox="1">
            <a:spLocks noGrp="1"/>
          </p:cNvSpPr>
          <p:nvPr>
            <p:ph type="subTitle" idx="3"/>
          </p:nvPr>
        </p:nvSpPr>
        <p:spPr>
          <a:xfrm>
            <a:off x="6631656" y="2865025"/>
            <a:ext cx="2062500" cy="160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" dirty="0"/>
              <a:t>China 20 vs UK 89 on individualism (Hofstede, 2025; </a:t>
            </a:r>
            <a:r>
              <a:rPr lang="en-GB" dirty="0"/>
              <a:t>Wang et al., 2024</a:t>
            </a:r>
            <a:r>
              <a:rPr lang="en" dirty="0"/>
              <a:t>). Group harmony governs decisions. Consensus-building is essential; acknowledge collective success to build rapport.</a:t>
            </a:r>
            <a:endParaRPr dirty="0"/>
          </a:p>
        </p:txBody>
      </p:sp>
      <p:sp>
        <p:nvSpPr>
          <p:cNvPr id="213" name="Google Shape;213;p33"/>
          <p:cNvSpPr txBox="1">
            <a:spLocks noGrp="1"/>
          </p:cNvSpPr>
          <p:nvPr>
            <p:ph type="subTitle" idx="6"/>
          </p:nvPr>
        </p:nvSpPr>
        <p:spPr>
          <a:xfrm>
            <a:off x="6631656" y="2046825"/>
            <a:ext cx="2062500" cy="80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/>
              <a:t>INDIVIDUALISM VS COLLECTIVISM</a:t>
            </a:r>
            <a:endParaRPr sz="1600" dirty="0"/>
          </a:p>
        </p:txBody>
      </p:sp>
      <p:grpSp>
        <p:nvGrpSpPr>
          <p:cNvPr id="214" name="Google Shape;214;p33"/>
          <p:cNvGrpSpPr/>
          <p:nvPr/>
        </p:nvGrpSpPr>
        <p:grpSpPr>
          <a:xfrm>
            <a:off x="1287031" y="1550090"/>
            <a:ext cx="388127" cy="509530"/>
            <a:chOff x="1037300" y="2678775"/>
            <a:chExt cx="266150" cy="349400"/>
          </a:xfrm>
        </p:grpSpPr>
        <p:sp>
          <p:nvSpPr>
            <p:cNvPr id="215" name="Google Shape;215;p33"/>
            <p:cNvSpPr/>
            <p:nvPr/>
          </p:nvSpPr>
          <p:spPr>
            <a:xfrm>
              <a:off x="1037300" y="2678775"/>
              <a:ext cx="266150" cy="349400"/>
            </a:xfrm>
            <a:custGeom>
              <a:avLst/>
              <a:gdLst/>
              <a:ahLst/>
              <a:cxnLst/>
              <a:rect l="l" t="t" r="r" b="b"/>
              <a:pathLst>
                <a:path w="10646" h="13976" extrusionOk="0">
                  <a:moveTo>
                    <a:pt x="2538" y="1793"/>
                  </a:moveTo>
                  <a:cubicBezTo>
                    <a:pt x="2799" y="2082"/>
                    <a:pt x="2997" y="2422"/>
                    <a:pt x="3123" y="2790"/>
                  </a:cubicBezTo>
                  <a:cubicBezTo>
                    <a:pt x="2800" y="2590"/>
                    <a:pt x="2428" y="2484"/>
                    <a:pt x="2049" y="2484"/>
                  </a:cubicBezTo>
                  <a:cubicBezTo>
                    <a:pt x="1980" y="2484"/>
                    <a:pt x="1912" y="2481"/>
                    <a:pt x="1846" y="2474"/>
                  </a:cubicBezTo>
                  <a:cubicBezTo>
                    <a:pt x="2051" y="2223"/>
                    <a:pt x="2283" y="1995"/>
                    <a:pt x="2538" y="1793"/>
                  </a:cubicBezTo>
                  <a:close/>
                  <a:moveTo>
                    <a:pt x="8108" y="1793"/>
                  </a:moveTo>
                  <a:cubicBezTo>
                    <a:pt x="8363" y="1995"/>
                    <a:pt x="8595" y="2223"/>
                    <a:pt x="8801" y="2474"/>
                  </a:cubicBezTo>
                  <a:cubicBezTo>
                    <a:pt x="8734" y="2481"/>
                    <a:pt x="8666" y="2484"/>
                    <a:pt x="8598" y="2484"/>
                  </a:cubicBezTo>
                  <a:cubicBezTo>
                    <a:pt x="8218" y="2484"/>
                    <a:pt x="7846" y="2590"/>
                    <a:pt x="7523" y="2790"/>
                  </a:cubicBezTo>
                  <a:cubicBezTo>
                    <a:pt x="7649" y="2422"/>
                    <a:pt x="7848" y="2082"/>
                    <a:pt x="8108" y="1793"/>
                  </a:cubicBezTo>
                  <a:close/>
                  <a:moveTo>
                    <a:pt x="872" y="6526"/>
                  </a:moveTo>
                  <a:cubicBezTo>
                    <a:pt x="988" y="6561"/>
                    <a:pt x="1109" y="6579"/>
                    <a:pt x="1229" y="6579"/>
                  </a:cubicBezTo>
                  <a:lnTo>
                    <a:pt x="2867" y="6579"/>
                  </a:lnTo>
                  <a:cubicBezTo>
                    <a:pt x="3407" y="6580"/>
                    <a:pt x="3885" y="6933"/>
                    <a:pt x="4041" y="7450"/>
                  </a:cubicBezTo>
                  <a:cubicBezTo>
                    <a:pt x="3927" y="7416"/>
                    <a:pt x="3807" y="7397"/>
                    <a:pt x="3685" y="7397"/>
                  </a:cubicBezTo>
                  <a:lnTo>
                    <a:pt x="2049" y="7397"/>
                  </a:lnTo>
                  <a:cubicBezTo>
                    <a:pt x="1507" y="7397"/>
                    <a:pt x="1030" y="7044"/>
                    <a:pt x="872" y="6526"/>
                  </a:cubicBezTo>
                  <a:close/>
                  <a:moveTo>
                    <a:pt x="9774" y="6525"/>
                  </a:moveTo>
                  <a:lnTo>
                    <a:pt x="9774" y="6525"/>
                  </a:lnTo>
                  <a:cubicBezTo>
                    <a:pt x="9616" y="7042"/>
                    <a:pt x="9140" y="7397"/>
                    <a:pt x="8598" y="7397"/>
                  </a:cubicBezTo>
                  <a:lnTo>
                    <a:pt x="6961" y="7397"/>
                  </a:lnTo>
                  <a:cubicBezTo>
                    <a:pt x="6840" y="7397"/>
                    <a:pt x="6719" y="7416"/>
                    <a:pt x="6605" y="7450"/>
                  </a:cubicBezTo>
                  <a:cubicBezTo>
                    <a:pt x="6761" y="6933"/>
                    <a:pt x="7239" y="6579"/>
                    <a:pt x="7780" y="6579"/>
                  </a:cubicBezTo>
                  <a:lnTo>
                    <a:pt x="9418" y="6579"/>
                  </a:lnTo>
                  <a:cubicBezTo>
                    <a:pt x="9538" y="6579"/>
                    <a:pt x="9658" y="6561"/>
                    <a:pt x="9774" y="6525"/>
                  </a:cubicBezTo>
                  <a:close/>
                  <a:moveTo>
                    <a:pt x="5733" y="839"/>
                  </a:moveTo>
                  <a:cubicBezTo>
                    <a:pt x="6323" y="892"/>
                    <a:pt x="6895" y="1063"/>
                    <a:pt x="7417" y="1341"/>
                  </a:cubicBezTo>
                  <a:cubicBezTo>
                    <a:pt x="6858" y="2005"/>
                    <a:pt x="6553" y="2845"/>
                    <a:pt x="6551" y="3712"/>
                  </a:cubicBezTo>
                  <a:lnTo>
                    <a:pt x="6551" y="4532"/>
                  </a:lnTo>
                  <a:cubicBezTo>
                    <a:pt x="6556" y="4754"/>
                    <a:pt x="6738" y="4932"/>
                    <a:pt x="6961" y="4932"/>
                  </a:cubicBezTo>
                  <a:cubicBezTo>
                    <a:pt x="7184" y="4932"/>
                    <a:pt x="7365" y="4754"/>
                    <a:pt x="7370" y="4532"/>
                  </a:cubicBezTo>
                  <a:cubicBezTo>
                    <a:pt x="7371" y="3853"/>
                    <a:pt x="7920" y="3304"/>
                    <a:pt x="8598" y="3304"/>
                  </a:cubicBezTo>
                  <a:cubicBezTo>
                    <a:pt x="8834" y="3302"/>
                    <a:pt x="9067" y="3275"/>
                    <a:pt x="9296" y="3217"/>
                  </a:cubicBezTo>
                  <a:cubicBezTo>
                    <a:pt x="9645" y="3873"/>
                    <a:pt x="9828" y="4606"/>
                    <a:pt x="9826" y="5350"/>
                  </a:cubicBezTo>
                  <a:cubicBezTo>
                    <a:pt x="9826" y="5576"/>
                    <a:pt x="9644" y="5759"/>
                    <a:pt x="9418" y="5760"/>
                  </a:cubicBezTo>
                  <a:lnTo>
                    <a:pt x="7780" y="5760"/>
                  </a:lnTo>
                  <a:cubicBezTo>
                    <a:pt x="6650" y="5760"/>
                    <a:pt x="5735" y="6677"/>
                    <a:pt x="5733" y="7807"/>
                  </a:cubicBezTo>
                  <a:lnTo>
                    <a:pt x="5733" y="9881"/>
                  </a:lnTo>
                  <a:lnTo>
                    <a:pt x="4913" y="9881"/>
                  </a:lnTo>
                  <a:lnTo>
                    <a:pt x="4913" y="7807"/>
                  </a:lnTo>
                  <a:cubicBezTo>
                    <a:pt x="4912" y="6677"/>
                    <a:pt x="3997" y="5760"/>
                    <a:pt x="2867" y="5760"/>
                  </a:cubicBezTo>
                  <a:lnTo>
                    <a:pt x="1229" y="5760"/>
                  </a:lnTo>
                  <a:cubicBezTo>
                    <a:pt x="1003" y="5759"/>
                    <a:pt x="820" y="5576"/>
                    <a:pt x="819" y="5350"/>
                  </a:cubicBezTo>
                  <a:lnTo>
                    <a:pt x="820" y="5350"/>
                  </a:lnTo>
                  <a:cubicBezTo>
                    <a:pt x="819" y="4606"/>
                    <a:pt x="1001" y="3873"/>
                    <a:pt x="1350" y="3217"/>
                  </a:cubicBezTo>
                  <a:cubicBezTo>
                    <a:pt x="1579" y="3275"/>
                    <a:pt x="1812" y="3302"/>
                    <a:pt x="2049" y="3304"/>
                  </a:cubicBezTo>
                  <a:cubicBezTo>
                    <a:pt x="2726" y="3304"/>
                    <a:pt x="3275" y="3853"/>
                    <a:pt x="3277" y="4532"/>
                  </a:cubicBezTo>
                  <a:cubicBezTo>
                    <a:pt x="3281" y="4754"/>
                    <a:pt x="3462" y="4932"/>
                    <a:pt x="3685" y="4932"/>
                  </a:cubicBezTo>
                  <a:cubicBezTo>
                    <a:pt x="3908" y="4932"/>
                    <a:pt x="4091" y="4754"/>
                    <a:pt x="4095" y="4532"/>
                  </a:cubicBezTo>
                  <a:lnTo>
                    <a:pt x="4095" y="3712"/>
                  </a:lnTo>
                  <a:cubicBezTo>
                    <a:pt x="4094" y="2845"/>
                    <a:pt x="3788" y="2005"/>
                    <a:pt x="3229" y="1341"/>
                  </a:cubicBezTo>
                  <a:cubicBezTo>
                    <a:pt x="3752" y="1063"/>
                    <a:pt x="4324" y="892"/>
                    <a:pt x="4913" y="839"/>
                  </a:cubicBezTo>
                  <a:lnTo>
                    <a:pt x="4913" y="2076"/>
                  </a:lnTo>
                  <a:cubicBezTo>
                    <a:pt x="4909" y="2305"/>
                    <a:pt x="5093" y="2494"/>
                    <a:pt x="5323" y="2494"/>
                  </a:cubicBezTo>
                  <a:cubicBezTo>
                    <a:pt x="5552" y="2494"/>
                    <a:pt x="5737" y="2305"/>
                    <a:pt x="5733" y="2076"/>
                  </a:cubicBezTo>
                  <a:lnTo>
                    <a:pt x="5733" y="839"/>
                  </a:lnTo>
                  <a:close/>
                  <a:moveTo>
                    <a:pt x="819" y="7805"/>
                  </a:moveTo>
                  <a:cubicBezTo>
                    <a:pt x="1174" y="8072"/>
                    <a:pt x="1605" y="8217"/>
                    <a:pt x="2047" y="8217"/>
                  </a:cubicBezTo>
                  <a:lnTo>
                    <a:pt x="3685" y="8217"/>
                  </a:lnTo>
                  <a:cubicBezTo>
                    <a:pt x="3911" y="8217"/>
                    <a:pt x="4095" y="8399"/>
                    <a:pt x="4095" y="8625"/>
                  </a:cubicBezTo>
                  <a:lnTo>
                    <a:pt x="4095" y="9132"/>
                  </a:lnTo>
                  <a:cubicBezTo>
                    <a:pt x="3958" y="9084"/>
                    <a:pt x="3819" y="9061"/>
                    <a:pt x="3684" y="9061"/>
                  </a:cubicBezTo>
                  <a:cubicBezTo>
                    <a:pt x="3032" y="9061"/>
                    <a:pt x="2457" y="9589"/>
                    <a:pt x="2457" y="10291"/>
                  </a:cubicBezTo>
                  <a:lnTo>
                    <a:pt x="2457" y="11929"/>
                  </a:lnTo>
                  <a:cubicBezTo>
                    <a:pt x="2457" y="11988"/>
                    <a:pt x="2453" y="12047"/>
                    <a:pt x="2444" y="12107"/>
                  </a:cubicBezTo>
                  <a:cubicBezTo>
                    <a:pt x="1413" y="11245"/>
                    <a:pt x="819" y="9969"/>
                    <a:pt x="819" y="8627"/>
                  </a:cubicBezTo>
                  <a:lnTo>
                    <a:pt x="819" y="8625"/>
                  </a:lnTo>
                  <a:lnTo>
                    <a:pt x="819" y="7805"/>
                  </a:lnTo>
                  <a:close/>
                  <a:moveTo>
                    <a:pt x="9826" y="7805"/>
                  </a:moveTo>
                  <a:lnTo>
                    <a:pt x="9828" y="8625"/>
                  </a:lnTo>
                  <a:cubicBezTo>
                    <a:pt x="9828" y="9969"/>
                    <a:pt x="9232" y="11245"/>
                    <a:pt x="8202" y="12107"/>
                  </a:cubicBezTo>
                  <a:cubicBezTo>
                    <a:pt x="8192" y="12047"/>
                    <a:pt x="8188" y="11988"/>
                    <a:pt x="8188" y="11929"/>
                  </a:cubicBezTo>
                  <a:lnTo>
                    <a:pt x="8188" y="10291"/>
                  </a:lnTo>
                  <a:cubicBezTo>
                    <a:pt x="8188" y="9589"/>
                    <a:pt x="7613" y="9061"/>
                    <a:pt x="6961" y="9061"/>
                  </a:cubicBezTo>
                  <a:cubicBezTo>
                    <a:pt x="6826" y="9061"/>
                    <a:pt x="6688" y="9084"/>
                    <a:pt x="6551" y="9132"/>
                  </a:cubicBezTo>
                  <a:lnTo>
                    <a:pt x="6551" y="8625"/>
                  </a:lnTo>
                  <a:cubicBezTo>
                    <a:pt x="6551" y="8399"/>
                    <a:pt x="6734" y="8215"/>
                    <a:pt x="6960" y="8215"/>
                  </a:cubicBezTo>
                  <a:lnTo>
                    <a:pt x="8598" y="8215"/>
                  </a:lnTo>
                  <a:cubicBezTo>
                    <a:pt x="8600" y="8215"/>
                    <a:pt x="8602" y="8215"/>
                    <a:pt x="8604" y="8215"/>
                  </a:cubicBezTo>
                  <a:cubicBezTo>
                    <a:pt x="9045" y="8215"/>
                    <a:pt x="9474" y="8070"/>
                    <a:pt x="9826" y="7805"/>
                  </a:cubicBezTo>
                  <a:close/>
                  <a:moveTo>
                    <a:pt x="6961" y="9872"/>
                  </a:moveTo>
                  <a:cubicBezTo>
                    <a:pt x="7190" y="9872"/>
                    <a:pt x="7375" y="10060"/>
                    <a:pt x="7370" y="10291"/>
                  </a:cubicBezTo>
                  <a:lnTo>
                    <a:pt x="7370" y="11929"/>
                  </a:lnTo>
                  <a:cubicBezTo>
                    <a:pt x="7370" y="12158"/>
                    <a:pt x="7409" y="12383"/>
                    <a:pt x="7484" y="12601"/>
                  </a:cubicBezTo>
                  <a:cubicBezTo>
                    <a:pt x="6822" y="12966"/>
                    <a:pt x="6079" y="13157"/>
                    <a:pt x="5323" y="13157"/>
                  </a:cubicBezTo>
                  <a:cubicBezTo>
                    <a:pt x="4567" y="13157"/>
                    <a:pt x="3824" y="12966"/>
                    <a:pt x="3162" y="12601"/>
                  </a:cubicBezTo>
                  <a:cubicBezTo>
                    <a:pt x="3238" y="12383"/>
                    <a:pt x="3277" y="12158"/>
                    <a:pt x="3277" y="11929"/>
                  </a:cubicBezTo>
                  <a:lnTo>
                    <a:pt x="3277" y="10291"/>
                  </a:lnTo>
                  <a:cubicBezTo>
                    <a:pt x="3271" y="10060"/>
                    <a:pt x="3456" y="9872"/>
                    <a:pt x="3685" y="9872"/>
                  </a:cubicBezTo>
                  <a:cubicBezTo>
                    <a:pt x="3915" y="9872"/>
                    <a:pt x="4099" y="10060"/>
                    <a:pt x="4095" y="10291"/>
                  </a:cubicBezTo>
                  <a:cubicBezTo>
                    <a:pt x="4095" y="10517"/>
                    <a:pt x="4279" y="10701"/>
                    <a:pt x="4505" y="10701"/>
                  </a:cubicBezTo>
                  <a:lnTo>
                    <a:pt x="6141" y="10701"/>
                  </a:lnTo>
                  <a:cubicBezTo>
                    <a:pt x="6367" y="10701"/>
                    <a:pt x="6551" y="10517"/>
                    <a:pt x="6551" y="10291"/>
                  </a:cubicBezTo>
                  <a:cubicBezTo>
                    <a:pt x="6547" y="10060"/>
                    <a:pt x="6731" y="9872"/>
                    <a:pt x="6961" y="9872"/>
                  </a:cubicBezTo>
                  <a:close/>
                  <a:moveTo>
                    <a:pt x="5323" y="0"/>
                  </a:moveTo>
                  <a:cubicBezTo>
                    <a:pt x="2389" y="0"/>
                    <a:pt x="1" y="2400"/>
                    <a:pt x="1" y="5350"/>
                  </a:cubicBezTo>
                  <a:lnTo>
                    <a:pt x="1" y="8625"/>
                  </a:lnTo>
                  <a:cubicBezTo>
                    <a:pt x="1" y="11561"/>
                    <a:pt x="2373" y="13975"/>
                    <a:pt x="5323" y="13975"/>
                  </a:cubicBezTo>
                  <a:cubicBezTo>
                    <a:pt x="8269" y="13975"/>
                    <a:pt x="10646" y="11565"/>
                    <a:pt x="10646" y="8625"/>
                  </a:cubicBezTo>
                  <a:lnTo>
                    <a:pt x="10646" y="5350"/>
                  </a:lnTo>
                  <a:cubicBezTo>
                    <a:pt x="10646" y="2400"/>
                    <a:pt x="8258" y="0"/>
                    <a:pt x="532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Google Shape;216;p33"/>
            <p:cNvSpPr/>
            <p:nvPr/>
          </p:nvSpPr>
          <p:spPr>
            <a:xfrm>
              <a:off x="1156700" y="2761350"/>
              <a:ext cx="23925" cy="20500"/>
            </a:xfrm>
            <a:custGeom>
              <a:avLst/>
              <a:gdLst/>
              <a:ahLst/>
              <a:cxnLst/>
              <a:rect l="l" t="t" r="r" b="b"/>
              <a:pathLst>
                <a:path w="957" h="820" extrusionOk="0">
                  <a:moveTo>
                    <a:pt x="545" y="1"/>
                  </a:moveTo>
                  <a:cubicBezTo>
                    <a:pt x="182" y="1"/>
                    <a:pt x="0" y="442"/>
                    <a:pt x="258" y="699"/>
                  </a:cubicBezTo>
                  <a:cubicBezTo>
                    <a:pt x="341" y="782"/>
                    <a:pt x="443" y="820"/>
                    <a:pt x="544" y="820"/>
                  </a:cubicBezTo>
                  <a:cubicBezTo>
                    <a:pt x="755" y="820"/>
                    <a:pt x="957" y="656"/>
                    <a:pt x="956" y="409"/>
                  </a:cubicBezTo>
                  <a:cubicBezTo>
                    <a:pt x="956" y="183"/>
                    <a:pt x="773" y="1"/>
                    <a:pt x="547" y="1"/>
                  </a:cubicBezTo>
                  <a:cubicBezTo>
                    <a:pt x="547" y="1"/>
                    <a:pt x="546" y="1"/>
                    <a:pt x="54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33"/>
            <p:cNvSpPr/>
            <p:nvPr/>
          </p:nvSpPr>
          <p:spPr>
            <a:xfrm>
              <a:off x="1156675" y="2802275"/>
              <a:ext cx="23975" cy="20525"/>
            </a:xfrm>
            <a:custGeom>
              <a:avLst/>
              <a:gdLst/>
              <a:ahLst/>
              <a:cxnLst/>
              <a:rect l="l" t="t" r="r" b="b"/>
              <a:pathLst>
                <a:path w="959" h="821" extrusionOk="0">
                  <a:moveTo>
                    <a:pt x="548" y="1"/>
                  </a:moveTo>
                  <a:cubicBezTo>
                    <a:pt x="183" y="1"/>
                    <a:pt x="1" y="442"/>
                    <a:pt x="259" y="700"/>
                  </a:cubicBezTo>
                  <a:cubicBezTo>
                    <a:pt x="342" y="783"/>
                    <a:pt x="444" y="821"/>
                    <a:pt x="545" y="821"/>
                  </a:cubicBezTo>
                  <a:cubicBezTo>
                    <a:pt x="755" y="821"/>
                    <a:pt x="957" y="657"/>
                    <a:pt x="957" y="410"/>
                  </a:cubicBezTo>
                  <a:cubicBezTo>
                    <a:pt x="958" y="184"/>
                    <a:pt x="774" y="1"/>
                    <a:pt x="54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33"/>
            <p:cNvSpPr/>
            <p:nvPr/>
          </p:nvSpPr>
          <p:spPr>
            <a:xfrm>
              <a:off x="1139875" y="2966725"/>
              <a:ext cx="61000" cy="20500"/>
            </a:xfrm>
            <a:custGeom>
              <a:avLst/>
              <a:gdLst/>
              <a:ahLst/>
              <a:cxnLst/>
              <a:rect l="l" t="t" r="r" b="b"/>
              <a:pathLst>
                <a:path w="2440" h="820" extrusionOk="0">
                  <a:moveTo>
                    <a:pt x="400" y="1"/>
                  </a:moveTo>
                  <a:cubicBezTo>
                    <a:pt x="179" y="5"/>
                    <a:pt x="1" y="188"/>
                    <a:pt x="1" y="411"/>
                  </a:cubicBezTo>
                  <a:cubicBezTo>
                    <a:pt x="1" y="632"/>
                    <a:pt x="179" y="815"/>
                    <a:pt x="400" y="819"/>
                  </a:cubicBezTo>
                  <a:lnTo>
                    <a:pt x="2038" y="819"/>
                  </a:lnTo>
                  <a:cubicBezTo>
                    <a:pt x="2262" y="815"/>
                    <a:pt x="2440" y="632"/>
                    <a:pt x="2440" y="411"/>
                  </a:cubicBezTo>
                  <a:cubicBezTo>
                    <a:pt x="2440" y="188"/>
                    <a:pt x="2262" y="5"/>
                    <a:pt x="203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9" name="Google Shape;219;p33"/>
          <p:cNvGrpSpPr/>
          <p:nvPr/>
        </p:nvGrpSpPr>
        <p:grpSpPr>
          <a:xfrm>
            <a:off x="7468842" y="1550029"/>
            <a:ext cx="525134" cy="509566"/>
            <a:chOff x="4762200" y="2125800"/>
            <a:chExt cx="360100" cy="349425"/>
          </a:xfrm>
        </p:grpSpPr>
        <p:sp>
          <p:nvSpPr>
            <p:cNvPr id="220" name="Google Shape;220;p33"/>
            <p:cNvSpPr/>
            <p:nvPr/>
          </p:nvSpPr>
          <p:spPr>
            <a:xfrm>
              <a:off x="4808600" y="2387350"/>
              <a:ext cx="51500" cy="49450"/>
            </a:xfrm>
            <a:custGeom>
              <a:avLst/>
              <a:gdLst/>
              <a:ahLst/>
              <a:cxnLst/>
              <a:rect l="l" t="t" r="r" b="b"/>
              <a:pathLst>
                <a:path w="2060" h="1978" extrusionOk="0">
                  <a:moveTo>
                    <a:pt x="451" y="0"/>
                  </a:moveTo>
                  <a:cubicBezTo>
                    <a:pt x="346" y="0"/>
                    <a:pt x="241" y="40"/>
                    <a:pt x="162" y="120"/>
                  </a:cubicBezTo>
                  <a:cubicBezTo>
                    <a:pt x="1" y="279"/>
                    <a:pt x="1" y="540"/>
                    <a:pt x="162" y="699"/>
                  </a:cubicBezTo>
                  <a:lnTo>
                    <a:pt x="1320" y="1858"/>
                  </a:lnTo>
                  <a:cubicBezTo>
                    <a:pt x="1400" y="1938"/>
                    <a:pt x="1505" y="1977"/>
                    <a:pt x="1610" y="1977"/>
                  </a:cubicBezTo>
                  <a:cubicBezTo>
                    <a:pt x="1714" y="1977"/>
                    <a:pt x="1819" y="1938"/>
                    <a:pt x="1900" y="1858"/>
                  </a:cubicBezTo>
                  <a:cubicBezTo>
                    <a:pt x="2059" y="1699"/>
                    <a:pt x="2059" y="1438"/>
                    <a:pt x="1900" y="1279"/>
                  </a:cubicBezTo>
                  <a:lnTo>
                    <a:pt x="741" y="120"/>
                  </a:lnTo>
                  <a:cubicBezTo>
                    <a:pt x="661" y="40"/>
                    <a:pt x="556" y="0"/>
                    <a:pt x="45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33"/>
            <p:cNvSpPr/>
            <p:nvPr/>
          </p:nvSpPr>
          <p:spPr>
            <a:xfrm>
              <a:off x="4837575" y="2358375"/>
              <a:ext cx="51475" cy="49450"/>
            </a:xfrm>
            <a:custGeom>
              <a:avLst/>
              <a:gdLst/>
              <a:ahLst/>
              <a:cxnLst/>
              <a:rect l="l" t="t" r="r" b="b"/>
              <a:pathLst>
                <a:path w="2059" h="1978" extrusionOk="0">
                  <a:moveTo>
                    <a:pt x="450" y="1"/>
                  </a:moveTo>
                  <a:cubicBezTo>
                    <a:pt x="345" y="1"/>
                    <a:pt x="240" y="41"/>
                    <a:pt x="160" y="120"/>
                  </a:cubicBezTo>
                  <a:cubicBezTo>
                    <a:pt x="1" y="280"/>
                    <a:pt x="1" y="540"/>
                    <a:pt x="160" y="700"/>
                  </a:cubicBezTo>
                  <a:lnTo>
                    <a:pt x="1319" y="1858"/>
                  </a:lnTo>
                  <a:cubicBezTo>
                    <a:pt x="1399" y="1938"/>
                    <a:pt x="1504" y="1978"/>
                    <a:pt x="1609" y="1978"/>
                  </a:cubicBezTo>
                  <a:cubicBezTo>
                    <a:pt x="1714" y="1978"/>
                    <a:pt x="1818" y="1938"/>
                    <a:pt x="1898" y="1858"/>
                  </a:cubicBezTo>
                  <a:cubicBezTo>
                    <a:pt x="2059" y="1699"/>
                    <a:pt x="2059" y="1438"/>
                    <a:pt x="1898" y="1279"/>
                  </a:cubicBezTo>
                  <a:lnTo>
                    <a:pt x="739" y="120"/>
                  </a:lnTo>
                  <a:cubicBezTo>
                    <a:pt x="660" y="41"/>
                    <a:pt x="555" y="1"/>
                    <a:pt x="45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33"/>
            <p:cNvSpPr/>
            <p:nvPr/>
          </p:nvSpPr>
          <p:spPr>
            <a:xfrm>
              <a:off x="4866500" y="2329425"/>
              <a:ext cx="51475" cy="49475"/>
            </a:xfrm>
            <a:custGeom>
              <a:avLst/>
              <a:gdLst/>
              <a:ahLst/>
              <a:cxnLst/>
              <a:rect l="l" t="t" r="r" b="b"/>
              <a:pathLst>
                <a:path w="2059" h="1979" extrusionOk="0">
                  <a:moveTo>
                    <a:pt x="451" y="0"/>
                  </a:moveTo>
                  <a:cubicBezTo>
                    <a:pt x="346" y="0"/>
                    <a:pt x="241" y="40"/>
                    <a:pt x="162" y="120"/>
                  </a:cubicBezTo>
                  <a:cubicBezTo>
                    <a:pt x="1" y="280"/>
                    <a:pt x="1" y="540"/>
                    <a:pt x="162" y="699"/>
                  </a:cubicBezTo>
                  <a:lnTo>
                    <a:pt x="1320" y="1858"/>
                  </a:lnTo>
                  <a:cubicBezTo>
                    <a:pt x="1400" y="1938"/>
                    <a:pt x="1505" y="1978"/>
                    <a:pt x="1609" y="1978"/>
                  </a:cubicBezTo>
                  <a:cubicBezTo>
                    <a:pt x="1714" y="1978"/>
                    <a:pt x="1819" y="1938"/>
                    <a:pt x="1900" y="1858"/>
                  </a:cubicBezTo>
                  <a:cubicBezTo>
                    <a:pt x="2059" y="1698"/>
                    <a:pt x="2059" y="1439"/>
                    <a:pt x="1900" y="1278"/>
                  </a:cubicBezTo>
                  <a:lnTo>
                    <a:pt x="741" y="120"/>
                  </a:lnTo>
                  <a:cubicBezTo>
                    <a:pt x="661" y="40"/>
                    <a:pt x="556" y="0"/>
                    <a:pt x="45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33"/>
            <p:cNvSpPr/>
            <p:nvPr/>
          </p:nvSpPr>
          <p:spPr>
            <a:xfrm>
              <a:off x="4762200" y="2125800"/>
              <a:ext cx="360100" cy="349425"/>
            </a:xfrm>
            <a:custGeom>
              <a:avLst/>
              <a:gdLst/>
              <a:ahLst/>
              <a:cxnLst/>
              <a:rect l="l" t="t" r="r" b="b"/>
              <a:pathLst>
                <a:path w="14404" h="13977" extrusionOk="0">
                  <a:moveTo>
                    <a:pt x="12270" y="1072"/>
                  </a:moveTo>
                  <a:lnTo>
                    <a:pt x="13265" y="2067"/>
                  </a:lnTo>
                  <a:lnTo>
                    <a:pt x="12541" y="2502"/>
                  </a:lnTo>
                  <a:lnTo>
                    <a:pt x="11836" y="1796"/>
                  </a:lnTo>
                  <a:lnTo>
                    <a:pt x="12270" y="1072"/>
                  </a:lnTo>
                  <a:close/>
                  <a:moveTo>
                    <a:pt x="11320" y="2437"/>
                  </a:moveTo>
                  <a:lnTo>
                    <a:pt x="11900" y="3016"/>
                  </a:lnTo>
                  <a:lnTo>
                    <a:pt x="9823" y="5094"/>
                  </a:lnTo>
                  <a:cubicBezTo>
                    <a:pt x="8890" y="6025"/>
                    <a:pt x="8363" y="7464"/>
                    <a:pt x="7852" y="8856"/>
                  </a:cubicBezTo>
                  <a:cubicBezTo>
                    <a:pt x="7372" y="10162"/>
                    <a:pt x="6875" y="11515"/>
                    <a:pt x="6072" y="12320"/>
                  </a:cubicBezTo>
                  <a:cubicBezTo>
                    <a:pt x="5513" y="12878"/>
                    <a:pt x="4779" y="13157"/>
                    <a:pt x="4045" y="13157"/>
                  </a:cubicBezTo>
                  <a:cubicBezTo>
                    <a:pt x="3311" y="13157"/>
                    <a:pt x="2577" y="12878"/>
                    <a:pt x="2018" y="12320"/>
                  </a:cubicBezTo>
                  <a:cubicBezTo>
                    <a:pt x="900" y="11202"/>
                    <a:pt x="900" y="9383"/>
                    <a:pt x="2018" y="8266"/>
                  </a:cubicBezTo>
                  <a:cubicBezTo>
                    <a:pt x="2823" y="7461"/>
                    <a:pt x="4174" y="6964"/>
                    <a:pt x="5482" y="6485"/>
                  </a:cubicBezTo>
                  <a:cubicBezTo>
                    <a:pt x="6873" y="5975"/>
                    <a:pt x="8311" y="5446"/>
                    <a:pt x="9243" y="4515"/>
                  </a:cubicBezTo>
                  <a:lnTo>
                    <a:pt x="11320" y="2437"/>
                  </a:lnTo>
                  <a:close/>
                  <a:moveTo>
                    <a:pt x="12189" y="1"/>
                  </a:moveTo>
                  <a:cubicBezTo>
                    <a:pt x="12051" y="1"/>
                    <a:pt x="11915" y="70"/>
                    <a:pt x="11837" y="200"/>
                  </a:cubicBezTo>
                  <a:lnTo>
                    <a:pt x="10995" y="1604"/>
                  </a:lnTo>
                  <a:lnTo>
                    <a:pt x="10741" y="1857"/>
                  </a:lnTo>
                  <a:lnTo>
                    <a:pt x="10451" y="1568"/>
                  </a:lnTo>
                  <a:cubicBezTo>
                    <a:pt x="10371" y="1488"/>
                    <a:pt x="10266" y="1448"/>
                    <a:pt x="10162" y="1448"/>
                  </a:cubicBezTo>
                  <a:cubicBezTo>
                    <a:pt x="10057" y="1448"/>
                    <a:pt x="9952" y="1488"/>
                    <a:pt x="9872" y="1569"/>
                  </a:cubicBezTo>
                  <a:cubicBezTo>
                    <a:pt x="9711" y="1728"/>
                    <a:pt x="9711" y="1988"/>
                    <a:pt x="9872" y="2147"/>
                  </a:cubicBezTo>
                  <a:lnTo>
                    <a:pt x="10162" y="2437"/>
                  </a:lnTo>
                  <a:lnTo>
                    <a:pt x="9582" y="3016"/>
                  </a:lnTo>
                  <a:lnTo>
                    <a:pt x="9293" y="2726"/>
                  </a:lnTo>
                  <a:cubicBezTo>
                    <a:pt x="9213" y="2647"/>
                    <a:pt x="9108" y="2607"/>
                    <a:pt x="9003" y="2607"/>
                  </a:cubicBezTo>
                  <a:cubicBezTo>
                    <a:pt x="8898" y="2607"/>
                    <a:pt x="8793" y="2647"/>
                    <a:pt x="8713" y="2728"/>
                  </a:cubicBezTo>
                  <a:cubicBezTo>
                    <a:pt x="8553" y="2887"/>
                    <a:pt x="8553" y="3146"/>
                    <a:pt x="8713" y="3306"/>
                  </a:cubicBezTo>
                  <a:lnTo>
                    <a:pt x="9003" y="3595"/>
                  </a:lnTo>
                  <a:lnTo>
                    <a:pt x="8663" y="3936"/>
                  </a:lnTo>
                  <a:cubicBezTo>
                    <a:pt x="7859" y="4741"/>
                    <a:pt x="6506" y="5236"/>
                    <a:pt x="5198" y="5717"/>
                  </a:cubicBezTo>
                  <a:cubicBezTo>
                    <a:pt x="3808" y="6227"/>
                    <a:pt x="2370" y="6754"/>
                    <a:pt x="1437" y="7687"/>
                  </a:cubicBezTo>
                  <a:cubicBezTo>
                    <a:pt x="0" y="9123"/>
                    <a:pt x="0" y="11461"/>
                    <a:pt x="1437" y="12899"/>
                  </a:cubicBezTo>
                  <a:lnTo>
                    <a:pt x="1438" y="12899"/>
                  </a:lnTo>
                  <a:cubicBezTo>
                    <a:pt x="2157" y="13618"/>
                    <a:pt x="3100" y="13977"/>
                    <a:pt x="4044" y="13977"/>
                  </a:cubicBezTo>
                  <a:cubicBezTo>
                    <a:pt x="4988" y="13977"/>
                    <a:pt x="5931" y="13618"/>
                    <a:pt x="6650" y="12899"/>
                  </a:cubicBezTo>
                  <a:cubicBezTo>
                    <a:pt x="7582" y="11967"/>
                    <a:pt x="8111" y="10527"/>
                    <a:pt x="8621" y="9136"/>
                  </a:cubicBezTo>
                  <a:cubicBezTo>
                    <a:pt x="9100" y="7830"/>
                    <a:pt x="9597" y="6477"/>
                    <a:pt x="10401" y="5674"/>
                  </a:cubicBezTo>
                  <a:lnTo>
                    <a:pt x="10741" y="5333"/>
                  </a:lnTo>
                  <a:lnTo>
                    <a:pt x="11031" y="5623"/>
                  </a:lnTo>
                  <a:cubicBezTo>
                    <a:pt x="11110" y="5702"/>
                    <a:pt x="11215" y="5742"/>
                    <a:pt x="11320" y="5742"/>
                  </a:cubicBezTo>
                  <a:cubicBezTo>
                    <a:pt x="11425" y="5742"/>
                    <a:pt x="11530" y="5702"/>
                    <a:pt x="11610" y="5623"/>
                  </a:cubicBezTo>
                  <a:cubicBezTo>
                    <a:pt x="11769" y="5464"/>
                    <a:pt x="11769" y="5203"/>
                    <a:pt x="11610" y="5044"/>
                  </a:cubicBezTo>
                  <a:lnTo>
                    <a:pt x="11320" y="4754"/>
                  </a:lnTo>
                  <a:lnTo>
                    <a:pt x="11900" y="4175"/>
                  </a:lnTo>
                  <a:lnTo>
                    <a:pt x="12189" y="4464"/>
                  </a:lnTo>
                  <a:cubicBezTo>
                    <a:pt x="12269" y="4544"/>
                    <a:pt x="12374" y="4584"/>
                    <a:pt x="12479" y="4584"/>
                  </a:cubicBezTo>
                  <a:cubicBezTo>
                    <a:pt x="12583" y="4584"/>
                    <a:pt x="12688" y="4544"/>
                    <a:pt x="12769" y="4464"/>
                  </a:cubicBezTo>
                  <a:cubicBezTo>
                    <a:pt x="12928" y="4305"/>
                    <a:pt x="12928" y="4044"/>
                    <a:pt x="12769" y="3885"/>
                  </a:cubicBezTo>
                  <a:lnTo>
                    <a:pt x="12479" y="3595"/>
                  </a:lnTo>
                  <a:lnTo>
                    <a:pt x="12733" y="3342"/>
                  </a:lnTo>
                  <a:lnTo>
                    <a:pt x="14137" y="2499"/>
                  </a:lnTo>
                  <a:cubicBezTo>
                    <a:pt x="14365" y="2361"/>
                    <a:pt x="14404" y="2047"/>
                    <a:pt x="14216" y="1859"/>
                  </a:cubicBezTo>
                  <a:lnTo>
                    <a:pt x="12478" y="121"/>
                  </a:lnTo>
                  <a:cubicBezTo>
                    <a:pt x="12397" y="40"/>
                    <a:pt x="12292" y="1"/>
                    <a:pt x="1218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33"/>
            <p:cNvSpPr/>
            <p:nvPr/>
          </p:nvSpPr>
          <p:spPr>
            <a:xfrm>
              <a:off x="4895475" y="2300450"/>
              <a:ext cx="51475" cy="49475"/>
            </a:xfrm>
            <a:custGeom>
              <a:avLst/>
              <a:gdLst/>
              <a:ahLst/>
              <a:cxnLst/>
              <a:rect l="l" t="t" r="r" b="b"/>
              <a:pathLst>
                <a:path w="2059" h="1979" extrusionOk="0">
                  <a:moveTo>
                    <a:pt x="450" y="1"/>
                  </a:moveTo>
                  <a:cubicBezTo>
                    <a:pt x="345" y="1"/>
                    <a:pt x="240" y="41"/>
                    <a:pt x="160" y="121"/>
                  </a:cubicBezTo>
                  <a:cubicBezTo>
                    <a:pt x="1" y="281"/>
                    <a:pt x="1" y="540"/>
                    <a:pt x="160" y="701"/>
                  </a:cubicBezTo>
                  <a:lnTo>
                    <a:pt x="1319" y="1859"/>
                  </a:lnTo>
                  <a:cubicBezTo>
                    <a:pt x="1399" y="1939"/>
                    <a:pt x="1504" y="1979"/>
                    <a:pt x="1609" y="1979"/>
                  </a:cubicBezTo>
                  <a:cubicBezTo>
                    <a:pt x="1714" y="1979"/>
                    <a:pt x="1818" y="1939"/>
                    <a:pt x="1898" y="1859"/>
                  </a:cubicBezTo>
                  <a:cubicBezTo>
                    <a:pt x="2059" y="1699"/>
                    <a:pt x="2059" y="1439"/>
                    <a:pt x="1898" y="1280"/>
                  </a:cubicBezTo>
                  <a:lnTo>
                    <a:pt x="739" y="121"/>
                  </a:lnTo>
                  <a:cubicBezTo>
                    <a:pt x="660" y="41"/>
                    <a:pt x="555" y="1"/>
                    <a:pt x="45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3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5499" y="1327969"/>
            <a:ext cx="3216729" cy="154531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2286000" y="2937679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900" b="1" i="1" dirty="0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rPr>
              <a:t>UK </a:t>
            </a:r>
            <a:r>
              <a:rPr lang="en-GB" sz="900" b="1" i="1" dirty="0" err="1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rPr>
              <a:t>vs</a:t>
            </a:r>
            <a:r>
              <a:rPr lang="en-GB" sz="900" b="1" i="1" dirty="0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rPr>
              <a:t> China: Country Comparison </a:t>
            </a:r>
          </a:p>
          <a:p>
            <a:pPr algn="ctr"/>
            <a:r>
              <a:rPr lang="en-GB" sz="900" b="1" i="1" dirty="0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rPr>
              <a:t>(Source: </a:t>
            </a:r>
            <a:r>
              <a:rPr lang="en-GB" sz="900" b="1" i="1" dirty="0" err="1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rPr>
              <a:t>Hofstede</a:t>
            </a:r>
            <a:r>
              <a:rPr lang="en-GB" sz="900" b="1" i="1" dirty="0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rPr>
              <a:t>, 2025)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34"/>
          <p:cNvSpPr txBox="1">
            <a:spLocks noGrp="1"/>
          </p:cNvSpPr>
          <p:nvPr>
            <p:ph type="subTitle" idx="6"/>
          </p:nvPr>
        </p:nvSpPr>
        <p:spPr>
          <a:xfrm>
            <a:off x="600082" y="3116200"/>
            <a:ext cx="2848200" cy="377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FACE (MIANZI)</a:t>
            </a:r>
            <a:endParaRPr sz="1800" dirty="0"/>
          </a:p>
        </p:txBody>
      </p:sp>
      <p:sp>
        <p:nvSpPr>
          <p:cNvPr id="233" name="Google Shape;233;p3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CHINESE CULTURAL ELEMENTS TO OVERCOME</a:t>
            </a:r>
            <a:endParaRPr sz="2800" dirty="0"/>
          </a:p>
        </p:txBody>
      </p:sp>
      <p:sp>
        <p:nvSpPr>
          <p:cNvPr id="234" name="Google Shape;234;p34"/>
          <p:cNvSpPr txBox="1">
            <a:spLocks noGrp="1"/>
          </p:cNvSpPr>
          <p:nvPr>
            <p:ph type="subTitle" idx="1"/>
          </p:nvPr>
        </p:nvSpPr>
        <p:spPr>
          <a:xfrm>
            <a:off x="600083" y="1825100"/>
            <a:ext cx="2848200" cy="12911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" sz="1100" dirty="0"/>
              <a:t>“Mianzi” (face) is social dignity and status. Public criticism or blunt rejection causes loss of face, irreparably damaging the relationship. </a:t>
            </a:r>
            <a:r>
              <a:rPr lang="en-US" sz="1100" dirty="0"/>
              <a:t>Company representatives should raise concerns privately to preserve trust and maintain positive relationships (Fang &amp; Faure, 2022).</a:t>
            </a:r>
            <a:endParaRPr sz="1100" dirty="0"/>
          </a:p>
        </p:txBody>
      </p:sp>
      <p:sp>
        <p:nvSpPr>
          <p:cNvPr id="235" name="Google Shape;235;p34"/>
          <p:cNvSpPr txBox="1">
            <a:spLocks noGrp="1"/>
          </p:cNvSpPr>
          <p:nvPr>
            <p:ph type="subTitle" idx="2"/>
          </p:nvPr>
        </p:nvSpPr>
        <p:spPr>
          <a:xfrm>
            <a:off x="5575827" y="1825100"/>
            <a:ext cx="2848200" cy="1084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" sz="1100" dirty="0"/>
              <a:t>Guanxi means “relationships” and underpins all Chinese business. </a:t>
            </a:r>
            <a:r>
              <a:rPr lang="en-US" sz="1100" dirty="0"/>
              <a:t>EcoPack Solutions Ltd should invest in relationship-building activities before discussing contractual arrangements (Meyer, 2021).</a:t>
            </a:r>
            <a:r>
              <a:rPr lang="en" sz="1100" dirty="0"/>
              <a:t>.</a:t>
            </a:r>
            <a:endParaRPr sz="1100" dirty="0"/>
          </a:p>
        </p:txBody>
      </p:sp>
      <p:sp>
        <p:nvSpPr>
          <p:cNvPr id="236" name="Google Shape;236;p34"/>
          <p:cNvSpPr txBox="1">
            <a:spLocks noGrp="1"/>
          </p:cNvSpPr>
          <p:nvPr>
            <p:ph type="subTitle" idx="3"/>
          </p:nvPr>
        </p:nvSpPr>
        <p:spPr>
          <a:xfrm>
            <a:off x="600082" y="3485675"/>
            <a:ext cx="2848200" cy="1084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/>
              <a:t>China is high-context: meaning is implied, not explicit (Hall, 1976). “We will consider it” often means “no.” Read non-verbal cues and interpret silence carefully (Spencer-Oatey, 2020).</a:t>
            </a:r>
            <a:endParaRPr sz="1100" dirty="0"/>
          </a:p>
        </p:txBody>
      </p:sp>
      <p:sp>
        <p:nvSpPr>
          <p:cNvPr id="237" name="Google Shape;237;p34"/>
          <p:cNvSpPr txBox="1">
            <a:spLocks noGrp="1"/>
          </p:cNvSpPr>
          <p:nvPr>
            <p:ph type="subTitle" idx="4"/>
          </p:nvPr>
        </p:nvSpPr>
        <p:spPr>
          <a:xfrm>
            <a:off x="5575825" y="3485675"/>
            <a:ext cx="2848200" cy="1084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/>
              <a:t>Confucianism shapes ethics: respect for elders, loyalty, and moral conduct. Seniority guides seating, speaking order, and gifting. Violating these signals disrespect (Triandis, 2022).</a:t>
            </a:r>
            <a:endParaRPr sz="1100" dirty="0"/>
          </a:p>
        </p:txBody>
      </p:sp>
      <p:sp>
        <p:nvSpPr>
          <p:cNvPr id="238" name="Google Shape;238;p34"/>
          <p:cNvSpPr txBox="1">
            <a:spLocks noGrp="1"/>
          </p:cNvSpPr>
          <p:nvPr>
            <p:ph type="subTitle" idx="5"/>
          </p:nvPr>
        </p:nvSpPr>
        <p:spPr>
          <a:xfrm>
            <a:off x="600082" y="1455550"/>
            <a:ext cx="2848200" cy="377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FACE (MIANZI 面子)</a:t>
            </a:r>
            <a:endParaRPr sz="1800" dirty="0"/>
          </a:p>
        </p:txBody>
      </p:sp>
      <p:sp>
        <p:nvSpPr>
          <p:cNvPr id="239" name="Google Shape;239;p34"/>
          <p:cNvSpPr txBox="1">
            <a:spLocks noGrp="1"/>
          </p:cNvSpPr>
          <p:nvPr>
            <p:ph type="subTitle" idx="7"/>
          </p:nvPr>
        </p:nvSpPr>
        <p:spPr>
          <a:xfrm>
            <a:off x="5575800" y="1455550"/>
            <a:ext cx="2848200" cy="377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GUANXI (关系)</a:t>
            </a:r>
            <a:endParaRPr sz="1800" dirty="0"/>
          </a:p>
        </p:txBody>
      </p:sp>
      <p:sp>
        <p:nvSpPr>
          <p:cNvPr id="240" name="Google Shape;240;p34"/>
          <p:cNvSpPr txBox="1">
            <a:spLocks noGrp="1"/>
          </p:cNvSpPr>
          <p:nvPr>
            <p:ph type="subTitle" idx="8"/>
          </p:nvPr>
        </p:nvSpPr>
        <p:spPr>
          <a:xfrm>
            <a:off x="5575800" y="3116200"/>
            <a:ext cx="2848200" cy="377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/>
              <a:t>CONFUCIAN VALUES</a:t>
            </a:r>
            <a:endParaRPr sz="1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8282" y="2152419"/>
            <a:ext cx="2127493" cy="156485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256" b="76933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171" b="14982"/>
          <a:stretch/>
        </p:blipFill>
        <p:spPr>
          <a:xfrm>
            <a:off x="3837495" y="3493300"/>
            <a:ext cx="1302916" cy="113565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92" r="24401"/>
          <a:stretch/>
        </p:blipFill>
        <p:spPr>
          <a:xfrm>
            <a:off x="4028303" y="1455550"/>
            <a:ext cx="850629" cy="80997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5"/>
          <p:cNvSpPr txBox="1">
            <a:spLocks noGrp="1"/>
          </p:cNvSpPr>
          <p:nvPr>
            <p:ph type="title"/>
          </p:nvPr>
        </p:nvSpPr>
        <p:spPr>
          <a:xfrm>
            <a:off x="719988" y="373186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CHINESE CULTURAL ELEMENTS TO OVERCOME</a:t>
            </a:r>
            <a:endParaRPr sz="2800" dirty="0"/>
          </a:p>
        </p:txBody>
      </p:sp>
      <p:sp>
        <p:nvSpPr>
          <p:cNvPr id="246" name="Google Shape;246;p35"/>
          <p:cNvSpPr txBox="1">
            <a:spLocks noGrp="1"/>
          </p:cNvSpPr>
          <p:nvPr>
            <p:ph type="subTitle" idx="1"/>
          </p:nvPr>
        </p:nvSpPr>
        <p:spPr>
          <a:xfrm>
            <a:off x="706438" y="1913535"/>
            <a:ext cx="2554500" cy="10250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" sz="1100" dirty="0"/>
              <a:t>Chinese negotiations can span multiple rounds over months. Patience and persistence are vital (</a:t>
            </a:r>
            <a:r>
              <a:rPr lang="en-GB" sz="1100" dirty="0"/>
              <a:t>Harvard Law School, 2026</a:t>
            </a:r>
            <a:r>
              <a:rPr lang="en" sz="1100" dirty="0"/>
              <a:t>).</a:t>
            </a:r>
            <a:endParaRPr sz="1100" dirty="0"/>
          </a:p>
        </p:txBody>
      </p:sp>
      <p:sp>
        <p:nvSpPr>
          <p:cNvPr id="247" name="Google Shape;247;p35"/>
          <p:cNvSpPr txBox="1">
            <a:spLocks noGrp="1"/>
          </p:cNvSpPr>
          <p:nvPr>
            <p:ph type="subTitle" idx="2"/>
          </p:nvPr>
        </p:nvSpPr>
        <p:spPr>
          <a:xfrm>
            <a:off x="3307764" y="1913534"/>
            <a:ext cx="2554500" cy="10250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/>
              <a:t>Direct refusal is rare. Ambiguity and silence convey disagreement. UK teams must learn to interpret polite deflection (Meyer, 2021).</a:t>
            </a:r>
            <a:endParaRPr sz="1100" dirty="0"/>
          </a:p>
        </p:txBody>
      </p:sp>
      <p:sp>
        <p:nvSpPr>
          <p:cNvPr id="248" name="Google Shape;248;p35"/>
          <p:cNvSpPr txBox="1">
            <a:spLocks noGrp="1"/>
          </p:cNvSpPr>
          <p:nvPr>
            <p:ph type="subTitle" idx="3"/>
          </p:nvPr>
        </p:nvSpPr>
        <p:spPr>
          <a:xfrm>
            <a:off x="706451" y="3498800"/>
            <a:ext cx="2554500" cy="11105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sz="1100" dirty="0"/>
              <a:t>Building positive relationships with government agencies such as Ministry of Commerce of the People's Republic of China (MOFCOM) and local authorities can facilitate smoother market entry (Zhang &amp; </a:t>
            </a:r>
            <a:r>
              <a:rPr lang="en-US" sz="1100" dirty="0" err="1"/>
              <a:t>Guenier</a:t>
            </a:r>
            <a:r>
              <a:rPr lang="en-US" sz="1100" dirty="0"/>
              <a:t>, 2025).</a:t>
            </a:r>
            <a:endParaRPr sz="1100" dirty="0"/>
          </a:p>
        </p:txBody>
      </p:sp>
      <p:sp>
        <p:nvSpPr>
          <p:cNvPr id="249" name="Google Shape;249;p35"/>
          <p:cNvSpPr txBox="1">
            <a:spLocks noGrp="1"/>
          </p:cNvSpPr>
          <p:nvPr>
            <p:ph type="subTitle" idx="4"/>
          </p:nvPr>
        </p:nvSpPr>
        <p:spPr>
          <a:xfrm>
            <a:off x="3307764" y="3498799"/>
            <a:ext cx="2554500" cy="111057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/>
              <a:t>Senior executives must attend and speak first. Interrupting or sidelining senior figures causes offence. Match rank with rank in delegations (Triandis, 2018).</a:t>
            </a:r>
            <a:endParaRPr sz="1100" dirty="0"/>
          </a:p>
        </p:txBody>
      </p:sp>
      <p:sp>
        <p:nvSpPr>
          <p:cNvPr id="250" name="Google Shape;250;p35"/>
          <p:cNvSpPr txBox="1">
            <a:spLocks noGrp="1"/>
          </p:cNvSpPr>
          <p:nvPr>
            <p:ph type="subTitle" idx="7"/>
          </p:nvPr>
        </p:nvSpPr>
        <p:spPr>
          <a:xfrm>
            <a:off x="706438" y="1398282"/>
            <a:ext cx="2554500" cy="515252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/>
              <a:t>Slow Negotiation Pace</a:t>
            </a:r>
          </a:p>
        </p:txBody>
      </p:sp>
      <p:sp>
        <p:nvSpPr>
          <p:cNvPr id="251" name="Google Shape;251;p35"/>
          <p:cNvSpPr txBox="1">
            <a:spLocks noGrp="1"/>
          </p:cNvSpPr>
          <p:nvPr>
            <p:ph type="subTitle" idx="8"/>
          </p:nvPr>
        </p:nvSpPr>
        <p:spPr>
          <a:xfrm>
            <a:off x="3307764" y="1398282"/>
            <a:ext cx="2554500" cy="515252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/>
              <a:t>Indirect Communication</a:t>
            </a:r>
          </a:p>
        </p:txBody>
      </p:sp>
      <p:sp>
        <p:nvSpPr>
          <p:cNvPr id="252" name="Google Shape;252;p35"/>
          <p:cNvSpPr txBox="1">
            <a:spLocks noGrp="1"/>
          </p:cNvSpPr>
          <p:nvPr>
            <p:ph type="subTitle" idx="9"/>
          </p:nvPr>
        </p:nvSpPr>
        <p:spPr>
          <a:xfrm>
            <a:off x="5909088" y="1398281"/>
            <a:ext cx="2514900" cy="515251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/>
              <a:t>Time for Negotiations</a:t>
            </a:r>
          </a:p>
        </p:txBody>
      </p:sp>
      <p:sp>
        <p:nvSpPr>
          <p:cNvPr id="253" name="Google Shape;253;p35"/>
          <p:cNvSpPr txBox="1">
            <a:spLocks noGrp="1"/>
          </p:cNvSpPr>
          <p:nvPr>
            <p:ph type="subTitle" idx="5"/>
          </p:nvPr>
        </p:nvSpPr>
        <p:spPr>
          <a:xfrm>
            <a:off x="5909088" y="1913534"/>
            <a:ext cx="2514900" cy="10250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sz="1100" dirty="0"/>
              <a:t>Chinese </a:t>
            </a:r>
            <a:r>
              <a:rPr lang="en-US" sz="1100" dirty="0" err="1"/>
              <a:t>organisations</a:t>
            </a:r>
            <a:r>
              <a:rPr lang="en-US" sz="1100" dirty="0"/>
              <a:t> </a:t>
            </a:r>
            <a:r>
              <a:rPr lang="en-US" sz="1100" dirty="0" err="1"/>
              <a:t>prioritise</a:t>
            </a:r>
            <a:r>
              <a:rPr lang="en-US" sz="1100" dirty="0"/>
              <a:t> relationship development before </a:t>
            </a:r>
            <a:r>
              <a:rPr lang="en-US" sz="1100" dirty="0" err="1"/>
              <a:t>finalising</a:t>
            </a:r>
            <a:r>
              <a:rPr lang="en-US" sz="1100" dirty="0"/>
              <a:t> commercial agreements. EcoPack should therefore allow sufficient time for negotiations (Leong, 2023).</a:t>
            </a:r>
            <a:endParaRPr sz="1100" dirty="0"/>
          </a:p>
        </p:txBody>
      </p:sp>
      <p:sp>
        <p:nvSpPr>
          <p:cNvPr id="254" name="Google Shape;254;p35"/>
          <p:cNvSpPr txBox="1">
            <a:spLocks noGrp="1"/>
          </p:cNvSpPr>
          <p:nvPr>
            <p:ph type="subTitle" idx="6"/>
          </p:nvPr>
        </p:nvSpPr>
        <p:spPr>
          <a:xfrm>
            <a:off x="5909100" y="3498800"/>
            <a:ext cx="2514900" cy="111057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/>
              <a:t>Cultural intelligence (CQ) is essential. UK directors must demonstrate awareness of Chinese customs, adapt their style, and show genuine respect for cultural difference..</a:t>
            </a:r>
            <a:endParaRPr sz="1100" dirty="0"/>
          </a:p>
        </p:txBody>
      </p:sp>
      <p:sp>
        <p:nvSpPr>
          <p:cNvPr id="255" name="Google Shape;255;p35"/>
          <p:cNvSpPr txBox="1">
            <a:spLocks noGrp="1"/>
          </p:cNvSpPr>
          <p:nvPr>
            <p:ph type="subTitle" idx="13"/>
          </p:nvPr>
        </p:nvSpPr>
        <p:spPr>
          <a:xfrm>
            <a:off x="706451" y="3069771"/>
            <a:ext cx="2554500" cy="429029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-GB" sz="1200" dirty="0"/>
              <a:t>Government &amp; Regulatory Relationships</a:t>
            </a:r>
            <a:endParaRPr sz="1200" dirty="0"/>
          </a:p>
        </p:txBody>
      </p:sp>
      <p:sp>
        <p:nvSpPr>
          <p:cNvPr id="256" name="Google Shape;256;p35"/>
          <p:cNvSpPr txBox="1">
            <a:spLocks noGrp="1"/>
          </p:cNvSpPr>
          <p:nvPr>
            <p:ph type="subTitle" idx="14"/>
          </p:nvPr>
        </p:nvSpPr>
        <p:spPr>
          <a:xfrm>
            <a:off x="3307764" y="3069771"/>
            <a:ext cx="2554500" cy="429029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/>
              <a:t>Time &amp; Patience</a:t>
            </a:r>
          </a:p>
        </p:txBody>
      </p:sp>
      <p:sp>
        <p:nvSpPr>
          <p:cNvPr id="257" name="Google Shape;257;p35"/>
          <p:cNvSpPr txBox="1">
            <a:spLocks noGrp="1"/>
          </p:cNvSpPr>
          <p:nvPr>
            <p:ph type="subTitle" idx="15"/>
          </p:nvPr>
        </p:nvSpPr>
        <p:spPr>
          <a:xfrm>
            <a:off x="5909100" y="3069771"/>
            <a:ext cx="2514900" cy="429029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/>
              <a:t>Cultural Adaptability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41"/>
          <p:cNvSpPr txBox="1">
            <a:spLocks noGrp="1"/>
          </p:cNvSpPr>
          <p:nvPr>
            <p:ph type="title"/>
          </p:nvPr>
        </p:nvSpPr>
        <p:spPr>
          <a:xfrm>
            <a:off x="719998" y="3091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NEGOTIATION STRATEGIES FOR A SUCCESSFUL DEAL</a:t>
            </a:r>
            <a:endParaRPr sz="2800" dirty="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49834122"/>
              </p:ext>
            </p:extLst>
          </p:nvPr>
        </p:nvGraphicFramePr>
        <p:xfrm>
          <a:off x="3920400" y="1610025"/>
          <a:ext cx="1776065" cy="21293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7335441"/>
              </p:ext>
            </p:extLst>
          </p:nvPr>
        </p:nvGraphicFramePr>
        <p:xfrm>
          <a:off x="6781183" y="1639253"/>
          <a:ext cx="1741340" cy="2036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713900192"/>
              </p:ext>
            </p:extLst>
          </p:nvPr>
        </p:nvGraphicFramePr>
        <p:xfrm>
          <a:off x="1672280" y="3896767"/>
          <a:ext cx="6096000" cy="477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>
                        <a14:foregroundMark x1="55556" y1="39111" x2="55556" y2="39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1738" y="2097838"/>
            <a:ext cx="1119445" cy="111944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194056" y="4467559"/>
            <a:ext cx="2755883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900" b="1" i="1" dirty="0">
                <a:latin typeface="Hind" panose="020B0604020202020204" charset="0"/>
                <a:ea typeface="Calibri" panose="020F0502020204030204" pitchFamily="34" charset="0"/>
                <a:cs typeface="Hind" panose="020B0604020202020204" charset="0"/>
              </a:rPr>
              <a:t>(Source: Zhang &amp; </a:t>
            </a:r>
            <a:r>
              <a:rPr lang="en-GB" sz="900" b="1" i="1" dirty="0" err="1">
                <a:latin typeface="Hind" panose="020B0604020202020204" charset="0"/>
                <a:ea typeface="Calibri" panose="020F0502020204030204" pitchFamily="34" charset="0"/>
                <a:cs typeface="Hind" panose="020B0604020202020204" charset="0"/>
              </a:rPr>
              <a:t>Guenier</a:t>
            </a:r>
            <a:r>
              <a:rPr lang="en-GB" sz="900" b="1" i="1" dirty="0">
                <a:latin typeface="Hind" panose="020B0604020202020204" charset="0"/>
                <a:ea typeface="Calibri" panose="020F0502020204030204" pitchFamily="34" charset="0"/>
                <a:cs typeface="Hind" panose="020B0604020202020204" charset="0"/>
              </a:rPr>
              <a:t>, 2025; </a:t>
            </a:r>
            <a:r>
              <a:rPr lang="en-GB" sz="900" b="1" i="1" dirty="0" err="1">
                <a:latin typeface="Hind" panose="020B0604020202020204" charset="0"/>
                <a:ea typeface="Calibri" panose="020F0502020204030204" pitchFamily="34" charset="0"/>
                <a:cs typeface="Hind" panose="020B0604020202020204" charset="0"/>
              </a:rPr>
              <a:t>Fam</a:t>
            </a:r>
            <a:r>
              <a:rPr lang="en-GB" sz="900" b="1" i="1" dirty="0">
                <a:latin typeface="Hind" panose="020B0604020202020204" charset="0"/>
                <a:ea typeface="Calibri" panose="020F0502020204030204" pitchFamily="34" charset="0"/>
                <a:cs typeface="Hind" panose="020B0604020202020204" charset="0"/>
              </a:rPr>
              <a:t> et al.,2022). </a:t>
            </a:r>
            <a:endParaRPr lang="en-GB" sz="900" b="1" i="1" dirty="0">
              <a:latin typeface="Hind" panose="020B0604020202020204" charset="0"/>
              <a:cs typeface="Hind" panose="020B0604020202020204" charset="0"/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795228768"/>
              </p:ext>
            </p:extLst>
          </p:nvPr>
        </p:nvGraphicFramePr>
        <p:xfrm>
          <a:off x="719998" y="1335913"/>
          <a:ext cx="3035643" cy="25065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0" r:lo="rId21" r:qs="rId22" r:cs="rId23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0016" y="510430"/>
            <a:ext cx="3906981" cy="611880"/>
          </a:xfrm>
        </p:spPr>
        <p:txBody>
          <a:bodyPr/>
          <a:lstStyle/>
          <a:p>
            <a:r>
              <a:rPr lang="en-GB" sz="2400" dirty="0"/>
              <a:t>Digital Promotion Strategy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503055075"/>
              </p:ext>
            </p:extLst>
          </p:nvPr>
        </p:nvGraphicFramePr>
        <p:xfrm>
          <a:off x="642912" y="1104395"/>
          <a:ext cx="3760519" cy="13062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Google Shape;246;p35"/>
          <p:cNvSpPr txBox="1">
            <a:spLocks/>
          </p:cNvSpPr>
          <p:nvPr/>
        </p:nvSpPr>
        <p:spPr>
          <a:xfrm>
            <a:off x="4845132" y="1520032"/>
            <a:ext cx="3313216" cy="10250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100" dirty="0">
                <a:solidFill>
                  <a:schemeClr val="dk2"/>
                </a:solidFill>
                <a:latin typeface="Hind"/>
                <a:ea typeface="Hind"/>
                <a:cs typeface="Hind"/>
                <a:sym typeface="Hind"/>
              </a:rPr>
              <a:t>The objective of negotiations is to establish a Memorandum of Understanding (MOU) that outlines a framework for long-term cooperation between EcoPack Solutions Ltd and its Chinese partner (British Chambers of Commerce, 2026).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476997" y="508625"/>
            <a:ext cx="3883232" cy="9995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 i="0" u="none" strike="noStrike" cap="none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 i="0" u="none" strike="noStrike" cap="none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 i="0" u="none" strike="noStrike" cap="none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 i="0" u="none" strike="noStrike" cap="none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 i="0" u="none" strike="noStrike" cap="none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 i="0" u="none" strike="noStrike" cap="none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 i="0" u="none" strike="noStrike" cap="none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 i="0" u="none" strike="noStrike" cap="none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hilosopher"/>
              <a:buNone/>
              <a:defRPr sz="3000" b="1" i="0" u="none" strike="noStrike" cap="none">
                <a:solidFill>
                  <a:schemeClr val="dk1"/>
                </a:solidFill>
                <a:latin typeface="Philosopher"/>
                <a:ea typeface="Philosopher"/>
                <a:cs typeface="Philosopher"/>
                <a:sym typeface="Philosopher"/>
              </a:defRPr>
            </a:lvl9pPr>
          </a:lstStyle>
          <a:p>
            <a:r>
              <a:rPr lang="en-GB" sz="2400" dirty="0"/>
              <a:t>Memorandum of Understanding (MOU)</a:t>
            </a:r>
          </a:p>
        </p:txBody>
      </p:sp>
      <p:sp>
        <p:nvSpPr>
          <p:cNvPr id="7" name="Rectangle 6"/>
          <p:cNvSpPr/>
          <p:nvPr/>
        </p:nvSpPr>
        <p:spPr>
          <a:xfrm>
            <a:off x="1472577" y="4494709"/>
            <a:ext cx="21018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900" b="1" i="1" dirty="0">
                <a:latin typeface="Hind" panose="020B0604020202020204" charset="0"/>
                <a:ea typeface="Calibri" panose="020F0502020204030204" pitchFamily="34" charset="0"/>
                <a:cs typeface="Hind" panose="020B0604020202020204" charset="0"/>
              </a:rPr>
              <a:t>China’s Most Used Social Media Sites‌</a:t>
            </a:r>
          </a:p>
          <a:p>
            <a:pPr algn="ctr"/>
            <a:r>
              <a:rPr lang="en-US" sz="900" b="1" i="1" dirty="0">
                <a:latin typeface="Hind" panose="020B0604020202020204" charset="0"/>
                <a:ea typeface="Calibri" panose="020F0502020204030204" pitchFamily="34" charset="0"/>
                <a:cs typeface="Hind" panose="020B0604020202020204" charset="0"/>
              </a:rPr>
              <a:t>(Source: </a:t>
            </a:r>
            <a:r>
              <a:rPr lang="it-IT" sz="900" b="1" i="1" dirty="0">
                <a:latin typeface="Hind" panose="020B0604020202020204" charset="0"/>
                <a:ea typeface="Calibri" panose="020F0502020204030204" pitchFamily="34" charset="0"/>
                <a:cs typeface="Hind" panose="020B0604020202020204" charset="0"/>
              </a:rPr>
              <a:t>Statistia., 2025). </a:t>
            </a:r>
            <a:endParaRPr lang="en-GB" sz="900" b="1" i="1" dirty="0">
              <a:latin typeface="Hind" panose="020B0604020202020204" charset="0"/>
              <a:ea typeface="Calibri" panose="020F0502020204030204" pitchFamily="34" charset="0"/>
              <a:cs typeface="Hind" panose="020B060402020202020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0016" y="2545122"/>
            <a:ext cx="3906981" cy="184874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8281" y="2767640"/>
            <a:ext cx="1619002" cy="162623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175578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1027" y="1139508"/>
            <a:ext cx="6054811" cy="32421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41" name="Google Shape;341;p4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CONCLUSION</a:t>
            </a:r>
            <a:endParaRPr sz="2800" dirty="0"/>
          </a:p>
        </p:txBody>
      </p:sp>
      <p:sp>
        <p:nvSpPr>
          <p:cNvPr id="12" name="Google Shape;211;p33"/>
          <p:cNvSpPr txBox="1">
            <a:spLocks/>
          </p:cNvSpPr>
          <p:nvPr/>
        </p:nvSpPr>
        <p:spPr>
          <a:xfrm>
            <a:off x="2344964" y="1488030"/>
            <a:ext cx="4454071" cy="254514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b="1" dirty="0">
                <a:latin typeface="Hind" panose="020B0604020202020204" charset="0"/>
                <a:cs typeface="Hind" panose="020B0604020202020204" charset="0"/>
              </a:rPr>
              <a:t>EcoPack Solutions Ltd can achieve successful market entry combining cross cultural communication with relationship building. Focus on Chinese digital platforms and using local and legal advisors. Understanding Guanxi, </a:t>
            </a:r>
            <a:r>
              <a:rPr lang="en-US" b="1" dirty="0" err="1">
                <a:latin typeface="Hind" panose="020B0604020202020204" charset="0"/>
                <a:cs typeface="Hind" panose="020B0604020202020204" charset="0"/>
              </a:rPr>
              <a:t>Mianzi</a:t>
            </a:r>
            <a:r>
              <a:rPr lang="en-US" b="1" dirty="0">
                <a:latin typeface="Hind" panose="020B0604020202020204" charset="0"/>
                <a:cs typeface="Hind" panose="020B0604020202020204" charset="0"/>
              </a:rPr>
              <a:t> and hierarchy is essential when working with Chinese </a:t>
            </a:r>
            <a:r>
              <a:rPr lang="en-US" b="1" dirty="0" err="1">
                <a:latin typeface="Hind" panose="020B0604020202020204" charset="0"/>
                <a:cs typeface="Hind" panose="020B0604020202020204" charset="0"/>
              </a:rPr>
              <a:t>organisations</a:t>
            </a:r>
            <a:r>
              <a:rPr lang="en-US" b="1" dirty="0">
                <a:latin typeface="Hind" panose="020B0604020202020204" charset="0"/>
                <a:cs typeface="Hind" panose="020B0604020202020204" charset="0"/>
              </a:rPr>
              <a:t> and government stakeholders. Long-term relationship-building should take priority over short-term gains. Negotiation planning should incorporate SWOT analysis and culturally appropriate communication strategies. The proposed outcome is a mutually beneficial partnership </a:t>
            </a:r>
            <a:r>
              <a:rPr lang="en-US" b="1" dirty="0" err="1">
                <a:latin typeface="Hind" panose="020B0604020202020204" charset="0"/>
                <a:cs typeface="Hind" panose="020B0604020202020204" charset="0"/>
              </a:rPr>
              <a:t>formalised</a:t>
            </a:r>
            <a:r>
              <a:rPr lang="en-US" b="1" dirty="0">
                <a:latin typeface="Hind" panose="020B0604020202020204" charset="0"/>
                <a:cs typeface="Hind" panose="020B0604020202020204" charset="0"/>
              </a:rPr>
              <a:t> through a MOU.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Google Shape;341;p42"/>
          <p:cNvSpPr txBox="1">
            <a:spLocks noGrp="1"/>
          </p:cNvSpPr>
          <p:nvPr>
            <p:ph type="title"/>
          </p:nvPr>
        </p:nvSpPr>
        <p:spPr>
          <a:xfrm>
            <a:off x="720000" y="1740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REFEERENCES</a:t>
            </a:r>
            <a:endParaRPr sz="2800" dirty="0"/>
          </a:p>
        </p:txBody>
      </p:sp>
      <p:sp>
        <p:nvSpPr>
          <p:cNvPr id="12" name="Google Shape;421;p46"/>
          <p:cNvSpPr txBox="1">
            <a:spLocks/>
          </p:cNvSpPr>
          <p:nvPr/>
        </p:nvSpPr>
        <p:spPr>
          <a:xfrm>
            <a:off x="522073" y="853578"/>
            <a:ext cx="8099854" cy="377651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GB" sz="700" dirty="0" err="1"/>
              <a:t>Bamidele</a:t>
            </a:r>
            <a:r>
              <a:rPr lang="en-GB" sz="700" dirty="0"/>
              <a:t>, R. (2022). Organizational culture. </a:t>
            </a:r>
            <a:r>
              <a:rPr lang="en-GB" sz="700" i="1" dirty="0"/>
              <a:t>Industrial sociology, industrial relations and human resource management</a:t>
            </a:r>
            <a:r>
              <a:rPr lang="en-GB" sz="700" dirty="0"/>
              <a:t>, </a:t>
            </a:r>
            <a:r>
              <a:rPr lang="en-GB" sz="700" i="1" dirty="0"/>
              <a:t>1</a:t>
            </a:r>
            <a:r>
              <a:rPr lang="en-GB" sz="700" dirty="0"/>
              <a:t>(1), 109-122. </a:t>
            </a:r>
            <a:r>
              <a:rPr lang="en-GB" sz="700" u="sng" dirty="0">
                <a:hlinkClick r:id="rId3"/>
              </a:rPr>
              <a:t>https://www.researchgate.net/profile/Rasak-Bamidele/publication/357605292_ORGANIZATIONAL_CULTURE/links/61d5fb78e669ee0f5c8a4635/ORGANIZATIONAL-CULTURE.pdf</a:t>
            </a:r>
            <a:endParaRPr lang="en-GB" sz="700" dirty="0"/>
          </a:p>
          <a:p>
            <a:r>
              <a:rPr lang="en-GB" sz="700" dirty="0" err="1"/>
              <a:t>Bozkus</a:t>
            </a:r>
            <a:r>
              <a:rPr lang="en-GB" sz="700" dirty="0"/>
              <a:t>, K. (2023). Organizational culture change and technology: Navigating the digital transformation. In </a:t>
            </a:r>
            <a:r>
              <a:rPr lang="en-GB" sz="700" i="1" dirty="0"/>
              <a:t>Organizational culture-Cultural change and technology</a:t>
            </a:r>
            <a:r>
              <a:rPr lang="en-GB" sz="700" dirty="0"/>
              <a:t>. </a:t>
            </a:r>
            <a:r>
              <a:rPr lang="en-GB" sz="700" dirty="0" err="1"/>
              <a:t>IntechOpen</a:t>
            </a:r>
            <a:r>
              <a:rPr lang="en-GB" sz="700" dirty="0"/>
              <a:t>. </a:t>
            </a:r>
            <a:r>
              <a:rPr lang="en-GB" sz="700" u="sng" dirty="0">
                <a:hlinkClick r:id="rId4"/>
              </a:rPr>
              <a:t>https://books.google.com/books?hl=en&amp;lr=&amp;id=FNvzEAAAQBAJ&amp;oi=fnd&amp;pg=PA3&amp;dq=Culture+evolves+over+time+in+response+to+economic,+social,+and+technological+changes+while+maintaining+core+values&amp;ots=yxVCWDjWST&amp;sig=LJj6R4HT89GtMC3YMRViEAG3Thg</a:t>
            </a:r>
            <a:r>
              <a:rPr lang="en-GB" sz="700" dirty="0"/>
              <a:t> </a:t>
            </a:r>
          </a:p>
          <a:p>
            <a:r>
              <a:rPr lang="en-GB" sz="700" dirty="0"/>
              <a:t>Daily Chinese. (2026). </a:t>
            </a:r>
            <a:r>
              <a:rPr lang="en-GB" sz="700" i="1" dirty="0"/>
              <a:t>Gift-Giving Culture in China – Daily Chinese with </a:t>
            </a:r>
            <a:r>
              <a:rPr lang="en-GB" sz="700" i="1" dirty="0" err="1"/>
              <a:t>Yuli</a:t>
            </a:r>
            <a:r>
              <a:rPr lang="en-GB" sz="700" dirty="0"/>
              <a:t>. </a:t>
            </a:r>
            <a:r>
              <a:rPr lang="en-GB" sz="700" dirty="0" err="1"/>
              <a:t>Dailychinesewithyuli.Com</a:t>
            </a:r>
            <a:r>
              <a:rPr lang="en-GB" sz="700" dirty="0"/>
              <a:t>. </a:t>
            </a:r>
            <a:r>
              <a:rPr lang="en-GB" sz="700" u="sng" dirty="0">
                <a:hlinkClick r:id="rId5"/>
              </a:rPr>
              <a:t>https://dailychinesewithyuli.com/gift-giving-culture-in-china/</a:t>
            </a:r>
            <a:r>
              <a:rPr lang="en-GB" sz="700" dirty="0"/>
              <a:t> </a:t>
            </a:r>
          </a:p>
          <a:p>
            <a:r>
              <a:rPr lang="en-GB" sz="700" dirty="0" err="1"/>
              <a:t>Fam</a:t>
            </a:r>
            <a:r>
              <a:rPr lang="en-GB" sz="700" dirty="0"/>
              <a:t>, K. S., </a:t>
            </a:r>
            <a:r>
              <a:rPr lang="en-GB" sz="700" dirty="0" err="1"/>
              <a:t>Kadirov</a:t>
            </a:r>
            <a:r>
              <a:rPr lang="en-GB" sz="700" dirty="0"/>
              <a:t>, D., </a:t>
            </a:r>
            <a:r>
              <a:rPr lang="en-GB" sz="700" dirty="0" err="1"/>
              <a:t>Bardakci</a:t>
            </a:r>
            <a:r>
              <a:rPr lang="en-GB" sz="700" dirty="0"/>
              <a:t>, A., </a:t>
            </a:r>
            <a:r>
              <a:rPr lang="en-GB" sz="700" dirty="0" err="1"/>
              <a:t>Vuchkovski</a:t>
            </a:r>
            <a:r>
              <a:rPr lang="en-GB" sz="700" dirty="0"/>
              <a:t>, D., &amp; Richard, J. E. (2022). Chinese social capital in a business context: the impact of business ethics, business etiquette and business orientation on relationship building and performance. </a:t>
            </a:r>
            <a:r>
              <a:rPr lang="en-GB" sz="700" i="1" dirty="0"/>
              <a:t>European Journal of International Management</a:t>
            </a:r>
            <a:r>
              <a:rPr lang="en-GB" sz="700" dirty="0"/>
              <a:t>, </a:t>
            </a:r>
            <a:r>
              <a:rPr lang="en-GB" sz="700" i="1" dirty="0"/>
              <a:t>17</a:t>
            </a:r>
            <a:r>
              <a:rPr lang="en-GB" sz="700" dirty="0"/>
              <a:t>(2-3), 253-289. </a:t>
            </a:r>
            <a:r>
              <a:rPr lang="en-GB" sz="700" u="sng" dirty="0">
                <a:hlinkClick r:id="rId6"/>
              </a:rPr>
              <a:t>https://doi.org/10.1504/EJIM.2022.120702</a:t>
            </a:r>
            <a:r>
              <a:rPr lang="en-GB" sz="700" dirty="0"/>
              <a:t> </a:t>
            </a:r>
          </a:p>
          <a:p>
            <a:r>
              <a:rPr lang="en-GB" sz="700" dirty="0"/>
              <a:t>Fang, T., &amp; Faure, G. O. (2022). Chinese communication in the global context. Journal of World Business, 57(1), 101272.  </a:t>
            </a:r>
          </a:p>
          <a:p>
            <a:r>
              <a:rPr lang="en-GB" sz="700" dirty="0"/>
              <a:t>Hall, E. T. (1976). Beyond culture. Anchor Books. </a:t>
            </a:r>
            <a:r>
              <a:rPr lang="en-GB" sz="700" u="sng" dirty="0">
                <a:hlinkClick r:id="rId7"/>
              </a:rPr>
              <a:t>https://monoskop.org/images/6/60/Hall_Edward_T_Beyond_Culture.pdf</a:t>
            </a:r>
            <a:r>
              <a:rPr lang="en-GB" sz="700" dirty="0"/>
              <a:t> </a:t>
            </a:r>
          </a:p>
          <a:p>
            <a:r>
              <a:rPr lang="en-GB" sz="700" dirty="0"/>
              <a:t>Harvard Law School. (2026, January 22). </a:t>
            </a:r>
            <a:r>
              <a:rPr lang="en-GB" sz="700" i="1" dirty="0"/>
              <a:t>The Importance of Relationship Building in China</a:t>
            </a:r>
            <a:r>
              <a:rPr lang="en-GB" sz="700" dirty="0"/>
              <a:t>. PON - Program on Negotiation at Harvard Law School. </a:t>
            </a:r>
            <a:r>
              <a:rPr lang="en-GB" sz="700" u="sng" dirty="0">
                <a:hlinkClick r:id="rId8"/>
              </a:rPr>
              <a:t>https://www.pon.harvard.edu/daily/international-negotiation-daily/negotiation-in-china-the-importance-of-guanxi/</a:t>
            </a:r>
            <a:r>
              <a:rPr lang="en-GB" sz="700" dirty="0"/>
              <a:t> </a:t>
            </a:r>
          </a:p>
          <a:p>
            <a:r>
              <a:rPr lang="en-GB" sz="700" dirty="0" err="1"/>
              <a:t>Hofstede</a:t>
            </a:r>
            <a:r>
              <a:rPr lang="en-GB" sz="700" dirty="0"/>
              <a:t>, G., </a:t>
            </a:r>
            <a:r>
              <a:rPr lang="en-GB" sz="700" dirty="0" err="1"/>
              <a:t>Minkov</a:t>
            </a:r>
            <a:r>
              <a:rPr lang="en-GB" sz="700" dirty="0"/>
              <a:t>, M., &amp; </a:t>
            </a:r>
            <a:r>
              <a:rPr lang="en-GB" sz="700" dirty="0" err="1"/>
              <a:t>Hofstede</a:t>
            </a:r>
            <a:r>
              <a:rPr lang="en-GB" sz="700" dirty="0"/>
              <a:t>, G. J. (2010). </a:t>
            </a:r>
            <a:r>
              <a:rPr lang="en-GB" sz="700" i="1" dirty="0"/>
              <a:t>Cultures and Organizations: Software of the Mind</a:t>
            </a:r>
            <a:r>
              <a:rPr lang="en-GB" sz="700" dirty="0"/>
              <a:t>. McGraw-Hill. </a:t>
            </a:r>
            <a:r>
              <a:rPr lang="en-GB" sz="700" u="sng" dirty="0">
                <a:hlinkClick r:id="rId9"/>
              </a:rPr>
              <a:t>https://e-edu.nbu.bg/pluginfile.php/900222/mod_resource/content/1/G.Hofstede_G.J.Hofstede_M.Minkov%20-%20Cultures%20and%20Organizations%20-%20Software%20of%20the%20Mind%203rd_edition%202010.pdf</a:t>
            </a:r>
            <a:r>
              <a:rPr lang="en-GB" sz="700" dirty="0"/>
              <a:t> </a:t>
            </a:r>
          </a:p>
          <a:p>
            <a:r>
              <a:rPr lang="en-GB" sz="700" dirty="0" err="1"/>
              <a:t>Hofstede</a:t>
            </a:r>
            <a:r>
              <a:rPr lang="en-GB" sz="700" dirty="0"/>
              <a:t>. (2025, February 14). </a:t>
            </a:r>
            <a:r>
              <a:rPr lang="en-GB" sz="700" i="1" dirty="0"/>
              <a:t>Country Comparison Bar Charts - Geert </a:t>
            </a:r>
            <a:r>
              <a:rPr lang="en-GB" sz="700" i="1" dirty="0" err="1"/>
              <a:t>Hofstede</a:t>
            </a:r>
            <a:r>
              <a:rPr lang="en-GB" sz="700" dirty="0"/>
              <a:t>. Geert </a:t>
            </a:r>
            <a:r>
              <a:rPr lang="en-GB" sz="700" dirty="0" err="1"/>
              <a:t>Hofstede</a:t>
            </a:r>
            <a:r>
              <a:rPr lang="en-GB" sz="700" dirty="0"/>
              <a:t>. </a:t>
            </a:r>
            <a:r>
              <a:rPr lang="en-GB" sz="700" u="sng" dirty="0">
                <a:hlinkClick r:id="rId10"/>
              </a:rPr>
              <a:t>https://geerthofstede.com/country-comparison-bar-charts/</a:t>
            </a:r>
            <a:r>
              <a:rPr lang="en-GB" sz="700" dirty="0"/>
              <a:t> </a:t>
            </a:r>
          </a:p>
          <a:p>
            <a:r>
              <a:rPr lang="en-GB" sz="700" dirty="0"/>
              <a:t>Leong, D. (2023). The Chinese View on Time–A Reflection on the Concept of Time in Dao/</a:t>
            </a:r>
            <a:r>
              <a:rPr lang="en-GB" sz="700" dirty="0" err="1"/>
              <a:t>Yijing</a:t>
            </a:r>
            <a:r>
              <a:rPr lang="en-GB" sz="700" dirty="0"/>
              <a:t> and Modern Science. </a:t>
            </a:r>
            <a:r>
              <a:rPr lang="en-GB" sz="700" i="1" dirty="0" err="1"/>
              <a:t>Yijing</a:t>
            </a:r>
            <a:r>
              <a:rPr lang="en-GB" sz="700" i="1" dirty="0"/>
              <a:t> and Modern Science (April 4, 2023)</a:t>
            </a:r>
            <a:r>
              <a:rPr lang="en-GB" sz="700" dirty="0"/>
              <a:t>. </a:t>
            </a:r>
            <a:r>
              <a:rPr lang="en-GB" sz="700" u="sng" dirty="0">
                <a:hlinkClick r:id="rId11"/>
              </a:rPr>
              <a:t>http://dx.doi.org/10.2139/ssrn.4560499</a:t>
            </a:r>
            <a:r>
              <a:rPr lang="en-GB" sz="700" dirty="0"/>
              <a:t> </a:t>
            </a:r>
          </a:p>
          <a:p>
            <a:r>
              <a:rPr lang="en-GB" sz="700" dirty="0"/>
              <a:t>Meyer, E. (2021). The Culture Map: Decoding how people think, lead, and get things done across cultures. </a:t>
            </a:r>
            <a:r>
              <a:rPr lang="en-GB" sz="700" i="1" dirty="0"/>
              <a:t>Australian journal of general practice</a:t>
            </a:r>
            <a:r>
              <a:rPr lang="en-GB" sz="700" dirty="0"/>
              <a:t>, </a:t>
            </a:r>
            <a:r>
              <a:rPr lang="en-GB" sz="700" i="1" dirty="0"/>
              <a:t>54</a:t>
            </a:r>
            <a:r>
              <a:rPr lang="en-GB" sz="700" dirty="0"/>
              <a:t>(4), pp.239-240. </a:t>
            </a:r>
            <a:r>
              <a:rPr lang="en-GB" sz="700" u="sng" dirty="0">
                <a:hlinkClick r:id="rId12"/>
              </a:rPr>
              <a:t>https://erinmeyer.com/books/the-culture-map/</a:t>
            </a:r>
            <a:r>
              <a:rPr lang="en-GB" sz="700" dirty="0"/>
              <a:t> </a:t>
            </a:r>
          </a:p>
          <a:p>
            <a:r>
              <a:rPr lang="en-GB" sz="700" dirty="0"/>
              <a:t>Roy, A., Newman, A., Round, H., &amp; Bhattacharya, S. (2024). Ethical culture in organizations: A review and agenda for future research. </a:t>
            </a:r>
            <a:r>
              <a:rPr lang="en-GB" sz="700" i="1" dirty="0"/>
              <a:t>Business ethics quarterly</a:t>
            </a:r>
            <a:r>
              <a:rPr lang="en-GB" sz="700" dirty="0"/>
              <a:t>, </a:t>
            </a:r>
            <a:r>
              <a:rPr lang="en-GB" sz="700" i="1" dirty="0"/>
              <a:t>34</a:t>
            </a:r>
            <a:r>
              <a:rPr lang="en-GB" sz="700" dirty="0"/>
              <a:t>(1), 97-138. </a:t>
            </a:r>
            <a:r>
              <a:rPr lang="en-GB" sz="700" u="sng" dirty="0">
                <a:hlinkClick r:id="rId13"/>
              </a:rPr>
              <a:t>https://doi.org/10.1017/beq.2022.44</a:t>
            </a:r>
            <a:r>
              <a:rPr lang="en-GB" sz="700" dirty="0"/>
              <a:t> </a:t>
            </a:r>
          </a:p>
          <a:p>
            <a:r>
              <a:rPr lang="en-GB" sz="700" dirty="0" err="1"/>
              <a:t>Triandis</a:t>
            </a:r>
            <a:r>
              <a:rPr lang="en-GB" sz="700" dirty="0"/>
              <a:t>, H. C. (2018). </a:t>
            </a:r>
            <a:r>
              <a:rPr lang="en-GB" sz="700" i="1" dirty="0"/>
              <a:t>Individualism and collectivism</a:t>
            </a:r>
            <a:r>
              <a:rPr lang="en-GB" sz="700" dirty="0"/>
              <a:t>. </a:t>
            </a:r>
            <a:r>
              <a:rPr lang="en-GB" sz="700" dirty="0" err="1"/>
              <a:t>Routledge</a:t>
            </a:r>
            <a:r>
              <a:rPr lang="en-GB" sz="700" dirty="0"/>
              <a:t>. </a:t>
            </a:r>
            <a:r>
              <a:rPr lang="en-GB" sz="700" u="sng" dirty="0">
                <a:hlinkClick r:id="rId14"/>
              </a:rPr>
              <a:t>https://www.taylorfrancis.com/books/mono/10.4324/9780429499845/individualism-collectivism-harry-triandis?ref=thereluctantillustrator.com</a:t>
            </a:r>
            <a:r>
              <a:rPr lang="en-GB" sz="700" dirty="0"/>
              <a:t> </a:t>
            </a:r>
          </a:p>
          <a:p>
            <a:r>
              <a:rPr lang="en-GB" sz="700" dirty="0"/>
              <a:t>‌Wang, N., </a:t>
            </a:r>
            <a:r>
              <a:rPr lang="en-GB" sz="700" dirty="0" err="1"/>
              <a:t>Abidin</a:t>
            </a:r>
            <a:r>
              <a:rPr lang="en-GB" sz="700" dirty="0"/>
              <a:t>, S. Z., </a:t>
            </a:r>
            <a:r>
              <a:rPr lang="en-GB" sz="700" dirty="0" err="1"/>
              <a:t>Shaari</a:t>
            </a:r>
            <a:r>
              <a:rPr lang="en-GB" sz="700" dirty="0"/>
              <a:t>, N., &amp; </a:t>
            </a:r>
            <a:r>
              <a:rPr lang="en-GB" sz="700" dirty="0" err="1"/>
              <a:t>Mansor</a:t>
            </a:r>
            <a:r>
              <a:rPr lang="en-GB" sz="700" dirty="0"/>
              <a:t>, N. (2024). Influence of Chinese cultural values on consumer decision-making: A PRISMA-based systematic review. </a:t>
            </a:r>
            <a:r>
              <a:rPr lang="en-GB" sz="700" i="1" dirty="0"/>
              <a:t>International Journal of advanced and applied sciences</a:t>
            </a:r>
            <a:r>
              <a:rPr lang="en-GB" sz="700" dirty="0"/>
              <a:t>, </a:t>
            </a:r>
            <a:r>
              <a:rPr lang="en-GB" sz="700" i="1" dirty="0"/>
              <a:t>1</a:t>
            </a:r>
            <a:r>
              <a:rPr lang="en-GB" sz="700" dirty="0"/>
              <a:t>, 78-86. </a:t>
            </a:r>
            <a:r>
              <a:rPr lang="en-GB" sz="700" u="sng" dirty="0">
                <a:hlinkClick r:id="rId15"/>
              </a:rPr>
              <a:t>http://psasir.upm.edu.my/id/eprint/116674/1/116674.pdf</a:t>
            </a:r>
            <a:r>
              <a:rPr lang="en-GB" sz="700" dirty="0"/>
              <a:t> </a:t>
            </a:r>
          </a:p>
          <a:p>
            <a:r>
              <a:rPr lang="en-GB" sz="700" dirty="0"/>
              <a:t>Zhang, S., &amp; </a:t>
            </a:r>
            <a:r>
              <a:rPr lang="en-GB" sz="700" dirty="0" err="1"/>
              <a:t>Guenier</a:t>
            </a:r>
            <a:r>
              <a:rPr lang="en-GB" sz="700" dirty="0"/>
              <a:t>, A. W. (2025). </a:t>
            </a:r>
            <a:r>
              <a:rPr lang="en-GB" sz="700" i="1" dirty="0"/>
              <a:t>Chinese Business Negotiation: Art and Strategy</a:t>
            </a:r>
            <a:r>
              <a:rPr lang="en-GB" sz="700" dirty="0"/>
              <a:t>. Taylor &amp; Francis. </a:t>
            </a:r>
            <a:r>
              <a:rPr lang="en-GB" sz="700" u="sng" dirty="0">
                <a:hlinkClick r:id="rId16"/>
              </a:rPr>
              <a:t>https://books.google.com/books?hl=en&amp;lr=&amp;id=5xR0EQAAQBAJ&amp;oi=fnd&amp;pg=PP1&amp;dq=china,+business,+Patience+and+Flexibility:+Except+multiple+negotiation+rounds+and+avoid+pressuring+for+quick&amp;ots=9_HKnwR-eJ&amp;sig=kum2rOCAgJgXnfI19SQUJKD9Ir0</a:t>
            </a:r>
            <a:r>
              <a:rPr lang="en-GB" sz="700" dirty="0"/>
              <a:t> </a:t>
            </a:r>
          </a:p>
          <a:p>
            <a:r>
              <a:rPr lang="en-US" sz="700" dirty="0"/>
              <a:t>IMARC. (2026). China Eco-Friendly Packaging Market Size, Share, Trends and Forecast by Type, Material Type, Product Type, Technique, Layer, Application, and Region, 2026-2034. </a:t>
            </a:r>
            <a:r>
              <a:rPr lang="en-US" sz="700" dirty="0" err="1"/>
              <a:t>Imarcgroup.Com</a:t>
            </a:r>
            <a:r>
              <a:rPr lang="en-US" sz="700" dirty="0"/>
              <a:t>; IMARC Group. </a:t>
            </a:r>
            <a:r>
              <a:rPr lang="en-US" sz="700" dirty="0">
                <a:hlinkClick r:id="rId17"/>
              </a:rPr>
              <a:t>https://www.imarcgroup.com/china-eco-friendly-packaging-market</a:t>
            </a:r>
            <a:r>
              <a:rPr lang="en-US" sz="700" dirty="0"/>
              <a:t> </a:t>
            </a:r>
          </a:p>
          <a:p>
            <a:r>
              <a:rPr lang="en-US" sz="700" dirty="0"/>
              <a:t>‌UK Government. (2021). ECOPACK SOLUTIONS LTD overview - Find and update company information - GOV.UK. </a:t>
            </a:r>
            <a:r>
              <a:rPr lang="en-US" sz="700" dirty="0" err="1"/>
              <a:t>Service.Gov.Uk</a:t>
            </a:r>
            <a:r>
              <a:rPr lang="en-US" sz="700" dirty="0"/>
              <a:t>. </a:t>
            </a:r>
            <a:r>
              <a:rPr lang="en-US" sz="700" dirty="0">
                <a:hlinkClick r:id="rId18"/>
              </a:rPr>
              <a:t>https://find-and-update.company-information.service.gov.uk/company/12342891</a:t>
            </a:r>
            <a:r>
              <a:rPr lang="en-US" sz="700" dirty="0"/>
              <a:t> </a:t>
            </a:r>
          </a:p>
          <a:p>
            <a:r>
              <a:rPr lang="en-US" sz="700" dirty="0"/>
              <a:t>‌</a:t>
            </a:r>
            <a:r>
              <a:rPr lang="it-IT" sz="700" dirty="0"/>
              <a:t>Statistia. (2025). China: most popular social media platforms 2025| Statista. Statista. </a:t>
            </a:r>
            <a:r>
              <a:rPr lang="it-IT" sz="700" dirty="0">
                <a:hlinkClick r:id="rId19"/>
              </a:rPr>
              <a:t>https://www.statista.com/statistics/250546/leading-social-network-sites-in-china/?srsltid=AfmBOorUj9ZDjwa1SycLv22Jmyxcapmuinxc5_0WPPv8RMN_bMThPKCW</a:t>
            </a:r>
            <a:r>
              <a:rPr lang="it-IT" sz="700" dirty="0"/>
              <a:t> </a:t>
            </a:r>
          </a:p>
          <a:p>
            <a:r>
              <a:rPr lang="en-US" sz="700" dirty="0"/>
              <a:t>British Chambers of Commerce. (2026, February 6). Beyond the reset: what the UK-China relationship should deliver next - British Chambers of Commerce. British Chambers of Commerce. </a:t>
            </a:r>
            <a:r>
              <a:rPr lang="en-US" sz="700" dirty="0">
                <a:hlinkClick r:id="rId20"/>
              </a:rPr>
              <a:t>https://www.britishchambers.org.uk/news/2026/02/beyond-the-reset-what-the-uk-china-relationship-should-deliver-next/</a:t>
            </a:r>
            <a:r>
              <a:rPr lang="en-US" sz="700" dirty="0"/>
              <a:t> </a:t>
            </a:r>
          </a:p>
          <a:p>
            <a:r>
              <a:rPr lang="en-US" sz="700" dirty="0"/>
              <a:t>‌</a:t>
            </a:r>
          </a:p>
          <a:p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3154474733"/>
      </p:ext>
    </p:extLst>
  </p:cSld>
  <p:clrMapOvr>
    <a:masterClrMapping/>
  </p:clrMapOvr>
</p:sld>
</file>

<file path=ppt/theme/theme1.xml><?xml version="1.0" encoding="utf-8"?>
<a:theme xmlns:a="http://schemas.openxmlformats.org/drawingml/2006/main" name="Chinese Opera Business Plan by Slidesgo">
  <a:themeElements>
    <a:clrScheme name="Simple Light">
      <a:dk1>
        <a:srgbClr val="094065"/>
      </a:dk1>
      <a:lt1>
        <a:srgbClr val="F4F6EF"/>
      </a:lt1>
      <a:dk2>
        <a:srgbClr val="0F0D0C"/>
      </a:dk2>
      <a:lt2>
        <a:srgbClr val="1167A0"/>
      </a:lt2>
      <a:accent1>
        <a:srgbClr val="9CD2C6"/>
      </a:accent1>
      <a:accent2>
        <a:srgbClr val="F4BD22"/>
      </a:accent2>
      <a:accent3>
        <a:srgbClr val="EA571F"/>
      </a:accent3>
      <a:accent4>
        <a:srgbClr val="E52321"/>
      </a:accent4>
      <a:accent5>
        <a:srgbClr val="FFFFFF"/>
      </a:accent5>
      <a:accent6>
        <a:srgbClr val="FFFFFF"/>
      </a:accent6>
      <a:hlink>
        <a:srgbClr val="0F0D0C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idesgo Final Pages">
  <a:themeElements>
    <a:clrScheme name="Simple Light">
      <a:dk1>
        <a:srgbClr val="0E2A47"/>
      </a:dk1>
      <a:lt1>
        <a:srgbClr val="FFFFFF"/>
      </a:lt1>
      <a:dk2>
        <a:srgbClr val="869FB2"/>
      </a:dk2>
      <a:lt2>
        <a:srgbClr val="FFFFFF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869FB2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496</TotalTime>
  <Words>2083</Words>
  <Application>Microsoft Office PowerPoint</Application>
  <PresentationFormat>On-screen Show (16:9)</PresentationFormat>
  <Paragraphs>132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Anaheim</vt:lpstr>
      <vt:lpstr>Bebas Neue</vt:lpstr>
      <vt:lpstr>Nunito Light</vt:lpstr>
      <vt:lpstr>Philosopher</vt:lpstr>
      <vt:lpstr>Arial</vt:lpstr>
      <vt:lpstr>Hind</vt:lpstr>
      <vt:lpstr>Proxima Nova</vt:lpstr>
      <vt:lpstr>Chinese Opera Business Plan by Slidesgo</vt:lpstr>
      <vt:lpstr>Slidesgo Final Pages</vt:lpstr>
      <vt:lpstr>MODULE CODE: LCBB6023  MODULE TITLE: INTERNATIONAL BUSINESS COMMUNICATION  CROSS-CULTURAL NEGOTIATIONS  Establishing a Strategic Partnership Between EcoPack Solutions Ltd (UK) and a Chinese Manufacturing Partner</vt:lpstr>
      <vt:lpstr>PRESENTATION OUTLINE</vt:lpstr>
      <vt:lpstr>WHAT IS CULTURE?</vt:lpstr>
      <vt:lpstr>ELEMENTS OF CULTURE</vt:lpstr>
      <vt:lpstr>HOFSTEDE’S CULTURAL DIMENSIONS THEORY</vt:lpstr>
      <vt:lpstr>CHINESE CULTURAL ELEMENTS TO OVERCOME</vt:lpstr>
      <vt:lpstr>CHINESE CULTURAL ELEMENTS TO OVERCOME</vt:lpstr>
      <vt:lpstr>NEGOTIATION STRATEGIES FOR A SUCCESSFUL DEAL</vt:lpstr>
      <vt:lpstr>Digital Promotion Strategy</vt:lpstr>
      <vt:lpstr>CONCLUSION</vt:lpstr>
      <vt:lpstr>REFEERENCES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CROSS-CULTURAL NEGOTIATIONS</dc:title>
  <dc:creator>Vicky</dc:creator>
  <cp:lastModifiedBy>Victoria Francis (2329070)</cp:lastModifiedBy>
  <cp:revision>65</cp:revision>
  <dcterms:modified xsi:type="dcterms:W3CDTF">2026-06-27T07:34:42Z</dcterms:modified>
</cp:coreProperties>
</file>