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81" r:id="rId24"/>
    <p:sldId id="277" r:id="rId25"/>
    <p:sldId id="278" r:id="rId26"/>
    <p:sldId id="279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ster Mason" userId="900107b4fbb17bba" providerId="LiveId" clId="{1CBA9073-5118-407A-B048-8849F7E74F30}"/>
    <pc:docChg chg="modSld">
      <pc:chgData name="Lester Mason" userId="900107b4fbb17bba" providerId="LiveId" clId="{1CBA9073-5118-407A-B048-8849F7E74F30}" dt="2021-09-21T10:02:56.723" v="10" actId="20577"/>
      <pc:docMkLst>
        <pc:docMk/>
      </pc:docMkLst>
      <pc:sldChg chg="modSp mod">
        <pc:chgData name="Lester Mason" userId="900107b4fbb17bba" providerId="LiveId" clId="{1CBA9073-5118-407A-B048-8849F7E74F30}" dt="2021-09-21T10:02:56.723" v="10" actId="20577"/>
        <pc:sldMkLst>
          <pc:docMk/>
          <pc:sldMk cId="2559553487" sldId="256"/>
        </pc:sldMkLst>
        <pc:spChg chg="mod">
          <ac:chgData name="Lester Mason" userId="900107b4fbb17bba" providerId="LiveId" clId="{1CBA9073-5118-407A-B048-8849F7E74F30}" dt="2021-09-21T10:02:56.723" v="10" actId="20577"/>
          <ac:spMkLst>
            <pc:docMk/>
            <pc:sldMk cId="2559553487" sldId="256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2E4A7-299D-4B63-9248-E93D74D2FE3E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64EEF5-ABA7-4294-A70B-B5D3F36BB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985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64EEF5-ABA7-4294-A70B-B5D3F36BBA4D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855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47632EC-C3EF-4F76-93C3-3A84BDC0F87E}" type="datetimeFigureOut">
              <a:rPr lang="en-GB" smtClean="0"/>
              <a:pPr/>
              <a:t>21/09/2021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B785400-35DA-4A1F-B107-880BB2AFC5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632EC-C3EF-4F76-93C3-3A84BDC0F87E}" type="datetimeFigureOut">
              <a:rPr lang="en-GB" smtClean="0"/>
              <a:pPr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5400-35DA-4A1F-B107-880BB2AFC53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632EC-C3EF-4F76-93C3-3A84BDC0F87E}" type="datetimeFigureOut">
              <a:rPr lang="en-GB" smtClean="0"/>
              <a:pPr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5400-35DA-4A1F-B107-880BB2AFC53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632EC-C3EF-4F76-93C3-3A84BDC0F87E}" type="datetimeFigureOut">
              <a:rPr lang="en-GB" smtClean="0"/>
              <a:pPr/>
              <a:t>21/09/2021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5400-35DA-4A1F-B107-880BB2AFC53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632EC-C3EF-4F76-93C3-3A84BDC0F87E}" type="datetimeFigureOut">
              <a:rPr lang="en-GB" smtClean="0"/>
              <a:pPr/>
              <a:t>21/09/2021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5400-35DA-4A1F-B107-880BB2AFC5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632EC-C3EF-4F76-93C3-3A84BDC0F87E}" type="datetimeFigureOut">
              <a:rPr lang="en-GB" smtClean="0"/>
              <a:pPr/>
              <a:t>21/09/2021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5400-35DA-4A1F-B107-880BB2AFC53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632EC-C3EF-4F76-93C3-3A84BDC0F87E}" type="datetimeFigureOut">
              <a:rPr lang="en-GB" smtClean="0"/>
              <a:pPr/>
              <a:t>21/09/2021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5400-35DA-4A1F-B107-880BB2AFC5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C47632EC-C3EF-4F76-93C3-3A84BDC0F87E}" type="datetimeFigureOut">
              <a:rPr lang="en-GB" smtClean="0"/>
              <a:pPr/>
              <a:t>21/09/2021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5400-35DA-4A1F-B107-880BB2AFC5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47632EC-C3EF-4F76-93C3-3A84BDC0F87E}" type="datetimeFigureOut">
              <a:rPr lang="en-GB" smtClean="0"/>
              <a:pPr/>
              <a:t>21/09/2021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B785400-35DA-4A1F-B107-880BB2AFC53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632EC-C3EF-4F76-93C3-3A84BDC0F87E}" type="datetimeFigureOut">
              <a:rPr lang="en-GB" smtClean="0"/>
              <a:pPr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5400-35DA-4A1F-B107-880BB2AFC5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632EC-C3EF-4F76-93C3-3A84BDC0F87E}" type="datetimeFigureOut">
              <a:rPr lang="en-GB" smtClean="0"/>
              <a:pPr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5400-35DA-4A1F-B107-880BB2AFC5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47632EC-C3EF-4F76-93C3-3A84BDC0F87E}" type="datetimeFigureOut">
              <a:rPr lang="en-GB" smtClean="0"/>
              <a:pPr/>
              <a:t>21/09/2021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B785400-35DA-4A1F-B107-880BB2AFC53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HPHI 4901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John Keegan - What is War?</a:t>
            </a:r>
          </a:p>
        </p:txBody>
      </p:sp>
    </p:spTree>
    <p:extLst>
      <p:ext uri="{BB962C8B-B14F-4D97-AF65-F5344CB8AC3E}">
        <p14:creationId xmlns:p14="http://schemas.microsoft.com/office/powerpoint/2010/main" val="2559553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72816"/>
            <a:ext cx="3024336" cy="4248472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628800"/>
            <a:ext cx="3024336" cy="4464496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	JOHN KEEGAN</a:t>
            </a:r>
          </a:p>
        </p:txBody>
      </p:sp>
    </p:spTree>
    <p:extLst>
      <p:ext uri="{BB962C8B-B14F-4D97-AF65-F5344CB8AC3E}">
        <p14:creationId xmlns:p14="http://schemas.microsoft.com/office/powerpoint/2010/main" val="998031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As old as ‘Man’ – almost!</a:t>
            </a:r>
          </a:p>
          <a:p>
            <a:r>
              <a:rPr lang="en-GB" dirty="0"/>
              <a:t>It ‘reaches the most secret places of the human heart’ (Keegan,p.3)</a:t>
            </a:r>
          </a:p>
          <a:p>
            <a:r>
              <a:rPr lang="en-GB" dirty="0"/>
              <a:t>It is about – pride, emotion, instinct</a:t>
            </a:r>
          </a:p>
          <a:p>
            <a:r>
              <a:rPr lang="en-GB" dirty="0"/>
              <a:t>It reflects the ‘savage’ in all of us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975" y="1829594"/>
            <a:ext cx="3829050" cy="3829050"/>
          </a:xfr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IS WAR?</a:t>
            </a:r>
          </a:p>
        </p:txBody>
      </p:sp>
    </p:spTree>
    <p:extLst>
      <p:ext uri="{BB962C8B-B14F-4D97-AF65-F5344CB8AC3E}">
        <p14:creationId xmlns:p14="http://schemas.microsoft.com/office/powerpoint/2010/main" val="2483295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War is a product of our cultural identity, because we:</a:t>
            </a:r>
          </a:p>
          <a:p>
            <a:r>
              <a:rPr lang="en-GB" dirty="0"/>
              <a:t>a. Recognise and accept a potentiality to go to war, while we:</a:t>
            </a:r>
          </a:p>
          <a:p>
            <a:r>
              <a:rPr lang="en-GB" dirty="0"/>
              <a:t>b. Recognise it as an aberration – a deviation from the norm.</a:t>
            </a:r>
          </a:p>
          <a:p>
            <a:r>
              <a:rPr lang="en-GB" dirty="0"/>
              <a:t>c. it means compromise, as its manifestation is deprecated but its use legitimised as a practical necessity</a:t>
            </a: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268760"/>
            <a:ext cx="2938214" cy="504056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WAR AND CULTURE</a:t>
            </a:r>
          </a:p>
        </p:txBody>
      </p:sp>
    </p:spTree>
    <p:extLst>
      <p:ext uri="{BB962C8B-B14F-4D97-AF65-F5344CB8AC3E}">
        <p14:creationId xmlns:p14="http://schemas.microsoft.com/office/powerpoint/2010/main" val="1162050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Central to Keegan’s study of war is the theories of Carl von Clausewitz (1780-1831).</a:t>
            </a:r>
          </a:p>
          <a:p>
            <a:r>
              <a:rPr lang="en-GB" dirty="0"/>
              <a:t>Prussian Officer and Military Theorist</a:t>
            </a:r>
          </a:p>
          <a:p>
            <a:r>
              <a:rPr lang="en-GB" dirty="0"/>
              <a:t>Author of ‘On War’ (</a:t>
            </a:r>
            <a:r>
              <a:rPr lang="en-GB" dirty="0" err="1"/>
              <a:t>Vom</a:t>
            </a:r>
            <a:r>
              <a:rPr lang="en-GB" dirty="0"/>
              <a:t> </a:t>
            </a:r>
            <a:r>
              <a:rPr lang="en-GB" dirty="0" err="1"/>
              <a:t>Kriege</a:t>
            </a:r>
            <a:r>
              <a:rPr lang="en-GB" dirty="0"/>
              <a:t>) published posthumously in 1832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700808"/>
            <a:ext cx="2664296" cy="4536503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‘ON WAR’</a:t>
            </a:r>
          </a:p>
        </p:txBody>
      </p:sp>
    </p:spTree>
    <p:extLst>
      <p:ext uri="{BB962C8B-B14F-4D97-AF65-F5344CB8AC3E}">
        <p14:creationId xmlns:p14="http://schemas.microsoft.com/office/powerpoint/2010/main" val="3501885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Distinguished between the ‘lawful bearer of arms’ (the disciplined and subordinate soldier) and the ‘brigand’</a:t>
            </a:r>
          </a:p>
          <a:p>
            <a:endParaRPr lang="en-GB" dirty="0"/>
          </a:p>
          <a:p>
            <a:r>
              <a:rPr lang="en-GB" dirty="0"/>
              <a:t>Sought a ‘typology’ or convention to warfare – war of sieges, battles, strategy, and with parameters (a definitive start and end)</a:t>
            </a:r>
          </a:p>
          <a:p>
            <a:endParaRPr lang="en-GB" dirty="0"/>
          </a:p>
          <a:p>
            <a:r>
              <a:rPr lang="en-GB" dirty="0"/>
              <a:t>war without beginning or end is deemed unlawful 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CLAUSEWITZ’S ‘WAR’</a:t>
            </a:r>
          </a:p>
        </p:txBody>
      </p:sp>
    </p:spTree>
    <p:extLst>
      <p:ext uri="{BB962C8B-B14F-4D97-AF65-F5344CB8AC3E}">
        <p14:creationId xmlns:p14="http://schemas.microsoft.com/office/powerpoint/2010/main" val="4155412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Professional soldier evolved out of 15</a:t>
            </a:r>
            <a:r>
              <a:rPr lang="en-GB" baseline="30000" dirty="0"/>
              <a:t>th</a:t>
            </a:r>
            <a:r>
              <a:rPr lang="en-GB" dirty="0"/>
              <a:t> century ‘hired mercenaries’ (in Italy: Condottieri) to protect rule of Kings and landed interests from ‘hired mercenaries’!</a:t>
            </a:r>
          </a:p>
          <a:p>
            <a:r>
              <a:rPr lang="en-GB" dirty="0"/>
              <a:t>Self perpetuating problem led to the need for permanent armies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556792"/>
            <a:ext cx="2592288" cy="4752528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CLAUSEWITZ’S ‘WAR’</a:t>
            </a:r>
          </a:p>
        </p:txBody>
      </p:sp>
    </p:spTree>
    <p:extLst>
      <p:ext uri="{BB962C8B-B14F-4D97-AF65-F5344CB8AC3E}">
        <p14:creationId xmlns:p14="http://schemas.microsoft.com/office/powerpoint/2010/main" val="1281660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Charles VII of France (1440s) – created  permanent (uniformed) companies of paid mercenaries to protect his interests from other mercenaries</a:t>
            </a:r>
          </a:p>
          <a:p>
            <a:r>
              <a:rPr lang="en-GB" dirty="0"/>
              <a:t>Improvements in firearms and gunpowder technology witnessed the primacy of infantry companies over cavalry</a:t>
            </a:r>
          </a:p>
          <a:p>
            <a:r>
              <a:rPr lang="en-GB" dirty="0"/>
              <a:t>Advent of mobile batteries undermined castle fortifications and rival powers  - </a:t>
            </a:r>
            <a:r>
              <a:rPr lang="en-GB" dirty="0" err="1"/>
              <a:t>e.g</a:t>
            </a:r>
            <a:r>
              <a:rPr lang="en-GB" dirty="0"/>
              <a:t> to Charles VIII of France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NEW ARMIES</a:t>
            </a:r>
          </a:p>
        </p:txBody>
      </p:sp>
    </p:spTree>
    <p:extLst>
      <p:ext uri="{BB962C8B-B14F-4D97-AF65-F5344CB8AC3E}">
        <p14:creationId xmlns:p14="http://schemas.microsoft.com/office/powerpoint/2010/main" val="2527053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From the 16</a:t>
            </a:r>
            <a:r>
              <a:rPr lang="en-GB" baseline="30000" dirty="0"/>
              <a:t>th</a:t>
            </a:r>
            <a:r>
              <a:rPr lang="en-GB" dirty="0"/>
              <a:t> century onwards the concept of the permanent Regiment developed throughout Europe</a:t>
            </a:r>
          </a:p>
          <a:p>
            <a:r>
              <a:rPr lang="en-GB" dirty="0"/>
              <a:t>Regiments  became institutionalised on a national basis, each linked to a specific town or city, recruiting locally, officered by the aristocracy, with local training schools</a:t>
            </a:r>
          </a:p>
          <a:p>
            <a:r>
              <a:rPr lang="en-GB" dirty="0"/>
              <a:t>Many epitomised the philosophy of the European Enlightenment, viewed as ‘instruments of social virtue’ (Keegan, p.15)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REGIMENT!</a:t>
            </a:r>
          </a:p>
        </p:txBody>
      </p:sp>
    </p:spTree>
    <p:extLst>
      <p:ext uri="{BB962C8B-B14F-4D97-AF65-F5344CB8AC3E}">
        <p14:creationId xmlns:p14="http://schemas.microsoft.com/office/powerpoint/2010/main" val="2152467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1789 – The motives of the French regiments changed</a:t>
            </a:r>
          </a:p>
          <a:p>
            <a:r>
              <a:rPr lang="en-GB" dirty="0"/>
              <a:t>‘Liberty, Equality, Fraternity’ – Frenchmen fought as Citizens and a duty to bear arms</a:t>
            </a:r>
          </a:p>
          <a:p>
            <a:r>
              <a:rPr lang="en-GB" dirty="0"/>
              <a:t>New Dynamic – to defend the revolution at home and to spread revolution  abroad, and in 1806 that meant Prussia and beyond!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340768"/>
            <a:ext cx="2880320" cy="4968551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REVOLUTION</a:t>
            </a:r>
          </a:p>
        </p:txBody>
      </p:sp>
    </p:spTree>
    <p:extLst>
      <p:ext uri="{BB962C8B-B14F-4D97-AF65-F5344CB8AC3E}">
        <p14:creationId xmlns:p14="http://schemas.microsoft.com/office/powerpoint/2010/main" val="2273907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According to Keegan, in ‘What is War’, Clausewitz saw ‘True’ War distinguished from ‘Real’ War by the concept of the ‘Regiment’ and the aims of the professional soldier</a:t>
            </a:r>
          </a:p>
          <a:p>
            <a:r>
              <a:rPr lang="en-GB" dirty="0"/>
              <a:t>The ideals of ‘courage’, ‘honour’, ‘duty’ in turn emanating from the philosophical  ideals of the Enlightenment </a:t>
            </a:r>
          </a:p>
          <a:p>
            <a:r>
              <a:rPr lang="en-GB" dirty="0"/>
              <a:t>The dynamic of the French Revolution meant a dilemma for Clausewitz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‘REAL’ AND ‘TRUE’ WAR</a:t>
            </a:r>
          </a:p>
        </p:txBody>
      </p:sp>
    </p:spTree>
    <p:extLst>
      <p:ext uri="{BB962C8B-B14F-4D97-AF65-F5344CB8AC3E}">
        <p14:creationId xmlns:p14="http://schemas.microsoft.com/office/powerpoint/2010/main" val="721485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need to possess a Prussian Army to match the fervour and perceived unbeatable quality of the French Revolutionary Armies, without political revolution. Or:</a:t>
            </a:r>
          </a:p>
          <a:p>
            <a:r>
              <a:rPr lang="en-GB" dirty="0"/>
              <a:t>‘How might one have popular warfare without a popular state?’ (Keegan, p.17)</a:t>
            </a:r>
          </a:p>
          <a:p>
            <a:endParaRPr lang="en-GB" dirty="0"/>
          </a:p>
          <a:p>
            <a:r>
              <a:rPr lang="en-GB" dirty="0"/>
              <a:t>Aim: ‘to elevate the regimental officer’s values …to the status of a political creed’ (Keegan, p.18).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DILEMMA</a:t>
            </a:r>
          </a:p>
        </p:txBody>
      </p:sp>
    </p:spTree>
    <p:extLst>
      <p:ext uri="{BB962C8B-B14F-4D97-AF65-F5344CB8AC3E}">
        <p14:creationId xmlns:p14="http://schemas.microsoft.com/office/powerpoint/2010/main" val="962859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NATURE OF WAR – ‘THE TRINITY’:</a:t>
            </a:r>
          </a:p>
          <a:p>
            <a:r>
              <a:rPr lang="en-GB" dirty="0"/>
              <a:t>a. Hate, violence, enmity</a:t>
            </a:r>
          </a:p>
          <a:p>
            <a:r>
              <a:rPr lang="en-GB" dirty="0"/>
              <a:t>b. Free-will; chance, probabilities, freedom to react, the ‘fog of war’</a:t>
            </a:r>
          </a:p>
          <a:p>
            <a:r>
              <a:rPr lang="en-GB" dirty="0"/>
              <a:t>c. subordination and reason – socio-political underpinning of war requiring reasoned analysis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412776"/>
            <a:ext cx="3240360" cy="4896543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CLAUSEWITZ’S THEORIES</a:t>
            </a:r>
          </a:p>
        </p:txBody>
      </p:sp>
    </p:spTree>
    <p:extLst>
      <p:ext uri="{BB962C8B-B14F-4D97-AF65-F5344CB8AC3E}">
        <p14:creationId xmlns:p14="http://schemas.microsoft.com/office/powerpoint/2010/main" val="36969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War is ‘the continuation of politics by other means’</a:t>
            </a:r>
          </a:p>
          <a:p>
            <a:r>
              <a:rPr lang="en-GB" dirty="0"/>
              <a:t>Act of force on the enemy, to impose your will</a:t>
            </a:r>
          </a:p>
          <a:p>
            <a:r>
              <a:rPr lang="en-GB" dirty="0"/>
              <a:t>Stress on: instruction, planning, training, strategy on a philosophical and dialectical basis</a:t>
            </a:r>
          </a:p>
          <a:p>
            <a:r>
              <a:rPr lang="en-GB" dirty="0"/>
              <a:t>Empiricist outlook – his own experiences, other writers, Napoleon!</a:t>
            </a:r>
          </a:p>
          <a:p>
            <a:r>
              <a:rPr lang="en-GB" dirty="0"/>
              <a:t>Significance of economic and technological variants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CLAUSEWITZ’S THEORIES</a:t>
            </a:r>
          </a:p>
        </p:txBody>
      </p:sp>
    </p:spTree>
    <p:extLst>
      <p:ext uri="{BB962C8B-B14F-4D97-AF65-F5344CB8AC3E}">
        <p14:creationId xmlns:p14="http://schemas.microsoft.com/office/powerpoint/2010/main" val="781270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Significance of socio-political background of troops and commanders</a:t>
            </a:r>
          </a:p>
          <a:p>
            <a:endParaRPr lang="en-GB" dirty="0"/>
          </a:p>
          <a:p>
            <a:r>
              <a:rPr lang="en-GB" dirty="0"/>
              <a:t>The full involvement of the </a:t>
            </a:r>
            <a:r>
              <a:rPr lang="en-GB"/>
              <a:t>State apparatus</a:t>
            </a:r>
            <a:endParaRPr lang="en-GB" dirty="0"/>
          </a:p>
          <a:p>
            <a:endParaRPr lang="en-GB" dirty="0"/>
          </a:p>
          <a:p>
            <a:r>
              <a:rPr lang="en-GB" dirty="0"/>
              <a:t>Superiority of defence strategies over attack</a:t>
            </a:r>
          </a:p>
          <a:p>
            <a:endParaRPr lang="en-GB" dirty="0"/>
          </a:p>
          <a:p>
            <a:r>
              <a:rPr lang="en-GB" dirty="0"/>
              <a:t>The ‘fog of war’  - reacting to uncertainties 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CLAUSEWITZ’S THEORIES</a:t>
            </a:r>
          </a:p>
        </p:txBody>
      </p:sp>
    </p:spTree>
    <p:extLst>
      <p:ext uri="{BB962C8B-B14F-4D97-AF65-F5344CB8AC3E}">
        <p14:creationId xmlns:p14="http://schemas.microsoft.com/office/powerpoint/2010/main" val="21216424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484784"/>
            <a:ext cx="3888432" cy="4536504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HERMUTH VON MOLKE (1800-91)</a:t>
            </a:r>
          </a:p>
        </p:txBody>
      </p:sp>
    </p:spTree>
    <p:extLst>
      <p:ext uri="{BB962C8B-B14F-4D97-AF65-F5344CB8AC3E}">
        <p14:creationId xmlns:p14="http://schemas.microsoft.com/office/powerpoint/2010/main" val="1545952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060848"/>
            <a:ext cx="4320480" cy="388843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AUSTRO-PRUSSIAN WAR 1866</a:t>
            </a:r>
          </a:p>
        </p:txBody>
      </p:sp>
    </p:spTree>
    <p:extLst>
      <p:ext uri="{BB962C8B-B14F-4D97-AF65-F5344CB8AC3E}">
        <p14:creationId xmlns:p14="http://schemas.microsoft.com/office/powerpoint/2010/main" val="18667803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772816"/>
            <a:ext cx="5688632" cy="468052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FRANCO-PRUSSIAN WAR 1870-71</a:t>
            </a:r>
          </a:p>
        </p:txBody>
      </p:sp>
    </p:spTree>
    <p:extLst>
      <p:ext uri="{BB962C8B-B14F-4D97-AF65-F5344CB8AC3E}">
        <p14:creationId xmlns:p14="http://schemas.microsoft.com/office/powerpoint/2010/main" val="16447657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844824"/>
            <a:ext cx="4824535" cy="424847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J.F.C. FULLER 1878-1966</a:t>
            </a:r>
          </a:p>
        </p:txBody>
      </p:sp>
    </p:spTree>
    <p:extLst>
      <p:ext uri="{BB962C8B-B14F-4D97-AF65-F5344CB8AC3E}">
        <p14:creationId xmlns:p14="http://schemas.microsoft.com/office/powerpoint/2010/main" val="32582946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556792"/>
            <a:ext cx="5616624" cy="4824535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B.H. LIDDELL-HART 1895-1970</a:t>
            </a:r>
          </a:p>
        </p:txBody>
      </p:sp>
    </p:spTree>
    <p:extLst>
      <p:ext uri="{BB962C8B-B14F-4D97-AF65-F5344CB8AC3E}">
        <p14:creationId xmlns:p14="http://schemas.microsoft.com/office/powerpoint/2010/main" val="9484227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700808"/>
            <a:ext cx="5040560" cy="4536504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HEINZ GUDERIAN 1888-1954</a:t>
            </a:r>
          </a:p>
        </p:txBody>
      </p:sp>
    </p:spTree>
    <p:extLst>
      <p:ext uri="{BB962C8B-B14F-4D97-AF65-F5344CB8AC3E}">
        <p14:creationId xmlns:p14="http://schemas.microsoft.com/office/powerpoint/2010/main" val="32744909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700808"/>
            <a:ext cx="7416824" cy="4536504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DEEP OPERATIONS</a:t>
            </a:r>
          </a:p>
        </p:txBody>
      </p:sp>
    </p:spTree>
    <p:extLst>
      <p:ext uri="{BB962C8B-B14F-4D97-AF65-F5344CB8AC3E}">
        <p14:creationId xmlns:p14="http://schemas.microsoft.com/office/powerpoint/2010/main" val="27687161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828" y="1481138"/>
            <a:ext cx="6456343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Logistics</a:t>
            </a:r>
          </a:p>
        </p:txBody>
      </p:sp>
    </p:spTree>
    <p:extLst>
      <p:ext uri="{BB962C8B-B14F-4D97-AF65-F5344CB8AC3E}">
        <p14:creationId xmlns:p14="http://schemas.microsoft.com/office/powerpoint/2010/main" val="41153235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resden-a-20150215-870x6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5344" y="1481138"/>
            <a:ext cx="6133312" cy="45259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AERIAL BOMBING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RESDEN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1052736"/>
            <a:ext cx="4032448" cy="4896544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DRESDEN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agasakibom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17266" y="1481138"/>
            <a:ext cx="3309468" cy="45259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ATOM BOMB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700808"/>
            <a:ext cx="5688632" cy="4392488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Cold War</a:t>
            </a:r>
          </a:p>
        </p:txBody>
      </p:sp>
    </p:spTree>
    <p:extLst>
      <p:ext uri="{BB962C8B-B14F-4D97-AF65-F5344CB8AC3E}">
        <p14:creationId xmlns:p14="http://schemas.microsoft.com/office/powerpoint/2010/main" val="25739176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772816"/>
            <a:ext cx="3528391" cy="432048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975" y="1844824"/>
            <a:ext cx="2305050" cy="4104456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Cold War – Two Blocs</a:t>
            </a:r>
          </a:p>
        </p:txBody>
      </p:sp>
    </p:spTree>
    <p:extLst>
      <p:ext uri="{BB962C8B-B14F-4D97-AF65-F5344CB8AC3E}">
        <p14:creationId xmlns:p14="http://schemas.microsoft.com/office/powerpoint/2010/main" val="30626501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537" y="2132856"/>
            <a:ext cx="3209925" cy="3672408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204864"/>
            <a:ext cx="3790950" cy="3384376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YALTA AND POTSDAM</a:t>
            </a:r>
          </a:p>
        </p:txBody>
      </p:sp>
    </p:spTree>
    <p:extLst>
      <p:ext uri="{BB962C8B-B14F-4D97-AF65-F5344CB8AC3E}">
        <p14:creationId xmlns:p14="http://schemas.microsoft.com/office/powerpoint/2010/main" val="8520316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66" y="1481138"/>
            <a:ext cx="6994668" cy="4525962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POST-WAR EUROPE</a:t>
            </a:r>
          </a:p>
        </p:txBody>
      </p:sp>
    </p:spTree>
    <p:extLst>
      <p:ext uri="{BB962C8B-B14F-4D97-AF65-F5344CB8AC3E}">
        <p14:creationId xmlns:p14="http://schemas.microsoft.com/office/powerpoint/2010/main" val="19118196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BERLIN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44824"/>
            <a:ext cx="6408712" cy="4536504"/>
          </a:xfrm>
        </p:spPr>
      </p:pic>
    </p:spTree>
    <p:extLst>
      <p:ext uri="{BB962C8B-B14F-4D97-AF65-F5344CB8AC3E}">
        <p14:creationId xmlns:p14="http://schemas.microsoft.com/office/powerpoint/2010/main" val="40257717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28800"/>
            <a:ext cx="7272808" cy="4536504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BERLIN AIRLIFT</a:t>
            </a:r>
          </a:p>
        </p:txBody>
      </p:sp>
    </p:spTree>
    <p:extLst>
      <p:ext uri="{BB962C8B-B14F-4D97-AF65-F5344CB8AC3E}">
        <p14:creationId xmlns:p14="http://schemas.microsoft.com/office/powerpoint/2010/main" val="35364266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556792"/>
            <a:ext cx="6768752" cy="468052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‘TRUMAN’DOCTRINE</a:t>
            </a:r>
          </a:p>
        </p:txBody>
      </p:sp>
    </p:spTree>
    <p:extLst>
      <p:ext uri="{BB962C8B-B14F-4D97-AF65-F5344CB8AC3E}">
        <p14:creationId xmlns:p14="http://schemas.microsoft.com/office/powerpoint/2010/main" val="10832125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483</TotalTime>
  <Words>796</Words>
  <Application>Microsoft Office PowerPoint</Application>
  <PresentationFormat>On-screen Show (4:3)</PresentationFormat>
  <Paragraphs>85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Calibri</vt:lpstr>
      <vt:lpstr>Lucida Sans Unicode</vt:lpstr>
      <vt:lpstr>Verdana</vt:lpstr>
      <vt:lpstr>Wingdings 2</vt:lpstr>
      <vt:lpstr>Wingdings 3</vt:lpstr>
      <vt:lpstr>Concourse</vt:lpstr>
      <vt:lpstr>HPHI 4901 </vt:lpstr>
      <vt:lpstr> JOHN KEEGAN</vt:lpstr>
      <vt:lpstr>WHAT IS WAR?</vt:lpstr>
      <vt:lpstr>WAR AND CULTURE</vt:lpstr>
      <vt:lpstr>‘ON WAR’</vt:lpstr>
      <vt:lpstr>CLAUSEWITZ’S ‘WAR’</vt:lpstr>
      <vt:lpstr>CLAUSEWITZ’S ‘WAR’</vt:lpstr>
      <vt:lpstr>NEW ARMIES</vt:lpstr>
      <vt:lpstr>REGIMENT!</vt:lpstr>
      <vt:lpstr>REVOLUTION</vt:lpstr>
      <vt:lpstr>‘REAL’ AND ‘TRUE’ WAR</vt:lpstr>
      <vt:lpstr>DILEMMA</vt:lpstr>
      <vt:lpstr>CLAUSEWITZ’S THEORIES</vt:lpstr>
      <vt:lpstr>CLAUSEWITZ’S THEORIES</vt:lpstr>
      <vt:lpstr>CLAUSEWITZ’S THEORIES</vt:lpstr>
      <vt:lpstr>HERMUTH VON MOLKE (1800-91)</vt:lpstr>
      <vt:lpstr>AUSTRO-PRUSSIAN WAR 1866</vt:lpstr>
      <vt:lpstr>FRANCO-PRUSSIAN WAR 1870-71</vt:lpstr>
      <vt:lpstr>J.F.C. FULLER 1878-1966</vt:lpstr>
      <vt:lpstr>B.H. LIDDELL-HART 1895-1970</vt:lpstr>
      <vt:lpstr>HEINZ GUDERIAN 1888-1954</vt:lpstr>
      <vt:lpstr>DEEP OPERATIONS</vt:lpstr>
      <vt:lpstr>Logistics</vt:lpstr>
      <vt:lpstr>AERIAL BOMBING</vt:lpstr>
      <vt:lpstr>DRESDEN</vt:lpstr>
      <vt:lpstr>ATOM BOMB</vt:lpstr>
      <vt:lpstr>The Cold War</vt:lpstr>
      <vt:lpstr>The Cold War – Two Blocs</vt:lpstr>
      <vt:lpstr>YALTA AND POTSDAM</vt:lpstr>
      <vt:lpstr>POST-WAR EUROPE</vt:lpstr>
      <vt:lpstr>BERLIN</vt:lpstr>
      <vt:lpstr>BERLIN AIRLIFT</vt:lpstr>
      <vt:lpstr>‘TRUMAN’DOCTRINE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lestermason</dc:creator>
  <cp:lastModifiedBy>Lester Mason</cp:lastModifiedBy>
  <cp:revision>36</cp:revision>
  <dcterms:created xsi:type="dcterms:W3CDTF">2013-01-29T15:51:13Z</dcterms:created>
  <dcterms:modified xsi:type="dcterms:W3CDTF">2021-09-21T10:03:09Z</dcterms:modified>
</cp:coreProperties>
</file>