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B91CD-2372-449D-B460-90C8953D8F4C}" v="16" dt="2026-02-08T18:25:19.1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90" d="100"/>
          <a:sy n="90" d="100"/>
        </p:scale>
        <p:origin x="80" y="-5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rek salehi" userId="446fac9dc8ce610e" providerId="LiveId" clId="{80640C0E-A222-43DB-B45E-7C0C99F0E474}"/>
    <pc:docChg chg="undo custSel modSld">
      <pc:chgData name="zirek salehi" userId="446fac9dc8ce610e" providerId="LiveId" clId="{80640C0E-A222-43DB-B45E-7C0C99F0E474}" dt="2026-02-08T18:27:12.413" v="153" actId="20577"/>
      <pc:docMkLst>
        <pc:docMk/>
      </pc:docMkLst>
      <pc:sldChg chg="modSp mod">
        <pc:chgData name="zirek salehi" userId="446fac9dc8ce610e" providerId="LiveId" clId="{80640C0E-A222-43DB-B45E-7C0C99F0E474}" dt="2026-02-08T18:27:12.413" v="153" actId="20577"/>
        <pc:sldMkLst>
          <pc:docMk/>
          <pc:sldMk cId="2451324015" sldId="263"/>
        </pc:sldMkLst>
        <pc:spChg chg="mod">
          <ac:chgData name="zirek salehi" userId="446fac9dc8ce610e" providerId="LiveId" clId="{80640C0E-A222-43DB-B45E-7C0C99F0E474}" dt="2026-02-08T18:27:12.413" v="153" actId="20577"/>
          <ac:spMkLst>
            <pc:docMk/>
            <pc:sldMk cId="2451324015" sldId="263"/>
            <ac:spMk id="3" creationId="{E04C29E1-0FF6-7114-4118-5B68E71110F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08/02/2026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08/02/2026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fsb.org.uk/resources/reports" TargetMode="External"/><Relationship Id="rId3" Type="http://schemas.openxmlformats.org/officeDocument/2006/relationships/hyperlink" Target="https://www.pmi.org/standards/pmbok" TargetMode="External"/><Relationship Id="rId7" Type="http://schemas.openxmlformats.org/officeDocument/2006/relationships/hyperlink" Target="https://www.gov.uk/government/statistics/public-opinions-and-social-trends-great-britain" TargetMode="External"/><Relationship Id="rId2" Type="http://schemas.openxmlformats.org/officeDocument/2006/relationships/hyperlink" Target="https://www.mindtools.com/a25caig/cause-and-effect-analysis/" TargetMode="External"/><Relationship Id="rId1" Type="http://schemas.openxmlformats.org/officeDocument/2006/relationships/slideLayout" Target="../slideLayouts/slideLayout2.xml"/><Relationship Id="rId6" Type="http://schemas.openxmlformats.org/officeDocument/2006/relationships/hyperlink" Target="https://www.bing.com/search?q=British%20Retail%20Consortium%20(BRC).%20(2024).%20Monthly%20data%20on%20high%20street%20foot%20traffic%20trends%2C%20supporting%20claims%20about%20reduced%20in-store%20activity.%20&amp;qs=n&amp;form=QBRE&amp;sp=-1&amp;lq=0&amp;pq=british%20retail%20consortium%20(brc).%20(2024).%20monthly%20data%20on%20high%20street%20foot%20traffic%20trends%2C%20supporting%20claims%20about%20reduced%20in-store%20activity.&amp;sc=0-141&amp;sk=&amp;cvid=DCBCFC4E38374E8C9A0FD114B82077DD" TargetMode="External"/><Relationship Id="rId5" Type="http://schemas.openxmlformats.org/officeDocument/2006/relationships/hyperlink" Target="https://www.hbs.edu/faculty/Pages/item.aspx?num=34522" TargetMode="External"/><Relationship Id="rId4" Type="http://schemas.openxmlformats.org/officeDocument/2006/relationships/hyperlink" Target="https://www.bing.com/search?q=Henry%2C%20A.%20(2021).%20Oxford%20University%20Press%2C%20covers%20PESTEL%20as%20part%20of%20external%20environmental%20analysis.%20&amp;qs=n&amp;form=QBRE&amp;sp=-1&amp;lq=0&amp;pq=henry%2C%20a.%20(2021).%20oxford%20university%20press%2C%20covers%20pestel%20as%20part%20of%20external%20environmental%20analysis.&amp;sc=0-101&amp;sk=&amp;cvid=1B32EA40E37F48E0B00B3FB0D5CBCE03" TargetMode="External"/><Relationship Id="rId9" Type="http://schemas.openxmlformats.org/officeDocument/2006/relationships/hyperlink" Target="https://www.mindtools.com/aqa3q37/pest-analysi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Zirek Salehi</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2510341</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Chijioke Uba</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endParaRPr lang="en-GB" sz="32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morning/afternoon. My name is……</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dirty="0">
                <a:latin typeface="Arial" panose="020B0604020202020204" pitchFamily="34" charset="0"/>
                <a:cs typeface="Arial" panose="020B0604020202020204" pitchFamily="34" charset="0"/>
              </a:rPr>
              <a:t>overview of Green Havan Florists </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a:normAutofit fontScale="92500" lnSpcReduction="20000"/>
          </a:bodyPr>
          <a:lstStyle/>
          <a:p>
            <a:pPr algn="ctr"/>
            <a:r>
              <a:rPr lang="en-GB" dirty="0">
                <a:latin typeface="Arial" panose="020B0604020202020204" pitchFamily="34" charset="0"/>
                <a:cs typeface="Arial" panose="020B0604020202020204" pitchFamily="34" charset="0"/>
              </a:rPr>
              <a:t>Green Haven </a:t>
            </a:r>
          </a:p>
          <a:p>
            <a:r>
              <a:rPr lang="en-GB" dirty="0">
                <a:latin typeface="Arial" panose="020B0604020202020204" pitchFamily="34" charset="0"/>
                <a:cs typeface="Arial" panose="020B0604020202020204" pitchFamily="34" charset="0"/>
              </a:rPr>
              <a:t>A local, independent flower shop known for its fresh, handcrafted arrangements and personalized service.</a:t>
            </a:r>
          </a:p>
          <a:p>
            <a:r>
              <a:rPr lang="en-GB" dirty="0">
                <a:latin typeface="Arial" panose="020B0604020202020204" pitchFamily="34" charset="0"/>
                <a:cs typeface="Arial" panose="020B0604020202020204" pitchFamily="34" charset="0"/>
              </a:rPr>
              <a:t>Creates custom bouquets for weddings, events, and special occasions.</a:t>
            </a:r>
          </a:p>
          <a:p>
            <a:r>
              <a:rPr lang="en-GB" dirty="0">
                <a:latin typeface="Arial" panose="020B0604020202020204" pitchFamily="34" charset="0"/>
                <a:cs typeface="Arial" panose="020B0604020202020204" pitchFamily="34" charset="0"/>
              </a:rPr>
              <a:t>Strong reputation in the community for quality and customer care. </a:t>
            </a:r>
          </a:p>
          <a:p>
            <a:r>
              <a:rPr lang="en-GB" dirty="0">
                <a:latin typeface="Arial" panose="020B0604020202020204" pitchFamily="34" charset="0"/>
                <a:cs typeface="Arial" panose="020B0604020202020204" pitchFamily="34" charset="0"/>
              </a:rPr>
              <a:t>Facing competition from online flower retailers and big chain stores.</a:t>
            </a:r>
          </a:p>
          <a:p>
            <a:r>
              <a:rPr lang="en-GB" dirty="0">
                <a:latin typeface="Arial" panose="020B0604020202020204" pitchFamily="34" charset="0"/>
                <a:cs typeface="Arial" panose="020B0604020202020204" pitchFamily="34" charset="0"/>
              </a:rPr>
              <a:t>In this case study, we will explore strategies they can use to grow and stay competitive.</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dirty="0">
                <a:latin typeface="Arial" panose="020B0604020202020204" pitchFamily="34" charset="0"/>
                <a:cs typeface="Arial" panose="020B0604020202020204" pitchFamily="34" charset="0"/>
              </a:rPr>
              <a:t> problems Green Haven Florists are facing </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fontScale="92500"/>
          </a:bodyPr>
          <a:lstStyle/>
          <a:p>
            <a:pPr algn="ctr">
              <a:lnSpc>
                <a:spcPct val="120000"/>
              </a:lnSpc>
            </a:pPr>
            <a:r>
              <a:rPr lang="en-GB" dirty="0">
                <a:latin typeface="Arial" panose="020B0604020202020204" pitchFamily="34" charset="0"/>
                <a:cs typeface="Arial" panose="020B0604020202020204" pitchFamily="34" charset="0"/>
              </a:rPr>
              <a:t>30% decline in store sales over the past 12 months</a:t>
            </a:r>
          </a:p>
          <a:p>
            <a:pPr algn="ctr"/>
            <a:endParaRPr lang="en-GB" sz="900" dirty="0">
              <a:latin typeface="Arial" panose="020B0604020202020204" pitchFamily="34" charset="0"/>
              <a:cs typeface="Arial" panose="020B0604020202020204" pitchFamily="34" charset="0"/>
            </a:endParaRPr>
          </a:p>
          <a:p>
            <a:pPr algn="ctr">
              <a:lnSpc>
                <a:spcPct val="120000"/>
              </a:lnSpc>
            </a:pPr>
            <a:r>
              <a:rPr lang="en-GB" dirty="0">
                <a:latin typeface="Arial" panose="020B0604020202020204" pitchFamily="34" charset="0"/>
                <a:cs typeface="Arial" panose="020B0604020202020204" pitchFamily="34" charset="0"/>
              </a:rPr>
              <a:t>Outdated Digital Presence, Limited marketing, inflexible delivery options</a:t>
            </a:r>
          </a:p>
          <a:p>
            <a:pPr algn="ctr"/>
            <a:endParaRPr lang="en-GB" sz="900" dirty="0">
              <a:latin typeface="Arial" panose="020B0604020202020204" pitchFamily="34" charset="0"/>
              <a:cs typeface="Arial" panose="020B0604020202020204" pitchFamily="34" charset="0"/>
            </a:endParaRPr>
          </a:p>
          <a:p>
            <a:pPr marL="0" indent="0" algn="ctr">
              <a:buNone/>
            </a:pPr>
            <a:r>
              <a:rPr lang="en-GB" sz="2600" dirty="0">
                <a:latin typeface="Arial" panose="020B0604020202020204" pitchFamily="34" charset="0"/>
                <a:cs typeface="Arial" panose="020B0604020202020204" pitchFamily="34" charset="0"/>
              </a:rPr>
              <a:t> </a:t>
            </a:r>
          </a:p>
          <a:p>
            <a:pPr lvl="3" algn="ctr">
              <a:lnSpc>
                <a:spcPct val="120000"/>
              </a:lnSpc>
            </a:pPr>
            <a:r>
              <a:rPr lang="en-GB" sz="2600" dirty="0">
                <a:latin typeface="Arial" panose="020B0604020202020204" pitchFamily="34" charset="0"/>
                <a:cs typeface="Arial" panose="020B0604020202020204" pitchFamily="34" charset="0"/>
              </a:rPr>
              <a:t>Customers prefer lower prices of large online retailers, reduced foot traffic due to nearby business closures and changing shopping habits, rising costs of flowers and supplies.</a:t>
            </a:r>
          </a:p>
          <a:p>
            <a:pPr lvl="3" algn="ctr">
              <a:lnSpc>
                <a:spcPct val="120000"/>
              </a:lnSpc>
            </a:pPr>
            <a:r>
              <a:rPr lang="en-GB" sz="2600" dirty="0">
                <a:latin typeface="Arial" panose="020B0604020202020204" pitchFamily="34" charset="0"/>
                <a:cs typeface="Arial" panose="020B0604020202020204" pitchFamily="34" charset="0"/>
              </a:rPr>
              <a:t>Green Haven can make digital and operational improvements, but can not control over market trends and competitors actions.</a:t>
            </a:r>
          </a:p>
          <a:p>
            <a:pPr marL="1371600" lvl="3" indent="0">
              <a:buNone/>
            </a:pPr>
            <a:endParaRPr lang="en-GB" sz="2600" dirty="0">
              <a:latin typeface="Arial" panose="020B0604020202020204" pitchFamily="34" charset="0"/>
              <a:cs typeface="Arial" panose="020B0604020202020204" pitchFamily="34" charset="0"/>
            </a:endParaRPr>
          </a:p>
          <a:p>
            <a:pPr lvl="3"/>
            <a:endParaRPr lang="en-GB" sz="2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34492"/>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2731311600"/>
              </p:ext>
            </p:extLst>
          </p:nvPr>
        </p:nvGraphicFramePr>
        <p:xfrm>
          <a:off x="1534719" y="1936079"/>
          <a:ext cx="8722091" cy="14447520"/>
        </p:xfrm>
        <a:graphic>
          <a:graphicData uri="http://schemas.openxmlformats.org/drawingml/2006/table">
            <a:tbl>
              <a:tblPr firstRow="1" bandRow="1">
                <a:tableStyleId>{93296810-A885-4BE3-A3E7-6D5BEEA58F35}</a:tableStyleId>
              </a:tblPr>
              <a:tblGrid>
                <a:gridCol w="1421841">
                  <a:extLst>
                    <a:ext uri="{9D8B030D-6E8A-4147-A177-3AD203B41FA5}">
                      <a16:colId xmlns:a16="http://schemas.microsoft.com/office/drawing/2014/main" val="516700139"/>
                    </a:ext>
                  </a:extLst>
                </a:gridCol>
                <a:gridCol w="1070185">
                  <a:extLst>
                    <a:ext uri="{9D8B030D-6E8A-4147-A177-3AD203B41FA5}">
                      <a16:colId xmlns:a16="http://schemas.microsoft.com/office/drawing/2014/main" val="1482979515"/>
                    </a:ext>
                  </a:extLst>
                </a:gridCol>
                <a:gridCol w="1601895">
                  <a:extLst>
                    <a:ext uri="{9D8B030D-6E8A-4147-A177-3AD203B41FA5}">
                      <a16:colId xmlns:a16="http://schemas.microsoft.com/office/drawing/2014/main" val="1537974666"/>
                    </a:ext>
                  </a:extLst>
                </a:gridCol>
                <a:gridCol w="1493520">
                  <a:extLst>
                    <a:ext uri="{9D8B030D-6E8A-4147-A177-3AD203B41FA5}">
                      <a16:colId xmlns:a16="http://schemas.microsoft.com/office/drawing/2014/main" val="2616223528"/>
                    </a:ext>
                  </a:extLst>
                </a:gridCol>
                <a:gridCol w="1259840">
                  <a:extLst>
                    <a:ext uri="{9D8B030D-6E8A-4147-A177-3AD203B41FA5}">
                      <a16:colId xmlns:a16="http://schemas.microsoft.com/office/drawing/2014/main" val="3425015451"/>
                    </a:ext>
                  </a:extLst>
                </a:gridCol>
                <a:gridCol w="1137920">
                  <a:extLst>
                    <a:ext uri="{9D8B030D-6E8A-4147-A177-3AD203B41FA5}">
                      <a16:colId xmlns:a16="http://schemas.microsoft.com/office/drawing/2014/main" val="1430925739"/>
                    </a:ext>
                  </a:extLst>
                </a:gridCol>
                <a:gridCol w="736890">
                  <a:extLst>
                    <a:ext uri="{9D8B030D-6E8A-4147-A177-3AD203B41FA5}">
                      <a16:colId xmlns:a16="http://schemas.microsoft.com/office/drawing/2014/main" val="283900714"/>
                    </a:ext>
                  </a:extLst>
                </a:gridCol>
              </a:tblGrid>
              <a:tr h="389467">
                <a:tc gridSpan="7">
                  <a:txBody>
                    <a:bodyPr/>
                    <a:lstStyle/>
                    <a:p>
                      <a:pPr algn="ctr"/>
                      <a:r>
                        <a:rPr lang="en-GB" sz="2400" dirty="0">
                          <a:solidFill>
                            <a:schemeClr val="tx1"/>
                          </a:solidFill>
                        </a:rPr>
                        <a:t>Green Haven</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r>
                        <a:rPr lang="en-GB" dirty="0"/>
                        <a:t>30% in store sales decline</a:t>
                      </a:r>
                    </a:p>
                  </a:txBody>
                  <a:tcPr>
                    <a:solidFill>
                      <a:srgbClr val="FF0000"/>
                    </a:solidFill>
                  </a:tcPr>
                </a:tc>
                <a:tc>
                  <a:txBody>
                    <a:bodyPr/>
                    <a:lstStyle/>
                    <a:p>
                      <a:r>
                        <a:rPr lang="en-GB" dirty="0"/>
                        <a:t>Norwich high street </a:t>
                      </a:r>
                    </a:p>
                  </a:txBody>
                  <a:tcPr>
                    <a:solidFill>
                      <a:srgbClr val="FFC000"/>
                    </a:solidFill>
                  </a:tcPr>
                </a:tc>
                <a:tc>
                  <a:txBody>
                    <a:bodyPr/>
                    <a:lstStyle/>
                    <a:p>
                      <a:r>
                        <a:rPr lang="en-GB" dirty="0"/>
                        <a:t>Last 12 months</a:t>
                      </a:r>
                    </a:p>
                  </a:txBody>
                  <a:tcPr>
                    <a:solidFill>
                      <a:srgbClr val="FFFF00"/>
                    </a:solidFill>
                  </a:tcPr>
                </a:tc>
                <a:tc>
                  <a:txBody>
                    <a:bodyPr/>
                    <a:lstStyle/>
                    <a:p>
                      <a:r>
                        <a:rPr lang="en-GB" dirty="0"/>
                        <a:t>Liam, Priya, staff and customers</a:t>
                      </a:r>
                    </a:p>
                  </a:txBody>
                  <a:tcPr>
                    <a:solidFill>
                      <a:srgbClr val="92D050"/>
                    </a:solidFill>
                  </a:tcPr>
                </a:tc>
                <a:tc>
                  <a:txBody>
                    <a:bodyPr/>
                    <a:lstStyle/>
                    <a:p>
                      <a:r>
                        <a:rPr lang="en-GB" dirty="0"/>
                        <a:t>Digital disruption &amp; competition</a:t>
                      </a:r>
                    </a:p>
                  </a:txBody>
                  <a:tcPr>
                    <a:solidFill>
                      <a:srgbClr val="00B0F0"/>
                    </a:solidFill>
                  </a:tcPr>
                </a:tc>
                <a:tc>
                  <a:txBody>
                    <a:bodyPr/>
                    <a:lstStyle/>
                    <a:p>
                      <a:r>
                        <a:rPr lang="en-GB" dirty="0"/>
                        <a:t>Lost foot traffic &amp; market share</a:t>
                      </a:r>
                    </a:p>
                  </a:txBody>
                  <a:tcPr>
                    <a:solidFill>
                      <a:srgbClr val="0070C0"/>
                    </a:solidFill>
                  </a:tcPr>
                </a:tc>
                <a:tc>
                  <a:txBody>
                    <a:bodyPr/>
                    <a:lstStyle/>
                    <a:p>
                      <a:r>
                        <a:rPr lang="en-GB" dirty="0"/>
                        <a:t>Critical viability threat</a:t>
                      </a:r>
                    </a:p>
                  </a:txBody>
                  <a:tcPr>
                    <a:solidFill>
                      <a:srgbClr val="7030A0"/>
                    </a:solidFill>
                  </a:tcPr>
                </a:tc>
                <a:extLst>
                  <a:ext uri="{0D108BD9-81ED-4DB2-BD59-A6C34878D82A}">
                    <a16:rowId xmlns:a16="http://schemas.microsoft.com/office/drawing/2014/main" val="2046650194"/>
                  </a:ext>
                </a:extLst>
              </a:tr>
              <a:tr h="309041">
                <a:tc>
                  <a:txBody>
                    <a:bodyPr/>
                    <a:lstStyle/>
                    <a:p>
                      <a:pPr marL="285750" indent="-285750">
                        <a:buFont typeface="Arial" panose="020B0604020202020204" pitchFamily="34" charset="0"/>
                        <a:buChar char="•"/>
                      </a:pPr>
                      <a:r>
                        <a:rPr lang="en-GB" sz="1800" dirty="0"/>
                        <a:t>Online sales growth (only5-10%)</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British Retail Consortium (BRC). (2024). Monthly data on high street foot traffic trends, supporting claims about reduced in-store activity.</a:t>
                      </a:r>
                    </a:p>
                  </a:txBody>
                  <a:tcPr>
                    <a:solidFill>
                      <a:srgbClr val="FFFF00"/>
                    </a:solidFill>
                  </a:tcPr>
                </a:tc>
                <a:tc>
                  <a:txBody>
                    <a:bodyPr/>
                    <a:lstStyle/>
                    <a:p>
                      <a:pPr marL="285750" indent="-285750">
                        <a:buFont typeface="Arial" panose="020B0604020202020204" pitchFamily="34" charset="0"/>
                        <a:buChar char="•"/>
                      </a:pPr>
                      <a:r>
                        <a:rPr lang="en-GB" dirty="0"/>
                        <a:t>Federation of Small Businesses (FSB). (2023). Highlights challenges faced by small UK businesses, including cost pressures, competition, and digital adaption.</a:t>
                      </a:r>
                    </a:p>
                  </a:txBody>
                  <a:tcPr>
                    <a:solidFill>
                      <a:srgbClr val="92D050"/>
                    </a:solidFill>
                  </a:tcPr>
                </a:tc>
                <a:tc>
                  <a:txBody>
                    <a:bodyPr/>
                    <a:lstStyle/>
                    <a:p>
                      <a:pPr marL="285750" indent="-285750">
                        <a:buFont typeface="Arial" panose="020B0604020202020204" pitchFamily="34" charset="0"/>
                        <a:buChar char="•"/>
                      </a:pPr>
                      <a:r>
                        <a:rPr lang="en-GB" dirty="0"/>
                        <a:t>Online retailers (up to 30% cheaper)</a:t>
                      </a:r>
                    </a:p>
                  </a:txBody>
                  <a:tcPr>
                    <a:solidFill>
                      <a:srgbClr val="00B0F0"/>
                    </a:solidFill>
                  </a:tcPr>
                </a:tc>
                <a:tc>
                  <a:txBody>
                    <a:bodyPr/>
                    <a:lstStyle/>
                    <a:p>
                      <a:pPr marL="285750" indent="-285750">
                        <a:buFont typeface="Arial" panose="020B0604020202020204" pitchFamily="34" charset="0"/>
                        <a:buChar char="•"/>
                      </a:pPr>
                      <a:r>
                        <a:rPr lang="en-GB" dirty="0"/>
                        <a:t>Limited delivery options (3-5 days vs, same day competitors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886584623"/>
                  </a:ext>
                </a:extLst>
              </a:tr>
              <a:tr h="309041">
                <a:tc>
                  <a:txBody>
                    <a:bodyPr/>
                    <a:lstStyle/>
                    <a:p>
                      <a:pPr marL="285750" indent="-285750">
                        <a:buFont typeface="Arial" panose="020B0604020202020204" pitchFamily="34" charset="0"/>
                        <a:buChar char="•"/>
                      </a:pPr>
                      <a:r>
                        <a:rPr lang="en-GB" dirty="0"/>
                        <a:t>Office for National Statistics (ONS). (2023). Supports the trend of shifting retail sales from in-store to online, providing national data on declining footfall.</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285750" indent="-285750">
                        <a:buFont typeface="Arial" panose="020B0604020202020204" pitchFamily="34" charset="0"/>
                        <a:buChar char="•"/>
                      </a:pPr>
                      <a:r>
                        <a:rPr lang="en-GB" dirty="0"/>
                        <a:t>Details</a:t>
                      </a:r>
                    </a:p>
                  </a:txBody>
                  <a:tcPr>
                    <a:solidFill>
                      <a:srgbClr val="92D050"/>
                    </a:solidFill>
                  </a:tcPr>
                </a:tc>
                <a:tc>
                  <a:txBody>
                    <a:bodyPr/>
                    <a:lstStyle/>
                    <a:p>
                      <a:pPr marL="285750" indent="-285750">
                        <a:buFont typeface="Arial" panose="020B0604020202020204" pitchFamily="34" charset="0"/>
                        <a:buChar char="•"/>
                      </a:pPr>
                      <a:r>
                        <a:rPr lang="en-GB" dirty="0"/>
                        <a:t>Outdated digital presence (website last updated 2021)</a:t>
                      </a:r>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3439326847"/>
                  </a:ext>
                </a:extLst>
              </a:tr>
              <a:tr h="309041">
                <a:tc>
                  <a:txBody>
                    <a:bodyPr/>
                    <a:lstStyle/>
                    <a:p>
                      <a:pPr marL="285750" indent="-285750">
                        <a:buFont typeface="Arial" panose="020B0604020202020204" pitchFamily="34" charset="0"/>
                        <a:buChar char="•"/>
                      </a:pPr>
                      <a:r>
                        <a:rPr lang="en-GB" dirty="0"/>
                        <a:t>Details</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285750" indent="-285750">
                        <a:buFont typeface="Arial" panose="020B0604020202020204" pitchFamily="34" charset="0"/>
                        <a:buChar char="•"/>
                      </a:pPr>
                      <a:r>
                        <a:rPr lang="en-GB" dirty="0"/>
                        <a:t>Details</a:t>
                      </a:r>
                    </a:p>
                  </a:txBody>
                  <a:tcPr>
                    <a:solidFill>
                      <a:srgbClr val="92D050"/>
                    </a:solidFill>
                  </a:tcPr>
                </a:tc>
                <a:tc>
                  <a:txBody>
                    <a:bodyPr/>
                    <a:lstStyle/>
                    <a:p>
                      <a:pPr marL="285750" indent="-285750">
                        <a:buFont typeface="Arial" panose="020B0604020202020204" pitchFamily="34" charset="0"/>
                        <a:buChar char="•"/>
                      </a:pPr>
                      <a:r>
                        <a:rPr lang="en-GB" dirty="0"/>
                        <a:t>Details</a:t>
                      </a:r>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015663"/>
          </a:xfrm>
          <a:prstGeom prst="rect">
            <a:avLst/>
          </a:prstGeom>
          <a:noFill/>
        </p:spPr>
        <p:txBody>
          <a:bodyPr wrap="square">
            <a:spAutoFit/>
          </a:bodyPr>
          <a:lstStyle/>
          <a:p>
            <a:endParaRPr lang="en-GB" sz="2800" b="1" u="sng" dirty="0">
              <a:latin typeface="Arial" panose="020B0604020202020204" pitchFamily="34" charset="0"/>
              <a:cs typeface="Arial" panose="020B0604020202020204" pitchFamily="34" charset="0"/>
            </a:endParaRPr>
          </a:p>
          <a:p>
            <a:endParaRPr lang="en-GB" sz="3200" b="1" u="sng" dirty="0"/>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dirty="0">
                <a:latin typeface="Arial" panose="020B0604020202020204" pitchFamily="34" charset="0"/>
                <a:cs typeface="Arial" panose="020B0604020202020204" pitchFamily="34" charset="0"/>
              </a:rPr>
              <a:t> PESTEL Framework </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a:normAutofit fontScale="25000" lnSpcReduction="20000"/>
          </a:bodyPr>
          <a:lstStyle/>
          <a:p>
            <a:pPr marL="0" indent="0">
              <a:lnSpc>
                <a:spcPct val="100000"/>
              </a:lnSpc>
              <a:buNone/>
            </a:pPr>
            <a:endParaRPr lang="en-GB" dirty="0">
              <a:latin typeface="Arial" panose="020B0604020202020204" pitchFamily="34" charset="0"/>
              <a:cs typeface="Arial" panose="020B0604020202020204" pitchFamily="34" charset="0"/>
            </a:endParaRPr>
          </a:p>
          <a:p>
            <a:pPr lvl="1">
              <a:lnSpc>
                <a:spcPct val="100000"/>
              </a:lnSpc>
            </a:pPr>
            <a:r>
              <a:rPr lang="en-GB" sz="2800" dirty="0">
                <a:latin typeface="Arial" panose="020B0604020202020204" pitchFamily="34" charset="0"/>
                <a:cs typeface="Arial" panose="020B0604020202020204" pitchFamily="34" charset="0"/>
              </a:rPr>
              <a:t>The PESTEL framework is a business tool. It helps companies look at outside factors that could affect them. PESTEL stands for: </a:t>
            </a:r>
          </a:p>
          <a:p>
            <a:pPr lvl="1">
              <a:lnSpc>
                <a:spcPct val="100000"/>
              </a:lnSpc>
            </a:pPr>
            <a:r>
              <a:rPr lang="en-GB" sz="2800" dirty="0">
                <a:latin typeface="Arial" panose="020B0604020202020204" pitchFamily="34" charset="0"/>
                <a:cs typeface="Arial" panose="020B0604020202020204" pitchFamily="34" charset="0"/>
              </a:rPr>
              <a:t>Political - government rule, taxes</a:t>
            </a:r>
          </a:p>
          <a:p>
            <a:pPr lvl="1">
              <a:lnSpc>
                <a:spcPct val="100000"/>
              </a:lnSpc>
            </a:pPr>
            <a:r>
              <a:rPr lang="en-GB" sz="2800" dirty="0">
                <a:latin typeface="Arial" panose="020B0604020202020204" pitchFamily="34" charset="0"/>
                <a:cs typeface="Arial" panose="020B0604020202020204" pitchFamily="34" charset="0"/>
              </a:rPr>
              <a:t>Economic – the economy, prices, jobs</a:t>
            </a:r>
          </a:p>
          <a:p>
            <a:pPr lvl="1">
              <a:lnSpc>
                <a:spcPct val="100000"/>
              </a:lnSpc>
            </a:pPr>
            <a:r>
              <a:rPr lang="en-GB" sz="2800" dirty="0">
                <a:latin typeface="Arial" panose="020B0604020202020204" pitchFamily="34" charset="0"/>
                <a:cs typeface="Arial" panose="020B0604020202020204" pitchFamily="34" charset="0"/>
              </a:rPr>
              <a:t>Social – peoples lifestyles, trends</a:t>
            </a:r>
          </a:p>
          <a:p>
            <a:pPr lvl="1">
              <a:lnSpc>
                <a:spcPct val="100000"/>
              </a:lnSpc>
            </a:pPr>
            <a:r>
              <a:rPr lang="en-GB" sz="2800" dirty="0">
                <a:latin typeface="Arial" panose="020B0604020202020204" pitchFamily="34" charset="0"/>
                <a:cs typeface="Arial" panose="020B0604020202020204" pitchFamily="34" charset="0"/>
              </a:rPr>
              <a:t>Technological – internet, apps, machines</a:t>
            </a:r>
          </a:p>
          <a:p>
            <a:pPr lvl="1">
              <a:lnSpc>
                <a:spcPct val="100000"/>
              </a:lnSpc>
            </a:pPr>
            <a:r>
              <a:rPr lang="en-GB" sz="2800" dirty="0">
                <a:latin typeface="Arial" panose="020B0604020202020204" pitchFamily="34" charset="0"/>
                <a:cs typeface="Arial" panose="020B0604020202020204" pitchFamily="34" charset="0"/>
              </a:rPr>
              <a:t>Environmental – weather, green issues</a:t>
            </a:r>
          </a:p>
          <a:p>
            <a:pPr lvl="1">
              <a:lnSpc>
                <a:spcPct val="100000"/>
              </a:lnSpc>
            </a:pPr>
            <a:r>
              <a:rPr lang="en-GB" sz="2800" dirty="0">
                <a:latin typeface="Arial" panose="020B0604020202020204" pitchFamily="34" charset="0"/>
                <a:cs typeface="Arial" panose="020B0604020202020204" pitchFamily="34" charset="0"/>
              </a:rPr>
              <a:t>Legal – laws, rules to follow</a:t>
            </a:r>
          </a:p>
          <a:p>
            <a:pPr lvl="1">
              <a:lnSpc>
                <a:spcPct val="100000"/>
              </a:lnSpc>
            </a:pPr>
            <a:endParaRPr lang="en-GB" sz="2800" dirty="0">
              <a:latin typeface="Arial" panose="020B0604020202020204" pitchFamily="34" charset="0"/>
              <a:cs typeface="Arial" panose="020B0604020202020204" pitchFamily="34" charset="0"/>
            </a:endParaRPr>
          </a:p>
          <a:p>
            <a:pPr lvl="1">
              <a:lnSpc>
                <a:spcPct val="100000"/>
              </a:lnSpc>
            </a:pPr>
            <a:endParaRPr lang="en-GB" sz="2800" dirty="0">
              <a:latin typeface="Arial" panose="020B0604020202020204" pitchFamily="34" charset="0"/>
              <a:cs typeface="Arial" panose="020B0604020202020204" pitchFamily="34" charset="0"/>
            </a:endParaRPr>
          </a:p>
          <a:p>
            <a:pPr lvl="1">
              <a:lnSpc>
                <a:spcPct val="100000"/>
              </a:lnSpc>
            </a:pPr>
            <a:r>
              <a:rPr lang="en-GB" sz="2800" dirty="0">
                <a:latin typeface="Arial" panose="020B0604020202020204" pitchFamily="34" charset="0"/>
                <a:cs typeface="Arial" panose="020B0604020202020204" pitchFamily="34" charset="0"/>
              </a:rPr>
              <a:t>It is used for: To understand the big picture</a:t>
            </a:r>
          </a:p>
          <a:p>
            <a:pPr lvl="1">
              <a:lnSpc>
                <a:spcPct val="100000"/>
              </a:lnSpc>
            </a:pPr>
            <a:r>
              <a:rPr lang="en-GB" sz="2800" dirty="0">
                <a:latin typeface="Arial" panose="020B0604020202020204" pitchFamily="34" charset="0"/>
                <a:cs typeface="Arial" panose="020B0604020202020204" pitchFamily="34" charset="0"/>
              </a:rPr>
              <a:t>To see risks and opportunities</a:t>
            </a:r>
          </a:p>
          <a:p>
            <a:pPr lvl="1">
              <a:lnSpc>
                <a:spcPct val="100000"/>
              </a:lnSpc>
            </a:pPr>
            <a:r>
              <a:rPr lang="en-GB" sz="2800" dirty="0">
                <a:latin typeface="Arial" panose="020B0604020202020204" pitchFamily="34" charset="0"/>
                <a:cs typeface="Arial" panose="020B0604020202020204" pitchFamily="34" charset="0"/>
              </a:rPr>
              <a:t>To plan for the future</a:t>
            </a:r>
          </a:p>
          <a:p>
            <a:pPr lvl="1">
              <a:lnSpc>
                <a:spcPct val="100000"/>
              </a:lnSpc>
            </a:pPr>
            <a:r>
              <a:rPr lang="en-GB" sz="2800" dirty="0">
                <a:latin typeface="Arial" panose="020B0604020202020204" pitchFamily="34" charset="0"/>
                <a:cs typeface="Arial" panose="020B0604020202020204" pitchFamily="34" charset="0"/>
              </a:rPr>
              <a:t>It is simple and easy to remember</a:t>
            </a:r>
          </a:p>
          <a:p>
            <a:pPr lvl="1">
              <a:lnSpc>
                <a:spcPct val="100000"/>
              </a:lnSpc>
            </a:pPr>
            <a:endParaRPr lang="en-GB" sz="2800" dirty="0">
              <a:latin typeface="Arial" panose="020B0604020202020204" pitchFamily="34" charset="0"/>
              <a:cs typeface="Arial" panose="020B0604020202020204" pitchFamily="34" charset="0"/>
            </a:endParaRPr>
          </a:p>
          <a:p>
            <a:pPr lvl="1">
              <a:lnSpc>
                <a:spcPct val="100000"/>
              </a:lnSpc>
            </a:pPr>
            <a:endParaRPr lang="en-GB" sz="2800" dirty="0">
              <a:latin typeface="Arial" panose="020B0604020202020204" pitchFamily="34" charset="0"/>
              <a:cs typeface="Arial" panose="020B0604020202020204" pitchFamily="34" charset="0"/>
            </a:endParaRPr>
          </a:p>
          <a:p>
            <a:pPr lvl="1">
              <a:lnSpc>
                <a:spcPct val="100000"/>
              </a:lnSpc>
            </a:pPr>
            <a:r>
              <a:rPr lang="en-GB" sz="2800" dirty="0">
                <a:latin typeface="Arial" panose="020B0604020202020204" pitchFamily="34" charset="0"/>
                <a:cs typeface="Arial" panose="020B0604020202020204" pitchFamily="34" charset="0"/>
              </a:rPr>
              <a:t>When starting a new business – to check if the market is good, When entering a new country – to understand local rules and culture, when launching a new product – to see if people will want it, To update business strategy, when things change suddenly – like new laws or technology.</a:t>
            </a:r>
          </a:p>
          <a:p>
            <a:pPr lvl="1">
              <a:lnSpc>
                <a:spcPct val="100000"/>
              </a:lnSpc>
            </a:pPr>
            <a:endParaRPr lang="en-GB" sz="2800" dirty="0">
              <a:latin typeface="Arial" panose="020B0604020202020204" pitchFamily="34" charset="0"/>
              <a:cs typeface="Arial" panose="020B0604020202020204" pitchFamily="34" charset="0"/>
            </a:endParaRPr>
          </a:p>
          <a:p>
            <a:pPr lvl="1">
              <a:lnSpc>
                <a:spcPct val="100000"/>
              </a:lnSpc>
            </a:pPr>
            <a:endParaRPr lang="en-GB" sz="2800" dirty="0">
              <a:latin typeface="Arial" panose="020B0604020202020204" pitchFamily="34" charset="0"/>
              <a:cs typeface="Arial" panose="020B0604020202020204" pitchFamily="34" charset="0"/>
            </a:endParaRPr>
          </a:p>
          <a:p>
            <a:pPr lvl="1">
              <a:lnSpc>
                <a:spcPct val="100000"/>
              </a:lnSpc>
            </a:pPr>
            <a:r>
              <a:rPr lang="en-GB" sz="2800" dirty="0">
                <a:latin typeface="Arial" panose="020B0604020202020204" pitchFamily="34" charset="0"/>
                <a:cs typeface="Arial" panose="020B0604020202020204" pitchFamily="34" charset="0"/>
              </a:rPr>
              <a:t>Benefits with the framework is: Helps you look outside your business, it is simple and easy, makes you think about everything, helps find opportunities, helps you avoid problems, good for team discussions and it is free to use.</a:t>
            </a:r>
          </a:p>
          <a:p>
            <a:pPr lvl="1">
              <a:lnSpc>
                <a:spcPct val="100000"/>
              </a:lnSpc>
            </a:pPr>
            <a:r>
              <a:rPr lang="en-GB" sz="2800" dirty="0">
                <a:latin typeface="Arial" panose="020B0604020202020204" pitchFamily="34" charset="0"/>
                <a:cs typeface="Arial" panose="020B0604020202020204" pitchFamily="34" charset="0"/>
              </a:rPr>
              <a:t>The criticisms of this framework is: too simple for Complex problems, it is a list not a plan, Gets out of date quickly, too much information, not enough focus.</a:t>
            </a:r>
          </a:p>
          <a:p>
            <a:pPr lvl="1">
              <a:lnSpc>
                <a:spcPct val="100000"/>
              </a:lnSpc>
            </a:pPr>
            <a:endParaRPr lang="en-GB" sz="2800" dirty="0">
              <a:latin typeface="Arial" panose="020B0604020202020204" pitchFamily="34" charset="0"/>
              <a:cs typeface="Arial" panose="020B0604020202020204" pitchFamily="34" charset="0"/>
            </a:endParaRPr>
          </a:p>
          <a:p>
            <a:pPr lvl="1">
              <a:lnSpc>
                <a:spcPct val="100000"/>
              </a:lnSpc>
            </a:pPr>
            <a:endParaRPr lang="en-GB" sz="2800" dirty="0">
              <a:latin typeface="Arial" panose="020B0604020202020204" pitchFamily="34" charset="0"/>
              <a:cs typeface="Arial" panose="020B0604020202020204" pitchFamily="34" charset="0"/>
            </a:endParaRPr>
          </a:p>
          <a:p>
            <a:pPr lvl="1">
              <a:lnSpc>
                <a:spcPct val="100000"/>
              </a:lnSpc>
            </a:pPr>
            <a:r>
              <a:rPr lang="en-GB" sz="2800" dirty="0">
                <a:latin typeface="Arial" panose="020B0604020202020204" pitchFamily="34" charset="0"/>
                <a:cs typeface="Arial" panose="020B0604020202020204" pitchFamily="34" charset="0"/>
              </a:rPr>
              <a:t>Henry, A. (2021). Oxford University Press, covers PESTEL as part of external environmental analysis.</a:t>
            </a:r>
          </a:p>
          <a:p>
            <a:pPr lvl="1">
              <a:lnSpc>
                <a:spcPct val="100000"/>
              </a:lnSpc>
            </a:pPr>
            <a:r>
              <a:rPr lang="en-GB" sz="2800" dirty="0">
                <a:latin typeface="Arial" panose="020B0604020202020204" pitchFamily="34" charset="0"/>
                <a:cs typeface="Arial" panose="020B0604020202020204" pitchFamily="34" charset="0"/>
              </a:rPr>
              <a:t>Harvard Business Review. (2021). “The 5 Competitive Forces That Shape Strategy.” Often referenced alongside PESTEL for complete analysis.</a:t>
            </a:r>
          </a:p>
          <a:p>
            <a:pPr lvl="1">
              <a:lnSpc>
                <a:spcPct val="100000"/>
              </a:lnSpc>
            </a:pPr>
            <a:r>
              <a:rPr lang="en-GB" sz="2800" dirty="0">
                <a:latin typeface="Arial" panose="020B0604020202020204" pitchFamily="34" charset="0"/>
                <a:cs typeface="Arial" panose="020B0604020202020204" pitchFamily="34" charset="0"/>
              </a:rPr>
              <a:t>MindTools. (2023). How to scan your environment. Link: mindtools.com. Practical, simple guide with templates.</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sz="1800" b="1"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703530002"/>
              </p:ext>
            </p:extLst>
          </p:nvPr>
        </p:nvGraphicFramePr>
        <p:xfrm>
          <a:off x="948904" y="2123386"/>
          <a:ext cx="9782355" cy="2980025"/>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Government</a:t>
                      </a:r>
                    </a:p>
                    <a:p>
                      <a:pPr marL="285750" indent="-285750">
                        <a:buFont typeface="Wingdings" panose="05000000000000000000" pitchFamily="2" charset="2"/>
                        <a:buChar char="§"/>
                      </a:pPr>
                      <a:r>
                        <a:rPr lang="en-GB" sz="1400" b="1" dirty="0"/>
                        <a:t>Rules</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Money</a:t>
                      </a:r>
                    </a:p>
                    <a:p>
                      <a:pPr marL="285750" indent="-285750">
                        <a:buFont typeface="Wingdings" panose="05000000000000000000" pitchFamily="2" charset="2"/>
                        <a:buChar char="§"/>
                      </a:pPr>
                      <a:r>
                        <a:rPr lang="en-GB" sz="1400" b="1" dirty="0"/>
                        <a:t>Prices</a:t>
                      </a:r>
                    </a:p>
                    <a:p>
                      <a:pPr marL="285750" indent="-285750">
                        <a:buFont typeface="Wingdings" panose="05000000000000000000" pitchFamily="2" charset="2"/>
                        <a:buChar char="§"/>
                      </a:pPr>
                      <a:endParaRPr lang="en-GB" sz="1400" b="1" dirty="0"/>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People</a:t>
                      </a:r>
                    </a:p>
                    <a:p>
                      <a:pPr marL="285750" indent="-285750">
                        <a:buFont typeface="Wingdings" panose="05000000000000000000" pitchFamily="2" charset="2"/>
                        <a:buChar char="§"/>
                      </a:pPr>
                      <a:r>
                        <a:rPr lang="en-GB" sz="1400" b="1" dirty="0"/>
                        <a:t>Lifestyle</a:t>
                      </a:r>
                    </a:p>
                    <a:p>
                      <a:pPr marL="285750" indent="-285750">
                        <a:buFont typeface="Wingdings" panose="05000000000000000000" pitchFamily="2" charset="2"/>
                        <a:buChar char="§"/>
                      </a:pPr>
                      <a:endParaRPr lang="en-GB" sz="1400" b="1" dirty="0"/>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Phones</a:t>
                      </a:r>
                    </a:p>
                    <a:p>
                      <a:pPr marL="285750" indent="-285750">
                        <a:buFont typeface="Wingdings" panose="05000000000000000000" pitchFamily="2" charset="2"/>
                        <a:buChar char="§"/>
                      </a:pPr>
                      <a:r>
                        <a:rPr lang="en-GB" sz="1400" b="1" dirty="0"/>
                        <a:t>Internet</a:t>
                      </a:r>
                    </a:p>
                    <a:p>
                      <a:pPr marL="285750" indent="-285750">
                        <a:buFont typeface="Wingdings" panose="05000000000000000000" pitchFamily="2" charset="2"/>
                        <a:buChar char="§"/>
                      </a:pPr>
                      <a:r>
                        <a:rPr lang="en-GB" sz="1400" b="1" dirty="0"/>
                        <a:t>Apps</a:t>
                      </a:r>
                    </a:p>
                    <a:p>
                      <a:pPr marL="285750" indent="-285750">
                        <a:buFont typeface="Wingdings" panose="05000000000000000000" pitchFamily="2" charset="2"/>
                        <a:buChar char="§"/>
                      </a:pPr>
                      <a:endParaRPr lang="en-GB" sz="1400" b="1" dirty="0"/>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Laws</a:t>
                      </a:r>
                    </a:p>
                    <a:p>
                      <a:pPr marL="285750" indent="-285750">
                        <a:buFont typeface="Wingdings" panose="05000000000000000000" pitchFamily="2" charset="2"/>
                        <a:buChar char="§"/>
                      </a:pPr>
                      <a:r>
                        <a:rPr lang="en-GB" sz="1400" b="1" dirty="0"/>
                        <a:t>Don’t forget anything important</a:t>
                      </a:r>
                    </a:p>
                    <a:p>
                      <a:pPr marL="285750" indent="-285750">
                        <a:buFont typeface="Wingdings" panose="05000000000000000000" pitchFamily="2" charset="2"/>
                        <a:buChar char="§"/>
                      </a:pPr>
                      <a:endParaRPr lang="en-GB" sz="1400" b="1" dirty="0"/>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Nature</a:t>
                      </a:r>
                    </a:p>
                    <a:p>
                      <a:pPr marL="285750" indent="-285750">
                        <a:buFont typeface="Wingdings" panose="05000000000000000000" pitchFamily="2" charset="2"/>
                        <a:buChar char="§"/>
                      </a:pPr>
                      <a:r>
                        <a:rPr lang="en-GB" sz="1400" b="1" dirty="0"/>
                        <a:t>Green issues</a:t>
                      </a:r>
                    </a:p>
                    <a:p>
                      <a:pPr marL="285750" indent="-285750">
                        <a:buFont typeface="Wingdings" panose="05000000000000000000" pitchFamily="2" charset="2"/>
                        <a:buChar char="§"/>
                      </a:pPr>
                      <a:endParaRPr lang="en-GB" sz="1400" b="1" dirty="0"/>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 the Cause-and-Effect model </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fontScale="25000" lnSpcReduction="20000"/>
          </a:bodyPr>
          <a:lstStyle/>
          <a:p>
            <a:pPr marL="0" indent="0">
              <a:lnSpc>
                <a:spcPct val="100000"/>
              </a:lnSpc>
              <a:buNone/>
            </a:pPr>
            <a:r>
              <a:rPr lang="en-GB" dirty="0">
                <a:latin typeface="Arial" panose="020B0604020202020204" pitchFamily="34" charset="0"/>
                <a:cs typeface="Arial" panose="020B0604020202020204" pitchFamily="34" charset="0"/>
              </a:rPr>
              <a:t>The Cause-and-Effect Model, often called a Fishbone Diagram or Ishikawa Diagram, is a tool used to identify and organize the potential root of a problem.</a:t>
            </a:r>
          </a:p>
          <a:p>
            <a:pPr marL="0" indent="0">
              <a:lnSpc>
                <a:spcPct val="100000"/>
              </a:lnSpc>
              <a:buNone/>
            </a:pPr>
            <a:endParaRPr lang="en-GB" dirty="0">
              <a:latin typeface="Arial" panose="020B0604020202020204" pitchFamily="34" charset="0"/>
              <a:cs typeface="Arial" panose="020B0604020202020204" pitchFamily="34" charset="0"/>
            </a:endParaRPr>
          </a:p>
          <a:p>
            <a:pPr lvl="1">
              <a:lnSpc>
                <a:spcPct val="100000"/>
              </a:lnSpc>
            </a:pPr>
            <a:endParaRPr lang="en-GB" sz="2800" dirty="0">
              <a:latin typeface="Arial" panose="020B0604020202020204" pitchFamily="34" charset="0"/>
              <a:cs typeface="Arial" panose="020B0604020202020204" pitchFamily="34" charset="0"/>
            </a:endParaRPr>
          </a:p>
          <a:p>
            <a:pPr marL="457200" lvl="1" indent="0">
              <a:lnSpc>
                <a:spcPct val="100000"/>
              </a:lnSpc>
              <a:buNone/>
            </a:pPr>
            <a:r>
              <a:rPr lang="en-GB" sz="2800" dirty="0">
                <a:latin typeface="Arial" panose="020B0604020202020204" pitchFamily="34" charset="0"/>
                <a:cs typeface="Arial" panose="020B0604020202020204" pitchFamily="34" charset="0"/>
              </a:rPr>
              <a:t> It is used for, to find the real problem, get the team work together,</a:t>
            </a:r>
          </a:p>
          <a:p>
            <a:pPr marL="457200" lvl="1" indent="0">
              <a:lnSpc>
                <a:spcPct val="100000"/>
              </a:lnSpc>
              <a:buNone/>
            </a:pPr>
            <a:r>
              <a:rPr lang="en-GB" sz="2800" dirty="0">
                <a:latin typeface="Arial" panose="020B0604020202020204" pitchFamily="34" charset="0"/>
                <a:cs typeface="Arial" panose="020B0604020202020204" pitchFamily="34" charset="0"/>
              </a:rPr>
              <a:t>To see everything at once, to stop jumping to conclusions, to make </a:t>
            </a:r>
          </a:p>
          <a:p>
            <a:pPr marL="457200" lvl="1" indent="0">
              <a:lnSpc>
                <a:spcPct val="100000"/>
              </a:lnSpc>
              <a:buNone/>
            </a:pPr>
            <a:r>
              <a:rPr lang="en-GB" sz="2800" dirty="0">
                <a:latin typeface="Arial" panose="020B0604020202020204" pitchFamily="34" charset="0"/>
                <a:cs typeface="Arial" panose="020B0604020202020204" pitchFamily="34" charset="0"/>
              </a:rPr>
              <a:t>Complicated problems simpler.</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r>
              <a:rPr lang="en-GB" sz="2800" dirty="0">
                <a:latin typeface="Arial" panose="020B0604020202020204" pitchFamily="34" charset="0"/>
                <a:cs typeface="Arial" panose="020B0604020202020204" pitchFamily="34" charset="0"/>
              </a:rPr>
              <a:t>It is used in, Factories to find out why products are defective.</a:t>
            </a:r>
          </a:p>
          <a:p>
            <a:pPr marL="457200" lvl="1" indent="0">
              <a:lnSpc>
                <a:spcPct val="100000"/>
              </a:lnSpc>
              <a:buNone/>
            </a:pPr>
            <a:r>
              <a:rPr lang="en-GB" sz="2800" dirty="0">
                <a:latin typeface="Arial" panose="020B0604020202020204" pitchFamily="34" charset="0"/>
                <a:cs typeface="Arial" panose="020B0604020202020204" pitchFamily="34" charset="0"/>
              </a:rPr>
              <a:t>Used by hospitals and Healthcare to understand why mistakes happen.</a:t>
            </a:r>
          </a:p>
          <a:p>
            <a:pPr marL="457200" lvl="1" indent="0">
              <a:lnSpc>
                <a:spcPct val="100000"/>
              </a:lnSpc>
              <a:buNone/>
            </a:pPr>
            <a:r>
              <a:rPr lang="en-GB" sz="2800" dirty="0">
                <a:latin typeface="Arial" panose="020B0604020202020204" pitchFamily="34" charset="0"/>
                <a:cs typeface="Arial" panose="020B0604020202020204" pitchFamily="34" charset="0"/>
              </a:rPr>
              <a:t>Offices and Businesses using it for, solve workplace problems.</a:t>
            </a:r>
          </a:p>
          <a:p>
            <a:pPr marL="457200" lvl="1" indent="0">
              <a:lnSpc>
                <a:spcPct val="100000"/>
              </a:lnSpc>
              <a:buNone/>
            </a:pPr>
            <a:r>
              <a:rPr lang="en-GB" sz="2800" dirty="0">
                <a:latin typeface="Arial" panose="020B0604020202020204" pitchFamily="34" charset="0"/>
                <a:cs typeface="Arial" panose="020B0604020202020204" pitchFamily="34" charset="0"/>
              </a:rPr>
              <a:t>Restaurants and shops, to fix customer issues, for example: why are customers complaining.</a:t>
            </a:r>
          </a:p>
          <a:p>
            <a:pPr marL="457200" lvl="1" indent="0">
              <a:lnSpc>
                <a:spcPct val="100000"/>
              </a:lnSpc>
              <a:buNone/>
            </a:pPr>
            <a:r>
              <a:rPr lang="en-GB" sz="2800" dirty="0">
                <a:latin typeface="Arial" panose="020B0604020202020204" pitchFamily="34" charset="0"/>
                <a:cs typeface="Arial" panose="020B0604020202020204" pitchFamily="34" charset="0"/>
              </a:rPr>
              <a:t>Small Businesses (Like Green Haven) can use it to understand business problems, example: why are sales down 30%.</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r>
              <a:rPr lang="en-GB" sz="2800" dirty="0">
                <a:latin typeface="Arial" panose="020B0604020202020204" pitchFamily="34" charset="0"/>
                <a:cs typeface="Arial" panose="020B0604020202020204" pitchFamily="34" charset="0"/>
              </a:rPr>
              <a:t>The benefits are: Everyone can use it and understand it.</a:t>
            </a:r>
          </a:p>
          <a:p>
            <a:pPr marL="457200" lvl="1" indent="0">
              <a:lnSpc>
                <a:spcPct val="100000"/>
              </a:lnSpc>
              <a:buNone/>
            </a:pPr>
            <a:r>
              <a:rPr lang="en-GB" sz="2800" dirty="0">
                <a:latin typeface="Arial" panose="020B0604020202020204" pitchFamily="34" charset="0"/>
                <a:cs typeface="Arial" panose="020B0604020202020204" pitchFamily="34" charset="0"/>
              </a:rPr>
              <a:t>Gets everyone involved, team work and activity.</a:t>
            </a:r>
          </a:p>
          <a:p>
            <a:pPr marL="457200" lvl="1" indent="0">
              <a:lnSpc>
                <a:spcPct val="100000"/>
              </a:lnSpc>
              <a:buNone/>
            </a:pPr>
            <a:r>
              <a:rPr lang="en-GB" sz="2800" dirty="0">
                <a:latin typeface="Arial" panose="020B0604020202020204" pitchFamily="34" charset="0"/>
                <a:cs typeface="Arial" panose="020B0604020202020204" pitchFamily="34" charset="0"/>
              </a:rPr>
              <a:t>Shows the hole picture, all causes in one place.</a:t>
            </a:r>
          </a:p>
          <a:p>
            <a:pPr marL="457200" lvl="1" indent="0">
              <a:lnSpc>
                <a:spcPct val="100000"/>
              </a:lnSpc>
              <a:buNone/>
            </a:pPr>
            <a:r>
              <a:rPr lang="en-GB" sz="2800" dirty="0">
                <a:latin typeface="Arial" panose="020B0604020202020204" pitchFamily="34" charset="0"/>
                <a:cs typeface="Arial" panose="020B0604020202020204" pitchFamily="34" charset="0"/>
              </a:rPr>
              <a:t>Finds real root causes, goes deep.</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r>
              <a:rPr lang="en-GB" sz="2800" dirty="0">
                <a:latin typeface="Arial" panose="020B0604020202020204" pitchFamily="34" charset="0"/>
                <a:cs typeface="Arial" panose="020B0604020202020204" pitchFamily="34" charset="0"/>
              </a:rPr>
              <a:t>Main problems with this model is: too simple for complex problems.</a:t>
            </a:r>
          </a:p>
          <a:p>
            <a:pPr marL="457200" lvl="1" indent="0">
              <a:lnSpc>
                <a:spcPct val="100000"/>
              </a:lnSpc>
              <a:buNone/>
            </a:pPr>
            <a:r>
              <a:rPr lang="en-GB" sz="2800" dirty="0">
                <a:latin typeface="Arial" panose="020B0604020202020204" pitchFamily="34" charset="0"/>
                <a:cs typeface="Arial" panose="020B0604020202020204" pitchFamily="34" charset="0"/>
              </a:rPr>
              <a:t>Real problems can be very complicated but the model makes them look simple.</a:t>
            </a:r>
          </a:p>
          <a:p>
            <a:pPr marL="457200" lvl="1" indent="0">
              <a:lnSpc>
                <a:spcPct val="100000"/>
              </a:lnSpc>
              <a:buNone/>
            </a:pPr>
            <a:r>
              <a:rPr lang="en-GB" sz="2800" dirty="0">
                <a:latin typeface="Arial" panose="020B0604020202020204" pitchFamily="34" charset="0"/>
                <a:cs typeface="Arial" panose="020B0604020202020204" pitchFamily="34" charset="0"/>
              </a:rPr>
              <a:t>Based on guesses, not facts. Can lead to fixing the wrong problem.</a:t>
            </a:r>
          </a:p>
          <a:p>
            <a:pPr marL="457200" lvl="1" indent="0">
              <a:lnSpc>
                <a:spcPct val="100000"/>
              </a:lnSpc>
              <a:buNone/>
            </a:pPr>
            <a:r>
              <a:rPr lang="en-GB" sz="2800" dirty="0">
                <a:latin typeface="Arial" panose="020B0604020202020204" pitchFamily="34" charset="0"/>
                <a:cs typeface="Arial" panose="020B0604020202020204" pitchFamily="34" charset="0"/>
              </a:rPr>
              <a:t>Can turn into a blame game.</a:t>
            </a:r>
          </a:p>
          <a:p>
            <a:pPr marL="457200" lvl="1" indent="0">
              <a:lnSpc>
                <a:spcPct val="100000"/>
              </a:lnSpc>
              <a:buNone/>
            </a:pPr>
            <a:r>
              <a:rPr lang="en-GB" sz="2800" dirty="0">
                <a:latin typeface="Arial" panose="020B0604020202020204" pitchFamily="34" charset="0"/>
                <a:cs typeface="Arial" panose="020B0604020202020204" pitchFamily="34" charset="0"/>
              </a:rPr>
              <a:t>Can create too many causes, hard to see the main issues through all the detail</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r>
              <a:rPr lang="en-GB" sz="2800" dirty="0">
                <a:latin typeface="Arial" panose="020B0604020202020204" pitchFamily="34" charset="0"/>
                <a:cs typeface="Arial" panose="020B0604020202020204" pitchFamily="34" charset="0"/>
              </a:rPr>
              <a:t>Mind tools. (2023). Fishbone diagrams: solving problems by identifying causes.</a:t>
            </a:r>
          </a:p>
          <a:p>
            <a:pPr marL="457200" lvl="1" indent="0">
              <a:lnSpc>
                <a:spcPct val="100000"/>
              </a:lnSpc>
              <a:buNone/>
            </a:pPr>
            <a:r>
              <a:rPr lang="en-GB" sz="2800" dirty="0">
                <a:latin typeface="Arial" panose="020B0604020202020204" pitchFamily="34" charset="0"/>
                <a:cs typeface="Arial" panose="020B0604020202020204" pitchFamily="34" charset="0"/>
              </a:rPr>
              <a:t>Project Management Institute. (2021). A guide to the project management body of knowledge (7</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ed.). (Includes fishbone diagrams as a quality and risk management tool).</a:t>
            </a:r>
          </a:p>
          <a:p>
            <a:pPr marL="457200" lvl="1" indent="0">
              <a:lnSpc>
                <a:spcPct val="100000"/>
              </a:lnSpc>
              <a:buNone/>
            </a:pPr>
            <a:r>
              <a:rPr lang="en-GB" sz="2800" dirty="0">
                <a:latin typeface="Arial" panose="020B0604020202020204" pitchFamily="34" charset="0"/>
                <a:cs typeface="Arial" panose="020B0604020202020204" pitchFamily="34" charset="0"/>
              </a:rPr>
              <a:t>Goetsch. L, &amp; Davis, S. B. (2023). Quality management for organizational excellence (10</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ed.). Pearson</a:t>
            </a: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endParaRPr lang="en-GB" sz="2400" b="1" dirty="0">
              <a:solidFill>
                <a:srgbClr val="FF0000"/>
              </a:solidFill>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Profit decline 30%</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New competitors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Reduced high-street footfall</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Customer changing their habits</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Staff skills gap</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Competitor pricing</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Customer rating</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Sustainable packaging</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Rising costs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 outdated sales and ordering</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Ineffective digital marketing</a:t>
            </a: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523220"/>
          </a:xfrm>
          <a:prstGeom prst="rect">
            <a:avLst/>
          </a:prstGeom>
          <a:noFill/>
        </p:spPr>
        <p:txBody>
          <a:bodyPr wrap="square" rtlCol="0">
            <a:spAutoFit/>
          </a:bodyPr>
          <a:lstStyle/>
          <a:p>
            <a:r>
              <a:rPr lang="en-GB" sz="2800" b="1" dirty="0"/>
              <a:t> Cause-and-Effect diagram</a:t>
            </a: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371599" y="294538"/>
            <a:ext cx="9895951" cy="1033669"/>
          </a:xfrm>
        </p:spPr>
        <p:txBody>
          <a:bodyPr>
            <a:normAutofit/>
          </a:bodyPr>
          <a:lstStyle/>
          <a:p>
            <a:r>
              <a:rPr lang="en-GB" sz="4000" b="1" u="sng">
                <a:solidFill>
                  <a:srgbClr val="FFFFFF"/>
                </a:solidFill>
                <a:latin typeface="Arial" panose="020B0604020202020204" pitchFamily="34" charset="0"/>
                <a:cs typeface="Arial" panose="020B0604020202020204" pitchFamily="34" charset="0"/>
              </a:rPr>
              <a:t> summary of your Key Findings </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371599" y="2318197"/>
            <a:ext cx="9724031" cy="3683358"/>
          </a:xfrm>
        </p:spPr>
        <p:txBody>
          <a:bodyPr anchor="ctr">
            <a:normAutofit/>
          </a:bodyPr>
          <a:lstStyle/>
          <a:p>
            <a:r>
              <a:rPr lang="en-GB" sz="1300">
                <a:latin typeface="Arial" panose="020B0604020202020204" pitchFamily="34" charset="0"/>
                <a:cs typeface="Arial" panose="020B0604020202020204" pitchFamily="34" charset="0"/>
              </a:rPr>
              <a:t>Detail and discuss the key findings from your presentation:</a:t>
            </a:r>
          </a:p>
          <a:p>
            <a:endParaRPr lang="en-GB" sz="1300">
              <a:latin typeface="Arial" panose="020B0604020202020204" pitchFamily="34" charset="0"/>
              <a:cs typeface="Arial" panose="020B0604020202020204" pitchFamily="34" charset="0"/>
            </a:endParaRPr>
          </a:p>
          <a:p>
            <a:pPr lvl="2"/>
            <a:r>
              <a:rPr lang="en-GB" sz="1300" b="1">
                <a:latin typeface="Arial" panose="020B0604020202020204" pitchFamily="34" charset="0"/>
                <a:cs typeface="Arial" panose="020B0604020202020204" pitchFamily="34" charset="0"/>
              </a:rPr>
              <a:t>Key Finding 1</a:t>
            </a:r>
            <a:r>
              <a:rPr lang="en-GB" sz="1300">
                <a:latin typeface="Arial" panose="020B0604020202020204" pitchFamily="34" charset="0"/>
                <a:cs typeface="Arial" panose="020B0604020202020204" pitchFamily="34" charset="0"/>
              </a:rPr>
              <a:t>: Their way of selling is broken.</a:t>
            </a:r>
          </a:p>
          <a:p>
            <a:pPr lvl="2"/>
            <a:r>
              <a:rPr lang="en-GB" sz="1300">
                <a:latin typeface="Arial" panose="020B0604020202020204" pitchFamily="34" charset="0"/>
                <a:cs typeface="Arial" panose="020B0604020202020204" pitchFamily="34" charset="0"/>
              </a:rPr>
              <a:t>People don’t shop in stores like before, but their online shop isn’t good enough.</a:t>
            </a:r>
          </a:p>
          <a:p>
            <a:endParaRPr lang="en-GB" sz="1300">
              <a:latin typeface="Arial" panose="020B0604020202020204" pitchFamily="34" charset="0"/>
              <a:cs typeface="Arial" panose="020B0604020202020204" pitchFamily="34" charset="0"/>
            </a:endParaRPr>
          </a:p>
          <a:p>
            <a:pPr lvl="2"/>
            <a:r>
              <a:rPr lang="en-GB" sz="1300" b="1">
                <a:latin typeface="Arial" panose="020B0604020202020204" pitchFamily="34" charset="0"/>
                <a:cs typeface="Arial" panose="020B0604020202020204" pitchFamily="34" charset="0"/>
              </a:rPr>
              <a:t>Key Finding 2</a:t>
            </a:r>
            <a:r>
              <a:rPr lang="en-GB" sz="1300">
                <a:latin typeface="Arial" panose="020B0604020202020204" pitchFamily="34" charset="0"/>
                <a:cs typeface="Arial" panose="020B0604020202020204" pitchFamily="34" charset="0"/>
              </a:rPr>
              <a:t>: Their biggest weakness is online.</a:t>
            </a:r>
          </a:p>
          <a:p>
            <a:pPr lvl="2"/>
            <a:r>
              <a:rPr lang="en-GB" sz="1300">
                <a:latin typeface="Arial" panose="020B0604020202020204" pitchFamily="34" charset="0"/>
                <a:cs typeface="Arial" panose="020B0604020202020204" pitchFamily="34" charset="0"/>
              </a:rPr>
              <a:t>Their website is old and they can not sell online</a:t>
            </a:r>
          </a:p>
          <a:p>
            <a:endParaRPr lang="en-GB" sz="1300">
              <a:latin typeface="Arial" panose="020B0604020202020204" pitchFamily="34" charset="0"/>
              <a:cs typeface="Arial" panose="020B0604020202020204" pitchFamily="34" charset="0"/>
            </a:endParaRPr>
          </a:p>
          <a:p>
            <a:pPr lvl="2"/>
            <a:r>
              <a:rPr lang="en-GB" sz="1300" b="1">
                <a:latin typeface="Arial" panose="020B0604020202020204" pitchFamily="34" charset="0"/>
                <a:cs typeface="Arial" panose="020B0604020202020204" pitchFamily="34" charset="0"/>
              </a:rPr>
              <a:t>Key Finding 3</a:t>
            </a:r>
            <a:r>
              <a:rPr lang="en-GB" sz="1300">
                <a:latin typeface="Arial" panose="020B0604020202020204" pitchFamily="34" charset="0"/>
                <a:cs typeface="Arial" panose="020B0604020202020204" pitchFamily="34" charset="0"/>
              </a:rPr>
              <a:t>: Their best qualities are hidden.</a:t>
            </a:r>
          </a:p>
          <a:p>
            <a:pPr lvl="2"/>
            <a:r>
              <a:rPr lang="en-GB" sz="1300">
                <a:latin typeface="Arial" panose="020B0604020202020204" pitchFamily="34" charset="0"/>
                <a:cs typeface="Arial" panose="020B0604020202020204" pitchFamily="34" charset="0"/>
              </a:rPr>
              <a:t>They are known for beautiful, eco-friendly flowers, but no one online knows this.</a:t>
            </a:r>
          </a:p>
          <a:p>
            <a:pPr marL="0" indent="0">
              <a:buNone/>
            </a:pPr>
            <a:endParaRPr lang="en-GB" sz="1300">
              <a:latin typeface="Arial" panose="020B0604020202020204" pitchFamily="34" charset="0"/>
              <a:cs typeface="Arial" panose="020B0604020202020204" pitchFamily="34" charset="0"/>
            </a:endParaRPr>
          </a:p>
          <a:p>
            <a:pPr lvl="2"/>
            <a:r>
              <a:rPr lang="en-GB" sz="1300" b="1">
                <a:latin typeface="Arial" panose="020B0604020202020204" pitchFamily="34" charset="0"/>
                <a:cs typeface="Arial" panose="020B0604020202020204" pitchFamily="34" charset="0"/>
              </a:rPr>
              <a:t>Key Finding 4</a:t>
            </a:r>
            <a:r>
              <a:rPr lang="en-GB" sz="1300">
                <a:latin typeface="Arial" panose="020B0604020202020204" pitchFamily="34" charset="0"/>
                <a:cs typeface="Arial" panose="020B0604020202020204" pitchFamily="34" charset="0"/>
              </a:rPr>
              <a:t>: They need to fix many things at once.</a:t>
            </a:r>
          </a:p>
          <a:p>
            <a:pPr lvl="2"/>
            <a:r>
              <a:rPr lang="en-GB" sz="1300">
                <a:latin typeface="Arial" panose="020B0604020202020204" pitchFamily="34" charset="0"/>
                <a:cs typeface="Arial" panose="020B0604020202020204" pitchFamily="34" charset="0"/>
              </a:rPr>
              <a:t>Prices, website, and advertising all need work together.</a:t>
            </a:r>
          </a:p>
          <a:p>
            <a:pPr lvl="2"/>
            <a:r>
              <a:rPr lang="en-GB" sz="1300">
                <a:latin typeface="Arial" panose="020B0604020202020204" pitchFamily="34" charset="0"/>
                <a:cs typeface="Arial" panose="020B0604020202020204" pitchFamily="34" charset="0"/>
              </a:rPr>
              <a:t>They need to change how they do business, starting today.</a:t>
            </a: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3567" y="982859"/>
            <a:ext cx="11729844" cy="7339648"/>
          </a:xfrm>
        </p:spPr>
        <p:txBody>
          <a:bodyPr>
            <a:normAutofit fontScale="32500" lnSpcReduction="20000"/>
          </a:bodyPr>
          <a:lstStyle/>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dirty="0">
                <a:latin typeface="Arial" panose="020B0604020202020204" pitchFamily="34" charset="0"/>
                <a:ea typeface="DengXian" panose="02010600030101010101" pitchFamily="2" charset="-122"/>
                <a:cs typeface="Arial" panose="020B0604020202020204" pitchFamily="34" charset="0"/>
              </a:rPr>
              <a:t>Green Haven Florists. (2024). Case study materials. Primary case source.</a:t>
            </a:r>
          </a:p>
          <a:p>
            <a:pPr algn="just"/>
            <a:r>
              <a:rPr lang="en-GB" dirty="0">
                <a:latin typeface="Arial" panose="020B0604020202020204" pitchFamily="34" charset="0"/>
                <a:cs typeface="Arial" panose="020B0604020202020204" pitchFamily="34" charset="0"/>
              </a:rPr>
              <a:t>Mind tools. (2023). Fishbone diagrams: solving problems by identifying causes.</a:t>
            </a:r>
          </a:p>
          <a:p>
            <a:pPr algn="just"/>
            <a:r>
              <a:rPr lang="en-GB" dirty="0">
                <a:hlinkClick r:id="rId2"/>
              </a:rPr>
              <a:t>Cause and Effect Analysis</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Goetsch. L, &amp; Davis, S. B. (2023). Quality management for organizational excellence (10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 London: Pearson</a:t>
            </a:r>
          </a:p>
          <a:p>
            <a:pPr algn="just"/>
            <a:r>
              <a:rPr lang="en-GB" dirty="0">
                <a:latin typeface="Arial" panose="020B0604020202020204" pitchFamily="34" charset="0"/>
                <a:cs typeface="Arial" panose="020B0604020202020204" pitchFamily="34" charset="0"/>
              </a:rPr>
              <a:t>Project Management Institute. (2021). A guide to the project management body of knowledge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 (Includes fishbone diagrams as a quality and risk management tool).</a:t>
            </a:r>
          </a:p>
          <a:p>
            <a:pPr algn="just"/>
            <a:r>
              <a:rPr lang="en-GB" dirty="0">
                <a:hlinkClick r:id="rId3"/>
              </a:rPr>
              <a:t>PMBOK Guide | Project Management Institute</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Henry, A. (2021). Oxford University Press, covers PESTEL as part of external environmental analysis.</a:t>
            </a:r>
          </a:p>
          <a:p>
            <a:pPr algn="just"/>
            <a:r>
              <a:rPr lang="en-US" dirty="0">
                <a:hlinkClick r:id="rId4"/>
              </a:rPr>
              <a:t>Henry, A. (2021). Oxford University Press, covers PESTEL as part of external environmental analysis. – Search</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Harvard Business Review. (2021). “The 5 Competitive Forces That Shape Strategy.” Often referenced alongside PESTEL for complete analysis</a:t>
            </a:r>
          </a:p>
          <a:p>
            <a:pPr algn="just"/>
            <a:r>
              <a:rPr lang="en-US" dirty="0">
                <a:hlinkClick r:id="rId5"/>
              </a:rPr>
              <a:t>The Five Competitive Forces That Shape Strategy - Article - Faculty &amp; Research - Harvard Business School</a:t>
            </a:r>
            <a:endParaRPr lang="en-GB" dirty="0">
              <a:latin typeface="Arial" panose="020B0604020202020204" pitchFamily="34" charset="0"/>
              <a:cs typeface="Arial" panose="020B0604020202020204" pitchFamily="34" charset="0"/>
            </a:endParaRPr>
          </a:p>
          <a:p>
            <a:pPr algn="just"/>
            <a:r>
              <a:rPr lang="en-GB" dirty="0"/>
              <a:t>British Retail Consortium (BRC). (2024). Monthly data on high street foot traffic trends, supporting claims about reduced in-store activity.</a:t>
            </a:r>
          </a:p>
          <a:p>
            <a:pPr algn="just"/>
            <a:r>
              <a:rPr lang="en-US" dirty="0">
                <a:hlinkClick r:id="rId6"/>
              </a:rPr>
              <a:t>British Retail Consortium (BRC). (2024). Monthly data on high street foot traffic trends, supporting claims about reduced in-store activity. – Search</a:t>
            </a:r>
            <a:endParaRPr lang="en-GB" dirty="0"/>
          </a:p>
          <a:p>
            <a:pPr algn="just"/>
            <a:r>
              <a:rPr lang="en-GB" dirty="0"/>
              <a:t>Office for National Statistics (ONS). (2023). Supports the trend of shifting retail sales from in-store to online, providing national data on declining footfall</a:t>
            </a:r>
          </a:p>
          <a:p>
            <a:pPr algn="just"/>
            <a:r>
              <a:rPr lang="en-US" dirty="0">
                <a:hlinkClick r:id="rId7"/>
              </a:rPr>
              <a:t>Public opinions and social trends, Great Britain: - GOV.UK</a:t>
            </a:r>
            <a:endParaRPr lang="en-GB" dirty="0"/>
          </a:p>
          <a:p>
            <a:pPr algn="just"/>
            <a:r>
              <a:rPr lang="en-GB" dirty="0"/>
              <a:t>Federation of Small Businesses (FSB). (2023). Highlights challenges faced by small UK businesses, including cost pressures, competition, and digital adaption</a:t>
            </a:r>
          </a:p>
          <a:p>
            <a:pPr algn="just"/>
            <a:r>
              <a:rPr lang="en-US" dirty="0">
                <a:hlinkClick r:id="rId8"/>
              </a:rPr>
              <a:t>Our Policy Reports | FSB Advocacy for Small Businesses</a:t>
            </a:r>
            <a:endParaRPr lang="en-GB" dirty="0"/>
          </a:p>
          <a:p>
            <a:pPr algn="just"/>
            <a:r>
              <a:rPr lang="en-GB" dirty="0"/>
              <a:t>Chartered Management Institute  (CMI). (2024). PESTEL Analysis Tool. Retrieved from A practical, UK-focused online tool and guide from a professional body, ideal for applied use.</a:t>
            </a:r>
          </a:p>
          <a:p>
            <a:pPr algn="just"/>
            <a:r>
              <a:rPr lang="en-GB" dirty="0"/>
              <a:t>Mind Tools. (2023). PESTEL Analysis: Identifying “Big Picture” Opportunities and Threats. A widely-used, clear guide with templates and example for immediate application. </a:t>
            </a:r>
            <a:r>
              <a:rPr lang="en-GB">
                <a:hlinkClick r:id="rId9"/>
              </a:rPr>
              <a:t>PEST </a:t>
            </a:r>
            <a:r>
              <a:rPr lang="en-GB" dirty="0">
                <a:hlinkClick r:id="rId9"/>
              </a:rPr>
              <a:t>Analysis</a:t>
            </a:r>
            <a:endParaRPr lang="en-GB" dirty="0"/>
          </a:p>
          <a:p>
            <a:pPr algn="just"/>
            <a:r>
              <a:rPr lang="en-US" dirty="0"/>
              <a:t>DOBBS, M.E. (2014) Guidelines for applying Porter's five forces framework: a set of industry analysis templates. Competitiveness Review. Vol 24, No 1, pp32-45.</a:t>
            </a:r>
          </a:p>
          <a:p>
            <a:pPr algn="just"/>
            <a:r>
              <a:rPr lang="en-US" dirty="0"/>
              <a:t>MORRISON, M. (2013) Strategic business diagnostic tools: theory and practice. CreateSpace Independent Publishing. (Chapter 3: PESTLE).</a:t>
            </a:r>
            <a:endParaRPr lang="en-GB" dirty="0"/>
          </a:p>
          <a:p>
            <a:pPr algn="just"/>
            <a:endParaRPr lang="en-GB" dirty="0"/>
          </a:p>
          <a:p>
            <a:pPr algn="just"/>
            <a:endParaRPr lang="en-GB" dirty="0"/>
          </a:p>
          <a:p>
            <a:pPr algn="just"/>
            <a:endParaRPr lang="en-GB" dirty="0"/>
          </a:p>
          <a:p>
            <a:pPr algn="just"/>
            <a:endParaRPr lang="en-GB" dirty="0">
              <a:latin typeface="Arial" panose="020B0604020202020204" pitchFamily="34" charset="0"/>
              <a:cs typeface="Arial" panose="020B0604020202020204" pitchFamily="34" charset="0"/>
            </a:endParaRPr>
          </a:p>
          <a:p>
            <a:pPr algn="just"/>
            <a:endParaRPr lang="en-GB" dirty="0"/>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r>
              <a:rPr lang="en-GB" dirty="0">
                <a:effectLst/>
                <a:latin typeface="Arial" panose="020B0604020202020204" pitchFamily="34" charset="0"/>
                <a:ea typeface="DengXian" panose="02010600030101010101" pitchFamily="2" charset="-122"/>
                <a:cs typeface="Arial" panose="020B0604020202020204" pitchFamily="34" charset="0"/>
              </a:rPr>
              <a:t> </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2494</TotalTime>
  <Words>1723</Words>
  <Application>Microsoft Office PowerPoint</Application>
  <PresentationFormat>Widescreen</PresentationFormat>
  <Paragraphs>241</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PowerPoint Presentation</vt:lpstr>
      <vt:lpstr>PowerPoint Presentation</vt:lpstr>
      <vt:lpstr>overview of Green Havan Florists </vt:lpstr>
      <vt:lpstr> problems Green Haven Florists are facing </vt:lpstr>
      <vt:lpstr>PowerPoint Presentation</vt:lpstr>
      <vt:lpstr> PESTEL Framework </vt:lpstr>
      <vt:lpstr>    </vt:lpstr>
      <vt:lpstr> the Cause-and-Effect model </vt:lpstr>
      <vt:lpstr>PowerPoint Presentation</vt:lpstr>
      <vt:lpstr> summary of your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zirek salehi</cp:lastModifiedBy>
  <cp:revision>92</cp:revision>
  <dcterms:created xsi:type="dcterms:W3CDTF">2024-01-29T11:42:05Z</dcterms:created>
  <dcterms:modified xsi:type="dcterms:W3CDTF">2026-02-08T18:27:21Z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