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32"/>
  </p:notesMasterIdLst>
  <p:sldIdLst>
    <p:sldId id="532" r:id="rId2"/>
    <p:sldId id="530" r:id="rId3"/>
    <p:sldId id="376" r:id="rId4"/>
    <p:sldId id="377" r:id="rId5"/>
    <p:sldId id="509" r:id="rId6"/>
    <p:sldId id="388" r:id="rId7"/>
    <p:sldId id="383" r:id="rId8"/>
    <p:sldId id="379" r:id="rId9"/>
    <p:sldId id="384" r:id="rId10"/>
    <p:sldId id="507" r:id="rId11"/>
    <p:sldId id="508" r:id="rId12"/>
    <p:sldId id="395" r:id="rId13"/>
    <p:sldId id="510" r:id="rId14"/>
    <p:sldId id="358" r:id="rId15"/>
    <p:sldId id="298" r:id="rId16"/>
    <p:sldId id="269" r:id="rId17"/>
    <p:sldId id="533" r:id="rId18"/>
    <p:sldId id="513" r:id="rId19"/>
    <p:sldId id="357" r:id="rId20"/>
    <p:sldId id="301" r:id="rId21"/>
    <p:sldId id="512" r:id="rId22"/>
    <p:sldId id="365" r:id="rId23"/>
    <p:sldId id="511" r:id="rId24"/>
    <p:sldId id="378" r:id="rId25"/>
    <p:sldId id="299" r:id="rId26"/>
    <p:sldId id="371" r:id="rId27"/>
    <p:sldId id="359" r:id="rId28"/>
    <p:sldId id="339" r:id="rId29"/>
    <p:sldId id="385" r:id="rId30"/>
    <p:sldId id="37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3896" autoAdjust="0"/>
  </p:normalViewPr>
  <p:slideViewPr>
    <p:cSldViewPr snapToGrid="0">
      <p:cViewPr varScale="1">
        <p:scale>
          <a:sx n="86" d="100"/>
          <a:sy n="86"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7683EE-8937-4A9C-B4DF-860F61796A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2801C9-6139-449B-ACEE-16852CBD9466}">
      <dgm:prSet/>
      <dgm:spPr>
        <a:ln>
          <a:solidFill>
            <a:schemeClr val="accent1"/>
          </a:solidFill>
        </a:ln>
      </dgm:spPr>
      <dgm:t>
        <a:bodyPr/>
        <a:lstStyle/>
        <a:p>
          <a:r>
            <a:rPr lang="en-GB" dirty="0"/>
            <a:t>Work in pairs. Take 10 minutes to find out a little information about each other.  You could include some of the following: </a:t>
          </a:r>
          <a:endParaRPr lang="en-US" dirty="0"/>
        </a:p>
      </dgm:t>
    </dgm:pt>
    <dgm:pt modelId="{14EC90CA-9917-4115-B4C3-9FB2773E5BB7}" type="parTrans" cxnId="{61047286-7F46-41D5-9A4B-51CD84F09E4B}">
      <dgm:prSet/>
      <dgm:spPr/>
      <dgm:t>
        <a:bodyPr/>
        <a:lstStyle/>
        <a:p>
          <a:endParaRPr lang="en-US"/>
        </a:p>
      </dgm:t>
    </dgm:pt>
    <dgm:pt modelId="{EB64C6A6-A1F6-42AC-B7AD-716F764C5925}" type="sibTrans" cxnId="{61047286-7F46-41D5-9A4B-51CD84F09E4B}">
      <dgm:prSet/>
      <dgm:spPr/>
      <dgm:t>
        <a:bodyPr/>
        <a:lstStyle/>
        <a:p>
          <a:endParaRPr lang="en-US"/>
        </a:p>
      </dgm:t>
    </dgm:pt>
    <dgm:pt modelId="{CEC6AE34-F2DA-49DF-8FEA-EE46625C2305}">
      <dgm:prSet/>
      <dgm:spPr/>
      <dgm:t>
        <a:bodyPr/>
        <a:lstStyle/>
        <a:p>
          <a:r>
            <a:rPr lang="en-GB" dirty="0"/>
            <a:t>Pets</a:t>
          </a:r>
          <a:endParaRPr lang="en-US" dirty="0"/>
        </a:p>
      </dgm:t>
    </dgm:pt>
    <dgm:pt modelId="{2A70F2FA-908B-4A17-B2F8-89EFCDCFA390}" type="parTrans" cxnId="{5E872851-0120-47D2-BF0F-F364A726FBB6}">
      <dgm:prSet/>
      <dgm:spPr/>
      <dgm:t>
        <a:bodyPr/>
        <a:lstStyle/>
        <a:p>
          <a:endParaRPr lang="en-US"/>
        </a:p>
      </dgm:t>
    </dgm:pt>
    <dgm:pt modelId="{C43D5FD5-567C-4798-B85B-2F6B99A8CB1C}" type="sibTrans" cxnId="{5E872851-0120-47D2-BF0F-F364A726FBB6}">
      <dgm:prSet/>
      <dgm:spPr/>
      <dgm:t>
        <a:bodyPr/>
        <a:lstStyle/>
        <a:p>
          <a:endParaRPr lang="en-US"/>
        </a:p>
      </dgm:t>
    </dgm:pt>
    <dgm:pt modelId="{F6BD21DA-C495-446C-BA2A-AB33DE6AD519}">
      <dgm:prSet/>
      <dgm:spPr/>
      <dgm:t>
        <a:bodyPr/>
        <a:lstStyle/>
        <a:p>
          <a:r>
            <a:rPr lang="en-GB"/>
            <a:t>Hobbies</a:t>
          </a:r>
          <a:endParaRPr lang="en-US"/>
        </a:p>
      </dgm:t>
    </dgm:pt>
    <dgm:pt modelId="{9690C161-F56D-49FC-8FC3-8DC57F152E01}" type="parTrans" cxnId="{739D23D9-CDC3-48CE-B7ED-20C3AC30CFE6}">
      <dgm:prSet/>
      <dgm:spPr/>
      <dgm:t>
        <a:bodyPr/>
        <a:lstStyle/>
        <a:p>
          <a:endParaRPr lang="en-US"/>
        </a:p>
      </dgm:t>
    </dgm:pt>
    <dgm:pt modelId="{798AA3A8-9CD1-4BAB-9464-9852D85C2FEE}" type="sibTrans" cxnId="{739D23D9-CDC3-48CE-B7ED-20C3AC30CFE6}">
      <dgm:prSet/>
      <dgm:spPr/>
      <dgm:t>
        <a:bodyPr/>
        <a:lstStyle/>
        <a:p>
          <a:endParaRPr lang="en-US"/>
        </a:p>
      </dgm:t>
    </dgm:pt>
    <dgm:pt modelId="{A9BF63A9-C567-47D3-877E-D62EA8FEC09A}">
      <dgm:prSet/>
      <dgm:spPr/>
      <dgm:t>
        <a:bodyPr/>
        <a:lstStyle/>
        <a:p>
          <a:r>
            <a:rPr lang="en-GB" dirty="0"/>
            <a:t>What you hope to achieve in University</a:t>
          </a:r>
          <a:endParaRPr lang="en-US" dirty="0"/>
        </a:p>
      </dgm:t>
    </dgm:pt>
    <dgm:pt modelId="{70AEF05F-FF36-4C42-9E19-80FBF2D85050}" type="parTrans" cxnId="{B1DD4C02-1B82-4776-ACA4-53135079E127}">
      <dgm:prSet/>
      <dgm:spPr/>
      <dgm:t>
        <a:bodyPr/>
        <a:lstStyle/>
        <a:p>
          <a:endParaRPr lang="en-US"/>
        </a:p>
      </dgm:t>
    </dgm:pt>
    <dgm:pt modelId="{F6079C9B-C396-4A11-B004-1BC249B150D0}" type="sibTrans" cxnId="{B1DD4C02-1B82-4776-ACA4-53135079E127}">
      <dgm:prSet/>
      <dgm:spPr/>
      <dgm:t>
        <a:bodyPr/>
        <a:lstStyle/>
        <a:p>
          <a:endParaRPr lang="en-US"/>
        </a:p>
      </dgm:t>
    </dgm:pt>
    <dgm:pt modelId="{76CF8AE6-D66B-47AD-810A-DE11F33C45E6}">
      <dgm:prSet/>
      <dgm:spPr/>
      <dgm:t>
        <a:bodyPr/>
        <a:lstStyle/>
        <a:p>
          <a:r>
            <a:rPr lang="en-GB" dirty="0"/>
            <a:t>Why you applied to university</a:t>
          </a:r>
          <a:endParaRPr lang="en-US" dirty="0"/>
        </a:p>
      </dgm:t>
    </dgm:pt>
    <dgm:pt modelId="{56B6C93C-DCD4-410A-8278-66D3C6AED1C4}" type="parTrans" cxnId="{1D203915-D824-4505-9106-86D49A7A2422}">
      <dgm:prSet/>
      <dgm:spPr/>
      <dgm:t>
        <a:bodyPr/>
        <a:lstStyle/>
        <a:p>
          <a:endParaRPr lang="en-US"/>
        </a:p>
      </dgm:t>
    </dgm:pt>
    <dgm:pt modelId="{0EF659C7-F85E-44FD-82D6-F3DD2BA369B6}" type="sibTrans" cxnId="{1D203915-D824-4505-9106-86D49A7A2422}">
      <dgm:prSet/>
      <dgm:spPr/>
      <dgm:t>
        <a:bodyPr/>
        <a:lstStyle/>
        <a:p>
          <a:endParaRPr lang="en-US"/>
        </a:p>
      </dgm:t>
    </dgm:pt>
    <dgm:pt modelId="{ADDE8BAD-6445-45A1-93C9-FBB684BBFE2C}">
      <dgm:prSet/>
      <dgm:spPr/>
      <dgm:t>
        <a:bodyPr/>
        <a:lstStyle/>
        <a:p>
          <a:r>
            <a:rPr lang="en-GB" dirty="0"/>
            <a:t>Experience</a:t>
          </a:r>
          <a:endParaRPr lang="en-US" dirty="0"/>
        </a:p>
      </dgm:t>
    </dgm:pt>
    <dgm:pt modelId="{9EA337AD-BC57-4FFB-A9AF-5846E95D5D55}" type="parTrans" cxnId="{28A33173-CE87-4733-B1D1-F3665B409A09}">
      <dgm:prSet/>
      <dgm:spPr/>
      <dgm:t>
        <a:bodyPr/>
        <a:lstStyle/>
        <a:p>
          <a:endParaRPr lang="en-US"/>
        </a:p>
      </dgm:t>
    </dgm:pt>
    <dgm:pt modelId="{729A2B0C-F728-42D4-B409-7C3A9AC7C1BD}" type="sibTrans" cxnId="{28A33173-CE87-4733-B1D1-F3665B409A09}">
      <dgm:prSet/>
      <dgm:spPr/>
      <dgm:t>
        <a:bodyPr/>
        <a:lstStyle/>
        <a:p>
          <a:endParaRPr lang="en-US"/>
        </a:p>
      </dgm:t>
    </dgm:pt>
    <dgm:pt modelId="{D35648E6-95D8-4697-A3F6-482E9738D397}">
      <dgm:prSet/>
      <dgm:spPr/>
      <dgm:t>
        <a:bodyPr/>
        <a:lstStyle/>
        <a:p>
          <a:r>
            <a:rPr lang="en-GB" dirty="0"/>
            <a:t>An interesting fact about yourself </a:t>
          </a:r>
          <a:endParaRPr lang="en-US" dirty="0"/>
        </a:p>
      </dgm:t>
    </dgm:pt>
    <dgm:pt modelId="{8ECDCF58-6EB2-4295-8402-A47DAFEEA2C4}" type="parTrans" cxnId="{DBF6FE1C-2FA0-4286-BCEF-0A111E2E41CB}">
      <dgm:prSet/>
      <dgm:spPr/>
      <dgm:t>
        <a:bodyPr/>
        <a:lstStyle/>
        <a:p>
          <a:endParaRPr lang="en-US"/>
        </a:p>
      </dgm:t>
    </dgm:pt>
    <dgm:pt modelId="{FADB7FBE-031F-4C4E-97D8-6AE92764C02C}" type="sibTrans" cxnId="{DBF6FE1C-2FA0-4286-BCEF-0A111E2E41CB}">
      <dgm:prSet/>
      <dgm:spPr/>
      <dgm:t>
        <a:bodyPr/>
        <a:lstStyle/>
        <a:p>
          <a:endParaRPr lang="en-US"/>
        </a:p>
      </dgm:t>
    </dgm:pt>
    <dgm:pt modelId="{295BE72B-5C1E-4A83-9F31-722A947EB590}" type="pres">
      <dgm:prSet presAssocID="{A67683EE-8937-4A9C-B4DF-860F61796A30}" presName="root" presStyleCnt="0">
        <dgm:presLayoutVars>
          <dgm:dir/>
          <dgm:resizeHandles val="exact"/>
        </dgm:presLayoutVars>
      </dgm:prSet>
      <dgm:spPr/>
    </dgm:pt>
    <dgm:pt modelId="{C7C802D8-EDF3-45CA-8EC2-3498CE523676}" type="pres">
      <dgm:prSet presAssocID="{882801C9-6139-449B-ACEE-16852CBD9466}" presName="compNode" presStyleCnt="0"/>
      <dgm:spPr/>
    </dgm:pt>
    <dgm:pt modelId="{B5D85EBA-15F0-439D-BAEE-8EA3800A788F}" type="pres">
      <dgm:prSet presAssocID="{882801C9-6139-449B-ACEE-16852CBD9466}" presName="bgRect" presStyleLbl="bgShp" presStyleIdx="0" presStyleCnt="7"/>
      <dgm:spPr/>
    </dgm:pt>
    <dgm:pt modelId="{7E5233D7-9A85-4378-8BB3-CA279D99F435}" type="pres">
      <dgm:prSet presAssocID="{882801C9-6139-449B-ACEE-16852CBD946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6C9AA5E-B4CF-405A-9808-B4058E368C58}" type="pres">
      <dgm:prSet presAssocID="{882801C9-6139-449B-ACEE-16852CBD9466}" presName="spaceRect" presStyleCnt="0"/>
      <dgm:spPr/>
    </dgm:pt>
    <dgm:pt modelId="{C8B0D71A-C1F8-4380-8631-8139DB12AFB2}" type="pres">
      <dgm:prSet presAssocID="{882801C9-6139-449B-ACEE-16852CBD9466}" presName="parTx" presStyleLbl="revTx" presStyleIdx="0" presStyleCnt="7">
        <dgm:presLayoutVars>
          <dgm:chMax val="0"/>
          <dgm:chPref val="0"/>
        </dgm:presLayoutVars>
      </dgm:prSet>
      <dgm:spPr/>
    </dgm:pt>
    <dgm:pt modelId="{31382DAE-B8D6-41BC-923A-A4754AE20A93}" type="pres">
      <dgm:prSet presAssocID="{EB64C6A6-A1F6-42AC-B7AD-716F764C5925}" presName="sibTrans" presStyleCnt="0"/>
      <dgm:spPr/>
    </dgm:pt>
    <dgm:pt modelId="{A41E4A3B-DEA1-4B60-9DB7-19E195941750}" type="pres">
      <dgm:prSet presAssocID="{CEC6AE34-F2DA-49DF-8FEA-EE46625C2305}" presName="compNode" presStyleCnt="0"/>
      <dgm:spPr/>
    </dgm:pt>
    <dgm:pt modelId="{9AF0B73E-98E6-466F-8EDC-9A350E951013}" type="pres">
      <dgm:prSet presAssocID="{CEC6AE34-F2DA-49DF-8FEA-EE46625C2305}" presName="bgRect" presStyleLbl="bgShp" presStyleIdx="1" presStyleCnt="7"/>
      <dgm:spPr/>
    </dgm:pt>
    <dgm:pt modelId="{3F1DD16F-705B-4353-A929-AE5C9A2698E4}" type="pres">
      <dgm:prSet presAssocID="{CEC6AE34-F2DA-49DF-8FEA-EE46625C230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BB40BBB6-8949-4E3F-9787-0B74BF1ADD9C}" type="pres">
      <dgm:prSet presAssocID="{CEC6AE34-F2DA-49DF-8FEA-EE46625C2305}" presName="spaceRect" presStyleCnt="0"/>
      <dgm:spPr/>
    </dgm:pt>
    <dgm:pt modelId="{0B39305C-C2B5-4562-9BBE-21735053630C}" type="pres">
      <dgm:prSet presAssocID="{CEC6AE34-F2DA-49DF-8FEA-EE46625C2305}" presName="parTx" presStyleLbl="revTx" presStyleIdx="1" presStyleCnt="7">
        <dgm:presLayoutVars>
          <dgm:chMax val="0"/>
          <dgm:chPref val="0"/>
        </dgm:presLayoutVars>
      </dgm:prSet>
      <dgm:spPr/>
    </dgm:pt>
    <dgm:pt modelId="{C18D385B-FA89-49BD-BC8F-62092CE684CD}" type="pres">
      <dgm:prSet presAssocID="{C43D5FD5-567C-4798-B85B-2F6B99A8CB1C}" presName="sibTrans" presStyleCnt="0"/>
      <dgm:spPr/>
    </dgm:pt>
    <dgm:pt modelId="{6A2620FE-831B-4EF4-9A5E-5B056C5C8533}" type="pres">
      <dgm:prSet presAssocID="{F6BD21DA-C495-446C-BA2A-AB33DE6AD519}" presName="compNode" presStyleCnt="0"/>
      <dgm:spPr/>
    </dgm:pt>
    <dgm:pt modelId="{51382819-FCD7-4287-B47D-309390B8E665}" type="pres">
      <dgm:prSet presAssocID="{F6BD21DA-C495-446C-BA2A-AB33DE6AD519}" presName="bgRect" presStyleLbl="bgShp" presStyleIdx="2" presStyleCnt="7"/>
      <dgm:spPr/>
    </dgm:pt>
    <dgm:pt modelId="{757B25BE-A75D-4D42-864E-AC639BDC591B}" type="pres">
      <dgm:prSet presAssocID="{F6BD21DA-C495-446C-BA2A-AB33DE6AD51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F538EF9A-0479-4734-BCEF-15C40E0796B0}" type="pres">
      <dgm:prSet presAssocID="{F6BD21DA-C495-446C-BA2A-AB33DE6AD519}" presName="spaceRect" presStyleCnt="0"/>
      <dgm:spPr/>
    </dgm:pt>
    <dgm:pt modelId="{C207D22C-4FC4-4B2F-AC46-FC37A33B38E7}" type="pres">
      <dgm:prSet presAssocID="{F6BD21DA-C495-446C-BA2A-AB33DE6AD519}" presName="parTx" presStyleLbl="revTx" presStyleIdx="2" presStyleCnt="7">
        <dgm:presLayoutVars>
          <dgm:chMax val="0"/>
          <dgm:chPref val="0"/>
        </dgm:presLayoutVars>
      </dgm:prSet>
      <dgm:spPr/>
    </dgm:pt>
    <dgm:pt modelId="{EFC475CB-A820-4774-B0ED-18D359BDE37D}" type="pres">
      <dgm:prSet presAssocID="{798AA3A8-9CD1-4BAB-9464-9852D85C2FEE}" presName="sibTrans" presStyleCnt="0"/>
      <dgm:spPr/>
    </dgm:pt>
    <dgm:pt modelId="{3EAA7B79-0492-47D3-B0B3-B7137B21C795}" type="pres">
      <dgm:prSet presAssocID="{A9BF63A9-C567-47D3-877E-D62EA8FEC09A}" presName="compNode" presStyleCnt="0"/>
      <dgm:spPr/>
    </dgm:pt>
    <dgm:pt modelId="{6EF90966-A87D-41ED-8417-2052B0A5F762}" type="pres">
      <dgm:prSet presAssocID="{A9BF63A9-C567-47D3-877E-D62EA8FEC09A}" presName="bgRect" presStyleLbl="bgShp" presStyleIdx="3" presStyleCnt="7"/>
      <dgm:spPr/>
    </dgm:pt>
    <dgm:pt modelId="{77331977-B872-443A-9662-4A424F63443A}" type="pres">
      <dgm:prSet presAssocID="{A9BF63A9-C567-47D3-877E-D62EA8FEC09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F9A8F202-2594-4FD7-BC25-EC52DFC415C4}" type="pres">
      <dgm:prSet presAssocID="{A9BF63A9-C567-47D3-877E-D62EA8FEC09A}" presName="spaceRect" presStyleCnt="0"/>
      <dgm:spPr/>
    </dgm:pt>
    <dgm:pt modelId="{D768A6E5-638B-48A9-9E9F-AF97314FF99A}" type="pres">
      <dgm:prSet presAssocID="{A9BF63A9-C567-47D3-877E-D62EA8FEC09A}" presName="parTx" presStyleLbl="revTx" presStyleIdx="3" presStyleCnt="7">
        <dgm:presLayoutVars>
          <dgm:chMax val="0"/>
          <dgm:chPref val="0"/>
        </dgm:presLayoutVars>
      </dgm:prSet>
      <dgm:spPr/>
    </dgm:pt>
    <dgm:pt modelId="{AE0BEC22-172B-48E4-A754-F0DB152FF880}" type="pres">
      <dgm:prSet presAssocID="{F6079C9B-C396-4A11-B004-1BC249B150D0}" presName="sibTrans" presStyleCnt="0"/>
      <dgm:spPr/>
    </dgm:pt>
    <dgm:pt modelId="{13C0BEC0-AF32-41A4-944C-D2F66F643586}" type="pres">
      <dgm:prSet presAssocID="{76CF8AE6-D66B-47AD-810A-DE11F33C45E6}" presName="compNode" presStyleCnt="0"/>
      <dgm:spPr/>
    </dgm:pt>
    <dgm:pt modelId="{67EF0874-34FA-47DD-8A34-942FD62A7DB4}" type="pres">
      <dgm:prSet presAssocID="{76CF8AE6-D66B-47AD-810A-DE11F33C45E6}" presName="bgRect" presStyleLbl="bgShp" presStyleIdx="4" presStyleCnt="7"/>
      <dgm:spPr/>
    </dgm:pt>
    <dgm:pt modelId="{FD57F32F-59FA-4BAE-89A8-42BC0B6F0551}" type="pres">
      <dgm:prSet presAssocID="{76CF8AE6-D66B-47AD-810A-DE11F33C45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FE334EA8-09C3-4EA2-B96C-B6FFD722DB4F}" type="pres">
      <dgm:prSet presAssocID="{76CF8AE6-D66B-47AD-810A-DE11F33C45E6}" presName="spaceRect" presStyleCnt="0"/>
      <dgm:spPr/>
    </dgm:pt>
    <dgm:pt modelId="{ED1391B6-5B5A-4D18-BBD5-78E16C05E37A}" type="pres">
      <dgm:prSet presAssocID="{76CF8AE6-D66B-47AD-810A-DE11F33C45E6}" presName="parTx" presStyleLbl="revTx" presStyleIdx="4" presStyleCnt="7">
        <dgm:presLayoutVars>
          <dgm:chMax val="0"/>
          <dgm:chPref val="0"/>
        </dgm:presLayoutVars>
      </dgm:prSet>
      <dgm:spPr/>
    </dgm:pt>
    <dgm:pt modelId="{205660BE-F1DE-4784-B6E7-B0DD39D87094}" type="pres">
      <dgm:prSet presAssocID="{0EF659C7-F85E-44FD-82D6-F3DD2BA369B6}" presName="sibTrans" presStyleCnt="0"/>
      <dgm:spPr/>
    </dgm:pt>
    <dgm:pt modelId="{21249D49-66EF-4253-8662-F8DF8D34C3F4}" type="pres">
      <dgm:prSet presAssocID="{ADDE8BAD-6445-45A1-93C9-FBB684BBFE2C}" presName="compNode" presStyleCnt="0"/>
      <dgm:spPr/>
    </dgm:pt>
    <dgm:pt modelId="{1CBD4E2D-02BE-4175-A696-DF3B31B48520}" type="pres">
      <dgm:prSet presAssocID="{ADDE8BAD-6445-45A1-93C9-FBB684BBFE2C}" presName="bgRect" presStyleLbl="bgShp" presStyleIdx="5" presStyleCnt="7"/>
      <dgm:spPr/>
    </dgm:pt>
    <dgm:pt modelId="{EF000EB9-4C64-43DD-A0AF-98063B613BF7}" type="pres">
      <dgm:prSet presAssocID="{ADDE8BAD-6445-45A1-93C9-FBB684BBFE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F76FC2F9-76CA-47B4-B5C2-DFBD08986BFC}" type="pres">
      <dgm:prSet presAssocID="{ADDE8BAD-6445-45A1-93C9-FBB684BBFE2C}" presName="spaceRect" presStyleCnt="0"/>
      <dgm:spPr/>
    </dgm:pt>
    <dgm:pt modelId="{5F539F8F-7684-4B00-9953-B765CC23D025}" type="pres">
      <dgm:prSet presAssocID="{ADDE8BAD-6445-45A1-93C9-FBB684BBFE2C}" presName="parTx" presStyleLbl="revTx" presStyleIdx="5" presStyleCnt="7">
        <dgm:presLayoutVars>
          <dgm:chMax val="0"/>
          <dgm:chPref val="0"/>
        </dgm:presLayoutVars>
      </dgm:prSet>
      <dgm:spPr/>
    </dgm:pt>
    <dgm:pt modelId="{E740F044-6D85-40C3-986D-472EADC053B1}" type="pres">
      <dgm:prSet presAssocID="{729A2B0C-F728-42D4-B409-7C3A9AC7C1BD}" presName="sibTrans" presStyleCnt="0"/>
      <dgm:spPr/>
    </dgm:pt>
    <dgm:pt modelId="{A5537588-9B34-44EA-89B0-F4A08697D9CF}" type="pres">
      <dgm:prSet presAssocID="{D35648E6-95D8-4697-A3F6-482E9738D397}" presName="compNode" presStyleCnt="0"/>
      <dgm:spPr/>
    </dgm:pt>
    <dgm:pt modelId="{FCA879B7-7165-4F41-8725-09407B3622B0}" type="pres">
      <dgm:prSet presAssocID="{D35648E6-95D8-4697-A3F6-482E9738D397}" presName="bgRect" presStyleLbl="bgShp" presStyleIdx="6" presStyleCnt="7"/>
      <dgm:spPr/>
    </dgm:pt>
    <dgm:pt modelId="{50C18BAB-B1D9-43C2-82FC-E2659757FE49}" type="pres">
      <dgm:prSet presAssocID="{D35648E6-95D8-4697-A3F6-482E9738D39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4152824A-0B9D-4DFF-936A-06D5F5D423A3}" type="pres">
      <dgm:prSet presAssocID="{D35648E6-95D8-4697-A3F6-482E9738D397}" presName="spaceRect" presStyleCnt="0"/>
      <dgm:spPr/>
    </dgm:pt>
    <dgm:pt modelId="{EFF0639D-15A6-43DD-BC7D-1241C3309CA1}" type="pres">
      <dgm:prSet presAssocID="{D35648E6-95D8-4697-A3F6-482E9738D397}" presName="parTx" presStyleLbl="revTx" presStyleIdx="6" presStyleCnt="7">
        <dgm:presLayoutVars>
          <dgm:chMax val="0"/>
          <dgm:chPref val="0"/>
        </dgm:presLayoutVars>
      </dgm:prSet>
      <dgm:spPr/>
    </dgm:pt>
  </dgm:ptLst>
  <dgm:cxnLst>
    <dgm:cxn modelId="{B1DD4C02-1B82-4776-ACA4-53135079E127}" srcId="{A67683EE-8937-4A9C-B4DF-860F61796A30}" destId="{A9BF63A9-C567-47D3-877E-D62EA8FEC09A}" srcOrd="3" destOrd="0" parTransId="{70AEF05F-FF36-4C42-9E19-80FBF2D85050}" sibTransId="{F6079C9B-C396-4A11-B004-1BC249B150D0}"/>
    <dgm:cxn modelId="{8FEB4B04-4CE7-42C9-A0A9-A5F9E9F9B6AC}" type="presOf" srcId="{F6BD21DA-C495-446C-BA2A-AB33DE6AD519}" destId="{C207D22C-4FC4-4B2F-AC46-FC37A33B38E7}" srcOrd="0" destOrd="0" presId="urn:microsoft.com/office/officeart/2018/2/layout/IconVerticalSolidList"/>
    <dgm:cxn modelId="{1D203915-D824-4505-9106-86D49A7A2422}" srcId="{A67683EE-8937-4A9C-B4DF-860F61796A30}" destId="{76CF8AE6-D66B-47AD-810A-DE11F33C45E6}" srcOrd="4" destOrd="0" parTransId="{56B6C93C-DCD4-410A-8278-66D3C6AED1C4}" sibTransId="{0EF659C7-F85E-44FD-82D6-F3DD2BA369B6}"/>
    <dgm:cxn modelId="{3CDA8115-2758-4BF9-8CD6-DD5F0B56094C}" type="presOf" srcId="{A67683EE-8937-4A9C-B4DF-860F61796A30}" destId="{295BE72B-5C1E-4A83-9F31-722A947EB590}" srcOrd="0" destOrd="0" presId="urn:microsoft.com/office/officeart/2018/2/layout/IconVerticalSolidList"/>
    <dgm:cxn modelId="{DBF6FE1C-2FA0-4286-BCEF-0A111E2E41CB}" srcId="{A67683EE-8937-4A9C-B4DF-860F61796A30}" destId="{D35648E6-95D8-4697-A3F6-482E9738D397}" srcOrd="6" destOrd="0" parTransId="{8ECDCF58-6EB2-4295-8402-A47DAFEEA2C4}" sibTransId="{FADB7FBE-031F-4C4E-97D8-6AE92764C02C}"/>
    <dgm:cxn modelId="{EE946E23-EF2C-421E-9F88-9A53A25C11AF}" type="presOf" srcId="{D35648E6-95D8-4697-A3F6-482E9738D397}" destId="{EFF0639D-15A6-43DD-BC7D-1241C3309CA1}" srcOrd="0" destOrd="0" presId="urn:microsoft.com/office/officeart/2018/2/layout/IconVerticalSolidList"/>
    <dgm:cxn modelId="{BD6AA667-71BB-4B83-801C-9333219313C7}" type="presOf" srcId="{A9BF63A9-C567-47D3-877E-D62EA8FEC09A}" destId="{D768A6E5-638B-48A9-9E9F-AF97314FF99A}" srcOrd="0" destOrd="0" presId="urn:microsoft.com/office/officeart/2018/2/layout/IconVerticalSolidList"/>
    <dgm:cxn modelId="{5E872851-0120-47D2-BF0F-F364A726FBB6}" srcId="{A67683EE-8937-4A9C-B4DF-860F61796A30}" destId="{CEC6AE34-F2DA-49DF-8FEA-EE46625C2305}" srcOrd="1" destOrd="0" parTransId="{2A70F2FA-908B-4A17-B2F8-89EFCDCFA390}" sibTransId="{C43D5FD5-567C-4798-B85B-2F6B99A8CB1C}"/>
    <dgm:cxn modelId="{28A33173-CE87-4733-B1D1-F3665B409A09}" srcId="{A67683EE-8937-4A9C-B4DF-860F61796A30}" destId="{ADDE8BAD-6445-45A1-93C9-FBB684BBFE2C}" srcOrd="5" destOrd="0" parTransId="{9EA337AD-BC57-4FFB-A9AF-5846E95D5D55}" sibTransId="{729A2B0C-F728-42D4-B409-7C3A9AC7C1BD}"/>
    <dgm:cxn modelId="{61047286-7F46-41D5-9A4B-51CD84F09E4B}" srcId="{A67683EE-8937-4A9C-B4DF-860F61796A30}" destId="{882801C9-6139-449B-ACEE-16852CBD9466}" srcOrd="0" destOrd="0" parTransId="{14EC90CA-9917-4115-B4C3-9FB2773E5BB7}" sibTransId="{EB64C6A6-A1F6-42AC-B7AD-716F764C5925}"/>
    <dgm:cxn modelId="{44371E97-9937-4F95-A540-C862A2E43842}" type="presOf" srcId="{ADDE8BAD-6445-45A1-93C9-FBB684BBFE2C}" destId="{5F539F8F-7684-4B00-9953-B765CC23D025}" srcOrd="0" destOrd="0" presId="urn:microsoft.com/office/officeart/2018/2/layout/IconVerticalSolidList"/>
    <dgm:cxn modelId="{739D23D9-CDC3-48CE-B7ED-20C3AC30CFE6}" srcId="{A67683EE-8937-4A9C-B4DF-860F61796A30}" destId="{F6BD21DA-C495-446C-BA2A-AB33DE6AD519}" srcOrd="2" destOrd="0" parTransId="{9690C161-F56D-49FC-8FC3-8DC57F152E01}" sibTransId="{798AA3A8-9CD1-4BAB-9464-9852D85C2FEE}"/>
    <dgm:cxn modelId="{71B6CCEF-520F-4D2F-B573-E17B426F1604}" type="presOf" srcId="{76CF8AE6-D66B-47AD-810A-DE11F33C45E6}" destId="{ED1391B6-5B5A-4D18-BBD5-78E16C05E37A}" srcOrd="0" destOrd="0" presId="urn:microsoft.com/office/officeart/2018/2/layout/IconVerticalSolidList"/>
    <dgm:cxn modelId="{84AF32F4-7F3E-4A41-A72B-EC684493BBA9}" type="presOf" srcId="{882801C9-6139-449B-ACEE-16852CBD9466}" destId="{C8B0D71A-C1F8-4380-8631-8139DB12AFB2}" srcOrd="0" destOrd="0" presId="urn:microsoft.com/office/officeart/2018/2/layout/IconVerticalSolidList"/>
    <dgm:cxn modelId="{E8B08CF9-173E-402D-9390-26B8C7BE13AC}" type="presOf" srcId="{CEC6AE34-F2DA-49DF-8FEA-EE46625C2305}" destId="{0B39305C-C2B5-4562-9BBE-21735053630C}" srcOrd="0" destOrd="0" presId="urn:microsoft.com/office/officeart/2018/2/layout/IconVerticalSolidList"/>
    <dgm:cxn modelId="{31BE440C-B668-4A46-8279-2BD879DCD815}" type="presParOf" srcId="{295BE72B-5C1E-4A83-9F31-722A947EB590}" destId="{C7C802D8-EDF3-45CA-8EC2-3498CE523676}" srcOrd="0" destOrd="0" presId="urn:microsoft.com/office/officeart/2018/2/layout/IconVerticalSolidList"/>
    <dgm:cxn modelId="{316A1622-8998-4B6D-B94D-E1A9AC32696E}" type="presParOf" srcId="{C7C802D8-EDF3-45CA-8EC2-3498CE523676}" destId="{B5D85EBA-15F0-439D-BAEE-8EA3800A788F}" srcOrd="0" destOrd="0" presId="urn:microsoft.com/office/officeart/2018/2/layout/IconVerticalSolidList"/>
    <dgm:cxn modelId="{EE0CB6CE-89D8-400B-B110-5C31930CFFF7}" type="presParOf" srcId="{C7C802D8-EDF3-45CA-8EC2-3498CE523676}" destId="{7E5233D7-9A85-4378-8BB3-CA279D99F435}" srcOrd="1" destOrd="0" presId="urn:microsoft.com/office/officeart/2018/2/layout/IconVerticalSolidList"/>
    <dgm:cxn modelId="{0103EDAA-2905-475C-80D6-0EEEFA2046F7}" type="presParOf" srcId="{C7C802D8-EDF3-45CA-8EC2-3498CE523676}" destId="{86C9AA5E-B4CF-405A-9808-B4058E368C58}" srcOrd="2" destOrd="0" presId="urn:microsoft.com/office/officeart/2018/2/layout/IconVerticalSolidList"/>
    <dgm:cxn modelId="{0FCF4DD3-59DC-4A1E-AB33-780540AED40E}" type="presParOf" srcId="{C7C802D8-EDF3-45CA-8EC2-3498CE523676}" destId="{C8B0D71A-C1F8-4380-8631-8139DB12AFB2}" srcOrd="3" destOrd="0" presId="urn:microsoft.com/office/officeart/2018/2/layout/IconVerticalSolidList"/>
    <dgm:cxn modelId="{EF76781E-515B-4C9B-9CB5-B9540C549000}" type="presParOf" srcId="{295BE72B-5C1E-4A83-9F31-722A947EB590}" destId="{31382DAE-B8D6-41BC-923A-A4754AE20A93}" srcOrd="1" destOrd="0" presId="urn:microsoft.com/office/officeart/2018/2/layout/IconVerticalSolidList"/>
    <dgm:cxn modelId="{7FC880E6-55F6-489E-ADC8-1CD7B2659B46}" type="presParOf" srcId="{295BE72B-5C1E-4A83-9F31-722A947EB590}" destId="{A41E4A3B-DEA1-4B60-9DB7-19E195941750}" srcOrd="2" destOrd="0" presId="urn:microsoft.com/office/officeart/2018/2/layout/IconVerticalSolidList"/>
    <dgm:cxn modelId="{4644C813-8AE4-48C2-BE1D-BC9CE4F726B8}" type="presParOf" srcId="{A41E4A3B-DEA1-4B60-9DB7-19E195941750}" destId="{9AF0B73E-98E6-466F-8EDC-9A350E951013}" srcOrd="0" destOrd="0" presId="urn:microsoft.com/office/officeart/2018/2/layout/IconVerticalSolidList"/>
    <dgm:cxn modelId="{68851564-4D47-4F47-A26B-1D851B85BE9E}" type="presParOf" srcId="{A41E4A3B-DEA1-4B60-9DB7-19E195941750}" destId="{3F1DD16F-705B-4353-A929-AE5C9A2698E4}" srcOrd="1" destOrd="0" presId="urn:microsoft.com/office/officeart/2018/2/layout/IconVerticalSolidList"/>
    <dgm:cxn modelId="{99B0638C-BB48-42A1-896E-B29B73AC9A6B}" type="presParOf" srcId="{A41E4A3B-DEA1-4B60-9DB7-19E195941750}" destId="{BB40BBB6-8949-4E3F-9787-0B74BF1ADD9C}" srcOrd="2" destOrd="0" presId="urn:microsoft.com/office/officeart/2018/2/layout/IconVerticalSolidList"/>
    <dgm:cxn modelId="{9DE522D3-8E55-4B25-BAB5-F32C2BE56D80}" type="presParOf" srcId="{A41E4A3B-DEA1-4B60-9DB7-19E195941750}" destId="{0B39305C-C2B5-4562-9BBE-21735053630C}" srcOrd="3" destOrd="0" presId="urn:microsoft.com/office/officeart/2018/2/layout/IconVerticalSolidList"/>
    <dgm:cxn modelId="{4266F4E6-F701-4666-8382-21D5C3A19677}" type="presParOf" srcId="{295BE72B-5C1E-4A83-9F31-722A947EB590}" destId="{C18D385B-FA89-49BD-BC8F-62092CE684CD}" srcOrd="3" destOrd="0" presId="urn:microsoft.com/office/officeart/2018/2/layout/IconVerticalSolidList"/>
    <dgm:cxn modelId="{92AF7D2D-1DFC-4B92-818F-A782DCA8394A}" type="presParOf" srcId="{295BE72B-5C1E-4A83-9F31-722A947EB590}" destId="{6A2620FE-831B-4EF4-9A5E-5B056C5C8533}" srcOrd="4" destOrd="0" presId="urn:microsoft.com/office/officeart/2018/2/layout/IconVerticalSolidList"/>
    <dgm:cxn modelId="{01DEBF8D-47EF-48A3-9772-263D15995104}" type="presParOf" srcId="{6A2620FE-831B-4EF4-9A5E-5B056C5C8533}" destId="{51382819-FCD7-4287-B47D-309390B8E665}" srcOrd="0" destOrd="0" presId="urn:microsoft.com/office/officeart/2018/2/layout/IconVerticalSolidList"/>
    <dgm:cxn modelId="{B7C60753-6CB3-4BDC-80C1-1C46FF44E788}" type="presParOf" srcId="{6A2620FE-831B-4EF4-9A5E-5B056C5C8533}" destId="{757B25BE-A75D-4D42-864E-AC639BDC591B}" srcOrd="1" destOrd="0" presId="urn:microsoft.com/office/officeart/2018/2/layout/IconVerticalSolidList"/>
    <dgm:cxn modelId="{32C9A059-E185-4A7A-89D6-2455859C0820}" type="presParOf" srcId="{6A2620FE-831B-4EF4-9A5E-5B056C5C8533}" destId="{F538EF9A-0479-4734-BCEF-15C40E0796B0}" srcOrd="2" destOrd="0" presId="urn:microsoft.com/office/officeart/2018/2/layout/IconVerticalSolidList"/>
    <dgm:cxn modelId="{DA330E17-8ACE-43EB-ADD2-DB924E92D471}" type="presParOf" srcId="{6A2620FE-831B-4EF4-9A5E-5B056C5C8533}" destId="{C207D22C-4FC4-4B2F-AC46-FC37A33B38E7}" srcOrd="3" destOrd="0" presId="urn:microsoft.com/office/officeart/2018/2/layout/IconVerticalSolidList"/>
    <dgm:cxn modelId="{83774380-A1A1-4F4B-BC03-7F280DAF7B6F}" type="presParOf" srcId="{295BE72B-5C1E-4A83-9F31-722A947EB590}" destId="{EFC475CB-A820-4774-B0ED-18D359BDE37D}" srcOrd="5" destOrd="0" presId="urn:microsoft.com/office/officeart/2018/2/layout/IconVerticalSolidList"/>
    <dgm:cxn modelId="{A12C8EDB-C995-41DF-9B5D-C135915CE084}" type="presParOf" srcId="{295BE72B-5C1E-4A83-9F31-722A947EB590}" destId="{3EAA7B79-0492-47D3-B0B3-B7137B21C795}" srcOrd="6" destOrd="0" presId="urn:microsoft.com/office/officeart/2018/2/layout/IconVerticalSolidList"/>
    <dgm:cxn modelId="{465F978B-D112-4E6F-B5F6-45DBCA99B0E1}" type="presParOf" srcId="{3EAA7B79-0492-47D3-B0B3-B7137B21C795}" destId="{6EF90966-A87D-41ED-8417-2052B0A5F762}" srcOrd="0" destOrd="0" presId="urn:microsoft.com/office/officeart/2018/2/layout/IconVerticalSolidList"/>
    <dgm:cxn modelId="{6585AB08-092A-4E67-9144-F857D4F1E38A}" type="presParOf" srcId="{3EAA7B79-0492-47D3-B0B3-B7137B21C795}" destId="{77331977-B872-443A-9662-4A424F63443A}" srcOrd="1" destOrd="0" presId="urn:microsoft.com/office/officeart/2018/2/layout/IconVerticalSolidList"/>
    <dgm:cxn modelId="{90C3FE4F-FCA4-44B8-93E9-A6E54356FF75}" type="presParOf" srcId="{3EAA7B79-0492-47D3-B0B3-B7137B21C795}" destId="{F9A8F202-2594-4FD7-BC25-EC52DFC415C4}" srcOrd="2" destOrd="0" presId="urn:microsoft.com/office/officeart/2018/2/layout/IconVerticalSolidList"/>
    <dgm:cxn modelId="{5671C2DB-3712-4A30-830E-FE6743031C14}" type="presParOf" srcId="{3EAA7B79-0492-47D3-B0B3-B7137B21C795}" destId="{D768A6E5-638B-48A9-9E9F-AF97314FF99A}" srcOrd="3" destOrd="0" presId="urn:microsoft.com/office/officeart/2018/2/layout/IconVerticalSolidList"/>
    <dgm:cxn modelId="{916CFC8F-22FA-4580-B15F-256D652AA771}" type="presParOf" srcId="{295BE72B-5C1E-4A83-9F31-722A947EB590}" destId="{AE0BEC22-172B-48E4-A754-F0DB152FF880}" srcOrd="7" destOrd="0" presId="urn:microsoft.com/office/officeart/2018/2/layout/IconVerticalSolidList"/>
    <dgm:cxn modelId="{2CABD74A-E9DD-458C-B3EE-2BFD3436648C}" type="presParOf" srcId="{295BE72B-5C1E-4A83-9F31-722A947EB590}" destId="{13C0BEC0-AF32-41A4-944C-D2F66F643586}" srcOrd="8" destOrd="0" presId="urn:microsoft.com/office/officeart/2018/2/layout/IconVerticalSolidList"/>
    <dgm:cxn modelId="{412CA2A9-4C69-44C8-A5B5-A36D6B0A5704}" type="presParOf" srcId="{13C0BEC0-AF32-41A4-944C-D2F66F643586}" destId="{67EF0874-34FA-47DD-8A34-942FD62A7DB4}" srcOrd="0" destOrd="0" presId="urn:microsoft.com/office/officeart/2018/2/layout/IconVerticalSolidList"/>
    <dgm:cxn modelId="{3B3B8CBC-9D9C-451A-9231-E4C9932434DC}" type="presParOf" srcId="{13C0BEC0-AF32-41A4-944C-D2F66F643586}" destId="{FD57F32F-59FA-4BAE-89A8-42BC0B6F0551}" srcOrd="1" destOrd="0" presId="urn:microsoft.com/office/officeart/2018/2/layout/IconVerticalSolidList"/>
    <dgm:cxn modelId="{4034A6C9-0BA3-4F48-8081-DF4B575729FE}" type="presParOf" srcId="{13C0BEC0-AF32-41A4-944C-D2F66F643586}" destId="{FE334EA8-09C3-4EA2-B96C-B6FFD722DB4F}" srcOrd="2" destOrd="0" presId="urn:microsoft.com/office/officeart/2018/2/layout/IconVerticalSolidList"/>
    <dgm:cxn modelId="{6EBCEB10-C1D3-4BD7-8F42-35D39EFE573E}" type="presParOf" srcId="{13C0BEC0-AF32-41A4-944C-D2F66F643586}" destId="{ED1391B6-5B5A-4D18-BBD5-78E16C05E37A}" srcOrd="3" destOrd="0" presId="urn:microsoft.com/office/officeart/2018/2/layout/IconVerticalSolidList"/>
    <dgm:cxn modelId="{1F9BF945-10DF-4EA8-9748-67E61E1F5544}" type="presParOf" srcId="{295BE72B-5C1E-4A83-9F31-722A947EB590}" destId="{205660BE-F1DE-4784-B6E7-B0DD39D87094}" srcOrd="9" destOrd="0" presId="urn:microsoft.com/office/officeart/2018/2/layout/IconVerticalSolidList"/>
    <dgm:cxn modelId="{AA83E14B-818B-41A3-9588-B09AAD8E3151}" type="presParOf" srcId="{295BE72B-5C1E-4A83-9F31-722A947EB590}" destId="{21249D49-66EF-4253-8662-F8DF8D34C3F4}" srcOrd="10" destOrd="0" presId="urn:microsoft.com/office/officeart/2018/2/layout/IconVerticalSolidList"/>
    <dgm:cxn modelId="{37C2A4C1-36E0-4574-927C-3DC4107A712D}" type="presParOf" srcId="{21249D49-66EF-4253-8662-F8DF8D34C3F4}" destId="{1CBD4E2D-02BE-4175-A696-DF3B31B48520}" srcOrd="0" destOrd="0" presId="urn:microsoft.com/office/officeart/2018/2/layout/IconVerticalSolidList"/>
    <dgm:cxn modelId="{17551884-DD78-49CB-9817-593DF4206A4C}" type="presParOf" srcId="{21249D49-66EF-4253-8662-F8DF8D34C3F4}" destId="{EF000EB9-4C64-43DD-A0AF-98063B613BF7}" srcOrd="1" destOrd="0" presId="urn:microsoft.com/office/officeart/2018/2/layout/IconVerticalSolidList"/>
    <dgm:cxn modelId="{5AE572DF-3C34-4DFE-84FB-837D8B663257}" type="presParOf" srcId="{21249D49-66EF-4253-8662-F8DF8D34C3F4}" destId="{F76FC2F9-76CA-47B4-B5C2-DFBD08986BFC}" srcOrd="2" destOrd="0" presId="urn:microsoft.com/office/officeart/2018/2/layout/IconVerticalSolidList"/>
    <dgm:cxn modelId="{EF131E68-01FC-469D-B373-1EAE37F4645F}" type="presParOf" srcId="{21249D49-66EF-4253-8662-F8DF8D34C3F4}" destId="{5F539F8F-7684-4B00-9953-B765CC23D025}" srcOrd="3" destOrd="0" presId="urn:microsoft.com/office/officeart/2018/2/layout/IconVerticalSolidList"/>
    <dgm:cxn modelId="{181552C0-7D5E-4584-A7CE-023F76516D42}" type="presParOf" srcId="{295BE72B-5C1E-4A83-9F31-722A947EB590}" destId="{E740F044-6D85-40C3-986D-472EADC053B1}" srcOrd="11" destOrd="0" presId="urn:microsoft.com/office/officeart/2018/2/layout/IconVerticalSolidList"/>
    <dgm:cxn modelId="{733ED50F-DA7F-4D90-8FEA-3C35F864B60B}" type="presParOf" srcId="{295BE72B-5C1E-4A83-9F31-722A947EB590}" destId="{A5537588-9B34-44EA-89B0-F4A08697D9CF}" srcOrd="12" destOrd="0" presId="urn:microsoft.com/office/officeart/2018/2/layout/IconVerticalSolidList"/>
    <dgm:cxn modelId="{7C1B291A-D5A0-46FB-B5DC-B133C3BE324A}" type="presParOf" srcId="{A5537588-9B34-44EA-89B0-F4A08697D9CF}" destId="{FCA879B7-7165-4F41-8725-09407B3622B0}" srcOrd="0" destOrd="0" presId="urn:microsoft.com/office/officeart/2018/2/layout/IconVerticalSolidList"/>
    <dgm:cxn modelId="{18860689-3A23-4E4C-B543-59124B736C6F}" type="presParOf" srcId="{A5537588-9B34-44EA-89B0-F4A08697D9CF}" destId="{50C18BAB-B1D9-43C2-82FC-E2659757FE49}" srcOrd="1" destOrd="0" presId="urn:microsoft.com/office/officeart/2018/2/layout/IconVerticalSolidList"/>
    <dgm:cxn modelId="{A06D508E-8FD5-4C5B-9F41-A205C5646099}" type="presParOf" srcId="{A5537588-9B34-44EA-89B0-F4A08697D9CF}" destId="{4152824A-0B9D-4DFF-936A-06D5F5D423A3}" srcOrd="2" destOrd="0" presId="urn:microsoft.com/office/officeart/2018/2/layout/IconVerticalSolidList"/>
    <dgm:cxn modelId="{B494C5E9-7EA5-4B53-A12E-FEE9BD6C38B4}" type="presParOf" srcId="{A5537588-9B34-44EA-89B0-F4A08697D9CF}" destId="{EFF0639D-15A6-43DD-BC7D-1241C3309C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77313C-C0C7-4B00-9D87-43986C8BA59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D1669A4-0DDF-4C88-A2D2-0712540F73B0}">
      <dgm:prSet/>
      <dgm:spPr>
        <a:solidFill>
          <a:schemeClr val="accent1">
            <a:lumMod val="60000"/>
            <a:lumOff val="40000"/>
          </a:schemeClr>
        </a:solidFill>
        <a:ln>
          <a:solidFill>
            <a:schemeClr val="accent2">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Traditional </a:t>
          </a:r>
        </a:p>
      </dgm:t>
    </dgm:pt>
    <dgm:pt modelId="{0BCA10E4-5E47-499D-BA33-6D7C3F0BED94}" type="parTrans" cxnId="{E50FD5AC-2FB7-4C3A-BE46-B2E826615D85}">
      <dgm:prSet/>
      <dgm:spPr/>
      <dgm:t>
        <a:bodyPr/>
        <a:lstStyle/>
        <a:p>
          <a:endParaRPr lang="en-US"/>
        </a:p>
      </dgm:t>
    </dgm:pt>
    <dgm:pt modelId="{D43C927C-006E-467D-9F91-1C1FF743B78B}" type="sibTrans" cxnId="{E50FD5AC-2FB7-4C3A-BE46-B2E826615D85}">
      <dgm:prSet/>
      <dgm:spPr/>
      <dgm:t>
        <a:bodyPr/>
        <a:lstStyle/>
        <a:p>
          <a:endParaRPr lang="en-US"/>
        </a:p>
      </dgm:t>
    </dgm:pt>
    <dgm:pt modelId="{7D70D1FF-4AC1-4D43-A005-70AC4F1318C3}">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View - Making a sale</a:t>
          </a:r>
        </a:p>
      </dgm:t>
    </dgm:pt>
    <dgm:pt modelId="{E05023C5-62AC-46FB-A4B8-CF6587DFAA81}" type="parTrans" cxnId="{D2F8819B-4BB2-44C7-BE7C-58192F2EB85E}">
      <dgm:prSet/>
      <dgm:spPr/>
      <dgm:t>
        <a:bodyPr/>
        <a:lstStyle/>
        <a:p>
          <a:endParaRPr lang="en-US"/>
        </a:p>
      </dgm:t>
    </dgm:pt>
    <dgm:pt modelId="{86111D32-6F46-4AFA-ABFF-3858498309B9}" type="sibTrans" cxnId="{D2F8819B-4BB2-44C7-BE7C-58192F2EB85E}">
      <dgm:prSet/>
      <dgm:spPr/>
      <dgm:t>
        <a:bodyPr/>
        <a:lstStyle/>
        <a:p>
          <a:endParaRPr lang="en-US"/>
        </a:p>
      </dgm:t>
    </dgm:pt>
    <dgm:pt modelId="{7A8548E0-AE66-4721-851F-DE48BA83CBCA}">
      <dgm:prSet/>
      <dgm:spPr>
        <a:solidFill>
          <a:schemeClr val="accent5">
            <a:lumMod val="40000"/>
            <a:lumOff val="60000"/>
          </a:schemeClr>
        </a:solidFill>
        <a:ln>
          <a:solidFill>
            <a:schemeClr val="accent5">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Contemporary</a:t>
          </a:r>
          <a:r>
            <a:rPr lang="en-US" dirty="0">
              <a:solidFill>
                <a:srgbClr val="000000"/>
              </a:solidFill>
            </a:rPr>
            <a:t> </a:t>
          </a:r>
        </a:p>
      </dgm:t>
    </dgm:pt>
    <dgm:pt modelId="{F1CD9064-0A36-4524-8EBF-9EFB4AA6FD2A}" type="parTrans" cxnId="{703680C6-DC6D-480D-90E7-EB4BFD6DA1CF}">
      <dgm:prSet/>
      <dgm:spPr/>
      <dgm:t>
        <a:bodyPr/>
        <a:lstStyle/>
        <a:p>
          <a:endParaRPr lang="en-US"/>
        </a:p>
      </dgm:t>
    </dgm:pt>
    <dgm:pt modelId="{8D82F18D-6239-4135-8896-C76700BCEB04}" type="sibTrans" cxnId="{703680C6-DC6D-480D-90E7-EB4BFD6DA1CF}">
      <dgm:prSet/>
      <dgm:spPr/>
      <dgm:t>
        <a:bodyPr/>
        <a:lstStyle/>
        <a:p>
          <a:endParaRPr lang="en-US"/>
        </a:p>
      </dgm:t>
    </dgm:pt>
    <dgm:pt modelId="{9E78B1E4-941E-4133-A310-77A101A31690}">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View - Satisfying customer needs</a:t>
          </a:r>
        </a:p>
      </dgm:t>
    </dgm:pt>
    <dgm:pt modelId="{F804E269-959E-4D17-A2A2-180AAB95E18D}" type="parTrans" cxnId="{5B8C7A62-13F4-4E42-81DF-A45176732842}">
      <dgm:prSet/>
      <dgm:spPr/>
      <dgm:t>
        <a:bodyPr/>
        <a:lstStyle/>
        <a:p>
          <a:endParaRPr lang="en-US"/>
        </a:p>
      </dgm:t>
    </dgm:pt>
    <dgm:pt modelId="{7B605632-D77B-4F0D-AE78-2D40A64692FC}" type="sibTrans" cxnId="{5B8C7A62-13F4-4E42-81DF-A45176732842}">
      <dgm:prSet/>
      <dgm:spPr/>
      <dgm:t>
        <a:bodyPr/>
        <a:lstStyle/>
        <a:p>
          <a:endParaRPr lang="en-US"/>
        </a:p>
      </dgm:t>
    </dgm:pt>
    <dgm:pt modelId="{E000D695-483F-4F9C-8E32-041ACEEE53B7}">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Abundance of products in the nearby shopping centers</a:t>
          </a:r>
        </a:p>
      </dgm:t>
    </dgm:pt>
    <dgm:pt modelId="{34400C6C-F010-4DB5-8923-21D6D79D6DF9}" type="parTrans" cxnId="{0B19E020-2151-406F-9F68-5D6A642D99C1}">
      <dgm:prSet/>
      <dgm:spPr/>
      <dgm:t>
        <a:bodyPr/>
        <a:lstStyle/>
        <a:p>
          <a:endParaRPr lang="en-US"/>
        </a:p>
      </dgm:t>
    </dgm:pt>
    <dgm:pt modelId="{38B5106A-4096-44A0-B35F-6A8988F0D634}" type="sibTrans" cxnId="{0B19E020-2151-406F-9F68-5D6A642D99C1}">
      <dgm:prSet/>
      <dgm:spPr/>
      <dgm:t>
        <a:bodyPr/>
        <a:lstStyle/>
        <a:p>
          <a:endParaRPr lang="en-US"/>
        </a:p>
      </dgm:t>
    </dgm:pt>
    <dgm:pt modelId="{C249EBB1-51DD-49F9-8EE8-82FE631C9FE5}">
      <dgm:prSet custT="1"/>
      <dgm:spPr>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Television, magazine, and direct-mail ads</a:t>
          </a:r>
        </a:p>
      </dgm:t>
    </dgm:pt>
    <dgm:pt modelId="{667A6F64-64DB-42D5-980B-C57DAFD75CA2}" type="parTrans" cxnId="{EAA07600-EE2F-4346-BD6A-130EEA7DAE64}">
      <dgm:prSet/>
      <dgm:spPr/>
      <dgm:t>
        <a:bodyPr/>
        <a:lstStyle/>
        <a:p>
          <a:endParaRPr lang="en-US"/>
        </a:p>
      </dgm:t>
    </dgm:pt>
    <dgm:pt modelId="{E1D73721-829C-463F-B628-81FD32525E95}" type="sibTrans" cxnId="{EAA07600-EE2F-4346-BD6A-130EEA7DAE64}">
      <dgm:prSet/>
      <dgm:spPr/>
      <dgm:t>
        <a:bodyPr/>
        <a:lstStyle/>
        <a:p>
          <a:endParaRPr lang="en-US"/>
        </a:p>
      </dgm:t>
    </dgm:pt>
    <dgm:pt modelId="{D0C29CFE-FBF2-4E8F-AB2E-BD1A8B32E157}">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dgm:t>
    </dgm:pt>
    <dgm:pt modelId="{F8FA236E-9585-4094-831B-6BFCFBA9DCF3}" type="parTrans" cxnId="{14285637-8C39-402F-95A0-082AA19E3538}">
      <dgm:prSet/>
      <dgm:spPr/>
      <dgm:t>
        <a:bodyPr/>
        <a:lstStyle/>
        <a:p>
          <a:endParaRPr lang="en-US"/>
        </a:p>
      </dgm:t>
    </dgm:pt>
    <dgm:pt modelId="{E0DD1160-4948-453C-B134-022D74B89798}" type="sibTrans" cxnId="{14285637-8C39-402F-95A0-082AA19E3538}">
      <dgm:prSet/>
      <dgm:spPr/>
      <dgm:t>
        <a:bodyPr/>
        <a:lstStyle/>
        <a:p>
          <a:endParaRPr lang="en-US"/>
        </a:p>
      </dgm:t>
    </dgm:pt>
    <dgm:pt modelId="{4A9443EE-DFCE-4450-A4BD-50405A61BA03}">
      <dgm:prSet/>
      <dgm:spPr>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Reach customers directly, personally, and interactively</a:t>
          </a:r>
        </a:p>
      </dgm:t>
    </dgm:pt>
    <dgm:pt modelId="{5C98EA1A-E6E1-4845-9EC6-CFEE84EE5584}" type="parTrans" cxnId="{43E12BCE-70E1-45FE-A6FC-BC891DD84105}">
      <dgm:prSet/>
      <dgm:spPr/>
      <dgm:t>
        <a:bodyPr/>
        <a:lstStyle/>
        <a:p>
          <a:endParaRPr lang="en-US"/>
        </a:p>
      </dgm:t>
    </dgm:pt>
    <dgm:pt modelId="{6B918D23-54E0-49B1-BE58-1855EAFA10D6}" type="sibTrans" cxnId="{43E12BCE-70E1-45FE-A6FC-BC891DD84105}">
      <dgm:prSet/>
      <dgm:spPr/>
      <dgm:t>
        <a:bodyPr/>
        <a:lstStyle/>
        <a:p>
          <a:endParaRPr lang="en-US"/>
        </a:p>
      </dgm:t>
    </dgm:pt>
    <dgm:pt modelId="{884C632B-A0DA-49FD-BF38-FE65FF3C691B}">
      <dgm:prSet custT="1"/>
      <dgm:spPr>
        <a:solidFill>
          <a:schemeClr val="bg1"/>
        </a:solidFill>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4737A962-1978-4728-970A-B7E72385E26A}" type="parTrans" cxnId="{76DDFB90-1324-4AD6-A51E-EF5A96FE91C8}">
      <dgm:prSet/>
      <dgm:spPr/>
      <dgm:t>
        <a:bodyPr/>
        <a:lstStyle/>
        <a:p>
          <a:endParaRPr lang="en-GB"/>
        </a:p>
      </dgm:t>
    </dgm:pt>
    <dgm:pt modelId="{38D5044F-B6CE-4011-AD4F-6D93DB38800C}" type="sibTrans" cxnId="{76DDFB90-1324-4AD6-A51E-EF5A96FE91C8}">
      <dgm:prSet/>
      <dgm:spPr/>
      <dgm:t>
        <a:bodyPr/>
        <a:lstStyle/>
        <a:p>
          <a:endParaRPr lang="en-GB"/>
        </a:p>
      </dgm:t>
    </dgm:pt>
    <dgm:pt modelId="{C0FE73B5-BC2E-42DF-BAC0-C4A5448B4A39}">
      <dgm:prSet custT="1"/>
      <dgm:spPr>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C65A023A-4CAA-44A5-8090-DBA42C6746DE}" type="parTrans" cxnId="{71D874B3-877C-4753-B0CE-0AE1C7BEB3F0}">
      <dgm:prSet/>
      <dgm:spPr/>
      <dgm:t>
        <a:bodyPr/>
        <a:lstStyle/>
        <a:p>
          <a:endParaRPr lang="en-GB"/>
        </a:p>
      </dgm:t>
    </dgm:pt>
    <dgm:pt modelId="{F6577573-2AC4-4221-A9BD-E08B6D3A3CA7}" type="sibTrans" cxnId="{71D874B3-877C-4753-B0CE-0AE1C7BEB3F0}">
      <dgm:prSet/>
      <dgm:spPr/>
      <dgm:t>
        <a:bodyPr/>
        <a:lstStyle/>
        <a:p>
          <a:endParaRPr lang="en-GB"/>
        </a:p>
      </dgm:t>
    </dgm:pt>
    <dgm:pt modelId="{08664003-5EEA-42CB-951A-9A3F70B59264}" type="pres">
      <dgm:prSet presAssocID="{1977313C-C0C7-4B00-9D87-43986C8BA597}" presName="Name0" presStyleCnt="0">
        <dgm:presLayoutVars>
          <dgm:dir/>
          <dgm:animLvl val="lvl"/>
          <dgm:resizeHandles val="exact"/>
        </dgm:presLayoutVars>
      </dgm:prSet>
      <dgm:spPr/>
    </dgm:pt>
    <dgm:pt modelId="{845A50AF-3360-4462-9267-2E743959D4A0}" type="pres">
      <dgm:prSet presAssocID="{5D1669A4-0DDF-4C88-A2D2-0712540F73B0}" presName="composite" presStyleCnt="0"/>
      <dgm:spPr/>
    </dgm:pt>
    <dgm:pt modelId="{5644CD76-8C69-4D58-AD3C-109479F99613}" type="pres">
      <dgm:prSet presAssocID="{5D1669A4-0DDF-4C88-A2D2-0712540F73B0}" presName="parTx" presStyleLbl="alignNode1" presStyleIdx="0" presStyleCnt="2" custScaleY="108357" custLinFactNeighborX="205" custLinFactNeighborY="-2784">
        <dgm:presLayoutVars>
          <dgm:chMax val="0"/>
          <dgm:chPref val="0"/>
          <dgm:bulletEnabled val="1"/>
        </dgm:presLayoutVars>
      </dgm:prSet>
      <dgm:spPr/>
    </dgm:pt>
    <dgm:pt modelId="{14E0F025-BAFE-4697-9F69-141BC3EF819D}" type="pres">
      <dgm:prSet presAssocID="{5D1669A4-0DDF-4C88-A2D2-0712540F73B0}" presName="desTx" presStyleLbl="alignAccFollowNode1" presStyleIdx="0" presStyleCnt="2" custScaleY="86158" custLinFactNeighborX="185" custLinFactNeighborY="-6165">
        <dgm:presLayoutVars>
          <dgm:bulletEnabled val="1"/>
        </dgm:presLayoutVars>
      </dgm:prSet>
      <dgm:spPr/>
    </dgm:pt>
    <dgm:pt modelId="{692A933E-BBA2-4EE5-9100-38EC4E62BD6B}" type="pres">
      <dgm:prSet presAssocID="{D43C927C-006E-467D-9F91-1C1FF743B78B}" presName="space" presStyleCnt="0"/>
      <dgm:spPr/>
    </dgm:pt>
    <dgm:pt modelId="{80BE492E-989E-45C1-89E6-ACF65ACFE12F}" type="pres">
      <dgm:prSet presAssocID="{7A8548E0-AE66-4721-851F-DE48BA83CBCA}" presName="composite" presStyleCnt="0"/>
      <dgm:spPr/>
    </dgm:pt>
    <dgm:pt modelId="{2A7C0689-F131-45F4-A0BF-BEED78A5FB9E}" type="pres">
      <dgm:prSet presAssocID="{7A8548E0-AE66-4721-851F-DE48BA83CBCA}" presName="parTx" presStyleLbl="alignNode1" presStyleIdx="1" presStyleCnt="2">
        <dgm:presLayoutVars>
          <dgm:chMax val="0"/>
          <dgm:chPref val="0"/>
          <dgm:bulletEnabled val="1"/>
        </dgm:presLayoutVars>
      </dgm:prSet>
      <dgm:spPr/>
    </dgm:pt>
    <dgm:pt modelId="{A9BFD191-0F56-4A41-B342-8FA8CCEA47A1}" type="pres">
      <dgm:prSet presAssocID="{7A8548E0-AE66-4721-851F-DE48BA83CBCA}" presName="desTx" presStyleLbl="alignAccFollowNode1" presStyleIdx="1" presStyleCnt="2" custScaleY="89655" custLinFactNeighborX="407" custLinFactNeighborY="-6190">
        <dgm:presLayoutVars>
          <dgm:bulletEnabled val="1"/>
        </dgm:presLayoutVars>
      </dgm:prSet>
      <dgm:spPr/>
    </dgm:pt>
  </dgm:ptLst>
  <dgm:cxnLst>
    <dgm:cxn modelId="{EAA07600-EE2F-4346-BD6A-130EEA7DAE64}" srcId="{5D1669A4-0DDF-4C88-A2D2-0712540F73B0}" destId="{C249EBB1-51DD-49F9-8EE8-82FE631C9FE5}" srcOrd="4" destOrd="0" parTransId="{667A6F64-64DB-42D5-980B-C57DAFD75CA2}" sibTransId="{E1D73721-829C-463F-B628-81FD32525E95}"/>
    <dgm:cxn modelId="{5B4F9A04-366C-4BE2-B6B2-AB018E527EB8}" type="presOf" srcId="{9E78B1E4-941E-4133-A310-77A101A31690}" destId="{A9BFD191-0F56-4A41-B342-8FA8CCEA47A1}" srcOrd="0" destOrd="0" presId="urn:microsoft.com/office/officeart/2005/8/layout/hList1"/>
    <dgm:cxn modelId="{0B19E020-2151-406F-9F68-5D6A642D99C1}" srcId="{5D1669A4-0DDF-4C88-A2D2-0712540F73B0}" destId="{E000D695-483F-4F9C-8E32-041ACEEE53B7}" srcOrd="2" destOrd="0" parTransId="{34400C6C-F010-4DB5-8923-21D6D79D6DF9}" sibTransId="{38B5106A-4096-44A0-B35F-6A8988F0D634}"/>
    <dgm:cxn modelId="{424B402B-CDA2-46D5-BB93-B9E9A1F0C62E}" type="presOf" srcId="{D0C29CFE-FBF2-4E8F-AB2E-BD1A8B32E157}" destId="{A9BFD191-0F56-4A41-B342-8FA8CCEA47A1}" srcOrd="0" destOrd="1" presId="urn:microsoft.com/office/officeart/2005/8/layout/hList1"/>
    <dgm:cxn modelId="{14285637-8C39-402F-95A0-082AA19E3538}" srcId="{7A8548E0-AE66-4721-851F-DE48BA83CBCA}" destId="{D0C29CFE-FBF2-4E8F-AB2E-BD1A8B32E157}" srcOrd="1" destOrd="0" parTransId="{F8FA236E-9585-4094-831B-6BFCFBA9DCF3}" sibTransId="{E0DD1160-4948-453C-B134-022D74B89798}"/>
    <dgm:cxn modelId="{1BD8533B-D3CD-453C-BEBE-DEE7AFA5A501}" type="presOf" srcId="{1977313C-C0C7-4B00-9D87-43986C8BA597}" destId="{08664003-5EEA-42CB-951A-9A3F70B59264}" srcOrd="0" destOrd="0" presId="urn:microsoft.com/office/officeart/2005/8/layout/hList1"/>
    <dgm:cxn modelId="{5B8C7A62-13F4-4E42-81DF-A45176732842}" srcId="{7A8548E0-AE66-4721-851F-DE48BA83CBCA}" destId="{9E78B1E4-941E-4133-A310-77A101A31690}" srcOrd="0" destOrd="0" parTransId="{F804E269-959E-4D17-A2A2-180AAB95E18D}" sibTransId="{7B605632-D77B-4F0D-AE78-2D40A64692FC}"/>
    <dgm:cxn modelId="{1184C249-E594-42C4-90C6-88AEB5AE117D}" type="presOf" srcId="{7A8548E0-AE66-4721-851F-DE48BA83CBCA}" destId="{2A7C0689-F131-45F4-A0BF-BEED78A5FB9E}" srcOrd="0" destOrd="0" presId="urn:microsoft.com/office/officeart/2005/8/layout/hList1"/>
    <dgm:cxn modelId="{57A1B86F-EB97-46E6-B772-A950F8C26D2C}" type="presOf" srcId="{884C632B-A0DA-49FD-BF38-FE65FF3C691B}" destId="{14E0F025-BAFE-4697-9F69-141BC3EF819D}" srcOrd="0" destOrd="1" presId="urn:microsoft.com/office/officeart/2005/8/layout/hList1"/>
    <dgm:cxn modelId="{77E04051-5358-47DA-92EB-23B342B169C7}" type="presOf" srcId="{4A9443EE-DFCE-4450-A4BD-50405A61BA03}" destId="{A9BFD191-0F56-4A41-B342-8FA8CCEA47A1}" srcOrd="0" destOrd="2" presId="urn:microsoft.com/office/officeart/2005/8/layout/hList1"/>
    <dgm:cxn modelId="{76DDFB90-1324-4AD6-A51E-EF5A96FE91C8}" srcId="{5D1669A4-0DDF-4C88-A2D2-0712540F73B0}" destId="{884C632B-A0DA-49FD-BF38-FE65FF3C691B}" srcOrd="1" destOrd="0" parTransId="{4737A962-1978-4728-970A-B7E72385E26A}" sibTransId="{38D5044F-B6CE-4011-AD4F-6D93DB38800C}"/>
    <dgm:cxn modelId="{D2F8819B-4BB2-44C7-BE7C-58192F2EB85E}" srcId="{5D1669A4-0DDF-4C88-A2D2-0712540F73B0}" destId="{7D70D1FF-4AC1-4D43-A005-70AC4F1318C3}" srcOrd="0" destOrd="0" parTransId="{E05023C5-62AC-46FB-A4B8-CF6587DFAA81}" sibTransId="{86111D32-6F46-4AFA-ABFF-3858498309B9}"/>
    <dgm:cxn modelId="{B2BD24A0-979E-4500-9611-FFB7D379D9B3}" type="presOf" srcId="{E000D695-483F-4F9C-8E32-041ACEEE53B7}" destId="{14E0F025-BAFE-4697-9F69-141BC3EF819D}" srcOrd="0" destOrd="2" presId="urn:microsoft.com/office/officeart/2005/8/layout/hList1"/>
    <dgm:cxn modelId="{E50FD5AC-2FB7-4C3A-BE46-B2E826615D85}" srcId="{1977313C-C0C7-4B00-9D87-43986C8BA597}" destId="{5D1669A4-0DDF-4C88-A2D2-0712540F73B0}" srcOrd="0" destOrd="0" parTransId="{0BCA10E4-5E47-499D-BA33-6D7C3F0BED94}" sibTransId="{D43C927C-006E-467D-9F91-1C1FF743B78B}"/>
    <dgm:cxn modelId="{71D874B3-877C-4753-B0CE-0AE1C7BEB3F0}" srcId="{5D1669A4-0DDF-4C88-A2D2-0712540F73B0}" destId="{C0FE73B5-BC2E-42DF-BAC0-C4A5448B4A39}" srcOrd="3" destOrd="0" parTransId="{C65A023A-4CAA-44A5-8090-DBA42C6746DE}" sibTransId="{F6577573-2AC4-4221-A9BD-E08B6D3A3CA7}"/>
    <dgm:cxn modelId="{D8E979B5-9C3B-4AA4-A0EA-8BDEFA32EF82}" type="presOf" srcId="{7D70D1FF-4AC1-4D43-A005-70AC4F1318C3}" destId="{14E0F025-BAFE-4697-9F69-141BC3EF819D}" srcOrd="0" destOrd="0" presId="urn:microsoft.com/office/officeart/2005/8/layout/hList1"/>
    <dgm:cxn modelId="{703680C6-DC6D-480D-90E7-EB4BFD6DA1CF}" srcId="{1977313C-C0C7-4B00-9D87-43986C8BA597}" destId="{7A8548E0-AE66-4721-851F-DE48BA83CBCA}" srcOrd="1" destOrd="0" parTransId="{F1CD9064-0A36-4524-8EBF-9EFB4AA6FD2A}" sibTransId="{8D82F18D-6239-4135-8896-C76700BCEB04}"/>
    <dgm:cxn modelId="{43E12BCE-70E1-45FE-A6FC-BC891DD84105}" srcId="{7A8548E0-AE66-4721-851F-DE48BA83CBCA}" destId="{4A9443EE-DFCE-4450-A4BD-50405A61BA03}" srcOrd="2" destOrd="0" parTransId="{5C98EA1A-E6E1-4845-9EC6-CFEE84EE5584}" sibTransId="{6B918D23-54E0-49B1-BE58-1855EAFA10D6}"/>
    <dgm:cxn modelId="{573558D0-FECA-43D3-B4DA-4AC58C77F21D}" type="presOf" srcId="{C0FE73B5-BC2E-42DF-BAC0-C4A5448B4A39}" destId="{14E0F025-BAFE-4697-9F69-141BC3EF819D}" srcOrd="0" destOrd="3" presId="urn:microsoft.com/office/officeart/2005/8/layout/hList1"/>
    <dgm:cxn modelId="{674901E5-70C3-41C9-B684-80DEE89754E2}" type="presOf" srcId="{C249EBB1-51DD-49F9-8EE8-82FE631C9FE5}" destId="{14E0F025-BAFE-4697-9F69-141BC3EF819D}" srcOrd="0" destOrd="4" presId="urn:microsoft.com/office/officeart/2005/8/layout/hList1"/>
    <dgm:cxn modelId="{0462C7EF-AE58-4817-BED8-2CB3BE74BB42}" type="presOf" srcId="{5D1669A4-0DDF-4C88-A2D2-0712540F73B0}" destId="{5644CD76-8C69-4D58-AD3C-109479F99613}" srcOrd="0" destOrd="0" presId="urn:microsoft.com/office/officeart/2005/8/layout/hList1"/>
    <dgm:cxn modelId="{E2CD0C5C-B774-407E-BB5C-D585514212A0}" type="presParOf" srcId="{08664003-5EEA-42CB-951A-9A3F70B59264}" destId="{845A50AF-3360-4462-9267-2E743959D4A0}" srcOrd="0" destOrd="0" presId="urn:microsoft.com/office/officeart/2005/8/layout/hList1"/>
    <dgm:cxn modelId="{670EA48A-A05C-4410-9E78-838287E410EF}" type="presParOf" srcId="{845A50AF-3360-4462-9267-2E743959D4A0}" destId="{5644CD76-8C69-4D58-AD3C-109479F99613}" srcOrd="0" destOrd="0" presId="urn:microsoft.com/office/officeart/2005/8/layout/hList1"/>
    <dgm:cxn modelId="{7BBAA9FE-49D9-41F7-B4A9-DCD90EB0001B}" type="presParOf" srcId="{845A50AF-3360-4462-9267-2E743959D4A0}" destId="{14E0F025-BAFE-4697-9F69-141BC3EF819D}" srcOrd="1" destOrd="0" presId="urn:microsoft.com/office/officeart/2005/8/layout/hList1"/>
    <dgm:cxn modelId="{19BC33DE-9075-471C-925B-1B1079DB6210}" type="presParOf" srcId="{08664003-5EEA-42CB-951A-9A3F70B59264}" destId="{692A933E-BBA2-4EE5-9100-38EC4E62BD6B}" srcOrd="1" destOrd="0" presId="urn:microsoft.com/office/officeart/2005/8/layout/hList1"/>
    <dgm:cxn modelId="{247AB5D4-5F59-4B27-B356-BC30E6E81C64}" type="presParOf" srcId="{08664003-5EEA-42CB-951A-9A3F70B59264}" destId="{80BE492E-989E-45C1-89E6-ACF65ACFE12F}" srcOrd="2" destOrd="0" presId="urn:microsoft.com/office/officeart/2005/8/layout/hList1"/>
    <dgm:cxn modelId="{9529ED34-94E1-4089-88D4-119662078D67}" type="presParOf" srcId="{80BE492E-989E-45C1-89E6-ACF65ACFE12F}" destId="{2A7C0689-F131-45F4-A0BF-BEED78A5FB9E}" srcOrd="0" destOrd="0" presId="urn:microsoft.com/office/officeart/2005/8/layout/hList1"/>
    <dgm:cxn modelId="{66CAE8B0-37D2-4893-B8CD-30A42D3D2A56}" type="presParOf" srcId="{80BE492E-989E-45C1-89E6-ACF65ACFE12F}" destId="{A9BFD191-0F56-4A41-B342-8FA8CCEA47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7CD45D-59DB-4A31-A9DB-ADE7A05A5C35}" type="doc">
      <dgm:prSet loTypeId="urn:microsoft.com/office/officeart/2005/8/layout/list1" loCatId="list" qsTypeId="urn:microsoft.com/office/officeart/2005/8/quickstyle/simple1" qsCatId="simple" csTypeId="urn:microsoft.com/office/officeart/2005/8/colors/accent5_2" csCatId="accent5" phldr="1"/>
      <dgm:spPr/>
      <dgm:t>
        <a:bodyPr/>
        <a:lstStyle/>
        <a:p>
          <a:endParaRPr lang="en-US"/>
        </a:p>
      </dgm:t>
    </dgm:pt>
    <dgm:pt modelId="{90B54C6A-8C78-447D-A6EC-5A3694860159}">
      <dgm:prSet/>
      <dgm:spPr/>
      <dgm:t>
        <a:bodyPr/>
        <a:lstStyle/>
        <a:p>
          <a:pPr rtl="0"/>
          <a:r>
            <a:rPr lang="en-US" b="1"/>
            <a:t>Needs</a:t>
          </a:r>
        </a:p>
      </dgm:t>
    </dgm:pt>
    <dgm:pt modelId="{6F8E603A-9E4F-400F-B303-577F6450CF9F}" type="parTrans" cxnId="{E7760C56-B660-45C6-82B4-90241FD936F9}">
      <dgm:prSet/>
      <dgm:spPr/>
      <dgm:t>
        <a:bodyPr/>
        <a:lstStyle/>
        <a:p>
          <a:endParaRPr lang="en-US" sz="2000"/>
        </a:p>
      </dgm:t>
    </dgm:pt>
    <dgm:pt modelId="{29109B9B-8B49-4B8F-997D-7382449C1B12}" type="sibTrans" cxnId="{E7760C56-B660-45C6-82B4-90241FD936F9}">
      <dgm:prSet/>
      <dgm:spPr/>
      <dgm:t>
        <a:bodyPr/>
        <a:lstStyle/>
        <a:p>
          <a:endParaRPr lang="en-US"/>
        </a:p>
      </dgm:t>
    </dgm:pt>
    <dgm:pt modelId="{4AE35709-D1D1-4672-BE81-835061151945}">
      <dgm:prSet/>
      <dgm:spPr/>
      <dgm:t>
        <a:bodyPr/>
        <a:lstStyle/>
        <a:p>
          <a:pPr rtl="0">
            <a:buNone/>
          </a:pPr>
          <a:r>
            <a:rPr lang="en-US" dirty="0"/>
            <a:t>States of felt deprivation</a:t>
          </a:r>
        </a:p>
      </dgm:t>
    </dgm:pt>
    <dgm:pt modelId="{FF2F2AF0-922D-4424-8010-A24C87FCF9E6}" type="parTrans" cxnId="{967DBD69-5379-4DE0-8BAF-D3DAA3531CA7}">
      <dgm:prSet/>
      <dgm:spPr/>
      <dgm:t>
        <a:bodyPr/>
        <a:lstStyle/>
        <a:p>
          <a:endParaRPr lang="en-US" sz="2000"/>
        </a:p>
      </dgm:t>
    </dgm:pt>
    <dgm:pt modelId="{B87130F8-481B-46DD-BEDD-FCD1D06EAF96}" type="sibTrans" cxnId="{967DBD69-5379-4DE0-8BAF-D3DAA3531CA7}">
      <dgm:prSet/>
      <dgm:spPr/>
      <dgm:t>
        <a:bodyPr/>
        <a:lstStyle/>
        <a:p>
          <a:endParaRPr lang="en-US"/>
        </a:p>
      </dgm:t>
    </dgm:pt>
    <dgm:pt modelId="{4C8626EF-BB5C-4078-A6D8-B171F2EEA4AC}">
      <dgm:prSet/>
      <dgm:spPr/>
      <dgm:t>
        <a:bodyPr/>
        <a:lstStyle/>
        <a:p>
          <a:pPr rtl="0"/>
          <a:r>
            <a:rPr lang="en-US" b="1"/>
            <a:t>Wants</a:t>
          </a:r>
        </a:p>
      </dgm:t>
    </dgm:pt>
    <dgm:pt modelId="{256A1CF5-2A06-46B6-B558-B342BE1ABA1F}" type="parTrans" cxnId="{2E2FA8B4-78BA-40DE-9B29-160A4BEE002B}">
      <dgm:prSet/>
      <dgm:spPr/>
      <dgm:t>
        <a:bodyPr/>
        <a:lstStyle/>
        <a:p>
          <a:endParaRPr lang="en-US" sz="2000"/>
        </a:p>
      </dgm:t>
    </dgm:pt>
    <dgm:pt modelId="{0DB7413D-2EE7-43D1-AAE9-F40A342C1DB5}" type="sibTrans" cxnId="{2E2FA8B4-78BA-40DE-9B29-160A4BEE002B}">
      <dgm:prSet/>
      <dgm:spPr/>
      <dgm:t>
        <a:bodyPr/>
        <a:lstStyle/>
        <a:p>
          <a:endParaRPr lang="en-US"/>
        </a:p>
      </dgm:t>
    </dgm:pt>
    <dgm:pt modelId="{EF2FC0B3-116B-4861-9F28-70AB0852A17D}">
      <dgm:prSet/>
      <dgm:spPr/>
      <dgm:t>
        <a:bodyPr/>
        <a:lstStyle/>
        <a:p>
          <a:pPr rtl="0"/>
          <a:r>
            <a:rPr lang="en-US"/>
            <a:t>Form taken by human needs when shaped by culture and individual personality</a:t>
          </a:r>
        </a:p>
      </dgm:t>
    </dgm:pt>
    <dgm:pt modelId="{E2392491-2A66-4F52-93B9-D60DDBCFE6C5}" type="parTrans" cxnId="{F900B249-2E3D-43FA-9CF8-B5E3BA4D7444}">
      <dgm:prSet/>
      <dgm:spPr/>
      <dgm:t>
        <a:bodyPr/>
        <a:lstStyle/>
        <a:p>
          <a:endParaRPr lang="en-US" sz="2000"/>
        </a:p>
      </dgm:t>
    </dgm:pt>
    <dgm:pt modelId="{3FB3950F-2F7C-4271-B963-E2D0EFBAE7FB}" type="sibTrans" cxnId="{F900B249-2E3D-43FA-9CF8-B5E3BA4D7444}">
      <dgm:prSet/>
      <dgm:spPr/>
      <dgm:t>
        <a:bodyPr/>
        <a:lstStyle/>
        <a:p>
          <a:endParaRPr lang="en-US"/>
        </a:p>
      </dgm:t>
    </dgm:pt>
    <dgm:pt modelId="{F035B5DE-E50A-4678-98A6-A3748E51D119}">
      <dgm:prSet/>
      <dgm:spPr/>
      <dgm:t>
        <a:bodyPr/>
        <a:lstStyle/>
        <a:p>
          <a:pPr rtl="0"/>
          <a:r>
            <a:rPr lang="en-US" b="1"/>
            <a:t>Demands</a:t>
          </a:r>
        </a:p>
      </dgm:t>
    </dgm:pt>
    <dgm:pt modelId="{3A9A450E-D494-4F74-9636-EAD4D0598E54}" type="parTrans" cxnId="{B5414013-881E-4499-85B3-3CCE35F79062}">
      <dgm:prSet/>
      <dgm:spPr/>
      <dgm:t>
        <a:bodyPr/>
        <a:lstStyle/>
        <a:p>
          <a:endParaRPr lang="en-US" sz="2000"/>
        </a:p>
      </dgm:t>
    </dgm:pt>
    <dgm:pt modelId="{B76615C7-CCAF-46BF-946D-2E3F41A16F57}" type="sibTrans" cxnId="{B5414013-881E-4499-85B3-3CCE35F79062}">
      <dgm:prSet/>
      <dgm:spPr/>
      <dgm:t>
        <a:bodyPr/>
        <a:lstStyle/>
        <a:p>
          <a:endParaRPr lang="en-US"/>
        </a:p>
      </dgm:t>
    </dgm:pt>
    <dgm:pt modelId="{B270B828-AA9D-426E-8683-2B66B4FD67C0}">
      <dgm:prSet/>
      <dgm:spPr/>
      <dgm:t>
        <a:bodyPr/>
        <a:lstStyle/>
        <a:p>
          <a:pPr rtl="0"/>
          <a:r>
            <a:rPr lang="en-US"/>
            <a:t>Human wants that are backed by buying power</a:t>
          </a:r>
        </a:p>
      </dgm:t>
    </dgm:pt>
    <dgm:pt modelId="{4808A024-5848-409E-AF01-E8D066CB9495}" type="parTrans" cxnId="{C986C912-D9BC-4FDF-854C-DD27E9D6C3FB}">
      <dgm:prSet/>
      <dgm:spPr/>
      <dgm:t>
        <a:bodyPr/>
        <a:lstStyle/>
        <a:p>
          <a:endParaRPr lang="en-US" sz="2000"/>
        </a:p>
      </dgm:t>
    </dgm:pt>
    <dgm:pt modelId="{62478D94-6AD9-43C4-B0F4-07C727164171}" type="sibTrans" cxnId="{C986C912-D9BC-4FDF-854C-DD27E9D6C3FB}">
      <dgm:prSet/>
      <dgm:spPr/>
      <dgm:t>
        <a:bodyPr/>
        <a:lstStyle/>
        <a:p>
          <a:endParaRPr lang="en-US"/>
        </a:p>
      </dgm:t>
    </dgm:pt>
    <dgm:pt modelId="{A418CD6E-CCA3-4281-89C4-3694BFB3C227}">
      <dgm:prSet/>
      <dgm:spPr/>
      <dgm:t>
        <a:bodyPr/>
        <a:lstStyle/>
        <a:p>
          <a:pPr rtl="0"/>
          <a:r>
            <a:rPr lang="en-US" dirty="0"/>
            <a:t>Physical needs - Food, clothing, warmth, and safety</a:t>
          </a:r>
        </a:p>
      </dgm:t>
    </dgm:pt>
    <dgm:pt modelId="{55901E53-7841-4629-8510-833125643829}" type="parTrans" cxnId="{9FEA591B-A01A-4EEA-BB87-037BFF5DF80E}">
      <dgm:prSet/>
      <dgm:spPr/>
      <dgm:t>
        <a:bodyPr/>
        <a:lstStyle/>
        <a:p>
          <a:endParaRPr lang="en-US" sz="2000"/>
        </a:p>
      </dgm:t>
    </dgm:pt>
    <dgm:pt modelId="{9DFE1A9B-BB6D-49C4-8E22-3594A8E91CEA}" type="sibTrans" cxnId="{9FEA591B-A01A-4EEA-BB87-037BFF5DF80E}">
      <dgm:prSet/>
      <dgm:spPr/>
      <dgm:t>
        <a:bodyPr/>
        <a:lstStyle/>
        <a:p>
          <a:endParaRPr lang="en-US"/>
        </a:p>
      </dgm:t>
    </dgm:pt>
    <dgm:pt modelId="{C6973EDA-4E3E-4BC7-90A5-897BCEAFC8B0}">
      <dgm:prSet/>
      <dgm:spPr/>
      <dgm:t>
        <a:bodyPr/>
        <a:lstStyle/>
        <a:p>
          <a:r>
            <a:rPr lang="en-US"/>
            <a:t>Social needs - Belonging and affection</a:t>
          </a:r>
        </a:p>
      </dgm:t>
    </dgm:pt>
    <dgm:pt modelId="{F34FC0BA-BAB7-45C1-B2D5-56355ED3DD5D}" type="parTrans" cxnId="{5792B8DA-9259-4022-B8E5-214C8D0B135B}">
      <dgm:prSet/>
      <dgm:spPr/>
      <dgm:t>
        <a:bodyPr/>
        <a:lstStyle/>
        <a:p>
          <a:endParaRPr lang="en-US" sz="2000"/>
        </a:p>
      </dgm:t>
    </dgm:pt>
    <dgm:pt modelId="{0A2F002A-B0D7-4303-A18A-06E5782161A0}" type="sibTrans" cxnId="{5792B8DA-9259-4022-B8E5-214C8D0B135B}">
      <dgm:prSet/>
      <dgm:spPr/>
      <dgm:t>
        <a:bodyPr/>
        <a:lstStyle/>
        <a:p>
          <a:endParaRPr lang="en-US"/>
        </a:p>
      </dgm:t>
    </dgm:pt>
    <dgm:pt modelId="{DD1B14AE-1223-4929-BB3A-5F7B3C1F2186}">
      <dgm:prSet/>
      <dgm:spPr/>
      <dgm:t>
        <a:bodyPr/>
        <a:lstStyle/>
        <a:p>
          <a:r>
            <a:rPr lang="en-US"/>
            <a:t>Individual needs - Knowledge and self-expression</a:t>
          </a:r>
        </a:p>
      </dgm:t>
    </dgm:pt>
    <dgm:pt modelId="{93970D59-34F5-4223-BBFB-0334871647DB}" type="parTrans" cxnId="{CC676AD0-A486-4CE3-8628-55568B2C08FF}">
      <dgm:prSet/>
      <dgm:spPr/>
      <dgm:t>
        <a:bodyPr/>
        <a:lstStyle/>
        <a:p>
          <a:endParaRPr lang="en-US" sz="2000"/>
        </a:p>
      </dgm:t>
    </dgm:pt>
    <dgm:pt modelId="{B1F5E1A1-5C5D-476C-83D9-98338800443F}" type="sibTrans" cxnId="{CC676AD0-A486-4CE3-8628-55568B2C08FF}">
      <dgm:prSet/>
      <dgm:spPr/>
      <dgm:t>
        <a:bodyPr/>
        <a:lstStyle/>
        <a:p>
          <a:endParaRPr lang="en-US"/>
        </a:p>
      </dgm:t>
    </dgm:pt>
    <dgm:pt modelId="{13BE8267-F156-4D90-B1CE-8B5B53D724F4}" type="pres">
      <dgm:prSet presAssocID="{037CD45D-59DB-4A31-A9DB-ADE7A05A5C35}" presName="linear" presStyleCnt="0">
        <dgm:presLayoutVars>
          <dgm:dir/>
          <dgm:animLvl val="lvl"/>
          <dgm:resizeHandles val="exact"/>
        </dgm:presLayoutVars>
      </dgm:prSet>
      <dgm:spPr/>
    </dgm:pt>
    <dgm:pt modelId="{34A464B0-0929-43AB-9784-162A4E934EA9}" type="pres">
      <dgm:prSet presAssocID="{90B54C6A-8C78-447D-A6EC-5A3694860159}" presName="parentLin" presStyleCnt="0"/>
      <dgm:spPr/>
    </dgm:pt>
    <dgm:pt modelId="{EFA65018-89CA-40C9-8BA6-98F373B4F16D}" type="pres">
      <dgm:prSet presAssocID="{90B54C6A-8C78-447D-A6EC-5A3694860159}" presName="parentLeftMargin" presStyleLbl="node1" presStyleIdx="0" presStyleCnt="3"/>
      <dgm:spPr/>
    </dgm:pt>
    <dgm:pt modelId="{C762E989-4AB4-4CB9-8577-36541B3CA9CE}" type="pres">
      <dgm:prSet presAssocID="{90B54C6A-8C78-447D-A6EC-5A3694860159}" presName="parentText" presStyleLbl="node1" presStyleIdx="0" presStyleCnt="3">
        <dgm:presLayoutVars>
          <dgm:chMax val="0"/>
          <dgm:bulletEnabled val="1"/>
        </dgm:presLayoutVars>
      </dgm:prSet>
      <dgm:spPr/>
    </dgm:pt>
    <dgm:pt modelId="{81593434-0487-43D6-B601-DA430A7AA4DC}" type="pres">
      <dgm:prSet presAssocID="{90B54C6A-8C78-447D-A6EC-5A3694860159}" presName="negativeSpace" presStyleCnt="0"/>
      <dgm:spPr/>
    </dgm:pt>
    <dgm:pt modelId="{3A07A036-B33D-4E1B-8F42-5E2BC7A01F4B}" type="pres">
      <dgm:prSet presAssocID="{90B54C6A-8C78-447D-A6EC-5A3694860159}" presName="childText" presStyleLbl="conFgAcc1" presStyleIdx="0" presStyleCnt="3">
        <dgm:presLayoutVars>
          <dgm:bulletEnabled val="1"/>
        </dgm:presLayoutVars>
      </dgm:prSet>
      <dgm:spPr/>
    </dgm:pt>
    <dgm:pt modelId="{66343648-A43B-4324-B461-3CA0FC584DB0}" type="pres">
      <dgm:prSet presAssocID="{29109B9B-8B49-4B8F-997D-7382449C1B12}" presName="spaceBetweenRectangles" presStyleCnt="0"/>
      <dgm:spPr/>
    </dgm:pt>
    <dgm:pt modelId="{D8F95A5C-B8F7-4A2B-8CDE-4AF25AC4C087}" type="pres">
      <dgm:prSet presAssocID="{4C8626EF-BB5C-4078-A6D8-B171F2EEA4AC}" presName="parentLin" presStyleCnt="0"/>
      <dgm:spPr/>
    </dgm:pt>
    <dgm:pt modelId="{96D1A781-440A-44AC-8717-D06FA0FE9D37}" type="pres">
      <dgm:prSet presAssocID="{4C8626EF-BB5C-4078-A6D8-B171F2EEA4AC}" presName="parentLeftMargin" presStyleLbl="node1" presStyleIdx="0" presStyleCnt="3"/>
      <dgm:spPr/>
    </dgm:pt>
    <dgm:pt modelId="{95D09D8C-3BEE-4232-8749-DE7BBDB782BF}" type="pres">
      <dgm:prSet presAssocID="{4C8626EF-BB5C-4078-A6D8-B171F2EEA4AC}" presName="parentText" presStyleLbl="node1" presStyleIdx="1" presStyleCnt="3">
        <dgm:presLayoutVars>
          <dgm:chMax val="0"/>
          <dgm:bulletEnabled val="1"/>
        </dgm:presLayoutVars>
      </dgm:prSet>
      <dgm:spPr/>
    </dgm:pt>
    <dgm:pt modelId="{77137B30-0C9B-465C-86E7-CF6AD7D0CC56}" type="pres">
      <dgm:prSet presAssocID="{4C8626EF-BB5C-4078-A6D8-B171F2EEA4AC}" presName="negativeSpace" presStyleCnt="0"/>
      <dgm:spPr/>
    </dgm:pt>
    <dgm:pt modelId="{1BE5BB00-D888-470B-BAD9-9CBD1791FE41}" type="pres">
      <dgm:prSet presAssocID="{4C8626EF-BB5C-4078-A6D8-B171F2EEA4AC}" presName="childText" presStyleLbl="conFgAcc1" presStyleIdx="1" presStyleCnt="3">
        <dgm:presLayoutVars>
          <dgm:bulletEnabled val="1"/>
        </dgm:presLayoutVars>
      </dgm:prSet>
      <dgm:spPr/>
    </dgm:pt>
    <dgm:pt modelId="{3FA0F008-FE09-461F-9C09-ED856D7560CE}" type="pres">
      <dgm:prSet presAssocID="{0DB7413D-2EE7-43D1-AAE9-F40A342C1DB5}" presName="spaceBetweenRectangles" presStyleCnt="0"/>
      <dgm:spPr/>
    </dgm:pt>
    <dgm:pt modelId="{F00C9129-E039-4C22-B476-F404056E626A}" type="pres">
      <dgm:prSet presAssocID="{F035B5DE-E50A-4678-98A6-A3748E51D119}" presName="parentLin" presStyleCnt="0"/>
      <dgm:spPr/>
    </dgm:pt>
    <dgm:pt modelId="{BF11D91F-83CA-41BA-A3C9-3C2FB4F651CA}" type="pres">
      <dgm:prSet presAssocID="{F035B5DE-E50A-4678-98A6-A3748E51D119}" presName="parentLeftMargin" presStyleLbl="node1" presStyleIdx="1" presStyleCnt="3"/>
      <dgm:spPr/>
    </dgm:pt>
    <dgm:pt modelId="{BC8FE4B0-0C87-471D-BC31-B4F7AC64FD93}" type="pres">
      <dgm:prSet presAssocID="{F035B5DE-E50A-4678-98A6-A3748E51D119}" presName="parentText" presStyleLbl="node1" presStyleIdx="2" presStyleCnt="3">
        <dgm:presLayoutVars>
          <dgm:chMax val="0"/>
          <dgm:bulletEnabled val="1"/>
        </dgm:presLayoutVars>
      </dgm:prSet>
      <dgm:spPr/>
    </dgm:pt>
    <dgm:pt modelId="{3010FE86-0BB8-4342-890D-129AA4DA4715}" type="pres">
      <dgm:prSet presAssocID="{F035B5DE-E50A-4678-98A6-A3748E51D119}" presName="negativeSpace" presStyleCnt="0"/>
      <dgm:spPr/>
    </dgm:pt>
    <dgm:pt modelId="{A0E2585D-6559-4FA8-86D6-B3D273FDA1B0}" type="pres">
      <dgm:prSet presAssocID="{F035B5DE-E50A-4678-98A6-A3748E51D119}" presName="childText" presStyleLbl="conFgAcc1" presStyleIdx="2" presStyleCnt="3">
        <dgm:presLayoutVars>
          <dgm:bulletEnabled val="1"/>
        </dgm:presLayoutVars>
      </dgm:prSet>
      <dgm:spPr/>
    </dgm:pt>
  </dgm:ptLst>
  <dgm:cxnLst>
    <dgm:cxn modelId="{C986C912-D9BC-4FDF-854C-DD27E9D6C3FB}" srcId="{F035B5DE-E50A-4678-98A6-A3748E51D119}" destId="{B270B828-AA9D-426E-8683-2B66B4FD67C0}" srcOrd="0" destOrd="0" parTransId="{4808A024-5848-409E-AF01-E8D066CB9495}" sibTransId="{62478D94-6AD9-43C4-B0F4-07C727164171}"/>
    <dgm:cxn modelId="{B5414013-881E-4499-85B3-3CCE35F79062}" srcId="{037CD45D-59DB-4A31-A9DB-ADE7A05A5C35}" destId="{F035B5DE-E50A-4678-98A6-A3748E51D119}" srcOrd="2" destOrd="0" parTransId="{3A9A450E-D494-4F74-9636-EAD4D0598E54}" sibTransId="{B76615C7-CCAF-46BF-946D-2E3F41A16F57}"/>
    <dgm:cxn modelId="{9FEA591B-A01A-4EEA-BB87-037BFF5DF80E}" srcId="{4AE35709-D1D1-4672-BE81-835061151945}" destId="{A418CD6E-CCA3-4281-89C4-3694BFB3C227}" srcOrd="0" destOrd="0" parTransId="{55901E53-7841-4629-8510-833125643829}" sibTransId="{9DFE1A9B-BB6D-49C4-8E22-3594A8E91CEA}"/>
    <dgm:cxn modelId="{C573612F-03EA-4CDF-911C-23422065B319}" type="presOf" srcId="{90B54C6A-8C78-447D-A6EC-5A3694860159}" destId="{C762E989-4AB4-4CB9-8577-36541B3CA9CE}" srcOrd="1" destOrd="0" presId="urn:microsoft.com/office/officeart/2005/8/layout/list1"/>
    <dgm:cxn modelId="{35A1C236-F9C2-43A2-A19F-699BFC749D11}" type="presOf" srcId="{4AE35709-D1D1-4672-BE81-835061151945}" destId="{3A07A036-B33D-4E1B-8F42-5E2BC7A01F4B}" srcOrd="0" destOrd="0" presId="urn:microsoft.com/office/officeart/2005/8/layout/list1"/>
    <dgm:cxn modelId="{7274973D-7AE5-4A4C-B570-394EDA9B8083}" type="presOf" srcId="{A418CD6E-CCA3-4281-89C4-3694BFB3C227}" destId="{3A07A036-B33D-4E1B-8F42-5E2BC7A01F4B}" srcOrd="0" destOrd="1" presId="urn:microsoft.com/office/officeart/2005/8/layout/list1"/>
    <dgm:cxn modelId="{17FA2E5B-B0B3-4F40-AA82-E3EBFE5F3091}" type="presOf" srcId="{4C8626EF-BB5C-4078-A6D8-B171F2EEA4AC}" destId="{95D09D8C-3BEE-4232-8749-DE7BBDB782BF}" srcOrd="1" destOrd="0" presId="urn:microsoft.com/office/officeart/2005/8/layout/list1"/>
    <dgm:cxn modelId="{78996143-5FD3-4911-9A73-F4DF7FD91D72}" type="presOf" srcId="{C6973EDA-4E3E-4BC7-90A5-897BCEAFC8B0}" destId="{3A07A036-B33D-4E1B-8F42-5E2BC7A01F4B}" srcOrd="0" destOrd="2" presId="urn:microsoft.com/office/officeart/2005/8/layout/list1"/>
    <dgm:cxn modelId="{4A04AD64-D45E-4DF4-9EF6-5F30360EA7D3}" type="presOf" srcId="{037CD45D-59DB-4A31-A9DB-ADE7A05A5C35}" destId="{13BE8267-F156-4D90-B1CE-8B5B53D724F4}" srcOrd="0" destOrd="0" presId="urn:microsoft.com/office/officeart/2005/8/layout/list1"/>
    <dgm:cxn modelId="{F900B249-2E3D-43FA-9CF8-B5E3BA4D7444}" srcId="{4C8626EF-BB5C-4078-A6D8-B171F2EEA4AC}" destId="{EF2FC0B3-116B-4861-9F28-70AB0852A17D}" srcOrd="0" destOrd="0" parTransId="{E2392491-2A66-4F52-93B9-D60DDBCFE6C5}" sibTransId="{3FB3950F-2F7C-4271-B963-E2D0EFBAE7FB}"/>
    <dgm:cxn modelId="{967DBD69-5379-4DE0-8BAF-D3DAA3531CA7}" srcId="{90B54C6A-8C78-447D-A6EC-5A3694860159}" destId="{4AE35709-D1D1-4672-BE81-835061151945}" srcOrd="0" destOrd="0" parTransId="{FF2F2AF0-922D-4424-8010-A24C87FCF9E6}" sibTransId="{B87130F8-481B-46DD-BEDD-FCD1D06EAF96}"/>
    <dgm:cxn modelId="{B599C251-E275-4079-A523-4DB68E0D95D9}" type="presOf" srcId="{90B54C6A-8C78-447D-A6EC-5A3694860159}" destId="{EFA65018-89CA-40C9-8BA6-98F373B4F16D}" srcOrd="0" destOrd="0" presId="urn:microsoft.com/office/officeart/2005/8/layout/list1"/>
    <dgm:cxn modelId="{E7760C56-B660-45C6-82B4-90241FD936F9}" srcId="{037CD45D-59DB-4A31-A9DB-ADE7A05A5C35}" destId="{90B54C6A-8C78-447D-A6EC-5A3694860159}" srcOrd="0" destOrd="0" parTransId="{6F8E603A-9E4F-400F-B303-577F6450CF9F}" sibTransId="{29109B9B-8B49-4B8F-997D-7382449C1B12}"/>
    <dgm:cxn modelId="{F461FD56-3189-4C74-9B9F-9F8305816621}" type="presOf" srcId="{B270B828-AA9D-426E-8683-2B66B4FD67C0}" destId="{A0E2585D-6559-4FA8-86D6-B3D273FDA1B0}" srcOrd="0" destOrd="0" presId="urn:microsoft.com/office/officeart/2005/8/layout/list1"/>
    <dgm:cxn modelId="{0BF4DC83-F0EC-483D-BC5E-B8FCEFC7F419}" type="presOf" srcId="{F035B5DE-E50A-4678-98A6-A3748E51D119}" destId="{BC8FE4B0-0C87-471D-BC31-B4F7AC64FD93}" srcOrd="1" destOrd="0" presId="urn:microsoft.com/office/officeart/2005/8/layout/list1"/>
    <dgm:cxn modelId="{AC538287-9FDD-4FE8-A9AA-A834E0144168}" type="presOf" srcId="{EF2FC0B3-116B-4861-9F28-70AB0852A17D}" destId="{1BE5BB00-D888-470B-BAD9-9CBD1791FE41}" srcOrd="0" destOrd="0" presId="urn:microsoft.com/office/officeart/2005/8/layout/list1"/>
    <dgm:cxn modelId="{7BD512A7-AF6F-4932-9CAA-F3D737797311}" type="presOf" srcId="{F035B5DE-E50A-4678-98A6-A3748E51D119}" destId="{BF11D91F-83CA-41BA-A3C9-3C2FB4F651CA}" srcOrd="0" destOrd="0" presId="urn:microsoft.com/office/officeart/2005/8/layout/list1"/>
    <dgm:cxn modelId="{2E2FA8B4-78BA-40DE-9B29-160A4BEE002B}" srcId="{037CD45D-59DB-4A31-A9DB-ADE7A05A5C35}" destId="{4C8626EF-BB5C-4078-A6D8-B171F2EEA4AC}" srcOrd="1" destOrd="0" parTransId="{256A1CF5-2A06-46B6-B558-B342BE1ABA1F}" sibTransId="{0DB7413D-2EE7-43D1-AAE9-F40A342C1DB5}"/>
    <dgm:cxn modelId="{593C27C6-141C-4BE1-A560-1C97BB2C296F}" type="presOf" srcId="{4C8626EF-BB5C-4078-A6D8-B171F2EEA4AC}" destId="{96D1A781-440A-44AC-8717-D06FA0FE9D37}" srcOrd="0" destOrd="0" presId="urn:microsoft.com/office/officeart/2005/8/layout/list1"/>
    <dgm:cxn modelId="{CC676AD0-A486-4CE3-8628-55568B2C08FF}" srcId="{4AE35709-D1D1-4672-BE81-835061151945}" destId="{DD1B14AE-1223-4929-BB3A-5F7B3C1F2186}" srcOrd="2" destOrd="0" parTransId="{93970D59-34F5-4223-BBFB-0334871647DB}" sibTransId="{B1F5E1A1-5C5D-476C-83D9-98338800443F}"/>
    <dgm:cxn modelId="{5792B8DA-9259-4022-B8E5-214C8D0B135B}" srcId="{4AE35709-D1D1-4672-BE81-835061151945}" destId="{C6973EDA-4E3E-4BC7-90A5-897BCEAFC8B0}" srcOrd="1" destOrd="0" parTransId="{F34FC0BA-BAB7-45C1-B2D5-56355ED3DD5D}" sibTransId="{0A2F002A-B0D7-4303-A18A-06E5782161A0}"/>
    <dgm:cxn modelId="{374585F9-6749-4E90-A108-87E1882C1C14}" type="presOf" srcId="{DD1B14AE-1223-4929-BB3A-5F7B3C1F2186}" destId="{3A07A036-B33D-4E1B-8F42-5E2BC7A01F4B}" srcOrd="0" destOrd="3" presId="urn:microsoft.com/office/officeart/2005/8/layout/list1"/>
    <dgm:cxn modelId="{E80557A8-6A30-4840-992B-98D3503462D7}" type="presParOf" srcId="{13BE8267-F156-4D90-B1CE-8B5B53D724F4}" destId="{34A464B0-0929-43AB-9784-162A4E934EA9}" srcOrd="0" destOrd="0" presId="urn:microsoft.com/office/officeart/2005/8/layout/list1"/>
    <dgm:cxn modelId="{8734915A-0DF1-4549-8C3D-137ED3CD8B5C}" type="presParOf" srcId="{34A464B0-0929-43AB-9784-162A4E934EA9}" destId="{EFA65018-89CA-40C9-8BA6-98F373B4F16D}" srcOrd="0" destOrd="0" presId="urn:microsoft.com/office/officeart/2005/8/layout/list1"/>
    <dgm:cxn modelId="{69EFC22A-77FB-4946-BFFD-BA344221E071}" type="presParOf" srcId="{34A464B0-0929-43AB-9784-162A4E934EA9}" destId="{C762E989-4AB4-4CB9-8577-36541B3CA9CE}" srcOrd="1" destOrd="0" presId="urn:microsoft.com/office/officeart/2005/8/layout/list1"/>
    <dgm:cxn modelId="{FA4230C1-FA0F-4A68-AEFD-F487129F721B}" type="presParOf" srcId="{13BE8267-F156-4D90-B1CE-8B5B53D724F4}" destId="{81593434-0487-43D6-B601-DA430A7AA4DC}" srcOrd="1" destOrd="0" presId="urn:microsoft.com/office/officeart/2005/8/layout/list1"/>
    <dgm:cxn modelId="{139A0317-6089-4E6C-967C-0C0010C44BAB}" type="presParOf" srcId="{13BE8267-F156-4D90-B1CE-8B5B53D724F4}" destId="{3A07A036-B33D-4E1B-8F42-5E2BC7A01F4B}" srcOrd="2" destOrd="0" presId="urn:microsoft.com/office/officeart/2005/8/layout/list1"/>
    <dgm:cxn modelId="{7A24C408-73FD-46E2-A9DE-AA936ACC7913}" type="presParOf" srcId="{13BE8267-F156-4D90-B1CE-8B5B53D724F4}" destId="{66343648-A43B-4324-B461-3CA0FC584DB0}" srcOrd="3" destOrd="0" presId="urn:microsoft.com/office/officeart/2005/8/layout/list1"/>
    <dgm:cxn modelId="{DBDC5C73-B323-4618-A171-6C96DF487C94}" type="presParOf" srcId="{13BE8267-F156-4D90-B1CE-8B5B53D724F4}" destId="{D8F95A5C-B8F7-4A2B-8CDE-4AF25AC4C087}" srcOrd="4" destOrd="0" presId="urn:microsoft.com/office/officeart/2005/8/layout/list1"/>
    <dgm:cxn modelId="{629F8836-87D4-4062-A858-D7A9C7189707}" type="presParOf" srcId="{D8F95A5C-B8F7-4A2B-8CDE-4AF25AC4C087}" destId="{96D1A781-440A-44AC-8717-D06FA0FE9D37}" srcOrd="0" destOrd="0" presId="urn:microsoft.com/office/officeart/2005/8/layout/list1"/>
    <dgm:cxn modelId="{6EB9BE49-9B17-4D3A-9C4B-C3C0A8DDE714}" type="presParOf" srcId="{D8F95A5C-B8F7-4A2B-8CDE-4AF25AC4C087}" destId="{95D09D8C-3BEE-4232-8749-DE7BBDB782BF}" srcOrd="1" destOrd="0" presId="urn:microsoft.com/office/officeart/2005/8/layout/list1"/>
    <dgm:cxn modelId="{59C32A58-AFC9-42C3-AA19-6B37A514B619}" type="presParOf" srcId="{13BE8267-F156-4D90-B1CE-8B5B53D724F4}" destId="{77137B30-0C9B-465C-86E7-CF6AD7D0CC56}" srcOrd="5" destOrd="0" presId="urn:microsoft.com/office/officeart/2005/8/layout/list1"/>
    <dgm:cxn modelId="{EF117342-B0DB-48A1-9370-9766544D2752}" type="presParOf" srcId="{13BE8267-F156-4D90-B1CE-8B5B53D724F4}" destId="{1BE5BB00-D888-470B-BAD9-9CBD1791FE41}" srcOrd="6" destOrd="0" presId="urn:microsoft.com/office/officeart/2005/8/layout/list1"/>
    <dgm:cxn modelId="{96730D18-BDBA-42EF-B8B0-883BC7B14B88}" type="presParOf" srcId="{13BE8267-F156-4D90-B1CE-8B5B53D724F4}" destId="{3FA0F008-FE09-461F-9C09-ED856D7560CE}" srcOrd="7" destOrd="0" presId="urn:microsoft.com/office/officeart/2005/8/layout/list1"/>
    <dgm:cxn modelId="{D1CA18DC-0DE2-44A4-A9ED-7E76A4CB624E}" type="presParOf" srcId="{13BE8267-F156-4D90-B1CE-8B5B53D724F4}" destId="{F00C9129-E039-4C22-B476-F404056E626A}" srcOrd="8" destOrd="0" presId="urn:microsoft.com/office/officeart/2005/8/layout/list1"/>
    <dgm:cxn modelId="{30AE4F4E-4C5B-4A87-8DA0-2A726F7CF4CE}" type="presParOf" srcId="{F00C9129-E039-4C22-B476-F404056E626A}" destId="{BF11D91F-83CA-41BA-A3C9-3C2FB4F651CA}" srcOrd="0" destOrd="0" presId="urn:microsoft.com/office/officeart/2005/8/layout/list1"/>
    <dgm:cxn modelId="{2EE26052-E22F-463F-965B-3BDD4BDFC653}" type="presParOf" srcId="{F00C9129-E039-4C22-B476-F404056E626A}" destId="{BC8FE4B0-0C87-471D-BC31-B4F7AC64FD93}" srcOrd="1" destOrd="0" presId="urn:microsoft.com/office/officeart/2005/8/layout/list1"/>
    <dgm:cxn modelId="{A208A5CF-71CF-406D-B0BF-0B20F542FA3A}" type="presParOf" srcId="{13BE8267-F156-4D90-B1CE-8B5B53D724F4}" destId="{3010FE86-0BB8-4342-890D-129AA4DA4715}" srcOrd="9" destOrd="0" presId="urn:microsoft.com/office/officeart/2005/8/layout/list1"/>
    <dgm:cxn modelId="{0F116930-5F1E-4B25-8DD3-A55FF9F04BD1}" type="presParOf" srcId="{13BE8267-F156-4D90-B1CE-8B5B53D724F4}" destId="{A0E2585D-6559-4FA8-86D6-B3D273FDA1B0}" srcOrd="10" destOrd="0" presId="urn:microsoft.com/office/officeart/2005/8/layout/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85EBA-15F0-439D-BAEE-8EA3800A788F}">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233D7-9A85-4378-8BB3-CA279D99F435}">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B0D71A-C1F8-4380-8631-8139DB12AFB2}">
      <dsp:nvSpPr>
        <dsp:cNvPr id="0" name=""/>
        <dsp:cNvSpPr/>
      </dsp:nvSpPr>
      <dsp:spPr>
        <a:xfrm>
          <a:off x="801126" y="503"/>
          <a:ext cx="5787564" cy="693615"/>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Work in pairs. Take 10 minutes to find out a little information about each other.  You could include some of the following: </a:t>
          </a:r>
          <a:endParaRPr lang="en-US" sz="1600" kern="1200" dirty="0"/>
        </a:p>
      </dsp:txBody>
      <dsp:txXfrm>
        <a:off x="801126" y="503"/>
        <a:ext cx="5787564" cy="693615"/>
      </dsp:txXfrm>
    </dsp:sp>
    <dsp:sp modelId="{9AF0B73E-98E6-466F-8EDC-9A350E951013}">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DD16F-705B-4353-A929-AE5C9A2698E4}">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39305C-C2B5-4562-9BBE-21735053630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Pets</a:t>
          </a:r>
          <a:endParaRPr lang="en-US" sz="1600" kern="1200" dirty="0"/>
        </a:p>
      </dsp:txBody>
      <dsp:txXfrm>
        <a:off x="801126" y="867523"/>
        <a:ext cx="5787564" cy="693615"/>
      </dsp:txXfrm>
    </dsp:sp>
    <dsp:sp modelId="{51382819-FCD7-4287-B47D-309390B8E665}">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B25BE-A75D-4D42-864E-AC639BDC591B}">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07D22C-4FC4-4B2F-AC46-FC37A33B38E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Hobbies</a:t>
          </a:r>
          <a:endParaRPr lang="en-US" sz="1600" kern="1200"/>
        </a:p>
      </dsp:txBody>
      <dsp:txXfrm>
        <a:off x="801126" y="1734543"/>
        <a:ext cx="5787564" cy="693615"/>
      </dsp:txXfrm>
    </dsp:sp>
    <dsp:sp modelId="{6EF90966-A87D-41ED-8417-2052B0A5F762}">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331977-B872-443A-9662-4A424F63443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68A6E5-638B-48A9-9E9F-AF97314FF99A}">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What you hope to achieve in University</a:t>
          </a:r>
          <a:endParaRPr lang="en-US" sz="1600" kern="1200" dirty="0"/>
        </a:p>
      </dsp:txBody>
      <dsp:txXfrm>
        <a:off x="801126" y="2601563"/>
        <a:ext cx="5787564" cy="693615"/>
      </dsp:txXfrm>
    </dsp:sp>
    <dsp:sp modelId="{67EF0874-34FA-47DD-8A34-942FD62A7DB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7F32F-59FA-4BAE-89A8-42BC0B6F0551}">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1391B6-5B5A-4D18-BBD5-78E16C05E37A}">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Why you applied to university</a:t>
          </a:r>
          <a:endParaRPr lang="en-US" sz="1600" kern="1200" dirty="0"/>
        </a:p>
      </dsp:txBody>
      <dsp:txXfrm>
        <a:off x="801126" y="3468583"/>
        <a:ext cx="5787564" cy="693615"/>
      </dsp:txXfrm>
    </dsp:sp>
    <dsp:sp modelId="{1CBD4E2D-02BE-4175-A696-DF3B31B48520}">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00EB9-4C64-43DD-A0AF-98063B613BF7}">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539F8F-7684-4B00-9953-B765CC23D025}">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Experience</a:t>
          </a:r>
          <a:endParaRPr lang="en-US" sz="1600" kern="1200" dirty="0"/>
        </a:p>
      </dsp:txBody>
      <dsp:txXfrm>
        <a:off x="801126" y="4335603"/>
        <a:ext cx="5787564" cy="693615"/>
      </dsp:txXfrm>
    </dsp:sp>
    <dsp:sp modelId="{FCA879B7-7165-4F41-8725-09407B3622B0}">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18BAB-B1D9-43C2-82FC-E2659757FE49}">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F0639D-15A6-43DD-BC7D-1241C3309CA1}">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An interesting fact about yourself </a:t>
          </a:r>
          <a:endParaRPr lang="en-US" sz="1600" kern="1200" dirty="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4CD76-8C69-4D58-AD3C-109479F99613}">
      <dsp:nvSpPr>
        <dsp:cNvPr id="0" name=""/>
        <dsp:cNvSpPr/>
      </dsp:nvSpPr>
      <dsp:spPr>
        <a:xfrm>
          <a:off x="10209" y="241254"/>
          <a:ext cx="4955028" cy="967411"/>
        </a:xfrm>
        <a:prstGeom prst="rect">
          <a:avLst/>
        </a:prstGeom>
        <a:solidFill>
          <a:schemeClr val="accent1">
            <a:lumMod val="60000"/>
            <a:lumOff val="40000"/>
          </a:schemeClr>
        </a:solidFill>
        <a:ln w="12700" cap="flat" cmpd="sng" algn="ctr">
          <a:solidFill>
            <a:schemeClr val="accent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kern="1200" dirty="0">
              <a:solidFill>
                <a:srgbClr val="000000"/>
              </a:solidFill>
              <a:latin typeface="Arial" panose="020B0604020202020204" pitchFamily="34" charset="0"/>
              <a:cs typeface="Arial" panose="020B0604020202020204" pitchFamily="34" charset="0"/>
            </a:rPr>
            <a:t>Traditional </a:t>
          </a:r>
        </a:p>
      </dsp:txBody>
      <dsp:txXfrm>
        <a:off x="10209" y="241254"/>
        <a:ext cx="4955028" cy="967411"/>
      </dsp:txXfrm>
    </dsp:sp>
    <dsp:sp modelId="{14E0F025-BAFE-4697-9F69-141BC3EF819D}">
      <dsp:nvSpPr>
        <dsp:cNvPr id="0" name=""/>
        <dsp:cNvSpPr/>
      </dsp:nvSpPr>
      <dsp:spPr>
        <a:xfrm>
          <a:off x="9218" y="1228473"/>
          <a:ext cx="4955028" cy="3676368"/>
        </a:xfrm>
        <a:prstGeom prst="rect">
          <a:avLst/>
        </a:prstGeom>
        <a:solidFill>
          <a:schemeClr val="bg1"/>
        </a:solidFill>
        <a:ln w="12700"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View - Making a sale</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Abundance of products in the nearby shopping centers</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Television, magazine, and direct-mail ads</a:t>
          </a:r>
        </a:p>
      </dsp:txBody>
      <dsp:txXfrm>
        <a:off x="9218" y="1228473"/>
        <a:ext cx="4955028" cy="3676368"/>
      </dsp:txXfrm>
    </dsp:sp>
    <dsp:sp modelId="{2A7C0689-F131-45F4-A0BF-BEED78A5FB9E}">
      <dsp:nvSpPr>
        <dsp:cNvPr id="0" name=""/>
        <dsp:cNvSpPr/>
      </dsp:nvSpPr>
      <dsp:spPr>
        <a:xfrm>
          <a:off x="5648784" y="247458"/>
          <a:ext cx="4955028" cy="892800"/>
        </a:xfrm>
        <a:prstGeom prst="rect">
          <a:avLst/>
        </a:prstGeom>
        <a:solidFill>
          <a:schemeClr val="accent5">
            <a:lumMod val="40000"/>
            <a:lumOff val="60000"/>
          </a:schemeClr>
        </a:solidFill>
        <a:ln w="12700" cap="flat" cmpd="sng" algn="ctr">
          <a:solidFill>
            <a:schemeClr val="accent5">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kern="1200" dirty="0">
              <a:solidFill>
                <a:srgbClr val="000000"/>
              </a:solidFill>
              <a:latin typeface="Arial" panose="020B0604020202020204" pitchFamily="34" charset="0"/>
              <a:cs typeface="Arial" panose="020B0604020202020204" pitchFamily="34" charset="0"/>
            </a:rPr>
            <a:t>Contemporary</a:t>
          </a:r>
          <a:r>
            <a:rPr lang="en-US" sz="2800" kern="1200" dirty="0">
              <a:solidFill>
                <a:srgbClr val="000000"/>
              </a:solidFill>
            </a:rPr>
            <a:t> </a:t>
          </a:r>
        </a:p>
      </dsp:txBody>
      <dsp:txXfrm>
        <a:off x="5648784" y="247458"/>
        <a:ext cx="4955028" cy="892800"/>
      </dsp:txXfrm>
    </dsp:sp>
    <dsp:sp modelId="{A9BFD191-0F56-4A41-B342-8FA8CCEA47A1}">
      <dsp:nvSpPr>
        <dsp:cNvPr id="0" name=""/>
        <dsp:cNvSpPr/>
      </dsp:nvSpPr>
      <dsp:spPr>
        <a:xfrm>
          <a:off x="5648836" y="1096841"/>
          <a:ext cx="4955028" cy="3825585"/>
        </a:xfrm>
        <a:prstGeom prst="rect">
          <a:avLst/>
        </a:prstGeom>
        <a:solidFill>
          <a:schemeClr val="bg1">
            <a:alpha val="90000"/>
          </a:schemeClr>
        </a:solidFill>
        <a:ln w="12700" cap="flat" cmpd="sng" algn="ctr">
          <a:solidFill>
            <a:schemeClr val="accent5">
              <a:lumMod val="40000"/>
              <a:lumOff val="6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View - Satisfying customer needs</a:t>
          </a: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Reach customers directly, personally, and interactively</a:t>
          </a:r>
        </a:p>
      </dsp:txBody>
      <dsp:txXfrm>
        <a:off x="5648836" y="1096841"/>
        <a:ext cx="4955028" cy="3825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7A036-B33D-4E1B-8F42-5E2BC7A01F4B}">
      <dsp:nvSpPr>
        <dsp:cNvPr id="0" name=""/>
        <dsp:cNvSpPr/>
      </dsp:nvSpPr>
      <dsp:spPr>
        <a:xfrm>
          <a:off x="0" y="267412"/>
          <a:ext cx="10753725" cy="1461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4609" tIns="333248" rIns="834609" bIns="113792" numCol="1" spcCol="1270" anchor="t" anchorCtr="0">
          <a:noAutofit/>
        </a:bodyPr>
        <a:lstStyle/>
        <a:p>
          <a:pPr marL="171450" lvl="1" indent="-171450" algn="l" defTabSz="711200" rtl="0">
            <a:lnSpc>
              <a:spcPct val="90000"/>
            </a:lnSpc>
            <a:spcBef>
              <a:spcPct val="0"/>
            </a:spcBef>
            <a:spcAft>
              <a:spcPct val="15000"/>
            </a:spcAft>
            <a:buNone/>
          </a:pPr>
          <a:r>
            <a:rPr lang="en-US" sz="1600" kern="1200" dirty="0"/>
            <a:t>States of felt deprivation</a:t>
          </a:r>
        </a:p>
        <a:p>
          <a:pPr marL="342900" lvl="2" indent="-171450" algn="l" defTabSz="711200" rtl="0">
            <a:lnSpc>
              <a:spcPct val="90000"/>
            </a:lnSpc>
            <a:spcBef>
              <a:spcPct val="0"/>
            </a:spcBef>
            <a:spcAft>
              <a:spcPct val="15000"/>
            </a:spcAft>
            <a:buChar char="•"/>
          </a:pPr>
          <a:r>
            <a:rPr lang="en-US" sz="1600" kern="1200" dirty="0"/>
            <a:t>Physical needs - Food, clothing, warmth, and safety</a:t>
          </a:r>
        </a:p>
        <a:p>
          <a:pPr marL="342900" lvl="2" indent="-171450" algn="l" defTabSz="711200">
            <a:lnSpc>
              <a:spcPct val="90000"/>
            </a:lnSpc>
            <a:spcBef>
              <a:spcPct val="0"/>
            </a:spcBef>
            <a:spcAft>
              <a:spcPct val="15000"/>
            </a:spcAft>
            <a:buChar char="•"/>
          </a:pPr>
          <a:r>
            <a:rPr lang="en-US" sz="1600" kern="1200"/>
            <a:t>Social needs - Belonging and affection</a:t>
          </a:r>
        </a:p>
        <a:p>
          <a:pPr marL="342900" lvl="2" indent="-171450" algn="l" defTabSz="711200">
            <a:lnSpc>
              <a:spcPct val="90000"/>
            </a:lnSpc>
            <a:spcBef>
              <a:spcPct val="0"/>
            </a:spcBef>
            <a:spcAft>
              <a:spcPct val="15000"/>
            </a:spcAft>
            <a:buChar char="•"/>
          </a:pPr>
          <a:r>
            <a:rPr lang="en-US" sz="1600" kern="1200"/>
            <a:t>Individual needs - Knowledge and self-expression</a:t>
          </a:r>
        </a:p>
      </dsp:txBody>
      <dsp:txXfrm>
        <a:off x="0" y="267412"/>
        <a:ext cx="10753725" cy="1461600"/>
      </dsp:txXfrm>
    </dsp:sp>
    <dsp:sp modelId="{C762E989-4AB4-4CB9-8577-36541B3CA9CE}">
      <dsp:nvSpPr>
        <dsp:cNvPr id="0" name=""/>
        <dsp:cNvSpPr/>
      </dsp:nvSpPr>
      <dsp:spPr>
        <a:xfrm>
          <a:off x="537686" y="31252"/>
          <a:ext cx="7527607"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526" tIns="0" rIns="284526" bIns="0" numCol="1" spcCol="1270" anchor="ctr" anchorCtr="0">
          <a:noAutofit/>
        </a:bodyPr>
        <a:lstStyle/>
        <a:p>
          <a:pPr marL="0" lvl="0" indent="0" algn="l" defTabSz="711200" rtl="0">
            <a:lnSpc>
              <a:spcPct val="90000"/>
            </a:lnSpc>
            <a:spcBef>
              <a:spcPct val="0"/>
            </a:spcBef>
            <a:spcAft>
              <a:spcPct val="35000"/>
            </a:spcAft>
            <a:buNone/>
          </a:pPr>
          <a:r>
            <a:rPr lang="en-US" sz="1600" b="1" kern="1200"/>
            <a:t>Needs</a:t>
          </a:r>
        </a:p>
      </dsp:txBody>
      <dsp:txXfrm>
        <a:off x="560743" y="54309"/>
        <a:ext cx="7481493" cy="426206"/>
      </dsp:txXfrm>
    </dsp:sp>
    <dsp:sp modelId="{1BE5BB00-D888-470B-BAD9-9CBD1791FE41}">
      <dsp:nvSpPr>
        <dsp:cNvPr id="0" name=""/>
        <dsp:cNvSpPr/>
      </dsp:nvSpPr>
      <dsp:spPr>
        <a:xfrm>
          <a:off x="0" y="2051572"/>
          <a:ext cx="10753725"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4609" tIns="333248" rIns="834609" bIns="113792" numCol="1" spcCol="1270" anchor="t" anchorCtr="0">
          <a:noAutofit/>
        </a:bodyPr>
        <a:lstStyle/>
        <a:p>
          <a:pPr marL="171450" lvl="1" indent="-171450" algn="l" defTabSz="711200" rtl="0">
            <a:lnSpc>
              <a:spcPct val="90000"/>
            </a:lnSpc>
            <a:spcBef>
              <a:spcPct val="0"/>
            </a:spcBef>
            <a:spcAft>
              <a:spcPct val="15000"/>
            </a:spcAft>
            <a:buChar char="•"/>
          </a:pPr>
          <a:r>
            <a:rPr lang="en-US" sz="1600" kern="1200"/>
            <a:t>Form taken by human needs when shaped by culture and individual personality</a:t>
          </a:r>
        </a:p>
      </dsp:txBody>
      <dsp:txXfrm>
        <a:off x="0" y="2051572"/>
        <a:ext cx="10753725" cy="680400"/>
      </dsp:txXfrm>
    </dsp:sp>
    <dsp:sp modelId="{95D09D8C-3BEE-4232-8749-DE7BBDB782BF}">
      <dsp:nvSpPr>
        <dsp:cNvPr id="0" name=""/>
        <dsp:cNvSpPr/>
      </dsp:nvSpPr>
      <dsp:spPr>
        <a:xfrm>
          <a:off x="537686" y="1815412"/>
          <a:ext cx="7527607"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526" tIns="0" rIns="284526" bIns="0" numCol="1" spcCol="1270" anchor="ctr" anchorCtr="0">
          <a:noAutofit/>
        </a:bodyPr>
        <a:lstStyle/>
        <a:p>
          <a:pPr marL="0" lvl="0" indent="0" algn="l" defTabSz="711200" rtl="0">
            <a:lnSpc>
              <a:spcPct val="90000"/>
            </a:lnSpc>
            <a:spcBef>
              <a:spcPct val="0"/>
            </a:spcBef>
            <a:spcAft>
              <a:spcPct val="35000"/>
            </a:spcAft>
            <a:buNone/>
          </a:pPr>
          <a:r>
            <a:rPr lang="en-US" sz="1600" b="1" kern="1200"/>
            <a:t>Wants</a:t>
          </a:r>
        </a:p>
      </dsp:txBody>
      <dsp:txXfrm>
        <a:off x="560743" y="1838469"/>
        <a:ext cx="7481493" cy="426206"/>
      </dsp:txXfrm>
    </dsp:sp>
    <dsp:sp modelId="{A0E2585D-6559-4FA8-86D6-B3D273FDA1B0}">
      <dsp:nvSpPr>
        <dsp:cNvPr id="0" name=""/>
        <dsp:cNvSpPr/>
      </dsp:nvSpPr>
      <dsp:spPr>
        <a:xfrm>
          <a:off x="0" y="3054532"/>
          <a:ext cx="10753725"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4609" tIns="333248" rIns="834609" bIns="113792" numCol="1" spcCol="1270" anchor="t" anchorCtr="0">
          <a:noAutofit/>
        </a:bodyPr>
        <a:lstStyle/>
        <a:p>
          <a:pPr marL="171450" lvl="1" indent="-171450" algn="l" defTabSz="711200" rtl="0">
            <a:lnSpc>
              <a:spcPct val="90000"/>
            </a:lnSpc>
            <a:spcBef>
              <a:spcPct val="0"/>
            </a:spcBef>
            <a:spcAft>
              <a:spcPct val="15000"/>
            </a:spcAft>
            <a:buChar char="•"/>
          </a:pPr>
          <a:r>
            <a:rPr lang="en-US" sz="1600" kern="1200"/>
            <a:t>Human wants that are backed by buying power</a:t>
          </a:r>
        </a:p>
      </dsp:txBody>
      <dsp:txXfrm>
        <a:off x="0" y="3054532"/>
        <a:ext cx="10753725" cy="680400"/>
      </dsp:txXfrm>
    </dsp:sp>
    <dsp:sp modelId="{BC8FE4B0-0C87-471D-BC31-B4F7AC64FD93}">
      <dsp:nvSpPr>
        <dsp:cNvPr id="0" name=""/>
        <dsp:cNvSpPr/>
      </dsp:nvSpPr>
      <dsp:spPr>
        <a:xfrm>
          <a:off x="537686" y="2818372"/>
          <a:ext cx="7527607"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526" tIns="0" rIns="284526" bIns="0" numCol="1" spcCol="1270" anchor="ctr" anchorCtr="0">
          <a:noAutofit/>
        </a:bodyPr>
        <a:lstStyle/>
        <a:p>
          <a:pPr marL="0" lvl="0" indent="0" algn="l" defTabSz="711200" rtl="0">
            <a:lnSpc>
              <a:spcPct val="90000"/>
            </a:lnSpc>
            <a:spcBef>
              <a:spcPct val="0"/>
            </a:spcBef>
            <a:spcAft>
              <a:spcPct val="35000"/>
            </a:spcAft>
            <a:buNone/>
          </a:pPr>
          <a:r>
            <a:rPr lang="en-US" sz="1600" b="1" kern="1200"/>
            <a:t>Demands</a:t>
          </a:r>
        </a:p>
      </dsp:txBody>
      <dsp:txXfrm>
        <a:off x="560743" y="2841429"/>
        <a:ext cx="7481493" cy="4262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6FED1-9482-41BD-8397-03C69AA3D83F}" type="datetimeFigureOut">
              <a:rPr lang="en-GB" smtClean="0"/>
              <a:t>17/09/2025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428F8-542A-4F7D-BF3D-71D78AFC89C4}" type="slidenum">
              <a:rPr lang="en-GB" smtClean="0"/>
              <a:t>‹#›</a:t>
            </a:fld>
            <a:endParaRPr lang="en-GB"/>
          </a:p>
        </p:txBody>
      </p:sp>
    </p:spTree>
    <p:extLst>
      <p:ext uri="{BB962C8B-B14F-4D97-AF65-F5344CB8AC3E}">
        <p14:creationId xmlns:p14="http://schemas.microsoft.com/office/powerpoint/2010/main" val="957951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marketing-insider.eu/marketing-concept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marketingdonut.co.uk/marketing/marketing-strategy/your-target-market/six-steps-to-defining-your-target-market"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www.business2community.com/digital-marketing/6-marketing-activities-for-small-business-and-mid-market-companies-01336198" TargetMode="External"/><Relationship Id="rId5" Type="http://schemas.openxmlformats.org/officeDocument/2006/relationships/hyperlink" Target="https://www.youtube.com/watch?v=w0EKS2YfLc0" TargetMode="External"/><Relationship Id="rId4" Type="http://schemas.openxmlformats.org/officeDocument/2006/relationships/hyperlink" Target="http://www.entrepreneur.com/article/226146"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research and select an appropriate blogging platform </a:t>
            </a:r>
          </a:p>
          <a:p>
            <a:endParaRPr lang="en-GB" dirty="0"/>
          </a:p>
          <a:p>
            <a:r>
              <a:rPr lang="en-GB" dirty="0"/>
              <a:t>Work out amongst your group how many blog posts you are going altogether, and each (everyone should do at least 2), and what the focus of these will be – you should again avoid duplication.</a:t>
            </a:r>
          </a:p>
          <a:p>
            <a:endParaRPr lang="en-GB" dirty="0"/>
          </a:p>
          <a:p>
            <a:r>
              <a:rPr lang="en-GB" dirty="0"/>
              <a:t>There is material on Moodle, to be engaged with as part of the self-directed activities, about blogging. You should also do your own research about this, to ensure you write these in an appropriate style. Be mindful, these will be on a public platform, and you are expected to represent the University accordingly.</a:t>
            </a:r>
          </a:p>
          <a:p>
            <a:endParaRPr lang="en-GB" dirty="0"/>
          </a:p>
          <a:p>
            <a:r>
              <a:rPr lang="en-GB" dirty="0"/>
              <a:t>Link theory into your delivery of the blogs. Not that you write about marketing theory in the, but that you consider marketing theory in your delivery – your target market, your content, etc. This should become more clear to you as we progress through the semester, particularly when we cover digital marketing. </a:t>
            </a:r>
          </a:p>
          <a:p>
            <a:endParaRPr lang="en-GB" dirty="0"/>
          </a:p>
          <a:p>
            <a:r>
              <a:rPr lang="en-GB" dirty="0"/>
              <a:t>It is </a:t>
            </a:r>
            <a:r>
              <a:rPr lang="en-GB" u="sng" dirty="0"/>
              <a:t>very</a:t>
            </a:r>
            <a:r>
              <a:rPr lang="en-GB" u="none" dirty="0"/>
              <a:t> important that you support each other and work together as a group to complete this assignment to a high standard. To be clear, each group member is responsible for submitting their own blog posts to Turnitin, and you will receive individual marks. Both a link to the platform and the text of the blogs. </a:t>
            </a:r>
            <a:endParaRPr lang="en-GB" dirty="0"/>
          </a:p>
          <a:p>
            <a:endParaRPr lang="en-GB" dirty="0"/>
          </a:p>
          <a:p>
            <a:endParaRPr lang="en-GB" dirty="0"/>
          </a:p>
          <a:p>
            <a:endParaRPr lang="en-GB" dirty="0"/>
          </a:p>
          <a:p>
            <a:endParaRPr lang="en-GB" dirty="0"/>
          </a:p>
          <a:p>
            <a:pPr lvl="0" algn="just"/>
            <a:r>
              <a:rPr lang="en-GB" sz="1200" b="1" dirty="0"/>
              <a:t>Introduction</a:t>
            </a:r>
          </a:p>
          <a:p>
            <a:pPr lvl="0" algn="just"/>
            <a:endParaRPr lang="en-GB" sz="1200" b="0" dirty="0"/>
          </a:p>
          <a:p>
            <a:pPr lvl="0" algn="just"/>
            <a:r>
              <a:rPr lang="en-GB" sz="1200" b="0" dirty="0"/>
              <a:t>Definition of marketing – remember, reputable source for this. </a:t>
            </a:r>
            <a:r>
              <a:rPr lang="en-GB" sz="1200" b="0" u="sng" dirty="0"/>
              <a:t>Not</a:t>
            </a:r>
            <a:r>
              <a:rPr lang="en-GB" sz="1200" b="0" u="none" dirty="0"/>
              <a:t> Wikipedia or the like. </a:t>
            </a:r>
          </a:p>
          <a:p>
            <a:pPr lvl="0" algn="just"/>
            <a:r>
              <a:rPr lang="en-GB" sz="1200" b="0" u="none" dirty="0"/>
              <a:t>Indicate the purpose of the essay and the topics you will cover within it to meet the overall task criteria.</a:t>
            </a:r>
          </a:p>
          <a:p>
            <a:pPr lvl="0" algn="just"/>
            <a:endParaRPr lang="en-GB" sz="1200" b="0" dirty="0"/>
          </a:p>
          <a:p>
            <a:pPr lvl="0" algn="just"/>
            <a:r>
              <a:rPr lang="en-GB" sz="1200" b="1" dirty="0"/>
              <a:t>Evaluation of the role of marketing in organisations. You should consider how effective marketing helps companies to achieve their organisational goals/objectives</a:t>
            </a:r>
          </a:p>
          <a:p>
            <a:pPr lvl="0" algn="just"/>
            <a:endParaRPr lang="en-GB" sz="1200" b="1" dirty="0"/>
          </a:p>
          <a:p>
            <a:pPr lvl="0" algn="just"/>
            <a:r>
              <a:rPr lang="en-GB" sz="1200" b="0" dirty="0"/>
              <a:t>Why is marketing important? What does effective marketing add to an organisation?</a:t>
            </a:r>
          </a:p>
          <a:p>
            <a:pPr lvl="0" algn="just"/>
            <a:r>
              <a:rPr lang="en-GB" sz="1200" b="0" dirty="0"/>
              <a:t>Links here to competitive advantage/creating value for customers, so repeat business/how marketing objectives contribute to meeting the overall organisational goals.</a:t>
            </a:r>
          </a:p>
          <a:p>
            <a:pPr lvl="0" algn="just"/>
            <a:endParaRPr lang="en-GB" sz="1200" b="1" dirty="0"/>
          </a:p>
          <a:p>
            <a:pPr lvl="0" algn="just"/>
            <a:r>
              <a:rPr lang="en-GB" sz="1200" b="1" dirty="0"/>
              <a:t>Factors and trends influencing the macro environment and how this impact marketing decisions within organisations</a:t>
            </a:r>
          </a:p>
          <a:p>
            <a:pPr lvl="0" algn="just"/>
            <a:r>
              <a:rPr lang="en-GB" sz="1200" b="0" dirty="0"/>
              <a:t>We will go through macro environment next week, so this will make more sense then. I’ll address any Qs you have about this at that point, as the concepts likely won’t make sense to you at this point. </a:t>
            </a:r>
          </a:p>
          <a:p>
            <a:pPr lvl="0" algn="just"/>
            <a:endParaRPr lang="en-GB" sz="1200" b="1" dirty="0"/>
          </a:p>
          <a:p>
            <a:pPr lvl="0" algn="just"/>
            <a:r>
              <a:rPr lang="en-GB" sz="1200" b="1" dirty="0"/>
              <a:t>How organisations may need to adapt their marketing in the digital age, particularly considering the emergence and development of social media as a marketing tool/platform</a:t>
            </a:r>
          </a:p>
          <a:p>
            <a:pPr lvl="0" algn="just"/>
            <a:endParaRPr lang="en-GB" sz="1200" b="1" dirty="0"/>
          </a:p>
          <a:p>
            <a:pPr lvl="0" algn="just"/>
            <a:r>
              <a:rPr lang="en-GB" sz="1200" b="0" dirty="0"/>
              <a:t>Digital marketing we will look at in more detail on Monday, touched on it this week – we will cover more on social media as we progress through the term.</a:t>
            </a:r>
          </a:p>
          <a:p>
            <a:pPr lvl="0" algn="just"/>
            <a:endParaRPr lang="en-GB" sz="1200" b="1" dirty="0"/>
          </a:p>
          <a:p>
            <a:pPr marL="0" indent="0" algn="just">
              <a:buNone/>
            </a:pPr>
            <a:endParaRPr lang="en-GB" sz="1200" b="1" dirty="0"/>
          </a:p>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campaign resulted in ‘Y’, you need some examples to support this, or an example at least. You also have to make links to theory – target markets &amp; segmentation, 7P’s, promotions mix, etc. All of which we will discuss this term. So these terms are not expected to be familiar to you now, but will become so as we move through the term. </a:t>
            </a: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8</a:t>
            </a:fld>
            <a:endParaRPr lang="en-GB"/>
          </a:p>
        </p:txBody>
      </p:sp>
    </p:spTree>
    <p:extLst>
      <p:ext uri="{BB962C8B-B14F-4D97-AF65-F5344CB8AC3E}">
        <p14:creationId xmlns:p14="http://schemas.microsoft.com/office/powerpoint/2010/main" val="2919960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https://marketing-insider.eu/evolution-of-marketing-theory/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Production Orientation</a:t>
            </a:r>
          </a:p>
          <a:p>
            <a:r>
              <a:rPr lang="en-GB" sz="1200" b="0" i="0" kern="1200" dirty="0">
                <a:solidFill>
                  <a:schemeClr val="tx1"/>
                </a:solidFill>
                <a:effectLst/>
                <a:latin typeface="+mn-lt"/>
                <a:ea typeface="+mn-ea"/>
                <a:cs typeface="+mn-cs"/>
              </a:rPr>
              <a:t>The evolution of marketing theory starts with </a:t>
            </a:r>
            <a:r>
              <a:rPr lang="en-GB" sz="1200" b="0" i="0" u="none" strike="noStrike" kern="1200" dirty="0">
                <a:solidFill>
                  <a:schemeClr val="tx1"/>
                </a:solidFill>
                <a:effectLst/>
                <a:latin typeface="+mn-lt"/>
                <a:ea typeface="+mn-ea"/>
                <a:cs typeface="+mn-cs"/>
                <a:hlinkClick r:id="rId3"/>
              </a:rPr>
              <a:t>production orientation</a:t>
            </a:r>
            <a:r>
              <a:rPr lang="en-GB" sz="1200" b="0" i="0" kern="1200" dirty="0">
                <a:solidFill>
                  <a:schemeClr val="tx1"/>
                </a:solidFill>
                <a:effectLst/>
                <a:latin typeface="+mn-lt"/>
                <a:ea typeface="+mn-ea"/>
                <a:cs typeface="+mn-cs"/>
              </a:rPr>
              <a:t>. Production orientation is the view that the route to corporate success lies in production efficiency, getting production costs as low as possible (usually by manufacturing in very large volume) in order to reduce costs and prices.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orientation had its beginnings at the start of the Industrial Revolution. Up until the nineteenth century, almost everything was hand-made and made to measure. Clothing was produced by tailors to almost exact measurements or was made at home, houses and vehicles were produced to customer specification, and relatively few items were standardized. Producing in this way is relatively expensive, consequently prices were high for most goods and people owned correspondingly fewer things. When machines were introduced to speed up the manufacturing process, costs dropped to perhaps one tenth of the cost of customized products, so that prices could also be cut provided enough goods could be sold.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longer the production run, the lower the costs and consequently the greater the profit: customers were prepared to accept items that were not exactly meeting their needs, since prices were a fraction of what they would have had to pay for the perfect, tailor-made article. For manufacturers, the key to success was therefore ever more efficient (and low-cost) production, but at the cost of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Orientation</a:t>
            </a:r>
          </a:p>
          <a:p>
            <a:r>
              <a:rPr lang="en-GB" sz="1200" b="0" i="0" kern="1200" dirty="0">
                <a:solidFill>
                  <a:schemeClr val="tx1"/>
                </a:solidFill>
                <a:effectLst/>
                <a:latin typeface="+mn-lt"/>
                <a:ea typeface="+mn-ea"/>
                <a:cs typeface="+mn-cs"/>
              </a:rPr>
              <a:t>This concept is based on the idea that manufacturing companies can produce far more goods than the market can accept. So, Sales was born. Sales-oriented companies assume that people do not want to buy goods, and will not do so unless they are persuaded to do so: such companies concentrate on the needs of the seller rather than the needs of the buyer.</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3"/>
              </a:rPr>
              <a:t>Sales orientation</a:t>
            </a:r>
            <a:r>
              <a:rPr lang="en-GB" sz="1200" b="0" i="0" kern="1200" dirty="0">
                <a:solidFill>
                  <a:schemeClr val="tx1"/>
                </a:solidFill>
                <a:effectLst/>
                <a:latin typeface="+mn-lt"/>
                <a:ea typeface="+mn-ea"/>
                <a:cs typeface="+mn-cs"/>
              </a:rPr>
              <a:t> relies on several assumptions: first, that customers do not really want to spend their money: second, that they must be persuaded by the use of hard-hitting sales techniques: third, that they will not mind being persuaded and will be happy for the salesperson to call again and persuade them some more: and fourth, that success comes through using aggressive promotional techniques.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Sales orientation is still fairly common, especially in firms selling unsought goods such as home improvements and insurance, and often results in short-term gains. In the longer term, customers will judge the company on the quality of its products and after-sales service, and (ultimately) on value for money. Sales orientation should not be con- fused with the practice of personal selling: successful salespeople do not operate on the basis of persuasion, but rather on the basis of identifying and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as driver</a:t>
            </a:r>
          </a:p>
          <a:p>
            <a:r>
              <a:rPr lang="en-GB" sz="1200" b="0" i="0" kern="1200" dirty="0">
                <a:solidFill>
                  <a:schemeClr val="tx1"/>
                </a:solidFill>
                <a:effectLst/>
                <a:latin typeface="+mn-lt"/>
                <a:ea typeface="+mn-ea"/>
                <a:cs typeface="+mn-cs"/>
              </a:rPr>
              <a:t>AKA Marketing orientation. Marketing orientation means being driven by customer needs: this is sometimes also called customer orientation. Companies that are truly marketing oriented will always start with the customer’s needs, whatever the business problem. Customers can be grouped according to their different needs, and a slightly different product offered to each group. This type of differentiation allows the company to provide for the needs of a larger group in total, because each target segment of the market is able to satisfy its needs through purchase of one or other of the company’s products.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underlying assumption of marketing orientation is that customers want to satisfy their needs, and will be willing to buy products that do so. Customer need includes a need for information about the products, advice about product usage, availability of products and so forth. Customer need therefore goes beyond the basic core benefits of the product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Marketing orientation also implies that customer needs are the driving force throughout the organization. Decisions within the organization, in every department from manufacture through to delivery, need to be taken in consideration of customer needs at every stage. Quality control in the factory, accurate information given by telephonists and receptionists, and courteous deliveries by drivers all play a part in delivering customer value. Three components can be identified to determine the degree to which a company is marketing-orientated: competitor orientation, customer orientation and inter-functional co-ordination.</a:t>
            </a:r>
          </a:p>
        </p:txBody>
      </p:sp>
      <p:sp>
        <p:nvSpPr>
          <p:cNvPr id="4" name="Slide Number Placeholder 3"/>
          <p:cNvSpPr>
            <a:spLocks noGrp="1"/>
          </p:cNvSpPr>
          <p:nvPr>
            <p:ph type="sldNum" sz="quarter" idx="5"/>
          </p:nvPr>
        </p:nvSpPr>
        <p:spPr/>
        <p:txBody>
          <a:bodyPr/>
          <a:lstStyle/>
          <a:p>
            <a:fld id="{325428F8-542A-4F7D-BF3D-71D78AFC89C4}" type="slidenum">
              <a:rPr lang="en-GB" smtClean="0"/>
              <a:t>14</a:t>
            </a:fld>
            <a:endParaRPr lang="en-GB"/>
          </a:p>
        </p:txBody>
      </p:sp>
    </p:spTree>
    <p:extLst>
      <p:ext uri="{BB962C8B-B14F-4D97-AF65-F5344CB8AC3E}">
        <p14:creationId xmlns:p14="http://schemas.microsoft.com/office/powerpoint/2010/main" val="1827394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F08ACB9-1C43-4421-9353-5CC5413A5F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48AEBECA-20E9-4557-8042-744C56A202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Marketing comes in two forms—traditional and contemporary.</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traditional form, marketing is seen in abundance at shopping malls and in magazine, television, and direct-mail advertisements. Therefore, marketing in the old sense refers to making a sale—“telling and selling”.</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contemporary form, marketers have assembled a host of new marketing approaches—imaginative Web sites, mobile  phone apps, blogs, online videos, and social media. Thus, marketing in the new sense involves satisfying customer needs.</a:t>
            </a:r>
          </a:p>
        </p:txBody>
      </p:sp>
      <p:sp>
        <p:nvSpPr>
          <p:cNvPr id="14340" name="Slide Number Placeholder 3">
            <a:extLst>
              <a:ext uri="{FF2B5EF4-FFF2-40B4-BE49-F238E27FC236}">
                <a16:creationId xmlns:a16="http://schemas.microsoft.com/office/drawing/2014/main" id="{83577EF0-AEC2-4BF4-98A9-584014EDA1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F64110-6030-49E7-A7AE-DF0DEE957634}" type="slidenum">
              <a:rPr lang="en-US" altLang="en-US" smtClean="0">
                <a:latin typeface="Arial" panose="020B0604020202020204" pitchFamily="34" charset="0"/>
                <a:ea typeface="MS PGothic" panose="020B0600070205080204" pitchFamily="34" charset="-128"/>
              </a:rPr>
              <a:pPr>
                <a:spcBef>
                  <a:spcPct val="0"/>
                </a:spcBef>
              </a:pPr>
              <a:t>15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 us back to consumer as driver</a:t>
            </a:r>
          </a:p>
          <a:p>
            <a:endParaRPr lang="en-GB" dirty="0"/>
          </a:p>
          <a:p>
            <a:r>
              <a:rPr lang="en-GB" dirty="0"/>
              <a:t>Marketing orientation/concept</a:t>
            </a:r>
          </a:p>
          <a:p>
            <a:endParaRPr lang="en-GB" dirty="0"/>
          </a:p>
          <a:p>
            <a:r>
              <a:rPr lang="en-GB" dirty="0"/>
              <a:t>Consumer wants/needs at the centre</a:t>
            </a:r>
          </a:p>
          <a:p>
            <a:endParaRPr lang="en-GB" dirty="0"/>
          </a:p>
          <a:p>
            <a:pPr algn="just">
              <a:buFont typeface="Arial" panose="020B0604020202020204" pitchFamily="34" charset="0"/>
              <a:buChar char="•"/>
            </a:pPr>
            <a:r>
              <a:rPr lang="en-GB" altLang="en-US" sz="1200" b="1" dirty="0"/>
              <a:t>Customer centred –market sensing and responding: </a:t>
            </a:r>
            <a:r>
              <a:rPr lang="en-GB" altLang="en-US" sz="1200" b="0" dirty="0"/>
              <a:t>Second guessing the way the market will turn and producing goods/service that respond to this. Hard to do. Unexpected development – </a:t>
            </a:r>
            <a:r>
              <a:rPr lang="en-GB" altLang="en-US" sz="1200" b="0" dirty="0" err="1"/>
              <a:t>covid</a:t>
            </a:r>
            <a:r>
              <a:rPr lang="en-GB" altLang="en-US" sz="1200" b="0" dirty="0"/>
              <a:t>. Masks development.</a:t>
            </a:r>
            <a:endParaRPr lang="en-GB" altLang="en-US" sz="1200" b="1" dirty="0"/>
          </a:p>
          <a:p>
            <a:pPr algn="just">
              <a:buFont typeface="Arial" panose="020B0604020202020204" pitchFamily="34" charset="0"/>
              <a:buChar char="•"/>
            </a:pPr>
            <a:r>
              <a:rPr lang="en-GB" altLang="en-US" sz="1200" b="1" dirty="0"/>
              <a:t>Takes an outside-in perspective:</a:t>
            </a:r>
            <a:r>
              <a:rPr lang="en-GB" altLang="en-US" sz="1200" b="0" dirty="0"/>
              <a:t> Looks at what is going on around them, the marketing environment, and responds, as opposed to saying ‘this is what we do’</a:t>
            </a:r>
            <a:endParaRPr lang="en-GB" altLang="en-US" sz="1200" b="1" dirty="0"/>
          </a:p>
          <a:p>
            <a:pPr algn="just">
              <a:buFont typeface="Arial" panose="020B0604020202020204" pitchFamily="34" charset="0"/>
              <a:buChar char="•"/>
            </a:pPr>
            <a:r>
              <a:rPr lang="en-GB" altLang="en-US" sz="1200" b="1" dirty="0"/>
              <a:t>Well-defined market, customer needs and integration of marketing activities: </a:t>
            </a:r>
            <a:r>
              <a:rPr lang="en-GB" altLang="en-US" sz="1200" b="0" dirty="0"/>
              <a:t>Already addressed customer needs. We will look at IMC in Week 8 (I think), but integration of marketing activities, </a:t>
            </a:r>
            <a:r>
              <a:rPr lang="en-GB" altLang="en-US" sz="1200" b="1" i="1" dirty="0"/>
              <a:t>any ideas?</a:t>
            </a:r>
            <a:r>
              <a:rPr lang="en-GB" altLang="en-US" sz="1200" b="0" i="0" u="none" dirty="0"/>
              <a:t> Essentially, ‘singing from same hymn sheet’, all comms saying same thing, same message</a:t>
            </a:r>
            <a:endParaRPr lang="en-GB" altLang="en-US" sz="1200" b="1" dirty="0"/>
          </a:p>
          <a:p>
            <a:pPr algn="just">
              <a:buFont typeface="Arial" panose="020B0604020202020204" pitchFamily="34" charset="0"/>
              <a:buChar char="•"/>
            </a:pPr>
            <a:r>
              <a:rPr lang="en-GB" altLang="en-US" sz="1200" b="1" dirty="0"/>
              <a:t>Creating lasting relationships based on customer value and satisfaction:</a:t>
            </a:r>
            <a:r>
              <a:rPr lang="en-GB" altLang="en-US" sz="1200" b="0" dirty="0"/>
              <a:t> Concerned with after the purchase, repeat business, not just initial sale</a:t>
            </a:r>
            <a:endParaRPr lang="en-GB" altLang="en-US" sz="1200" b="1" dirty="0"/>
          </a:p>
          <a:p>
            <a:pPr algn="just">
              <a:buFont typeface="Arial" panose="020B0604020202020204" pitchFamily="34" charset="0"/>
              <a:buChar char="•"/>
            </a:pPr>
            <a:r>
              <a:rPr lang="en-GB" altLang="en-US" sz="1200" b="1" dirty="0"/>
              <a:t>Delivering better ‘value’ than your competitors: </a:t>
            </a:r>
            <a:r>
              <a:rPr lang="en-GB" altLang="en-US" sz="1200" b="0" dirty="0"/>
              <a:t>Competitive advantage. Value not just cheaper but whole package</a:t>
            </a:r>
            <a:endParaRPr lang="en-GB" altLang="en-US" sz="1200" b="1"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16</a:t>
            </a:fld>
            <a:endParaRPr lang="en-GB"/>
          </a:p>
        </p:txBody>
      </p:sp>
    </p:spTree>
    <p:extLst>
      <p:ext uri="{BB962C8B-B14F-4D97-AF65-F5344CB8AC3E}">
        <p14:creationId xmlns:p14="http://schemas.microsoft.com/office/powerpoint/2010/main" val="3396120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 us back to consumer as driver</a:t>
            </a:r>
          </a:p>
          <a:p>
            <a:endParaRPr lang="en-GB" dirty="0"/>
          </a:p>
          <a:p>
            <a:r>
              <a:rPr lang="en-GB" dirty="0"/>
              <a:t>Marketing orientation/concept</a:t>
            </a:r>
          </a:p>
          <a:p>
            <a:endParaRPr lang="en-GB" dirty="0"/>
          </a:p>
          <a:p>
            <a:r>
              <a:rPr lang="en-GB" dirty="0"/>
              <a:t>Consumer wants/needs at the centre</a:t>
            </a:r>
          </a:p>
          <a:p>
            <a:endParaRPr lang="en-GB" dirty="0"/>
          </a:p>
          <a:p>
            <a:pPr algn="just">
              <a:buFont typeface="Arial" panose="020B0604020202020204" pitchFamily="34" charset="0"/>
              <a:buChar char="•"/>
            </a:pPr>
            <a:r>
              <a:rPr lang="en-GB" altLang="en-US" sz="1200" b="1" dirty="0"/>
              <a:t>Customer centred –market sensing and responding: </a:t>
            </a:r>
            <a:r>
              <a:rPr lang="en-GB" altLang="en-US" sz="1200" b="0" dirty="0"/>
              <a:t>Second guessing the way the market will turn and producing goods/service that respond to this. Hard to do. Unexpected development – </a:t>
            </a:r>
            <a:r>
              <a:rPr lang="en-GB" altLang="en-US" sz="1200" b="0" dirty="0" err="1"/>
              <a:t>covid</a:t>
            </a:r>
            <a:r>
              <a:rPr lang="en-GB" altLang="en-US" sz="1200" b="0" dirty="0"/>
              <a:t>. Masks development.</a:t>
            </a:r>
            <a:endParaRPr lang="en-GB" altLang="en-US" sz="1200" b="1" dirty="0"/>
          </a:p>
          <a:p>
            <a:pPr algn="just">
              <a:buFont typeface="Arial" panose="020B0604020202020204" pitchFamily="34" charset="0"/>
              <a:buChar char="•"/>
            </a:pPr>
            <a:r>
              <a:rPr lang="en-GB" altLang="en-US" sz="1200" b="1" dirty="0"/>
              <a:t>Takes an outside-in perspective:</a:t>
            </a:r>
            <a:r>
              <a:rPr lang="en-GB" altLang="en-US" sz="1200" b="0" dirty="0"/>
              <a:t> Looks at what is going on around them, the marketing environment, and responds, as opposed to saying ‘this is what we do’</a:t>
            </a:r>
            <a:endParaRPr lang="en-GB" altLang="en-US" sz="1200" b="1" dirty="0"/>
          </a:p>
          <a:p>
            <a:pPr algn="just">
              <a:buFont typeface="Arial" panose="020B0604020202020204" pitchFamily="34" charset="0"/>
              <a:buChar char="•"/>
            </a:pPr>
            <a:r>
              <a:rPr lang="en-GB" altLang="en-US" sz="1200" b="1" dirty="0"/>
              <a:t>Well-defined market, customer needs and integration of marketing activities: </a:t>
            </a:r>
            <a:r>
              <a:rPr lang="en-GB" altLang="en-US" sz="1200" b="0" dirty="0"/>
              <a:t>Already addressed customer needs. We will look at IMC in Week 8 (I think), but integration of marketing activities, </a:t>
            </a:r>
            <a:r>
              <a:rPr lang="en-GB" altLang="en-US" sz="1200" b="1" i="1" dirty="0"/>
              <a:t>any ideas?</a:t>
            </a:r>
            <a:r>
              <a:rPr lang="en-GB" altLang="en-US" sz="1200" b="0" i="0" u="none" dirty="0"/>
              <a:t> Essentially, ‘singing from same hymn sheet’, all comms saying same thing, same message</a:t>
            </a:r>
            <a:endParaRPr lang="en-GB" altLang="en-US" sz="1200" b="1" dirty="0"/>
          </a:p>
          <a:p>
            <a:pPr algn="just">
              <a:buFont typeface="Arial" panose="020B0604020202020204" pitchFamily="34" charset="0"/>
              <a:buChar char="•"/>
            </a:pPr>
            <a:r>
              <a:rPr lang="en-GB" altLang="en-US" sz="1200" b="1" dirty="0"/>
              <a:t>Creating lasting relationships based on customer value and satisfaction:</a:t>
            </a:r>
            <a:r>
              <a:rPr lang="en-GB" altLang="en-US" sz="1200" b="0" dirty="0"/>
              <a:t> Concerned with after the purchase, repeat business, not just initial sale</a:t>
            </a:r>
            <a:endParaRPr lang="en-GB" altLang="en-US" sz="1200" b="1" dirty="0"/>
          </a:p>
          <a:p>
            <a:pPr algn="just">
              <a:buFont typeface="Arial" panose="020B0604020202020204" pitchFamily="34" charset="0"/>
              <a:buChar char="•"/>
            </a:pPr>
            <a:r>
              <a:rPr lang="en-GB" altLang="en-US" sz="1200" b="1" dirty="0"/>
              <a:t>Delivering better ‘value’ than your competitors: </a:t>
            </a:r>
            <a:r>
              <a:rPr lang="en-GB" altLang="en-US" sz="1200" b="0" dirty="0"/>
              <a:t>Competitive advantage. Value not just cheaper but whole package</a:t>
            </a:r>
            <a:endParaRPr lang="en-GB" altLang="en-US" sz="1200" b="1"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17</a:t>
            </a:fld>
            <a:endParaRPr lang="en-GB"/>
          </a:p>
        </p:txBody>
      </p:sp>
    </p:spTree>
    <p:extLst>
      <p:ext uri="{BB962C8B-B14F-4D97-AF65-F5344CB8AC3E}">
        <p14:creationId xmlns:p14="http://schemas.microsoft.com/office/powerpoint/2010/main" val="1666595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 people. You and me. Individuals or groups, but general public</a:t>
            </a:r>
          </a:p>
          <a:p>
            <a:endParaRPr lang="en-GB" dirty="0"/>
          </a:p>
          <a:p>
            <a:r>
              <a:rPr lang="en-GB" dirty="0"/>
              <a:t>Business – B2B sales. Provide product or service for business users. Machinery or outsourcing, marketing or HR E.G.</a:t>
            </a:r>
          </a:p>
          <a:p>
            <a:endParaRPr lang="en-GB" dirty="0"/>
          </a:p>
          <a:p>
            <a:r>
              <a:rPr lang="en-GB" dirty="0"/>
              <a:t>Not for profit – </a:t>
            </a:r>
            <a:r>
              <a:rPr lang="en-GB" b="1" dirty="0"/>
              <a:t>any ideas?</a:t>
            </a:r>
            <a:r>
              <a:rPr lang="en-GB" b="0" dirty="0"/>
              <a:t> Charities, etc.</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Government -</a:t>
            </a:r>
            <a:r>
              <a:rPr lang="en-GB" altLang="en-US" sz="1200" dirty="0"/>
              <a:t> e.g. public health, defence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0" dirty="0"/>
              <a:t>Global marketing – increasingly a globalised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endParaRPr lang="en-GB"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19</a:t>
            </a:fld>
            <a:endParaRPr lang="en-GB"/>
          </a:p>
        </p:txBody>
      </p:sp>
    </p:spTree>
    <p:extLst>
      <p:ext uri="{BB962C8B-B14F-4D97-AF65-F5344CB8AC3E}">
        <p14:creationId xmlns:p14="http://schemas.microsoft.com/office/powerpoint/2010/main" val="2517297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A9E07F0-4CF6-4F68-99F8-66429E3520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A7C4742-5C93-405B-9BEB-A3FBB1A35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Customer needs are the states of felt deprivation. They include basic physical needs for food, clothing, warmth, and safety; social needs for belonging and affection; and individual needs for knowledge and self-expression.</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Wants are the form human needs take as they are shaped by culture and individual personality. </a:t>
            </a:r>
            <a:r>
              <a:rPr lang="en-US" altLang="en-US" dirty="0">
                <a:ea typeface="MS PGothic" panose="020B0600070205080204" pitchFamily="34" charset="-128"/>
              </a:rPr>
              <a:t>For example, an American needs food but wants a Big Mac, French fries, and a soft drink. </a:t>
            </a:r>
            <a:r>
              <a:rPr lang="en-US" altLang="en-US" dirty="0">
                <a:solidFill>
                  <a:srgbClr val="008000"/>
                </a:solidFill>
                <a:ea typeface="MS PGothic" panose="020B0600070205080204" pitchFamily="34" charset="-128"/>
              </a:rPr>
              <a:t>Wants are shaped by one’s society and are described in terms of objects that will satisfy those needs.</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When backed by buying power, wants become demands. Given their wants and resources, people demand products and services with benefits that add up to the most value and satisfaction.</a:t>
            </a:r>
          </a:p>
        </p:txBody>
      </p:sp>
      <p:sp>
        <p:nvSpPr>
          <p:cNvPr id="20484" name="Slide Number Placeholder 3">
            <a:extLst>
              <a:ext uri="{FF2B5EF4-FFF2-40B4-BE49-F238E27FC236}">
                <a16:creationId xmlns:a16="http://schemas.microsoft.com/office/drawing/2014/main" id="{F807F32E-007F-4376-A819-4F56455979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F562AE-0048-49FD-9713-257A22683312}" type="slidenum">
              <a:rPr lang="en-US" altLang="en-US">
                <a:latin typeface="Arial" panose="020B0604020202020204" pitchFamily="34" charset="0"/>
                <a:ea typeface="MS PGothic" panose="020B0600070205080204" pitchFamily="34" charset="-128"/>
              </a:rPr>
              <a:pPr>
                <a:spcBef>
                  <a:spcPct val="0"/>
                </a:spcBef>
              </a:pPr>
              <a:t>20</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24</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6029F10-6410-48B3-B253-4C4066953F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CC6FAF8-0267-4CF5-85B2-880BDCD1E0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This figure presents a simple, five-step model of the marketing process for creating and capturing customer value</a:t>
            </a:r>
          </a:p>
          <a:p>
            <a:endParaRPr lang="en-US" altLang="en-US" dirty="0">
              <a:solidFill>
                <a:srgbClr val="008000"/>
              </a:solidFill>
              <a:ea typeface="MS PGothic" panose="020B0600070205080204" pitchFamily="34" charset="-128"/>
            </a:endParaRPr>
          </a:p>
          <a:p>
            <a:r>
              <a:rPr lang="en-US" altLang="en-US" dirty="0">
                <a:ea typeface="MS PGothic" panose="020B0600070205080204" pitchFamily="34" charset="-128"/>
              </a:rPr>
              <a:t>In the first four steps, companies work to understand consumers, create customer value, and build strong customer relationships.</a:t>
            </a:r>
          </a:p>
          <a:p>
            <a:endParaRPr lang="en-US" altLang="en-US" dirty="0">
              <a:ea typeface="MS PGothic" panose="020B0600070205080204" pitchFamily="34" charset="-128"/>
            </a:endParaRPr>
          </a:p>
          <a:p>
            <a:r>
              <a:rPr lang="en-US" altLang="en-US" dirty="0">
                <a:ea typeface="MS PGothic" panose="020B0600070205080204" pitchFamily="34" charset="-128"/>
              </a:rPr>
              <a:t>In the final step, companies reap the rewards of creating superior customer value. </a:t>
            </a:r>
            <a:r>
              <a:rPr lang="en-US" altLang="en-US" dirty="0">
                <a:solidFill>
                  <a:srgbClr val="008000"/>
                </a:solidFill>
                <a:ea typeface="MS PGothic" panose="020B0600070205080204" pitchFamily="34" charset="-128"/>
              </a:rPr>
              <a:t>The rewards are in the form of sales, profits, and long-term customer equity.</a:t>
            </a:r>
          </a:p>
        </p:txBody>
      </p:sp>
      <p:sp>
        <p:nvSpPr>
          <p:cNvPr id="18436" name="Slide Number Placeholder 3">
            <a:extLst>
              <a:ext uri="{FF2B5EF4-FFF2-40B4-BE49-F238E27FC236}">
                <a16:creationId xmlns:a16="http://schemas.microsoft.com/office/drawing/2014/main" id="{4D474299-870C-462B-B3FC-9C245E80BB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AA07A05-4A8B-495A-9D24-CCEC90FB7DED}" type="slidenum">
              <a:rPr lang="en-US" altLang="en-US">
                <a:latin typeface="Arial" panose="020B0604020202020204" pitchFamily="34" charset="0"/>
                <a:ea typeface="MS PGothic" panose="020B0600070205080204" pitchFamily="34" charset="-128"/>
              </a:rPr>
              <a:pPr>
                <a:spcBef>
                  <a:spcPct val="0"/>
                </a:spcBef>
              </a:pPr>
              <a:t>25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i="0" kern="1200" dirty="0">
                <a:solidFill>
                  <a:schemeClr val="tx1"/>
                </a:solidFill>
                <a:effectLst/>
                <a:latin typeface="+mn-lt"/>
                <a:ea typeface="+mn-ea"/>
                <a:cs typeface="+mn-cs"/>
              </a:rPr>
              <a:t>Target Audience</a:t>
            </a:r>
          </a:p>
          <a:p>
            <a:pPr marL="228600" indent="-228600">
              <a:buAutoNum type="arabicPeriod"/>
            </a:pP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Who are you trying to reach through your marketing efforts? Who falls into the category defined as </a:t>
            </a:r>
            <a:r>
              <a:rPr lang="en-GB" sz="1200" b="0" i="1" kern="1200" dirty="0">
                <a:solidFill>
                  <a:schemeClr val="tx1"/>
                </a:solidFill>
                <a:effectLst/>
                <a:latin typeface="+mn-lt"/>
                <a:ea typeface="+mn-ea"/>
                <a:cs typeface="+mn-cs"/>
              </a:rPr>
              <a:t>the perfect customer</a:t>
            </a:r>
            <a:r>
              <a:rPr lang="en-GB" sz="1200" b="0" i="0" kern="1200" dirty="0">
                <a:solidFill>
                  <a:schemeClr val="tx1"/>
                </a:solidFill>
                <a:effectLst/>
                <a:latin typeface="+mn-lt"/>
                <a:ea typeface="+mn-ea"/>
                <a:cs typeface="+mn-cs"/>
              </a:rPr>
              <a:t>? This is the first step in every marketing strategy: identify your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target audience</a:t>
            </a:r>
            <a:r>
              <a:rPr lang="en-GB" sz="1200" b="0" i="0" kern="1200" dirty="0">
                <a:solidFill>
                  <a:schemeClr val="tx1"/>
                </a:solidFill>
                <a:effectLst/>
                <a:latin typeface="+mn-lt"/>
                <a:ea typeface="+mn-ea"/>
                <a:cs typeface="+mn-cs"/>
              </a:rPr>
              <a:t>. This doesn’t mean you’ll ignore potential buyers who don’t fit into the criteria you set at this stage. Everyone interested in your products and services will still be able to get them, but you should definitely narrow your marketing efforts to the category of people you are most likely to attract.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Levi’s, for example, aims to attract young, vibrant people who love the mix of modern and classic. That’s the customer their whole marketing strategy is focused on.</a:t>
            </a:r>
          </a:p>
          <a:p>
            <a:endParaRPr lang="en-GB" dirty="0"/>
          </a:p>
          <a:p>
            <a:r>
              <a:rPr lang="en-GB" sz="1200" b="0" i="0" kern="1200" dirty="0">
                <a:solidFill>
                  <a:schemeClr val="tx1"/>
                </a:solidFill>
                <a:effectLst/>
                <a:latin typeface="+mn-lt"/>
                <a:ea typeface="+mn-ea"/>
                <a:cs typeface="+mn-cs"/>
              </a:rPr>
              <a:t>When you identify the interests of your target customer, you’ll adjust the overall style of your marketing strategy in a way that suits this category of users. You’ll create the perfect TV ads, you’ll write blog posts in a language they understand, and you’ll easily connect with them via social media.</a:t>
            </a:r>
          </a:p>
          <a:p>
            <a:endParaRPr lang="en-GB" sz="1200" b="1" i="0" u="none"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2. Awareness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ultimate goal of any business is to gain more trust with current clients and achieve better brand awareness among the target audience. Some of the classic ways to boost the awareness for your brand include advertising (TV, newspapers, magazines, and online) and word of mouth. These tactics are not outdated as many contemporary marketers think. You should still consider them as part of your content marketing strategy.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However, in the current market conditions, the concept of building brand awareness is mostly determined through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online marketing techniques</a:t>
            </a:r>
            <a:r>
              <a:rPr lang="en-GB" sz="1200" b="0" i="0" kern="1200" dirty="0">
                <a:solidFill>
                  <a:schemeClr val="tx1"/>
                </a:solidFill>
                <a:effectLst/>
                <a:latin typeface="+mn-lt"/>
                <a:ea typeface="+mn-ea"/>
                <a:cs typeface="+mn-cs"/>
              </a:rPr>
              <a:t>. This means that your business needs a website, as well as a blog where you will post high-quality articles related to your niches. Videos, podcasts, infographics, images, and presentations are also important. Visual and audio content creates lasting impressions.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IKEA = </a:t>
            </a:r>
            <a:r>
              <a:rPr lang="en-GB" dirty="0">
                <a:hlinkClick r:id="rId5"/>
              </a:rPr>
              <a:t>https://www.youtube.com/watch?v=w0EKS2YfLc0</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3. Unique Advantages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brand has to offer a unique advantage if you want your target audience to choose it over competitors’ offers. What are the main things that distinguish your product/service from the similar offer on the market? Your USP. If you cannot identify such advantages, you better think of them as soon as possible. Then, you’ll focus your marketing strategy on promoting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for example, you’re promoting new photo editing software, you’ll face huge competition and you’ll have to attract the audience with unique features. The customer wants effectiveness, speed, great choice of filters and editing options, and unique flare that will make the photos different from the mainstream trends. If the description of your offer gets the attention of your target audience, you’ll be one step closer to achieving the goals of your marketing campaign.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Don’t make things too complicated. Elaborate commercials are annoying and counterproductive. You need to identify one or two things that make you different and promote them as much as possible. Is your product cheaper and better than everything else on the market? Well, that’s all your potential clients need.</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Communication with Your Clients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know when and how to communicate with your audience. You cannot simply create social media profiles and use them whenever you have time for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connection you develop with your customers is a key aspect for the success of your marketing strategy. Social media is certainly important, but you have to use it strategically. Consider paid advertising on Facebook, Twitter, and other platforms. These ads will be featured in front of a huge audience, so you’ll easily attract a base of followers with this method.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you obtain a decent number of followers, you’ll need to maintain successful communication with them. Don’t make it all about your business. You’ll certainly promote your products and services as the best choice on the market, but you should focus your attention on the needs and wants of your followers. Identify the problems they have and show how your business is a proper solution.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Monitor the activity of your audience and make sure to publish updates during traffic peak times!</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Activities</a:t>
            </a:r>
          </a:p>
          <a:p>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you identified your target audience, you started building brand awareness, you have a unique offer and you understood the importance of proper communication. Now you’re left with one factor that connects all previous elements of a good marketing strategy: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activities</a:t>
            </a:r>
            <a:r>
              <a:rPr lang="en-GB" sz="1200" b="0" i="0" kern="1200" dirty="0">
                <a:solidFill>
                  <a:schemeClr val="tx1"/>
                </a:solidFill>
                <a:effectLst/>
                <a:latin typeface="+mn-lt"/>
                <a:ea typeface="+mn-ea"/>
                <a:cs typeface="+mn-cs"/>
              </a:rPr>
              <a: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need to inform your target audience about the advantages of your business through a series of activities that include advertising, online presence, seminars, webinars, promotions, giveaways, interviews, and other smart ways of using media. Each and every action you take must maintain the relation with your marketing strategy.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26</a:t>
            </a:fld>
            <a:endParaRPr lang="en-GB"/>
          </a:p>
        </p:txBody>
      </p:sp>
    </p:spTree>
    <p:extLst>
      <p:ext uri="{BB962C8B-B14F-4D97-AF65-F5344CB8AC3E}">
        <p14:creationId xmlns:p14="http://schemas.microsoft.com/office/powerpoint/2010/main" val="2055027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dirty="0">
                <a:solidFill>
                  <a:schemeClr val="tx1"/>
                </a:solidFill>
                <a:effectLst/>
                <a:latin typeface="+mn-lt"/>
                <a:ea typeface="+mn-ea"/>
                <a:cs typeface="+mn-cs"/>
              </a:rPr>
              <a:t> helps to maximize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Factors that might be involved in this philosophy often aim at being socially and environmentally responsible, addressing issues such as pollution, employment conditions, safety, corporate social responsibility…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27</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BBAA4EF-7955-462D-8898-9A83E9CBF5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9A5978-92F7-4400-9902-D6D34D905EE6}" type="slidenum">
              <a:rPr lang="en-US" altLang="en-US" smtClean="0">
                <a:ea typeface="ヒラギノ角ゴ Pro W3"/>
                <a:cs typeface="ヒラギノ角ゴ Pro W3"/>
              </a:rPr>
              <a:pPr>
                <a:spcBef>
                  <a:spcPct val="0"/>
                </a:spcBef>
              </a:pPr>
              <a:t>28</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6934D610-6E1F-4003-BD4F-42A96ACADF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DD971522-D97D-4C4A-BB9C-211DF284CC5B}"/>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88D38747-4367-4BD2-8D51-C97E202738E2}" type="datetime1">
              <a:rPr lang="en-US" smtClean="0"/>
              <a:t>9/17/2025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0551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9/17/2025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9393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9/17/2025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80359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9/17/2025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868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9/17/2025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0961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9/17/2025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7393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9/17/2025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9961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9/17/2025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319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EA15526-7079-4B7B-987C-1B5FAE11A0FF}" type="datetime1">
              <a:rPr lang="en-US" smtClean="0"/>
              <a:t>9/17/2025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pPr algn="l"/>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20711789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9/17/2025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5541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9/17/2025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9090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9207366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5967495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73ED0CC-082F-4160-86E5-0D6041F12778}" type="datetime1">
              <a:rPr lang="en-US" smtClean="0"/>
              <a:t>9/17/2025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536229291"/>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EtH4B4vBWU?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a:xfrm>
            <a:off x="631370" y="1059893"/>
            <a:ext cx="3462229" cy="4738211"/>
          </a:xfrm>
        </p:spPr>
        <p:txBody>
          <a:bodyPr>
            <a:normAutofit/>
          </a:bodyPr>
          <a:lstStyle/>
          <a:p>
            <a:r>
              <a:rPr lang="en-GB" sz="3800" b="1"/>
              <a:t>BMBM4005</a:t>
            </a:r>
            <a:br>
              <a:rPr lang="en-GB" sz="3800" b="1"/>
            </a:br>
            <a:br>
              <a:rPr lang="en-GB" sz="3800" b="1"/>
            </a:br>
            <a:r>
              <a:rPr lang="en-GB" sz="3800" b="1"/>
              <a:t>MARKETING FUNDAMENTALS</a:t>
            </a:r>
          </a:p>
        </p:txBody>
      </p:sp>
      <p:sp>
        <p:nvSpPr>
          <p:cNvPr id="13" name="Rectangle 12">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78B20E-4BE6-4E40-B388-09B6565D7662}"/>
              </a:ext>
            </a:extLst>
          </p:cNvPr>
          <p:cNvSpPr>
            <a:spLocks noGrp="1"/>
          </p:cNvSpPr>
          <p:nvPr>
            <p:ph idx="1"/>
          </p:nvPr>
        </p:nvSpPr>
        <p:spPr>
          <a:xfrm>
            <a:off x="5080674" y="1059894"/>
            <a:ext cx="6349708" cy="4717972"/>
          </a:xfrm>
        </p:spPr>
        <p:txBody>
          <a:bodyPr anchor="ctr">
            <a:normAutofit/>
          </a:bodyPr>
          <a:lstStyle/>
          <a:p>
            <a:pPr marL="0" indent="0">
              <a:buNone/>
            </a:pPr>
            <a:r>
              <a:rPr lang="en-GB" b="1"/>
              <a:t>LECTURER</a:t>
            </a:r>
          </a:p>
          <a:p>
            <a:pPr marL="0" indent="0">
              <a:buNone/>
            </a:pPr>
            <a:r>
              <a:rPr lang="en-GB" b="1"/>
              <a:t>Gwyneth Jones</a:t>
            </a:r>
          </a:p>
          <a:p>
            <a:pPr marL="0" indent="0">
              <a:buNone/>
            </a:pPr>
            <a:r>
              <a:rPr lang="en-GB" b="1"/>
              <a:t>gwyneth.jones@uwtsd.ac.uk</a:t>
            </a:r>
          </a:p>
          <a:p>
            <a:pPr marL="0" indent="0">
              <a:buNone/>
            </a:pPr>
            <a:endParaRPr lang="en-GB"/>
          </a:p>
          <a:p>
            <a:pPr marL="0" indent="0">
              <a:buNone/>
            </a:pPr>
            <a:endParaRPr lang="en-GB" dirty="0"/>
          </a:p>
        </p:txBody>
      </p:sp>
    </p:spTree>
    <p:extLst>
      <p:ext uri="{BB962C8B-B14F-4D97-AF65-F5344CB8AC3E}">
        <p14:creationId xmlns:p14="http://schemas.microsoft.com/office/powerpoint/2010/main" val="7948799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631370" y="1059893"/>
            <a:ext cx="3462229" cy="4738211"/>
          </a:xfrm>
        </p:spPr>
        <p:txBody>
          <a:bodyPr>
            <a:normAutofit/>
          </a:bodyPr>
          <a:lstStyle/>
          <a:p>
            <a:r>
              <a:rPr lang="en-GB" b="1" dirty="0"/>
              <a:t>A bit about myself </a:t>
            </a:r>
          </a:p>
        </p:txBody>
      </p:sp>
      <p:sp>
        <p:nvSpPr>
          <p:cNvPr id="19" name="Rectangle 18">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895385" y="74703"/>
            <a:ext cx="7047571" cy="6479994"/>
          </a:xfrm>
        </p:spPr>
        <p:txBody>
          <a:bodyPr anchor="ctr">
            <a:normAutofit/>
          </a:bodyPr>
          <a:lstStyle/>
          <a:p>
            <a:endParaRPr lang="en-GB" sz="1500" dirty="0"/>
          </a:p>
          <a:p>
            <a:r>
              <a:rPr lang="en-GB" sz="2000" b="1" dirty="0"/>
              <a:t>My name is Gwyneth Jones. I am a full-time lecturer at </a:t>
            </a:r>
            <a:r>
              <a:rPr lang="en-GB" sz="2000" b="1" dirty="0" err="1"/>
              <a:t>UWTSD</a:t>
            </a:r>
            <a:endParaRPr lang="en-GB" sz="2000" b="1" dirty="0"/>
          </a:p>
          <a:p>
            <a:r>
              <a:rPr lang="en-GB" sz="2000" b="1" dirty="0"/>
              <a:t>I joined the University of Wales Trinity Saint David in January 2023 as a member of the university’s Institute of Management and Health. I specialise in Marketing Management and topics such as Marketing Strategy / International Marketing Strategy, Marketing Research, Marketing Communications, Digital Marketing, Brand Management and Consumer Behaviour.</a:t>
            </a:r>
          </a:p>
          <a:p>
            <a:r>
              <a:rPr lang="en-GB" sz="2000" b="1" dirty="0"/>
              <a:t>I have been lecturing for over 25 years and also have industry experience in marketing and consultancy.  I have worked throughout the UK and internationally in Dubai, UAE. within Strategic Marketing and HE education.</a:t>
            </a:r>
          </a:p>
          <a:p>
            <a:r>
              <a:rPr lang="en-GB" sz="2000" b="1" dirty="0"/>
              <a:t>Prior to </a:t>
            </a:r>
            <a:r>
              <a:rPr lang="en-GB" sz="2000" b="1" dirty="0" err="1"/>
              <a:t>UWTSD</a:t>
            </a:r>
            <a:r>
              <a:rPr lang="en-GB" sz="2000" b="1" dirty="0"/>
              <a:t> I worked at The University of Southampton</a:t>
            </a:r>
          </a:p>
          <a:p>
            <a:r>
              <a:rPr lang="en-GB" sz="2000" b="1" dirty="0"/>
              <a:t>I have a Master’s Degree in Strategic Marketing, The Chartered Institute of Marketing Post Graduate Diploma in Marketing and am a member of the CIM, CMI and HEA.</a:t>
            </a:r>
          </a:p>
          <a:p>
            <a:r>
              <a:rPr lang="en-GB" sz="2000" b="1" dirty="0"/>
              <a:t>You can contact me at gwyneth.jones@uwtsd.ac.uk</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080674" y="6554697"/>
            <a:ext cx="5029200" cy="228600"/>
          </a:xfrm>
        </p:spPr>
        <p:txBody>
          <a:bodyPr>
            <a:normAutofit lnSpcReduction="10000"/>
          </a:bodyPr>
          <a:lstStyle/>
          <a:p>
            <a:endParaRPr lang="en-US"/>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8763926" y="5876412"/>
            <a:ext cx="2926080" cy="1397039"/>
          </a:xfrm>
        </p:spPr>
        <p:txBody>
          <a:bodyPr>
            <a:normAutofit/>
          </a:bodyPr>
          <a:lstStyle/>
          <a:p>
            <a:pPr>
              <a:lnSpc>
                <a:spcPct val="90000"/>
              </a:lnSpc>
              <a:spcAft>
                <a:spcPts val="600"/>
              </a:spcAft>
            </a:pPr>
            <a:fld id="{3A98EE3D-8CD1-4C3F-BD1C-C98C9596463C}" type="slidenum">
              <a:rPr lang="en-US" sz="9500">
                <a:solidFill>
                  <a:srgbClr val="FFFFFF">
                    <a:alpha val="25000"/>
                  </a:srgbClr>
                </a:solidFill>
              </a:rPr>
              <a:pPr>
                <a:lnSpc>
                  <a:spcPct val="90000"/>
                </a:lnSpc>
                <a:spcAft>
                  <a:spcPts val="600"/>
                </a:spcAft>
              </a:pPr>
              <a:t>2</a:t>
            </a:fld>
            <a:endParaRPr lang="en-US" sz="9500">
              <a:solidFill>
                <a:srgbClr val="FFFFFF">
                  <a:alpha val="25000"/>
                </a:srgbClr>
              </a:solidFill>
            </a:endParaRPr>
          </a:p>
        </p:txBody>
      </p:sp>
    </p:spTree>
    <p:extLst>
      <p:ext uri="{BB962C8B-B14F-4D97-AF65-F5344CB8AC3E}">
        <p14:creationId xmlns:p14="http://schemas.microsoft.com/office/powerpoint/2010/main" val="41447494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A92F6-741B-4693-9168-1F6561D0A194}"/>
              </a:ext>
            </a:extLst>
          </p:cNvPr>
          <p:cNvSpPr>
            <a:spLocks noGrp="1"/>
          </p:cNvSpPr>
          <p:nvPr>
            <p:ph type="title"/>
          </p:nvPr>
        </p:nvSpPr>
        <p:spPr>
          <a:xfrm>
            <a:off x="631370" y="1059893"/>
            <a:ext cx="3462229" cy="4738211"/>
          </a:xfrm>
        </p:spPr>
        <p:txBody>
          <a:bodyPr>
            <a:normAutofit/>
          </a:bodyPr>
          <a:lstStyle/>
          <a:p>
            <a:r>
              <a:rPr lang="en-GB" b="1" dirty="0"/>
              <a:t>Module Aims</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60974-8B1B-4A00-9E22-C17309E253CF}"/>
              </a:ext>
            </a:extLst>
          </p:cNvPr>
          <p:cNvSpPr>
            <a:spLocks noGrp="1"/>
          </p:cNvSpPr>
          <p:nvPr>
            <p:ph idx="1"/>
          </p:nvPr>
        </p:nvSpPr>
        <p:spPr>
          <a:xfrm>
            <a:off x="5080674" y="1059894"/>
            <a:ext cx="6349708" cy="4717972"/>
          </a:xfrm>
        </p:spPr>
        <p:txBody>
          <a:bodyPr anchor="ctr">
            <a:normAutofit/>
          </a:bodyPr>
          <a:lstStyle/>
          <a:p>
            <a:pPr>
              <a:buFont typeface="Arial" panose="020B0604020202020204" pitchFamily="34" charset="0"/>
              <a:buChar char="•"/>
            </a:pPr>
            <a:r>
              <a:rPr lang="en-GB" sz="3200" b="1" dirty="0"/>
              <a:t>To explore the current activities and trends in marketing.</a:t>
            </a:r>
          </a:p>
          <a:p>
            <a:pPr marL="0" indent="0">
              <a:buNone/>
            </a:pPr>
            <a:endParaRPr lang="en-GB" sz="3200" b="1" dirty="0"/>
          </a:p>
          <a:p>
            <a:pPr>
              <a:buFont typeface="Arial" panose="020B0604020202020204" pitchFamily="34" charset="0"/>
              <a:buChar char="•"/>
            </a:pPr>
            <a:r>
              <a:rPr lang="en-GB" sz="3200" b="1" dirty="0"/>
              <a:t>To encourage students to investigate the range of possibilities and future opportunities in this field.</a:t>
            </a:r>
          </a:p>
          <a:p>
            <a:endParaRPr lang="en-GB" dirty="0"/>
          </a:p>
        </p:txBody>
      </p:sp>
    </p:spTree>
    <p:extLst>
      <p:ext uri="{BB962C8B-B14F-4D97-AF65-F5344CB8AC3E}">
        <p14:creationId xmlns:p14="http://schemas.microsoft.com/office/powerpoint/2010/main" val="18824099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631370" y="1059893"/>
            <a:ext cx="3462229" cy="4738211"/>
          </a:xfrm>
        </p:spPr>
        <p:txBody>
          <a:bodyPr>
            <a:normAutofit/>
          </a:bodyPr>
          <a:lstStyle/>
          <a:p>
            <a:r>
              <a:rPr lang="en-GB" b="1" dirty="0"/>
              <a:t>Learning Outcomes</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4906537" y="390293"/>
            <a:ext cx="7081023" cy="6010507"/>
          </a:xfrm>
        </p:spPr>
        <p:txBody>
          <a:bodyPr anchor="ctr">
            <a:noAutofit/>
          </a:bodyPr>
          <a:lstStyle/>
          <a:p>
            <a:pPr marL="0" indent="0">
              <a:buNone/>
            </a:pPr>
            <a:r>
              <a:rPr lang="en-GB" sz="3200" b="1" dirty="0"/>
              <a:t>Upon the successful completion of this module, the student should be able to:</a:t>
            </a:r>
          </a:p>
          <a:p>
            <a:pPr marL="457200" indent="-457200">
              <a:buFont typeface="+mj-lt"/>
              <a:buAutoNum type="arabicPeriod"/>
            </a:pPr>
            <a:r>
              <a:rPr lang="en-GB" sz="3200" b="1" dirty="0"/>
              <a:t>Evaluate the role and function of marketing in driving success and delivering results;</a:t>
            </a:r>
          </a:p>
          <a:p>
            <a:pPr marL="457200" indent="-457200">
              <a:buFont typeface="+mj-lt"/>
              <a:buAutoNum type="arabicPeriod"/>
            </a:pPr>
            <a:r>
              <a:rPr lang="en-GB" sz="3200" b="1" dirty="0"/>
              <a:t>Identify factors and trends in the marketing environment and how they affect marketing planning;</a:t>
            </a:r>
          </a:p>
          <a:p>
            <a:pPr marL="457200" indent="-457200">
              <a:buFont typeface="+mj-lt"/>
              <a:buAutoNum type="arabicPeriod"/>
            </a:pPr>
            <a:r>
              <a:rPr lang="en-GB" sz="3200" b="1" dirty="0"/>
              <a:t>Identify the elements of the marketing mix and apply them to satisfy customer needs.</a:t>
            </a:r>
          </a:p>
        </p:txBody>
      </p:sp>
    </p:spTree>
    <p:extLst>
      <p:ext uri="{BB962C8B-B14F-4D97-AF65-F5344CB8AC3E}">
        <p14:creationId xmlns:p14="http://schemas.microsoft.com/office/powerpoint/2010/main" val="25211686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631370" y="1059893"/>
            <a:ext cx="3462229" cy="4738211"/>
          </a:xfrm>
        </p:spPr>
        <p:txBody>
          <a:bodyPr>
            <a:normAutofit/>
          </a:bodyPr>
          <a:lstStyle/>
          <a:p>
            <a:r>
              <a:rPr lang="en-GB" b="1" dirty="0"/>
              <a:t>Indicative Content</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5080673" y="524107"/>
            <a:ext cx="6650409" cy="5765181"/>
          </a:xfrm>
        </p:spPr>
        <p:txBody>
          <a:bodyPr anchor="ctr">
            <a:normAutofit/>
          </a:bodyPr>
          <a:lstStyle/>
          <a:p>
            <a:pPr fontAlgn="base" hangingPunct="0">
              <a:buFont typeface="Wingdings" panose="05000000000000000000" pitchFamily="2" charset="2"/>
              <a:buChar char="§"/>
            </a:pPr>
            <a:r>
              <a:rPr lang="en-GB" sz="3200" b="1" dirty="0"/>
              <a:t>The Marketing Concept</a:t>
            </a:r>
          </a:p>
          <a:p>
            <a:pPr fontAlgn="base" hangingPunct="0">
              <a:buFont typeface="Wingdings" panose="05000000000000000000" pitchFamily="2" charset="2"/>
              <a:buChar char="§"/>
            </a:pPr>
            <a:r>
              <a:rPr lang="en-GB" sz="3200" b="1" dirty="0"/>
              <a:t>Marketing Past, Present and Future</a:t>
            </a:r>
          </a:p>
          <a:p>
            <a:pPr fontAlgn="base" hangingPunct="0">
              <a:buFont typeface="Wingdings" panose="05000000000000000000" pitchFamily="2" charset="2"/>
              <a:buChar char="§"/>
            </a:pPr>
            <a:r>
              <a:rPr lang="en-GB" sz="3200" b="1" dirty="0"/>
              <a:t>Customers and Other Stakeholders</a:t>
            </a:r>
          </a:p>
          <a:p>
            <a:pPr fontAlgn="base" hangingPunct="0">
              <a:buFont typeface="Wingdings" panose="05000000000000000000" pitchFamily="2" charset="2"/>
              <a:buChar char="§"/>
            </a:pPr>
            <a:r>
              <a:rPr lang="en-GB" sz="3200" b="1" dirty="0"/>
              <a:t>Marketing Strategy and Planning</a:t>
            </a:r>
          </a:p>
          <a:p>
            <a:pPr fontAlgn="base" hangingPunct="0">
              <a:buFont typeface="Wingdings" panose="05000000000000000000" pitchFamily="2" charset="2"/>
              <a:buChar char="§"/>
            </a:pPr>
            <a:r>
              <a:rPr lang="en-GB" sz="3200" b="1" dirty="0"/>
              <a:t>Macro and Micro Environment</a:t>
            </a:r>
          </a:p>
          <a:p>
            <a:pPr fontAlgn="base" hangingPunct="0">
              <a:buFont typeface="Wingdings" panose="05000000000000000000" pitchFamily="2" charset="2"/>
              <a:buChar char="§"/>
            </a:pPr>
            <a:r>
              <a:rPr lang="en-GB" sz="3200" b="1" dirty="0"/>
              <a:t>Marketing Information and Research</a:t>
            </a:r>
          </a:p>
          <a:p>
            <a:pPr fontAlgn="base" hangingPunct="0">
              <a:buFont typeface="Wingdings" panose="05000000000000000000" pitchFamily="2" charset="2"/>
              <a:buChar char="§"/>
            </a:pPr>
            <a:r>
              <a:rPr lang="en-GB" sz="3200" b="1" dirty="0"/>
              <a:t>Segmentation, Targeting and Positioning</a:t>
            </a:r>
          </a:p>
          <a:p>
            <a:pPr fontAlgn="base" hangingPunct="0">
              <a:buFont typeface="Wingdings" panose="05000000000000000000" pitchFamily="2" charset="2"/>
              <a:buChar char="§"/>
            </a:pPr>
            <a:r>
              <a:rPr lang="en-GB" sz="3200" b="1" dirty="0"/>
              <a:t>Branding</a:t>
            </a:r>
          </a:p>
          <a:p>
            <a:pPr fontAlgn="base" hangingPunct="0">
              <a:buFont typeface="Wingdings" panose="05000000000000000000" pitchFamily="2" charset="2"/>
              <a:buChar char="§"/>
            </a:pPr>
            <a:r>
              <a:rPr lang="en-GB" sz="3200" b="1" dirty="0"/>
              <a:t>The Marketing Mix and 7 P’s</a:t>
            </a:r>
          </a:p>
        </p:txBody>
      </p:sp>
    </p:spTree>
    <p:extLst>
      <p:ext uri="{BB962C8B-B14F-4D97-AF65-F5344CB8AC3E}">
        <p14:creationId xmlns:p14="http://schemas.microsoft.com/office/powerpoint/2010/main" val="4317433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699994-F930-4BD1-804C-3E97736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5E3040-CB0E-4155-9346-CDC038759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40A10-761A-C551-236B-EFE4B2EF2819}"/>
              </a:ext>
            </a:extLst>
          </p:cNvPr>
          <p:cNvSpPr>
            <a:spLocks noGrp="1"/>
          </p:cNvSpPr>
          <p:nvPr>
            <p:ph type="title"/>
          </p:nvPr>
        </p:nvSpPr>
        <p:spPr>
          <a:xfrm>
            <a:off x="594360" y="637125"/>
            <a:ext cx="3802276" cy="5256371"/>
          </a:xfrm>
        </p:spPr>
        <p:txBody>
          <a:bodyPr>
            <a:normAutofit/>
          </a:bodyPr>
          <a:lstStyle/>
          <a:p>
            <a:r>
              <a:rPr lang="en-GB" sz="4800" b="1" dirty="0"/>
              <a:t>Who are you?</a:t>
            </a:r>
            <a:br>
              <a:rPr lang="en-GB" sz="4800" b="1" dirty="0"/>
            </a:br>
            <a:br>
              <a:rPr lang="en-GB" sz="4800" dirty="0"/>
            </a:br>
            <a:r>
              <a:rPr lang="en-GB" sz="3600" b="1" dirty="0"/>
              <a:t>Get to know a colleague in class and introduce each other to the group</a:t>
            </a:r>
            <a:br>
              <a:rPr lang="en-GB" sz="3600" b="1" dirty="0"/>
            </a:br>
            <a:r>
              <a:rPr lang="en-GB" sz="4800" dirty="0"/>
              <a:t> </a:t>
            </a:r>
          </a:p>
        </p:txBody>
      </p:sp>
      <p:graphicFrame>
        <p:nvGraphicFramePr>
          <p:cNvPr id="5" name="Content Placeholder 2">
            <a:extLst>
              <a:ext uri="{FF2B5EF4-FFF2-40B4-BE49-F238E27FC236}">
                <a16:creationId xmlns:a16="http://schemas.microsoft.com/office/drawing/2014/main" id="{54255C73-211C-FC1F-3DDF-0EA54A7B6B80}"/>
              </a:ext>
            </a:extLst>
          </p:cNvPr>
          <p:cNvGraphicFramePr>
            <a:graphicFrameLocks noGrp="1"/>
          </p:cNvGraphicFramePr>
          <p:nvPr>
            <p:ph idx="1"/>
            <p:extLst>
              <p:ext uri="{D42A27DB-BD31-4B8C-83A1-F6EECF244321}">
                <p14:modId xmlns:p14="http://schemas.microsoft.com/office/powerpoint/2010/main" val="887037202"/>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35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86E043A-AAB7-4A37-995A-E6C5050AD748}"/>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nSpc>
                <a:spcPct val="80000"/>
              </a:lnSpc>
            </a:pPr>
            <a:r>
              <a:rPr lang="en-US" sz="8800" b="1" kern="1200" spc="-120" baseline="0" dirty="0">
                <a:solidFill>
                  <a:srgbClr val="FFFFFF"/>
                </a:solidFill>
                <a:latin typeface="+mj-lt"/>
                <a:ea typeface="+mj-ea"/>
                <a:cs typeface="+mj-cs"/>
              </a:rPr>
              <a:t>Scheme of work</a:t>
            </a:r>
          </a:p>
        </p:txBody>
      </p:sp>
      <p:sp>
        <p:nvSpPr>
          <p:cNvPr id="3" name="Content Placeholder 2">
            <a:extLst>
              <a:ext uri="{FF2B5EF4-FFF2-40B4-BE49-F238E27FC236}">
                <a16:creationId xmlns:a16="http://schemas.microsoft.com/office/drawing/2014/main" id="{E5138966-7851-4C35-BBFB-DA2E7BAAE249}"/>
              </a:ext>
            </a:extLst>
          </p:cNvPr>
          <p:cNvSpPr>
            <a:spLocks noGrp="1"/>
          </p:cNvSpPr>
          <p:nvPr>
            <p:ph idx="1"/>
          </p:nvPr>
        </p:nvSpPr>
        <p:spPr>
          <a:xfrm>
            <a:off x="609600" y="5702709"/>
            <a:ext cx="10923638" cy="521109"/>
          </a:xfrm>
        </p:spPr>
        <p:txBody>
          <a:bodyPr vert="horz" lIns="91440" tIns="45720" rIns="91440" bIns="45720" rtlCol="0">
            <a:normAutofit/>
          </a:bodyPr>
          <a:lstStyle/>
          <a:p>
            <a:pPr marL="0" indent="0">
              <a:buNone/>
            </a:pPr>
            <a:r>
              <a:rPr lang="en-US" sz="3200">
                <a:solidFill>
                  <a:schemeClr val="bg1"/>
                </a:solidFill>
                <a:latin typeface="+mj-lt"/>
              </a:rPr>
              <a:t>Week-by-week run through of semester</a:t>
            </a:r>
          </a:p>
        </p:txBody>
      </p:sp>
      <p:pic>
        <p:nvPicPr>
          <p:cNvPr id="5" name="Picture 4" descr="Person writing on a notepad">
            <a:extLst>
              <a:ext uri="{FF2B5EF4-FFF2-40B4-BE49-F238E27FC236}">
                <a16:creationId xmlns:a16="http://schemas.microsoft.com/office/drawing/2014/main" id="{C1377A1A-17B2-65AB-8516-BFB8A1CCCB4B}"/>
              </a:ext>
            </a:extLst>
          </p:cNvPr>
          <p:cNvPicPr>
            <a:picLocks noChangeAspect="1"/>
          </p:cNvPicPr>
          <p:nvPr/>
        </p:nvPicPr>
        <p:blipFill rotWithShape="1">
          <a:blip r:embed="rId2"/>
          <a:srcRect t="30521" r="-1" b="27835"/>
          <a:stretch>
            <a:fillRect/>
          </a:stretch>
        </p:blipFill>
        <p:spPr>
          <a:xfrm>
            <a:off x="635457" y="640080"/>
            <a:ext cx="10916463" cy="3602736"/>
          </a:xfrm>
          <a:prstGeom prst="rect">
            <a:avLst/>
          </a:prstGeom>
        </p:spPr>
      </p:pic>
    </p:spTree>
    <p:extLst>
      <p:ext uri="{BB962C8B-B14F-4D97-AF65-F5344CB8AC3E}">
        <p14:creationId xmlns:p14="http://schemas.microsoft.com/office/powerpoint/2010/main" val="122631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2438-B28C-45D8-B423-1001D95CF525}"/>
              </a:ext>
            </a:extLst>
          </p:cNvPr>
          <p:cNvSpPr>
            <a:spLocks noGrp="1"/>
          </p:cNvSpPr>
          <p:nvPr>
            <p:ph type="title"/>
          </p:nvPr>
        </p:nvSpPr>
        <p:spPr>
          <a:xfrm>
            <a:off x="4683125" y="499533"/>
            <a:ext cx="6562726" cy="1658198"/>
          </a:xfrm>
        </p:spPr>
        <p:txBody>
          <a:bodyPr>
            <a:normAutofit/>
          </a:bodyPr>
          <a:lstStyle/>
          <a:p>
            <a:r>
              <a:rPr lang="en-GB" b="1">
                <a:solidFill>
                  <a:srgbClr val="4B4E60"/>
                </a:solidFill>
              </a:rPr>
              <a:t>Assessments</a:t>
            </a:r>
          </a:p>
        </p:txBody>
      </p:sp>
      <p:pic>
        <p:nvPicPr>
          <p:cNvPr id="5" name="Picture 4" descr="Angled shot of pen on a graph">
            <a:extLst>
              <a:ext uri="{FF2B5EF4-FFF2-40B4-BE49-F238E27FC236}">
                <a16:creationId xmlns:a16="http://schemas.microsoft.com/office/drawing/2014/main" id="{5A58AA4C-EB44-809E-824A-D65E169DDDEE}"/>
              </a:ext>
            </a:extLst>
          </p:cNvPr>
          <p:cNvPicPr>
            <a:picLocks noChangeAspect="1"/>
          </p:cNvPicPr>
          <p:nvPr/>
        </p:nvPicPr>
        <p:blipFill rotWithShape="1">
          <a:blip r:embed="rId3"/>
          <a:srcRect l="11633" r="48717" b="-2"/>
          <a:stretch>
            <a:fillRect/>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EA0C063A-E87C-4852-A1AF-73018F46FFD8}"/>
              </a:ext>
            </a:extLst>
          </p:cNvPr>
          <p:cNvSpPr>
            <a:spLocks noGrp="1"/>
          </p:cNvSpPr>
          <p:nvPr>
            <p:ph idx="1"/>
          </p:nvPr>
        </p:nvSpPr>
        <p:spPr>
          <a:xfrm>
            <a:off x="4702557" y="2011680"/>
            <a:ext cx="6428994" cy="3766185"/>
          </a:xfrm>
        </p:spPr>
        <p:txBody>
          <a:bodyPr>
            <a:normAutofit/>
          </a:bodyPr>
          <a:lstStyle/>
          <a:p>
            <a:pPr>
              <a:buFont typeface="Arial" panose="020B0604020202020204" pitchFamily="34" charset="0"/>
              <a:buChar char="•"/>
            </a:pPr>
            <a:r>
              <a:rPr lang="en-GB" dirty="0"/>
              <a:t>Assessment briefs on Moodle</a:t>
            </a:r>
          </a:p>
          <a:p>
            <a:pPr marL="0" indent="0">
              <a:buNone/>
            </a:pPr>
            <a:endParaRPr lang="en-GB" dirty="0"/>
          </a:p>
          <a:p>
            <a:pPr>
              <a:buFont typeface="Arial" panose="020B0604020202020204" pitchFamily="34" charset="0"/>
              <a:buChar char="•"/>
            </a:pPr>
            <a:r>
              <a:rPr lang="en-GB" dirty="0"/>
              <a:t>TWO Assessments, weighted equally at 50% each</a:t>
            </a:r>
          </a:p>
        </p:txBody>
      </p:sp>
    </p:spTree>
    <p:extLst>
      <p:ext uri="{BB962C8B-B14F-4D97-AF65-F5344CB8AC3E}">
        <p14:creationId xmlns:p14="http://schemas.microsoft.com/office/powerpoint/2010/main" val="19607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5100824" y="245327"/>
            <a:ext cx="6176776" cy="745273"/>
          </a:xfrm>
        </p:spPr>
        <p:txBody>
          <a:bodyPr>
            <a:normAutofit fontScale="90000"/>
          </a:bodyPr>
          <a:lstStyle/>
          <a:p>
            <a:r>
              <a:rPr lang="en-GB" b="1" dirty="0">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5100824" y="1304693"/>
            <a:ext cx="6176776" cy="4939990"/>
          </a:xfrm>
        </p:spPr>
        <p:txBody>
          <a:bodyPr>
            <a:no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Definitions of marketing</a:t>
            </a:r>
          </a:p>
          <a:p>
            <a:pPr>
              <a:buFont typeface="Wingdings" panose="05000000000000000000" pitchFamily="2" charset="2"/>
              <a:buChar char="§"/>
            </a:pPr>
            <a:endParaRPr lang="en-GB" sz="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Evolution of marketing</a:t>
            </a:r>
          </a:p>
          <a:p>
            <a:pPr>
              <a:buFont typeface="Wingdings" panose="05000000000000000000" pitchFamily="2" charset="2"/>
              <a:buChar char="§"/>
            </a:pPr>
            <a:endParaRPr lang="en-GB" sz="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Forms of marketing</a:t>
            </a:r>
          </a:p>
          <a:p>
            <a:pPr>
              <a:buFont typeface="Wingdings" panose="05000000000000000000" pitchFamily="2" charset="2"/>
              <a:buChar char="§"/>
            </a:pPr>
            <a:endParaRPr lang="en-GB" sz="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Understanding the market place</a:t>
            </a:r>
          </a:p>
          <a:p>
            <a:pPr>
              <a:buFont typeface="Wingdings" panose="05000000000000000000" pitchFamily="2" charset="2"/>
              <a:buChar char="§"/>
            </a:pPr>
            <a:endParaRPr lang="en-GB" sz="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Components of a good marketing strategy</a:t>
            </a:r>
          </a:p>
          <a:p>
            <a:pPr>
              <a:buFont typeface="Wingdings" panose="05000000000000000000" pitchFamily="2" charset="2"/>
              <a:buChar char="§"/>
            </a:pPr>
            <a:endParaRPr lang="en-GB" sz="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Societal marketing concept</a:t>
            </a:r>
          </a:p>
        </p:txBody>
      </p:sp>
      <p:pic>
        <p:nvPicPr>
          <p:cNvPr id="5" name="Picture 4" descr="Magnifying glass showing decling performance">
            <a:extLst>
              <a:ext uri="{FF2B5EF4-FFF2-40B4-BE49-F238E27FC236}">
                <a16:creationId xmlns:a16="http://schemas.microsoft.com/office/drawing/2014/main" id="{3A3AD1EF-382B-7E82-FA7D-B74E31491617}"/>
              </a:ext>
            </a:extLst>
          </p:cNvPr>
          <p:cNvPicPr>
            <a:picLocks noChangeAspect="1"/>
          </p:cNvPicPr>
          <p:nvPr/>
        </p:nvPicPr>
        <p:blipFill>
          <a:blip r:embed="rId2"/>
          <a:srcRect l="13434" r="43997" b="-1"/>
          <a:stretch/>
        </p:blipFill>
        <p:spPr>
          <a:xfrm>
            <a:off x="-1" y="10"/>
            <a:ext cx="4373546" cy="6857990"/>
          </a:xfrm>
          <a:prstGeom prst="rect">
            <a:avLst/>
          </a:prstGeom>
        </p:spPr>
      </p:pic>
    </p:spTree>
    <p:extLst>
      <p:ext uri="{BB962C8B-B14F-4D97-AF65-F5344CB8AC3E}">
        <p14:creationId xmlns:p14="http://schemas.microsoft.com/office/powerpoint/2010/main" val="2802230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92" r="13308" b="2"/>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44204" y="669073"/>
            <a:ext cx="3665034" cy="1617943"/>
          </a:xfrm>
        </p:spPr>
        <p:txBody>
          <a:bodyPr vert="horz" lIns="91440" tIns="45720" rIns="91440" bIns="45720" rtlCol="0" anchor="b">
            <a:normAutofit/>
          </a:bodyPr>
          <a:lstStyle/>
          <a:p>
            <a:r>
              <a:rPr lang="en-US" sz="3600" b="1" dirty="0">
                <a:latin typeface="Arial" panose="020B0604020202020204" pitchFamily="34" charset="0"/>
                <a:cs typeface="Arial" panose="020B0604020202020204" pitchFamily="34" charset="0"/>
              </a:rPr>
              <a:t>Marketing – What does it mean to you?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defRPr/>
            </a:pPr>
            <a:endParaRPr lang="en-US" sz="1200" kern="1200">
              <a:solidFill>
                <a:schemeClr val="bg1"/>
              </a:solidFill>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077706" y="6356350"/>
            <a:ext cx="2743200" cy="365125"/>
          </a:xfrm>
        </p:spPr>
        <p:txBody>
          <a:bodyPr vert="horz" lIns="91440" tIns="45720" rIns="91440" bIns="45720" rtlCol="0" anchor="ctr">
            <a:normAutofit fontScale="25000" lnSpcReduction="20000"/>
          </a:bodyPr>
          <a:lstStyle/>
          <a:p>
            <a:pPr>
              <a:spcAft>
                <a:spcPts val="600"/>
              </a:spcAft>
              <a:defRPr/>
            </a:pPr>
            <a:fld id="{3A98EE3D-8CD1-4C3F-BD1C-C98C9596463C}" type="slidenum">
              <a:rPr lang="en-US" smtClean="0">
                <a:solidFill>
                  <a:schemeClr val="bg1"/>
                </a:solidFill>
                <a:latin typeface="Calibri" panose="020F0502020204030204"/>
              </a:rPr>
              <a:pPr>
                <a:spcAft>
                  <a:spcPts val="600"/>
                </a:spcAft>
                <a:defRPr/>
              </a:pPr>
              <a:t>10</a:t>
            </a:fld>
            <a:endParaRPr lang="en-US">
              <a:solidFill>
                <a:schemeClr val="bg1"/>
              </a:solidFill>
              <a:latin typeface="Calibri" panose="020F0502020204030204"/>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144966" y="2564780"/>
            <a:ext cx="3665034" cy="3360532"/>
          </a:xfrm>
          <a:prstGeom prst="rect">
            <a:avLst/>
          </a:prstGeom>
        </p:spPr>
        <p:txBody>
          <a:bodyPr vert="horz" lIns="91440" tIns="45720" rIns="91440" bIns="45720" rtlCol="0" anchor="t">
            <a:normAutofit/>
          </a:bodyPr>
          <a:lstStyle/>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What does Marketing mean to you/an </a:t>
            </a:r>
            <a:r>
              <a:rPr kumimoji="0" lang="en-US" sz="2400" b="1" i="0" u="none" strike="noStrike" cap="none" spc="0" normalizeH="0" baseline="0" noProof="0" dirty="0" err="1">
                <a:ln>
                  <a:noFill/>
                </a:ln>
                <a:effectLst/>
                <a:uLnTx/>
                <a:uFillTx/>
                <a:latin typeface="Arial" panose="020B0604020202020204" pitchFamily="34" charset="0"/>
                <a:cs typeface="Arial" panose="020B0604020202020204" pitchFamily="34" charset="0"/>
              </a:rPr>
              <a:t>organisation</a:t>
            </a: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 you are associated with?</a:t>
            </a:r>
          </a:p>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endParaRPr kumimoji="0" lang="en-US" sz="2400" b="1" i="0" u="none" strike="noStrike" cap="none" spc="0" normalizeH="0" baseline="0" noProof="0" dirty="0">
              <a:ln>
                <a:noFill/>
              </a:ln>
              <a:effectLst/>
              <a:uLnTx/>
              <a:uFillTx/>
            </a:endParaRPr>
          </a:p>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What do you think marketers do?</a:t>
            </a:r>
            <a:endPar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6054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349298" y="579864"/>
            <a:ext cx="10256212" cy="676326"/>
          </a:xfrm>
        </p:spPr>
        <p:txBody>
          <a:bodyPr>
            <a:normAutofit fontScale="90000"/>
          </a:bodyPr>
          <a:lstStyle/>
          <a:p>
            <a:r>
              <a:rPr lang="en-GB" b="1" dirty="0">
                <a:latin typeface="Arial" panose="020B0604020202020204" pitchFamily="34" charset="0"/>
                <a:cs typeface="Arial" panose="020B0604020202020204" pitchFamily="34" charset="0"/>
              </a:rPr>
              <a:t>What is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6090702" y="3262867"/>
            <a:ext cx="5236608" cy="3190519"/>
          </a:xfrm>
          <a:prstGeom prst="wedgeEllipseCallout">
            <a:avLst>
              <a:gd name="adj1" fmla="val 59072"/>
              <a:gd name="adj2" fmla="val 65604"/>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Marketing is the activity, set of institutions, and processes for creating, communicating, delivering, and exchanging offerings that have value for customers, clients, partners, and society at large - </a:t>
            </a:r>
            <a:endParaRPr lang="en-GB" i="1" dirty="0">
              <a:latin typeface="Arial" panose="020B0604020202020204" pitchFamily="34" charset="0"/>
              <a:cs typeface="Arial" panose="020B0604020202020204" pitchFamily="34" charset="0"/>
            </a:endParaRPr>
          </a:p>
          <a:p>
            <a:pPr algn="r">
              <a:defRPr/>
            </a:pPr>
            <a:r>
              <a:rPr lang="en-GB" i="1" dirty="0">
                <a:latin typeface="Arial" panose="020B0604020202020204" pitchFamily="34" charset="0"/>
                <a:cs typeface="Arial" panose="020B0604020202020204" pitchFamily="34" charset="0"/>
              </a:rPr>
              <a:t>AMA (2024)</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1435509" y="1461648"/>
            <a:ext cx="8709388" cy="1595761"/>
          </a:xfrm>
          <a:prstGeom prst="wedgeRectCallout">
            <a:avLst>
              <a:gd name="adj1" fmla="val -432"/>
              <a:gd name="adj2" fmla="val 98314"/>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Arial" panose="020B0604020202020204" pitchFamily="34" charset="0"/>
                <a:cs typeface="Arial" panose="020B0604020202020204" pitchFamily="34" charset="0"/>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Arial" panose="020B0604020202020204" pitchFamily="34" charset="0"/>
                <a:cs typeface="Arial" panose="020B0604020202020204" pitchFamily="34" charset="0"/>
              </a:rPr>
              <a:t>The Chartered Institute of Marketing 2024</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Speech Bubble: Oval 6">
            <a:extLst>
              <a:ext uri="{FF2B5EF4-FFF2-40B4-BE49-F238E27FC236}">
                <a16:creationId xmlns:a16="http://schemas.microsoft.com/office/drawing/2014/main" id="{0712D2EC-D8E2-F846-B606-9E6FE8FE0F6A}"/>
              </a:ext>
            </a:extLst>
          </p:cNvPr>
          <p:cNvSpPr/>
          <p:nvPr/>
        </p:nvSpPr>
        <p:spPr>
          <a:xfrm>
            <a:off x="893619" y="3429000"/>
            <a:ext cx="4826698" cy="2849136"/>
          </a:xfrm>
          <a:prstGeom prst="wedgeEllipseCallout">
            <a:avLst>
              <a:gd name="adj1" fmla="val -42147"/>
              <a:gd name="adj2" fmla="val 663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process by which companies create value for customers and build strong customer relationships to capture value from customers in return.”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Kotler et al. 2019</a:t>
            </a: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ADE85E68-7011-242A-7BD6-713F1A664D90}"/>
              </a:ext>
            </a:extLst>
          </p:cNvPr>
          <p:cNvPicPr>
            <a:picLocks noGrp="1" noChangeAspect="1"/>
          </p:cNvPicPr>
          <p:nvPr>
            <p:ph idx="1"/>
          </p:nvPr>
        </p:nvPicPr>
        <p:blipFill rotWithShape="1">
          <a:blip r:embed="rId2"/>
          <a:srcRect t="7925" b="7821"/>
          <a:stretch/>
        </p:blipFill>
        <p:spPr>
          <a:xfrm>
            <a:off x="20" y="1282"/>
            <a:ext cx="12191980" cy="6856718"/>
          </a:xfrm>
          <a:prstGeom prst="rect">
            <a:avLst/>
          </a:prstGeom>
        </p:spPr>
      </p:pic>
    </p:spTree>
    <p:extLst>
      <p:ext uri="{BB962C8B-B14F-4D97-AF65-F5344CB8AC3E}">
        <p14:creationId xmlns:p14="http://schemas.microsoft.com/office/powerpoint/2010/main" val="2089305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70899-2B20-8C84-2FAD-875133E9A9C0}"/>
              </a:ext>
            </a:extLst>
          </p:cNvPr>
          <p:cNvSpPr>
            <a:spLocks noGrp="1"/>
          </p:cNvSpPr>
          <p:nvPr>
            <p:ph type="title"/>
          </p:nvPr>
        </p:nvSpPr>
        <p:spPr/>
        <p:txBody>
          <a:bodyPr/>
          <a:lstStyle/>
          <a:p>
            <a:endParaRPr lang="en-GB"/>
          </a:p>
        </p:txBody>
      </p:sp>
      <p:pic>
        <p:nvPicPr>
          <p:cNvPr id="4" name="Online Media 3" title="What is marketing? Definitions of marketing by various authors 🤓">
            <a:hlinkClick r:id="" action="ppaction://media"/>
            <a:extLst>
              <a:ext uri="{FF2B5EF4-FFF2-40B4-BE49-F238E27FC236}">
                <a16:creationId xmlns:a16="http://schemas.microsoft.com/office/drawing/2014/main" id="{4797FFFF-2A97-ADF1-8023-929281FFF3C8}"/>
              </a:ext>
            </a:extLst>
          </p:cNvPr>
          <p:cNvPicPr>
            <a:picLocks noGrp="1" noRot="1" noChangeAspect="1"/>
          </p:cNvPicPr>
          <p:nvPr>
            <p:ph idx="1"/>
            <a:videoFile r:link="rId1"/>
          </p:nvPr>
        </p:nvPicPr>
        <p:blipFill>
          <a:blip r:embed="rId3"/>
          <a:stretch>
            <a:fillRect/>
          </a:stretch>
        </p:blipFill>
        <p:spPr>
          <a:xfrm>
            <a:off x="0" y="46038"/>
            <a:ext cx="12084050" cy="6797675"/>
          </a:xfrm>
          <a:prstGeom prst="rect">
            <a:avLst/>
          </a:prstGeom>
        </p:spPr>
      </p:pic>
    </p:spTree>
    <p:extLst>
      <p:ext uri="{BB962C8B-B14F-4D97-AF65-F5344CB8AC3E}">
        <p14:creationId xmlns:p14="http://schemas.microsoft.com/office/powerpoint/2010/main" val="3971760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777E8CE-AA72-464B-A951-BC11D7F5AA86}"/>
              </a:ext>
            </a:extLst>
          </p:cNvPr>
          <p:cNvSpPr>
            <a:spLocks noGrp="1"/>
          </p:cNvSpPr>
          <p:nvPr>
            <p:ph type="title"/>
          </p:nvPr>
        </p:nvSpPr>
        <p:spPr>
          <a:xfrm>
            <a:off x="1676400" y="116342"/>
            <a:ext cx="8229600" cy="1143000"/>
          </a:xfrm>
        </p:spPr>
        <p:txBody>
          <a:bodyPr>
            <a:normAutofit/>
          </a:bodyPr>
          <a:lstStyle/>
          <a:p>
            <a:r>
              <a:rPr lang="en-GB" altLang="en-US" sz="5400" b="1" dirty="0">
                <a:solidFill>
                  <a:schemeClr val="tx1"/>
                </a:solidFill>
              </a:rPr>
              <a:t>Evolution of Marketing </a:t>
            </a:r>
          </a:p>
        </p:txBody>
      </p:sp>
      <p:pic>
        <p:nvPicPr>
          <p:cNvPr id="25603" name="Content Placeholder 5">
            <a:extLst>
              <a:ext uri="{FF2B5EF4-FFF2-40B4-BE49-F238E27FC236}">
                <a16:creationId xmlns:a16="http://schemas.microsoft.com/office/drawing/2014/main" id="{F63071F8-8FD0-4794-91D2-88FAC0188DA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76400" y="1193801"/>
            <a:ext cx="9136063" cy="502448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720EBF3-992E-47DB-A62E-7013F1AECACA}"/>
              </a:ext>
            </a:extLst>
          </p:cNvPr>
          <p:cNvSpPr>
            <a:spLocks noGrp="1"/>
          </p:cNvSpPr>
          <p:nvPr>
            <p:ph type="title"/>
          </p:nvPr>
        </p:nvSpPr>
        <p:spPr>
          <a:xfrm>
            <a:off x="1323974" y="168552"/>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sz="5400" b="1" dirty="0">
                <a:solidFill>
                  <a:schemeClr val="tx1"/>
                </a:solidFill>
                <a:latin typeface="Arial" panose="020B0604020202020204" pitchFamily="34" charset="0"/>
                <a:ea typeface="MS PGothic" panose="020B0600070205080204" pitchFamily="34" charset="-128"/>
                <a:cs typeface="Arial" panose="020B0604020202020204" pitchFamily="34" charset="0"/>
              </a:rPr>
              <a:t>Forms of Marketing</a:t>
            </a:r>
          </a:p>
        </p:txBody>
      </p:sp>
      <p:graphicFrame>
        <p:nvGraphicFramePr>
          <p:cNvPr id="5" name="Content Placeholder 4">
            <a:extLst>
              <a:ext uri="{FF2B5EF4-FFF2-40B4-BE49-F238E27FC236}">
                <a16:creationId xmlns:a16="http://schemas.microsoft.com/office/drawing/2014/main" id="{87FDFA79-698F-46F7-AD51-4E19EC5C0930}"/>
              </a:ext>
            </a:extLst>
          </p:cNvPr>
          <p:cNvGraphicFramePr>
            <a:graphicFrameLocks noGrp="1"/>
          </p:cNvGraphicFramePr>
          <p:nvPr>
            <p:ph idx="1"/>
            <p:extLst>
              <p:ext uri="{D42A27DB-BD31-4B8C-83A1-F6EECF244321}">
                <p14:modId xmlns:p14="http://schemas.microsoft.com/office/powerpoint/2010/main" val="789676151"/>
              </p:ext>
            </p:extLst>
          </p:nvPr>
        </p:nvGraphicFramePr>
        <p:xfrm>
          <a:off x="1323974" y="966787"/>
          <a:ext cx="10603865" cy="5434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631370" y="1059893"/>
            <a:ext cx="3462229" cy="4738211"/>
          </a:xfrm>
        </p:spPr>
        <p:txBody>
          <a:bodyPr vert="horz" lIns="91440" tIns="45720" rIns="91440" bIns="45720" rtlCol="0" anchor="ctr">
            <a:normAutofit/>
          </a:bodyPr>
          <a:lstStyle/>
          <a:p>
            <a:r>
              <a:rPr lang="en-US" altLang="en-US" b="1" dirty="0"/>
              <a:t>Marketing Concept</a:t>
            </a:r>
          </a:p>
        </p:txBody>
      </p:sp>
      <p:sp>
        <p:nvSpPr>
          <p:cNvPr id="26634" name="Rectangle 26633">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5080673" y="256479"/>
            <a:ext cx="6479957" cy="5932448"/>
          </a:xfrm>
        </p:spPr>
        <p:txBody>
          <a:bodyPr vert="horz" lIns="91440" tIns="45720" rIns="91440" bIns="45720" rtlCol="0" anchor="ctr">
            <a:normAutofit/>
          </a:bodyPr>
          <a:lstStyle/>
          <a:p>
            <a:pPr>
              <a:buFont typeface="Wingdings" panose="05000000000000000000" pitchFamily="2" charset="2"/>
              <a:buChar char="§"/>
            </a:pPr>
            <a:r>
              <a:rPr lang="en-US" altLang="en-US" sz="2800" b="1" dirty="0"/>
              <a:t>Customer </a:t>
            </a:r>
            <a:r>
              <a:rPr lang="en-US" altLang="en-US" sz="2800" b="1" dirty="0" err="1"/>
              <a:t>centred</a:t>
            </a:r>
            <a:r>
              <a:rPr lang="en-US" altLang="en-US" sz="2800" b="1" dirty="0"/>
              <a:t> – market sensing and responding</a:t>
            </a:r>
          </a:p>
          <a:p>
            <a:pPr marL="0" indent="0">
              <a:buNone/>
            </a:pPr>
            <a:endParaRPr lang="en-US" altLang="en-US" sz="1000" b="1" dirty="0"/>
          </a:p>
          <a:p>
            <a:pPr>
              <a:buFont typeface="Wingdings" panose="05000000000000000000" pitchFamily="2" charset="2"/>
              <a:buChar char="§"/>
            </a:pPr>
            <a:r>
              <a:rPr lang="en-US" altLang="en-US" sz="2800" b="1" dirty="0"/>
              <a:t>Takes an outside-in perspective </a:t>
            </a:r>
          </a:p>
          <a:p>
            <a:pPr>
              <a:buFont typeface="Wingdings" panose="05000000000000000000" pitchFamily="2" charset="2"/>
              <a:buChar char="§"/>
            </a:pPr>
            <a:endParaRPr lang="en-US" altLang="en-US" sz="1000" b="1" dirty="0"/>
          </a:p>
          <a:p>
            <a:pPr>
              <a:buFont typeface="Wingdings" panose="05000000000000000000" pitchFamily="2" charset="2"/>
              <a:buChar char="§"/>
            </a:pPr>
            <a:r>
              <a:rPr lang="en-US" altLang="en-US" sz="2800" b="1" dirty="0"/>
              <a:t>Well-defined market, customer needs and integration of marketing activities</a:t>
            </a:r>
          </a:p>
          <a:p>
            <a:pPr>
              <a:buFont typeface="Wingdings" panose="05000000000000000000" pitchFamily="2" charset="2"/>
              <a:buChar char="§"/>
            </a:pPr>
            <a:endParaRPr lang="en-US" altLang="en-US" sz="1000" b="1" dirty="0"/>
          </a:p>
          <a:p>
            <a:pPr>
              <a:buFont typeface="Wingdings" panose="05000000000000000000" pitchFamily="2" charset="2"/>
              <a:buChar char="§"/>
            </a:pPr>
            <a:r>
              <a:rPr lang="en-US" altLang="en-US" sz="2800" b="1" dirty="0"/>
              <a:t>Creating lasting relationships based on customer value and satisfaction</a:t>
            </a:r>
          </a:p>
          <a:p>
            <a:pPr>
              <a:buFont typeface="Wingdings" panose="05000000000000000000" pitchFamily="2" charset="2"/>
              <a:buChar char="§"/>
            </a:pPr>
            <a:endParaRPr lang="en-US" altLang="en-US" sz="1000" b="1" dirty="0"/>
          </a:p>
          <a:p>
            <a:pPr>
              <a:buFont typeface="Wingdings" panose="05000000000000000000" pitchFamily="2" charset="2"/>
              <a:buChar char="§"/>
            </a:pPr>
            <a:r>
              <a:rPr lang="en-US" altLang="en-US" sz="2800" b="1" dirty="0"/>
              <a:t>Delivering better ‘value’ than your competitors</a:t>
            </a:r>
          </a:p>
        </p:txBody>
      </p:sp>
    </p:spTree>
    <p:extLst>
      <p:ext uri="{BB962C8B-B14F-4D97-AF65-F5344CB8AC3E}">
        <p14:creationId xmlns:p14="http://schemas.microsoft.com/office/powerpoint/2010/main" val="13952777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631370" y="1059893"/>
            <a:ext cx="3462229" cy="4738211"/>
          </a:xfrm>
        </p:spPr>
        <p:txBody>
          <a:bodyPr vert="horz" lIns="91440" tIns="45720" rIns="91440" bIns="45720" rtlCol="0" anchor="ctr">
            <a:normAutofit/>
          </a:bodyPr>
          <a:lstStyle/>
          <a:p>
            <a:r>
              <a:rPr lang="en-US" altLang="en-US" b="1" dirty="0"/>
              <a:t>ACTIVITY</a:t>
            </a:r>
            <a:br>
              <a:rPr lang="en-US" altLang="en-US" b="1" dirty="0"/>
            </a:br>
            <a:br>
              <a:rPr lang="en-US" altLang="en-US" b="1" dirty="0"/>
            </a:br>
            <a:r>
              <a:rPr lang="en-US" altLang="en-US" b="1" dirty="0"/>
              <a:t>Why is Marketing Important?</a:t>
            </a:r>
          </a:p>
        </p:txBody>
      </p:sp>
      <p:sp>
        <p:nvSpPr>
          <p:cNvPr id="26634" name="Rectangle 26633">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5080673" y="256479"/>
            <a:ext cx="6479957" cy="5932448"/>
          </a:xfrm>
        </p:spPr>
        <p:txBody>
          <a:bodyPr vert="horz" lIns="91440" tIns="45720" rIns="91440" bIns="45720" rtlCol="0" anchor="ctr">
            <a:normAutofit/>
          </a:bodyPr>
          <a:lstStyle/>
          <a:p>
            <a:pPr>
              <a:buFont typeface="Wingdings" panose="05000000000000000000" pitchFamily="2" charset="2"/>
              <a:buChar char="§"/>
            </a:pPr>
            <a:r>
              <a:rPr lang="en-US" altLang="en-US" sz="2800" b="1" dirty="0"/>
              <a:t>Work with a partner</a:t>
            </a:r>
          </a:p>
          <a:p>
            <a:pPr marL="0" indent="0">
              <a:buNone/>
            </a:pPr>
            <a:endParaRPr lang="en-US" altLang="en-US" sz="1000" b="1" dirty="0"/>
          </a:p>
          <a:p>
            <a:pPr>
              <a:buFont typeface="Wingdings" panose="05000000000000000000" pitchFamily="2" charset="2"/>
              <a:buChar char="§"/>
            </a:pPr>
            <a:r>
              <a:rPr lang="en-US" altLang="en-US" sz="2800" b="1" dirty="0"/>
              <a:t>List as many reasons as you can why you think marketing is important </a:t>
            </a:r>
          </a:p>
          <a:p>
            <a:pPr>
              <a:buFont typeface="Wingdings" panose="05000000000000000000" pitchFamily="2" charset="2"/>
              <a:buChar char="§"/>
            </a:pPr>
            <a:endParaRPr lang="en-US" altLang="en-US" sz="1000" b="1" dirty="0"/>
          </a:p>
          <a:p>
            <a:pPr>
              <a:buFont typeface="Wingdings" panose="05000000000000000000" pitchFamily="2" charset="2"/>
              <a:buChar char="§"/>
            </a:pPr>
            <a:r>
              <a:rPr lang="en-US" altLang="en-US" sz="2800" b="1" dirty="0"/>
              <a:t>Use examples to support your answers </a:t>
            </a:r>
          </a:p>
          <a:p>
            <a:pPr>
              <a:buFont typeface="Wingdings" panose="05000000000000000000" pitchFamily="2" charset="2"/>
              <a:buChar char="§"/>
            </a:pPr>
            <a:endParaRPr lang="en-US" altLang="en-US" sz="1000" b="1" dirty="0"/>
          </a:p>
          <a:p>
            <a:pPr>
              <a:buFont typeface="Wingdings" panose="05000000000000000000" pitchFamily="2" charset="2"/>
              <a:buChar char="§"/>
            </a:pPr>
            <a:r>
              <a:rPr lang="en-US" altLang="en-US" sz="2800" b="1" dirty="0"/>
              <a:t>Feed back to the group</a:t>
            </a:r>
          </a:p>
          <a:p>
            <a:pPr>
              <a:buFont typeface="Wingdings" panose="05000000000000000000" pitchFamily="2" charset="2"/>
              <a:buChar char="§"/>
            </a:pPr>
            <a:endParaRPr lang="en-US" altLang="en-US" sz="1000" b="1" dirty="0"/>
          </a:p>
          <a:p>
            <a:pPr marL="0" indent="0">
              <a:buNone/>
            </a:pPr>
            <a:endParaRPr lang="en-US" altLang="en-US" sz="2800" b="1" dirty="0"/>
          </a:p>
        </p:txBody>
      </p:sp>
    </p:spTree>
    <p:extLst>
      <p:ext uri="{BB962C8B-B14F-4D97-AF65-F5344CB8AC3E}">
        <p14:creationId xmlns:p14="http://schemas.microsoft.com/office/powerpoint/2010/main" val="13580805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362" name="Title 1">
            <a:extLst>
              <a:ext uri="{FF2B5EF4-FFF2-40B4-BE49-F238E27FC236}">
                <a16:creationId xmlns:a16="http://schemas.microsoft.com/office/drawing/2014/main" id="{4F347096-D8F0-44BA-B2D6-9C3681EBB3B7}"/>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nSpc>
                <a:spcPct val="80000"/>
              </a:lnSpc>
            </a:pPr>
            <a:r>
              <a:rPr lang="en-US" altLang="en-US" sz="4800" b="1" kern="1200" spc="-120" baseline="0" dirty="0">
                <a:solidFill>
                  <a:srgbClr val="FFFFFF"/>
                </a:solidFill>
                <a:latin typeface="+mj-lt"/>
                <a:ea typeface="+mj-ea"/>
                <a:cs typeface="+mj-cs"/>
              </a:rPr>
              <a:t>Understanding the Marketplace and Customer Needs</a:t>
            </a:r>
          </a:p>
        </p:txBody>
      </p:sp>
      <p:pic>
        <p:nvPicPr>
          <p:cNvPr id="1026" name="Picture 2" descr="Understanding Customer Needs: 10 Tips to Exceed Expectations | outcry">
            <a:extLst>
              <a:ext uri="{FF2B5EF4-FFF2-40B4-BE49-F238E27FC236}">
                <a16:creationId xmlns:a16="http://schemas.microsoft.com/office/drawing/2014/main" id="{71EF1691-0680-3D81-287D-6CAFF4532C7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2770" r="-1" b="19532"/>
          <a:stretch>
            <a:fillRect/>
          </a:stretch>
        </p:blipFill>
        <p:spPr bwMode="auto">
          <a:xfrm>
            <a:off x="635457" y="640080"/>
            <a:ext cx="10916463" cy="3602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467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ACDB08CB-94C6-457C-834A-9EF8AF744909}"/>
              </a:ext>
            </a:extLst>
          </p:cNvPr>
          <p:cNvSpPr>
            <a:spLocks noGrp="1"/>
          </p:cNvSpPr>
          <p:nvPr>
            <p:ph type="title"/>
          </p:nvPr>
        </p:nvSpPr>
        <p:spPr>
          <a:xfrm>
            <a:off x="631370" y="1059893"/>
            <a:ext cx="3462229" cy="4738211"/>
          </a:xfrm>
        </p:spPr>
        <p:txBody>
          <a:bodyPr>
            <a:normAutofit/>
          </a:bodyPr>
          <a:lstStyle/>
          <a:p>
            <a:r>
              <a:rPr lang="en-GB" altLang="en-US" b="1">
                <a:latin typeface="Arial" panose="020B0604020202020204" pitchFamily="34" charset="0"/>
                <a:cs typeface="Arial" panose="020B0604020202020204" pitchFamily="34" charset="0"/>
              </a:rPr>
              <a:t>Types of Markets </a:t>
            </a:r>
          </a:p>
        </p:txBody>
      </p:sp>
      <p:sp>
        <p:nvSpPr>
          <p:cNvPr id="21514" name="Rectangle 21513">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Content Placeholder 2">
            <a:extLst>
              <a:ext uri="{FF2B5EF4-FFF2-40B4-BE49-F238E27FC236}">
                <a16:creationId xmlns:a16="http://schemas.microsoft.com/office/drawing/2014/main" id="{4AA7AF9B-E5FF-4ACD-9BEA-96C20A51B525}"/>
              </a:ext>
            </a:extLst>
          </p:cNvPr>
          <p:cNvSpPr>
            <a:spLocks noGrp="1"/>
          </p:cNvSpPr>
          <p:nvPr>
            <p:ph idx="1"/>
          </p:nvPr>
        </p:nvSpPr>
        <p:spPr>
          <a:xfrm>
            <a:off x="5080674" y="1059894"/>
            <a:ext cx="6349708" cy="4717972"/>
          </a:xfrm>
        </p:spPr>
        <p:txBody>
          <a:bodyPr anchor="ctr">
            <a:normAutofit/>
          </a:bodyPr>
          <a:lstStyle/>
          <a:p>
            <a:pPr>
              <a:buFont typeface="Arial" panose="020B0604020202020204" pitchFamily="34" charset="0"/>
              <a:buChar char="•"/>
            </a:pPr>
            <a:r>
              <a:rPr lang="en-GB" altLang="en-US">
                <a:latin typeface="Arial" panose="020B0604020202020204" pitchFamily="34" charset="0"/>
                <a:cs typeface="Arial" panose="020B0604020202020204" pitchFamily="34" charset="0"/>
              </a:rPr>
              <a:t>Consumer – B2C</a:t>
            </a:r>
          </a:p>
          <a:p>
            <a:pPr>
              <a:buFont typeface="Arial" panose="020B0604020202020204" pitchFamily="34" charset="0"/>
              <a:buChar char="•"/>
            </a:pPr>
            <a:endParaRPr lang="en-GB" altLang="en-US">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a:latin typeface="Arial" panose="020B0604020202020204" pitchFamily="34" charset="0"/>
                <a:cs typeface="Arial" panose="020B0604020202020204" pitchFamily="34" charset="0"/>
              </a:rPr>
              <a:t>Business – B2B</a:t>
            </a:r>
          </a:p>
          <a:p>
            <a:pPr>
              <a:buFont typeface="Arial" panose="020B0604020202020204" pitchFamily="34" charset="0"/>
              <a:buChar char="•"/>
            </a:pPr>
            <a:endParaRPr lang="en-GB" altLang="en-US">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a:latin typeface="Arial" panose="020B0604020202020204" pitchFamily="34" charset="0"/>
                <a:cs typeface="Arial" panose="020B0604020202020204" pitchFamily="34" charset="0"/>
              </a:rPr>
              <a:t>Not for Profit – NFP</a:t>
            </a:r>
          </a:p>
          <a:p>
            <a:pPr>
              <a:buFont typeface="Arial" panose="020B0604020202020204" pitchFamily="34" charset="0"/>
              <a:buChar char="•"/>
            </a:pPr>
            <a:endParaRPr lang="en-GB" altLang="en-US">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a:latin typeface="Arial" panose="020B0604020202020204" pitchFamily="34" charset="0"/>
                <a:cs typeface="Arial" panose="020B0604020202020204" pitchFamily="34" charset="0"/>
              </a:rPr>
              <a:t>Government – B2G</a:t>
            </a:r>
          </a:p>
          <a:p>
            <a:pPr>
              <a:buFont typeface="Arial" panose="020B0604020202020204" pitchFamily="34" charset="0"/>
              <a:buChar char="•"/>
            </a:pPr>
            <a:endParaRPr lang="en-GB" altLang="en-US">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a:latin typeface="Arial" panose="020B0604020202020204" pitchFamily="34" charset="0"/>
                <a:cs typeface="Arial" panose="020B0604020202020204" pitchFamily="34" charset="0"/>
              </a:rPr>
              <a:t>Global Markets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BDC2EF6-5DE9-4929-9CC8-E95F1CCF99E6}"/>
              </a:ext>
            </a:extLst>
          </p:cNvPr>
          <p:cNvSpPr>
            <a:spLocks noGrp="1" noChangeArrowheads="1"/>
          </p:cNvSpPr>
          <p:nvPr>
            <p:ph type="title"/>
          </p:nvPr>
        </p:nvSpPr>
        <p:spPr>
          <a:xfrm>
            <a:off x="657224" y="499533"/>
            <a:ext cx="10772775" cy="1658198"/>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b="1">
                <a:solidFill>
                  <a:schemeClr val="tx1"/>
                </a:solidFill>
                <a:latin typeface="Arial" panose="020B0604020202020204" pitchFamily="34" charset="0"/>
                <a:ea typeface="MS PGothic" panose="020B0600070205080204" pitchFamily="34" charset="-128"/>
                <a:cs typeface="Arial" panose="020B0604020202020204" pitchFamily="34" charset="0"/>
              </a:rPr>
              <a:t>Customer Needs, Wants and Demands</a:t>
            </a:r>
            <a:endParaRPr lang="en-US" altLang="en-US" b="1" dirty="0">
              <a:solidFill>
                <a:schemeClr val="tx1"/>
              </a:solidFill>
              <a:latin typeface="Arial" panose="020B0604020202020204" pitchFamily="34" charset="0"/>
              <a:ea typeface="MS PGothic" panose="020B0600070205080204" pitchFamily="34" charset="-128"/>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667C13F8-7625-4CC5-A832-5C78B4AAD059}"/>
              </a:ext>
            </a:extLst>
          </p:cNvPr>
          <p:cNvGraphicFramePr>
            <a:graphicFrameLocks noGrp="1"/>
          </p:cNvGraphicFramePr>
          <p:nvPr>
            <p:ph idx="1"/>
            <p:extLst>
              <p:ext uri="{D42A27DB-BD31-4B8C-83A1-F6EECF244321}">
                <p14:modId xmlns:p14="http://schemas.microsoft.com/office/powerpoint/2010/main" val="1049611239"/>
              </p:ext>
            </p:extLst>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1B947-1F50-6251-4BAB-C7D45F42A0FD}"/>
              </a:ext>
            </a:extLst>
          </p:cNvPr>
          <p:cNvSpPr>
            <a:spLocks noGrp="1"/>
          </p:cNvSpPr>
          <p:nvPr>
            <p:ph type="title"/>
          </p:nvPr>
        </p:nvSpPr>
        <p:spPr>
          <a:xfrm>
            <a:off x="631370" y="1059893"/>
            <a:ext cx="3462229" cy="4738211"/>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617249-B13F-615E-D0CC-31CF4A7EAB48}"/>
              </a:ext>
            </a:extLst>
          </p:cNvPr>
          <p:cNvSpPr>
            <a:spLocks noGrp="1"/>
          </p:cNvSpPr>
          <p:nvPr>
            <p:ph idx="1"/>
          </p:nvPr>
        </p:nvSpPr>
        <p:spPr>
          <a:xfrm>
            <a:off x="5080674" y="1059894"/>
            <a:ext cx="6349708" cy="4717972"/>
          </a:xfrm>
        </p:spPr>
        <p:txBody>
          <a:bodyPr anchor="ctr">
            <a:normAutofit/>
          </a:bodyPr>
          <a:lstStyle/>
          <a:p>
            <a:pPr marL="0" indent="0">
              <a:buNone/>
            </a:pPr>
            <a:r>
              <a:rPr lang="en-GB">
                <a:latin typeface="Arial" panose="020B0604020202020204" pitchFamily="34" charset="0"/>
                <a:cs typeface="Arial" panose="020B0604020202020204" pitchFamily="34" charset="0"/>
              </a:rPr>
              <a:t>Work in pairs to discuss the following:</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Choose a brand that you are loyal to</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Why do you buy this brand over other competitor offerings?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Do you feel the brand is marketed effectively?</a:t>
            </a:r>
          </a:p>
        </p:txBody>
      </p:sp>
    </p:spTree>
    <p:extLst>
      <p:ext uri="{BB962C8B-B14F-4D97-AF65-F5344CB8AC3E}">
        <p14:creationId xmlns:p14="http://schemas.microsoft.com/office/powerpoint/2010/main" val="219674015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D34C78A3-82D9-9D0D-426D-371B6361A41B}"/>
              </a:ext>
            </a:extLst>
          </p:cNvPr>
          <p:cNvSpPr>
            <a:spLocks noGrp="1"/>
          </p:cNvSpPr>
          <p:nvPr>
            <p:ph type="subTitle" idx="1"/>
          </p:nvPr>
        </p:nvSpPr>
        <p:spPr>
          <a:xfrm>
            <a:off x="6714565" y="3591098"/>
            <a:ext cx="5096435" cy="2424220"/>
          </a:xfrm>
        </p:spPr>
        <p:txBody>
          <a:bodyPr>
            <a:normAutofit/>
          </a:bodyPr>
          <a:lstStyle/>
          <a:p>
            <a:pPr marL="342900" indent="-342900" eaLnBrk="1" hangingPunct="1">
              <a:buClr>
                <a:schemeClr val="tx2"/>
              </a:buClr>
              <a:buFont typeface="Arial" panose="020B0604020202020204" pitchFamily="34" charset="0"/>
              <a:buChar char="•"/>
            </a:pPr>
            <a:r>
              <a:rPr lang="en-GB" altLang="en-US" sz="2000">
                <a:latin typeface="Arial" panose="020B0604020202020204" pitchFamily="34" charset="0"/>
                <a:cs typeface="Arial" panose="020B0604020202020204" pitchFamily="34" charset="0"/>
              </a:rPr>
              <a:t>The basic set of tools marketers have available to carry out tactical marketing.</a:t>
            </a:r>
          </a:p>
          <a:p>
            <a:pPr eaLnBrk="1" hangingPunct="1">
              <a:buClr>
                <a:schemeClr val="tx2"/>
              </a:buClr>
            </a:pPr>
            <a:endParaRPr lang="en-GB" altLang="en-US" sz="2000">
              <a:latin typeface="Arial" panose="020B0604020202020204" pitchFamily="34" charset="0"/>
              <a:cs typeface="Arial" panose="020B0604020202020204" pitchFamily="34" charset="0"/>
            </a:endParaRPr>
          </a:p>
          <a:p>
            <a:pPr marL="342900" indent="-342900">
              <a:spcBef>
                <a:spcPct val="20000"/>
              </a:spcBef>
              <a:buClr>
                <a:schemeClr val="tx2"/>
              </a:buClr>
              <a:buFont typeface="Arial" panose="020B0604020202020204" pitchFamily="34" charset="0"/>
              <a:buChar char="•"/>
            </a:pPr>
            <a:r>
              <a:rPr lang="en-GB" altLang="en-US" sz="2000">
                <a:latin typeface="Arial" panose="020B0604020202020204" pitchFamily="34" charset="0"/>
                <a:cs typeface="Arial" panose="020B0604020202020204" pitchFamily="34" charset="0"/>
              </a:rPr>
              <a:t>The ‘4 Ps’  (McCarthy, 1960)</a:t>
            </a:r>
          </a:p>
          <a:p>
            <a:pPr>
              <a:spcBef>
                <a:spcPct val="20000"/>
              </a:spcBef>
              <a:buClr>
                <a:schemeClr val="tx2"/>
              </a:buClr>
            </a:pPr>
            <a:endParaRPr lang="en-GB" altLang="en-US" sz="2000">
              <a:latin typeface="Arial" panose="020B0604020202020204" pitchFamily="34" charset="0"/>
              <a:cs typeface="Arial" panose="020B0604020202020204" pitchFamily="34" charset="0"/>
            </a:endParaRPr>
          </a:p>
          <a:p>
            <a:pPr marL="342900" indent="-342900">
              <a:spcBef>
                <a:spcPct val="20000"/>
              </a:spcBef>
              <a:buClr>
                <a:schemeClr val="tx2"/>
              </a:buClr>
              <a:buFont typeface="Arial" panose="020B0604020202020204" pitchFamily="34" charset="0"/>
              <a:buChar char="•"/>
            </a:pPr>
            <a:r>
              <a:rPr lang="en-GB" altLang="en-US" sz="2000">
                <a:latin typeface="Arial" panose="020B0604020202020204" pitchFamily="34" charset="0"/>
                <a:cs typeface="Arial" panose="020B0604020202020204" pitchFamily="34" charset="0"/>
              </a:rPr>
              <a:t>The ‘7 Ps’  (Booms &amp; Bitner, 1981)</a:t>
            </a:r>
          </a:p>
          <a:p>
            <a:pPr marL="342900" indent="-342900">
              <a:buClr>
                <a:schemeClr val="tx2"/>
              </a:buClr>
              <a:buFont typeface="Arial" panose="020B0604020202020204" pitchFamily="34" charset="0"/>
              <a:buChar char="•"/>
            </a:pPr>
            <a:endParaRPr lang="en-US" sz="2000" dirty="0"/>
          </a:p>
        </p:txBody>
      </p:sp>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6907623" y="1922318"/>
            <a:ext cx="4903377" cy="1229853"/>
          </a:xfrm>
        </p:spPr>
        <p:txBody>
          <a:bodyPr anchor="b">
            <a:normAutofit fontScale="90000"/>
          </a:bodyPr>
          <a:lstStyle/>
          <a:p>
            <a:r>
              <a:rPr lang="en-GB" sz="3400">
                <a:solidFill>
                  <a:schemeClr val="bg1"/>
                </a:solidFill>
                <a:latin typeface="Arial" panose="020B0604020202020204" pitchFamily="34" charset="0"/>
                <a:cs typeface="Arial" panose="020B0604020202020204" pitchFamily="34" charset="0"/>
              </a:rPr>
              <a:t>Marketing strategies are developed using </a:t>
            </a:r>
            <a:br>
              <a:rPr lang="en-GB" sz="3400">
                <a:solidFill>
                  <a:schemeClr val="bg1"/>
                </a:solidFill>
                <a:latin typeface="Arial" panose="020B0604020202020204" pitchFamily="34" charset="0"/>
                <a:cs typeface="Arial" panose="020B0604020202020204" pitchFamily="34" charset="0"/>
              </a:rPr>
            </a:br>
            <a:r>
              <a:rPr lang="en-GB" sz="3400">
                <a:solidFill>
                  <a:schemeClr val="bg1"/>
                </a:solidFill>
                <a:latin typeface="Arial" panose="020B0604020202020204" pitchFamily="34" charset="0"/>
                <a:cs typeface="Arial" panose="020B0604020202020204" pitchFamily="34" charset="0"/>
              </a:rPr>
              <a:t>The</a:t>
            </a:r>
            <a:r>
              <a:rPr lang="en-GB" sz="3400">
                <a:latin typeface="Arial" panose="020B0604020202020204" pitchFamily="34" charset="0"/>
                <a:cs typeface="Arial" panose="020B0604020202020204" pitchFamily="34" charset="0"/>
              </a:rPr>
              <a:t> </a:t>
            </a:r>
            <a:r>
              <a:rPr lang="en-GB" sz="3400">
                <a:solidFill>
                  <a:schemeClr val="bg1"/>
                </a:solidFill>
                <a:latin typeface="Arial" panose="020B0604020202020204" pitchFamily="34" charset="0"/>
                <a:cs typeface="Arial" panose="020B0604020202020204" pitchFamily="34" charset="0"/>
              </a:rPr>
              <a:t>Marketing Mix </a:t>
            </a:r>
            <a:endParaRPr lang="en-GB" sz="3400" dirty="0">
              <a:solidFill>
                <a:schemeClr val="bg1"/>
              </a:solidFill>
              <a:latin typeface="Arial" panose="020B0604020202020204" pitchFamily="34" charset="0"/>
              <a:cs typeface="Arial" panose="020B0604020202020204" pitchFamily="34" charset="0"/>
            </a:endParaRPr>
          </a:p>
        </p:txBody>
      </p:sp>
      <p:pic>
        <p:nvPicPr>
          <p:cNvPr id="3074" name="Picture 2" descr="Marketing Mix Definition - 4Ps &amp; 7Ps of the Marketing Mix">
            <a:extLst>
              <a:ext uri="{FF2B5EF4-FFF2-40B4-BE49-F238E27FC236}">
                <a16:creationId xmlns:a16="http://schemas.microsoft.com/office/drawing/2014/main" id="{95F88D45-B3B9-407C-8CE8-08B6400953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6189" y="381000"/>
            <a:ext cx="6096000" cy="6096000"/>
          </a:xfrm>
          <a:prstGeom prst="rect">
            <a:avLst/>
          </a:prstGeom>
          <a:solidFill>
            <a:srgbClr val="FFFFFF"/>
          </a:solidFill>
        </p:spPr>
      </p:pic>
    </p:spTree>
    <p:extLst>
      <p:ext uri="{BB962C8B-B14F-4D97-AF65-F5344CB8AC3E}">
        <p14:creationId xmlns:p14="http://schemas.microsoft.com/office/powerpoint/2010/main" val="25134887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277F66D-0A9C-9AC8-841A-36D3517AE238}"/>
              </a:ext>
            </a:extLst>
          </p:cNvPr>
          <p:cNvSpPr>
            <a:spLocks noGrp="1"/>
          </p:cNvSpPr>
          <p:nvPr>
            <p:ph type="body" sz="quarter" idx="11"/>
          </p:nvPr>
        </p:nvSpPr>
        <p:spPr/>
        <p:txBody>
          <a:bodyPr/>
          <a:lstStyle/>
          <a:p>
            <a:endParaRPr lang="en-GB"/>
          </a:p>
        </p:txBody>
      </p:sp>
      <p:sp>
        <p:nvSpPr>
          <p:cNvPr id="3" name="Subtitle 2">
            <a:extLst>
              <a:ext uri="{FF2B5EF4-FFF2-40B4-BE49-F238E27FC236}">
                <a16:creationId xmlns:a16="http://schemas.microsoft.com/office/drawing/2014/main" id="{0B65E81B-9343-B898-DF50-616FB9BD645A}"/>
              </a:ext>
            </a:extLst>
          </p:cNvPr>
          <p:cNvSpPr>
            <a:spLocks noGrp="1"/>
          </p:cNvSpPr>
          <p:nvPr>
            <p:ph type="subTitle" idx="1"/>
          </p:nvPr>
        </p:nvSpPr>
        <p:spPr/>
        <p:txBody>
          <a:bodyPr/>
          <a:lstStyle/>
          <a:p>
            <a:endParaRPr lang="en-GB" dirty="0"/>
          </a:p>
        </p:txBody>
      </p:sp>
      <p:sp>
        <p:nvSpPr>
          <p:cNvPr id="4" name="Title 3">
            <a:extLst>
              <a:ext uri="{FF2B5EF4-FFF2-40B4-BE49-F238E27FC236}">
                <a16:creationId xmlns:a16="http://schemas.microsoft.com/office/drawing/2014/main" id="{EFE09BA8-A954-C9C7-AC73-B8759D0181B8}"/>
              </a:ext>
            </a:extLst>
          </p:cNvPr>
          <p:cNvSpPr>
            <a:spLocks noGrp="1"/>
          </p:cNvSpPr>
          <p:nvPr>
            <p:ph type="title"/>
          </p:nvPr>
        </p:nvSpPr>
        <p:spPr>
          <a:xfrm>
            <a:off x="6907623" y="571500"/>
            <a:ext cx="4903377" cy="2695402"/>
          </a:xfrm>
        </p:spPr>
        <p:txBody>
          <a:bodyPr>
            <a:normAutofit fontScale="90000"/>
          </a:bodyPr>
          <a:lstStyle/>
          <a:p>
            <a:r>
              <a:rPr lang="en-GB" dirty="0">
                <a:solidFill>
                  <a:schemeClr val="bg1"/>
                </a:solidFill>
              </a:rPr>
              <a:t>Marketing Mix decisions are made within the constraints of the external environment </a:t>
            </a:r>
          </a:p>
        </p:txBody>
      </p:sp>
      <p:pic>
        <p:nvPicPr>
          <p:cNvPr id="1026" name="Picture 2" descr="PESTEL analysis">
            <a:extLst>
              <a:ext uri="{FF2B5EF4-FFF2-40B4-BE49-F238E27FC236}">
                <a16:creationId xmlns:a16="http://schemas.microsoft.com/office/drawing/2014/main" id="{2369368B-A712-03CF-8B98-A40BBF68DB0A}"/>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25004" r="2500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669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32073"/>
            <a:ext cx="12192000" cy="689007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7200BC93-5E3A-7565-0338-89B3CDD65CB3}"/>
              </a:ext>
            </a:extLst>
          </p:cNvPr>
          <p:cNvSpPr>
            <a:spLocks noGrp="1"/>
          </p:cNvSpPr>
          <p:nvPr>
            <p:ph type="dt" sz="half" idx="10"/>
          </p:nvPr>
        </p:nvSpPr>
        <p:spPr/>
        <p:txBody>
          <a:bodyPr/>
          <a:lstStyle/>
          <a:p>
            <a:fld id="{73C55A3C-5767-4844-A0A3-83778C2E5409}" type="datetime1">
              <a:rPr lang="en-US" smtClean="0"/>
              <a:t>9/17/2025</a:t>
            </a:fld>
            <a:endParaRPr lang="en-US" dirty="0"/>
          </a:p>
        </p:txBody>
      </p:sp>
      <p:sp>
        <p:nvSpPr>
          <p:cNvPr id="5" name="Footer Placeholder 4">
            <a:extLst>
              <a:ext uri="{FF2B5EF4-FFF2-40B4-BE49-F238E27FC236}">
                <a16:creationId xmlns:a16="http://schemas.microsoft.com/office/drawing/2014/main" id="{165891BA-585A-18CF-B416-900821DF3D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3FAFBA-855B-E2DF-61A1-44C8E3633E46}"/>
              </a:ext>
            </a:extLst>
          </p:cNvPr>
          <p:cNvSpPr>
            <a:spLocks noGrp="1"/>
          </p:cNvSpPr>
          <p:nvPr>
            <p:ph type="sldNum" sz="quarter" idx="12"/>
          </p:nvPr>
        </p:nvSpPr>
        <p:spPr/>
        <p:txBody>
          <a:bodyPr/>
          <a:lstStyle/>
          <a:p>
            <a:fld id="{3A98EE3D-8CD1-4C3F-BD1C-C98C9596463C}" type="slidenum">
              <a:rPr lang="en-US" smtClean="0"/>
              <a:t>24</a:t>
            </a:fld>
            <a:endParaRPr lang="en-US" dirty="0"/>
          </a:p>
        </p:txBody>
      </p:sp>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72774" y="1481866"/>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C7CD84A-A610-4BE7-9355-6F739D6D2A5D}"/>
              </a:ext>
            </a:extLst>
          </p:cNvPr>
          <p:cNvSpPr>
            <a:spLocks noGrp="1" noChangeArrowheads="1"/>
          </p:cNvSpPr>
          <p:nvPr>
            <p:ph type="title"/>
          </p:nvPr>
        </p:nvSpPr>
        <p:spPr>
          <a:xfrm>
            <a:off x="723900" y="517859"/>
            <a:ext cx="10744199" cy="1190625"/>
          </a:xfrm>
        </p:spPr>
        <p:txBody>
          <a:bodyPr>
            <a:noAutofit/>
          </a:bodyPr>
          <a:lstStyle/>
          <a:p>
            <a:pPr>
              <a:defRPr/>
            </a:pPr>
            <a:r>
              <a:rPr lang="en-US" sz="4000" b="1" dirty="0">
                <a:solidFill>
                  <a:schemeClr val="tx1"/>
                </a:solidFill>
                <a:latin typeface="Arial" panose="020B0604020202020204" pitchFamily="34" charset="0"/>
                <a:cs typeface="Arial" panose="020B0604020202020204" pitchFamily="34" charset="0"/>
              </a:rPr>
              <a:t>The Marketing Process: </a:t>
            </a:r>
            <a:br>
              <a:rPr lang="en-US" sz="4000" b="1" dirty="0">
                <a:solidFill>
                  <a:schemeClr val="tx1"/>
                </a:solidFill>
                <a:latin typeface="Arial" panose="020B0604020202020204" pitchFamily="34" charset="0"/>
                <a:cs typeface="Arial" panose="020B0604020202020204" pitchFamily="34" charset="0"/>
              </a:rPr>
            </a:br>
            <a:r>
              <a:rPr lang="en-US" sz="4000" b="1" dirty="0">
                <a:solidFill>
                  <a:schemeClr val="tx1"/>
                </a:solidFill>
                <a:latin typeface="Arial" panose="020B0604020202020204" pitchFamily="34" charset="0"/>
                <a:cs typeface="Arial" panose="020B0604020202020204" pitchFamily="34" charset="0"/>
              </a:rPr>
              <a:t>Creating and Capturing Customer Value</a:t>
            </a:r>
          </a:p>
        </p:txBody>
      </p:sp>
      <p:pic>
        <p:nvPicPr>
          <p:cNvPr id="17411" name="Picture 2">
            <a:extLst>
              <a:ext uri="{FF2B5EF4-FFF2-40B4-BE49-F238E27FC236}">
                <a16:creationId xmlns:a16="http://schemas.microsoft.com/office/drawing/2014/main" id="{306176AC-718E-404C-9F3B-A351362DEF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568" y="2702469"/>
            <a:ext cx="11847095" cy="2420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B603C-E066-4F02-8DD2-19ED81CE5401}"/>
              </a:ext>
            </a:extLst>
          </p:cNvPr>
          <p:cNvSpPr>
            <a:spLocks noGrp="1"/>
          </p:cNvSpPr>
          <p:nvPr>
            <p:ph type="title"/>
          </p:nvPr>
        </p:nvSpPr>
        <p:spPr>
          <a:xfrm>
            <a:off x="631370" y="1059893"/>
            <a:ext cx="3462229" cy="4738211"/>
          </a:xfrm>
        </p:spPr>
        <p:txBody>
          <a:bodyPr>
            <a:normAutofit/>
          </a:bodyPr>
          <a:lstStyle/>
          <a:p>
            <a:r>
              <a:rPr lang="en-GB" sz="4200" b="1">
                <a:latin typeface="Arial" panose="020B0604020202020204" pitchFamily="34" charset="0"/>
                <a:cs typeface="Arial" panose="020B0604020202020204" pitchFamily="34" charset="0"/>
              </a:rPr>
              <a:t>The Components of a Good Marketing Strategy</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492078-19C8-481C-9516-BBEA257EA0F5}"/>
              </a:ext>
            </a:extLst>
          </p:cNvPr>
          <p:cNvSpPr>
            <a:spLocks noGrp="1"/>
          </p:cNvSpPr>
          <p:nvPr>
            <p:ph idx="1"/>
          </p:nvPr>
        </p:nvSpPr>
        <p:spPr>
          <a:xfrm>
            <a:off x="5080674" y="1059894"/>
            <a:ext cx="6349708" cy="4717972"/>
          </a:xfrm>
        </p:spPr>
        <p:txBody>
          <a:bodyPr anchor="ctr">
            <a:normAutofit/>
          </a:bodyPr>
          <a:lstStyle/>
          <a:p>
            <a:pPr marL="987552" lvl="1" indent="-457200">
              <a:buFont typeface="+mj-lt"/>
              <a:buAutoNum type="arabicPeriod"/>
            </a:pPr>
            <a:r>
              <a:rPr lang="en-GB" dirty="0">
                <a:latin typeface="Arial" panose="020B0604020202020204" pitchFamily="34" charset="0"/>
                <a:cs typeface="Arial" panose="020B0604020202020204" pitchFamily="34" charset="0"/>
              </a:rPr>
              <a:t>Target Audience</a:t>
            </a:r>
          </a:p>
          <a:p>
            <a:pPr marL="987552" lvl="1" indent="-457200">
              <a:buFont typeface="+mj-lt"/>
              <a:buAutoNum type="arabicPeriod"/>
            </a:pPr>
            <a:endParaRPr lang="en-GB" dirty="0">
              <a:latin typeface="Arial" panose="020B0604020202020204" pitchFamily="34" charset="0"/>
              <a:cs typeface="Arial" panose="020B0604020202020204" pitchFamily="34" charset="0"/>
            </a:endParaRPr>
          </a:p>
          <a:p>
            <a:pPr marL="987552" lvl="1" indent="-457200">
              <a:buFont typeface="+mj-lt"/>
              <a:buAutoNum type="arabicPeriod"/>
            </a:pPr>
            <a:r>
              <a:rPr lang="en-GB" dirty="0">
                <a:latin typeface="Arial" panose="020B0604020202020204" pitchFamily="34" charset="0"/>
                <a:cs typeface="Arial" panose="020B0604020202020204" pitchFamily="34" charset="0"/>
              </a:rPr>
              <a:t>Awareness </a:t>
            </a:r>
          </a:p>
          <a:p>
            <a:pPr marL="987552" lvl="1" indent="-457200">
              <a:buFont typeface="+mj-lt"/>
              <a:buAutoNum type="arabicPeriod"/>
            </a:pPr>
            <a:endParaRPr lang="en-GB" dirty="0">
              <a:latin typeface="Arial" panose="020B0604020202020204" pitchFamily="34" charset="0"/>
              <a:cs typeface="Arial" panose="020B0604020202020204" pitchFamily="34" charset="0"/>
            </a:endParaRPr>
          </a:p>
          <a:p>
            <a:pPr marL="987552" lvl="1" indent="-457200">
              <a:buFont typeface="+mj-lt"/>
              <a:buAutoNum type="arabicPeriod"/>
            </a:pPr>
            <a:r>
              <a:rPr lang="en-GB" dirty="0">
                <a:latin typeface="Arial" panose="020B0604020202020204" pitchFamily="34" charset="0"/>
                <a:cs typeface="Arial" panose="020B0604020202020204" pitchFamily="34" charset="0"/>
              </a:rPr>
              <a:t>Unique Advantages</a:t>
            </a:r>
          </a:p>
          <a:p>
            <a:pPr marL="987552" lvl="1" indent="-457200">
              <a:buFont typeface="+mj-lt"/>
              <a:buAutoNum type="arabicPeriod"/>
            </a:pPr>
            <a:endParaRPr lang="en-GB" dirty="0">
              <a:latin typeface="Arial" panose="020B0604020202020204" pitchFamily="34" charset="0"/>
              <a:cs typeface="Arial" panose="020B0604020202020204" pitchFamily="34" charset="0"/>
            </a:endParaRPr>
          </a:p>
          <a:p>
            <a:pPr marL="987552" lvl="1" indent="-457200">
              <a:buFont typeface="+mj-lt"/>
              <a:buAutoNum type="arabicPeriod"/>
            </a:pPr>
            <a:r>
              <a:rPr lang="en-GB" dirty="0">
                <a:latin typeface="Arial" panose="020B0604020202020204" pitchFamily="34" charset="0"/>
                <a:cs typeface="Arial" panose="020B0604020202020204" pitchFamily="34" charset="0"/>
              </a:rPr>
              <a:t>Communication with Your Clients</a:t>
            </a:r>
          </a:p>
          <a:p>
            <a:pPr marL="987552" lvl="1" indent="-457200">
              <a:buFont typeface="+mj-lt"/>
              <a:buAutoNum type="arabicPeriod"/>
            </a:pPr>
            <a:endParaRPr lang="en-GB" dirty="0">
              <a:latin typeface="Arial" panose="020B0604020202020204" pitchFamily="34" charset="0"/>
              <a:cs typeface="Arial" panose="020B0604020202020204" pitchFamily="34" charset="0"/>
            </a:endParaRPr>
          </a:p>
          <a:p>
            <a:pPr marL="987552" lvl="1" indent="-457200">
              <a:buFont typeface="+mj-lt"/>
              <a:buAutoNum type="arabicPeriod"/>
            </a:pPr>
            <a:r>
              <a:rPr lang="en-GB" dirty="0">
                <a:latin typeface="Arial" panose="020B0604020202020204" pitchFamily="34" charset="0"/>
                <a:cs typeface="Arial" panose="020B0604020202020204" pitchFamily="34" charset="0"/>
              </a:rPr>
              <a:t>Activities</a:t>
            </a:r>
          </a:p>
          <a:p>
            <a:endParaRPr lang="en-GB" dirty="0"/>
          </a:p>
        </p:txBody>
      </p:sp>
    </p:spTree>
    <p:extLst>
      <p:ext uri="{BB962C8B-B14F-4D97-AF65-F5344CB8AC3E}">
        <p14:creationId xmlns:p14="http://schemas.microsoft.com/office/powerpoint/2010/main" val="126606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285750" y="17279"/>
            <a:ext cx="3202517" cy="2545299"/>
          </a:xfrm>
        </p:spPr>
        <p:txBody>
          <a:bodyPr>
            <a:normAutofit/>
          </a:bodyPr>
          <a:lstStyle/>
          <a:p>
            <a:r>
              <a:rPr lang="en-GB" altLang="en-US" sz="4200" b="1" dirty="0"/>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231859" y="406399"/>
            <a:ext cx="6838323" cy="6840721"/>
          </a:xfrm>
        </p:spPr>
      </p:pic>
      <p:sp>
        <p:nvSpPr>
          <p:cNvPr id="2" name="TextBox 1">
            <a:extLst>
              <a:ext uri="{FF2B5EF4-FFF2-40B4-BE49-F238E27FC236}">
                <a16:creationId xmlns:a16="http://schemas.microsoft.com/office/drawing/2014/main" id="{CBA8C19C-81BF-4DF1-AD54-C4D8429D761D}"/>
              </a:ext>
            </a:extLst>
          </p:cNvPr>
          <p:cNvSpPr txBox="1"/>
          <p:nvPr/>
        </p:nvSpPr>
        <p:spPr>
          <a:xfrm>
            <a:off x="7721600" y="135456"/>
            <a:ext cx="4775200" cy="6771084"/>
          </a:xfrm>
          <a:prstGeom prst="rect">
            <a:avLst/>
          </a:prstGeom>
          <a:noFill/>
        </p:spPr>
        <p:txBody>
          <a:bodyPr wrap="square" rtlCol="0">
            <a:spAutoFit/>
          </a:bodyPr>
          <a:lstStyle/>
          <a:p>
            <a:r>
              <a:rPr lang="en-GB" altLang="en-US" sz="3200" u="sng" dirty="0">
                <a:latin typeface="Arial" panose="020B0604020202020204" pitchFamily="34" charset="0"/>
                <a:cs typeface="Arial" panose="020B0604020202020204" pitchFamily="34" charset="0"/>
              </a:rPr>
              <a:t>Activity:</a:t>
            </a:r>
          </a:p>
          <a:p>
            <a:pPr marL="457200" indent="-457200">
              <a:buFont typeface="Arial" panose="020B0604020202020204" pitchFamily="34" charset="0"/>
              <a:buChar char="•"/>
            </a:pPr>
            <a:endParaRPr lang="en-GB" altLang="en-US"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Discuss a company/organisation that you think truly demonstrates the Societal Marketing Concept</a:t>
            </a:r>
          </a:p>
          <a:p>
            <a:endParaRPr lang="en-GB" altLang="en-US"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Be prepared to feedback your choice and justification for your choice</a:t>
            </a:r>
            <a:r>
              <a:rPr lang="en-GB" altLang="en-US" sz="2800" dirty="0">
                <a:latin typeface="Arial" panose="020B0604020202020204" pitchFamily="34" charset="0"/>
                <a:cs typeface="Arial" panose="020B0604020202020204" pitchFamily="34" charset="0"/>
              </a:rPr>
              <a:t>.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AF5CE6-A712-4050-BDE5-E3AE6EDC0C42}"/>
              </a:ext>
            </a:extLst>
          </p:cNvPr>
          <p:cNvSpPr>
            <a:spLocks noGrp="1" noChangeArrowheads="1"/>
          </p:cNvSpPr>
          <p:nvPr>
            <p:ph type="title"/>
          </p:nvPr>
        </p:nvSpPr>
        <p:spPr>
          <a:xfrm>
            <a:off x="706582" y="165100"/>
            <a:ext cx="11328785" cy="686955"/>
          </a:xfrm>
        </p:spPr>
        <p:txBody>
          <a:bodyPr>
            <a:normAutofit fontScale="90000"/>
          </a:bodyPr>
          <a:lstStyle/>
          <a:p>
            <a:pPr eaLnBrk="1" hangingPunct="1"/>
            <a:r>
              <a:rPr lang="en-US" altLang="en-US" b="1" dirty="0"/>
              <a:t>So, What Is Marketing? Pulling It All Together</a:t>
            </a:r>
          </a:p>
        </p:txBody>
      </p:sp>
      <p:pic>
        <p:nvPicPr>
          <p:cNvPr id="43011" name="Picture 3" descr="fig01_06wo.jpg">
            <a:extLst>
              <a:ext uri="{FF2B5EF4-FFF2-40B4-BE49-F238E27FC236}">
                <a16:creationId xmlns:a16="http://schemas.microsoft.com/office/drawing/2014/main" id="{9484C38C-4FFE-4AED-9E9C-D25D1D4834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6582" y="852055"/>
            <a:ext cx="11485418" cy="6026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BE5828D3-0A86-44B6-9378-D6415AE8562E}"/>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631370" y="1059893"/>
            <a:ext cx="3462229" cy="4738211"/>
          </a:xfrm>
        </p:spPr>
        <p:txBody>
          <a:bodyPr>
            <a:normAutofit/>
          </a:bodyPr>
          <a:lstStyle/>
          <a:p>
            <a:r>
              <a:rPr lang="en-GB" b="1">
                <a:latin typeface="Arial" panose="020B0604020202020204" pitchFamily="34" charset="0"/>
                <a:cs typeface="Arial" panose="020B0604020202020204" pitchFamily="34" charset="0"/>
              </a:rPr>
              <a:t>Summary</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5080674" y="742950"/>
            <a:ext cx="6479956" cy="5034916"/>
          </a:xfrm>
        </p:spPr>
        <p:txBody>
          <a:bodyPr anchor="ctr">
            <a:normAutofit/>
          </a:bodyPr>
          <a:lstStyle/>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Definitions of marketing</a:t>
            </a:r>
          </a:p>
          <a:p>
            <a:pPr>
              <a:buFont typeface="Wingdings" panose="05000000000000000000" pitchFamily="2" charset="2"/>
              <a:buChar char="§"/>
            </a:pPr>
            <a:endParaRPr lang="en-GB" sz="10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Evolution of marketing</a:t>
            </a:r>
          </a:p>
          <a:p>
            <a:pPr>
              <a:buFont typeface="Wingdings" panose="05000000000000000000" pitchFamily="2" charset="2"/>
              <a:buChar char="§"/>
            </a:pPr>
            <a:endParaRPr lang="en-GB" sz="10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Forms of marketing</a:t>
            </a:r>
          </a:p>
          <a:p>
            <a:pPr>
              <a:buFont typeface="Wingdings" panose="05000000000000000000" pitchFamily="2" charset="2"/>
              <a:buChar char="§"/>
            </a:pPr>
            <a:endParaRPr lang="en-GB" sz="10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Understanding the market place</a:t>
            </a:r>
          </a:p>
          <a:p>
            <a:pPr>
              <a:buFont typeface="Wingdings" panose="05000000000000000000" pitchFamily="2" charset="2"/>
              <a:buChar char="§"/>
            </a:pPr>
            <a:endParaRPr lang="en-GB" sz="10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Components of a good marketing strategy</a:t>
            </a:r>
          </a:p>
          <a:p>
            <a:pPr>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b="1" dirty="0">
                <a:latin typeface="Arial" panose="020B0604020202020204" pitchFamily="34" charset="0"/>
                <a:cs typeface="Arial" panose="020B0604020202020204" pitchFamily="34" charset="0"/>
              </a:rPr>
              <a:t>Societal marketing concept</a:t>
            </a:r>
          </a:p>
        </p:txBody>
      </p:sp>
    </p:spTree>
    <p:extLst>
      <p:ext uri="{BB962C8B-B14F-4D97-AF65-F5344CB8AC3E}">
        <p14:creationId xmlns:p14="http://schemas.microsoft.com/office/powerpoint/2010/main" val="2529553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7232073" y="2930237"/>
            <a:ext cx="4903347" cy="726064"/>
          </a:xfrm>
        </p:spPr>
        <p:txBody>
          <a:bodyPr>
            <a:noAutofit/>
          </a:bodyPr>
          <a:lstStyle/>
          <a:p>
            <a:r>
              <a:rPr lang="en-GB" sz="5400" spc="50" dirty="0">
                <a:ln w="9525" cmpd="sng">
                  <a:solidFill>
                    <a:schemeClr val="accent1"/>
                  </a:solidFill>
                  <a:prstDash val="solid"/>
                </a:ln>
                <a:solidFill>
                  <a:srgbClr val="70AD47">
                    <a:tint val="1000"/>
                  </a:srgbClr>
                </a:solidFill>
                <a:effectLst>
                  <a:glow rad="38100">
                    <a:schemeClr val="accent1">
                      <a:alpha val="40000"/>
                    </a:schemeClr>
                  </a:glow>
                </a:effectLst>
              </a:rPr>
              <a:t>Any Questions?</a:t>
            </a: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0</TotalTime>
  <Words>4581</Words>
  <Application>Microsoft Office PowerPoint</Application>
  <PresentationFormat>Widescreen</PresentationFormat>
  <Paragraphs>353</Paragraphs>
  <Slides>30</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Franklin Gothic Book</vt:lpstr>
      <vt:lpstr>Wingdings</vt:lpstr>
      <vt:lpstr>Metropolitan</vt:lpstr>
      <vt:lpstr>BMBM4005  MARKETING FUNDAMENTALS</vt:lpstr>
      <vt:lpstr>A bit about myself </vt:lpstr>
      <vt:lpstr>Module Aims</vt:lpstr>
      <vt:lpstr>Learning Outcomes</vt:lpstr>
      <vt:lpstr>Indicative Content</vt:lpstr>
      <vt:lpstr>Who are you?  Get to know a colleague in class and introduce each other to the group  </vt:lpstr>
      <vt:lpstr>Scheme of work</vt:lpstr>
      <vt:lpstr>Assessments</vt:lpstr>
      <vt:lpstr>Today’s session:</vt:lpstr>
      <vt:lpstr>Marketing – What does it mean to you? </vt:lpstr>
      <vt:lpstr>What is Marketing?</vt:lpstr>
      <vt:lpstr>PowerPoint Presentation</vt:lpstr>
      <vt:lpstr>PowerPoint Presentation</vt:lpstr>
      <vt:lpstr>Evolution of Marketing </vt:lpstr>
      <vt:lpstr>Forms of Marketing</vt:lpstr>
      <vt:lpstr>Marketing Concept</vt:lpstr>
      <vt:lpstr>ACTIVITY  Why is Marketing Important?</vt:lpstr>
      <vt:lpstr>Understanding the Marketplace and Customer Needs</vt:lpstr>
      <vt:lpstr>Types of Markets </vt:lpstr>
      <vt:lpstr>Customer Needs, Wants and Demands</vt:lpstr>
      <vt:lpstr>Task</vt:lpstr>
      <vt:lpstr>Marketing strategies are developed using  The Marketing Mix </vt:lpstr>
      <vt:lpstr>Marketing Mix decisions are made within the constraints of the external environment </vt:lpstr>
      <vt:lpstr>PowerPoint Presentation</vt:lpstr>
      <vt:lpstr>The Marketing Process:  Creating and Capturing Customer Value</vt:lpstr>
      <vt:lpstr>The Components of a Good Marketing Strategy</vt:lpstr>
      <vt:lpstr>Societal Marketing Concept </vt:lpstr>
      <vt:lpstr>So, What Is Marketing? Pulling It All Together</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101</cp:revision>
  <dcterms:created xsi:type="dcterms:W3CDTF">2020-01-29T18:38:13Z</dcterms:created>
  <dcterms:modified xsi:type="dcterms:W3CDTF">2025-09-17T22:51:35Z</dcterms:modified>
</cp:coreProperties>
</file>