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media/image10.svg" ContentType="image/svg+xml"/>
  <Override PartName="/ppt/media/image12.svg" ContentType="image/svg+xml"/>
  <Override PartName="/ppt/media/image18.svg" ContentType="image/svg+xml"/>
  <Override PartName="/ppt/media/image20.svg" ContentType="image/svg+xml"/>
  <Override PartName="/ppt/media/image22.svg" ContentType="image/svg+xml"/>
  <Override PartName="/ppt/media/image4.svg" ContentType="image/svg+xml"/>
  <Override PartName="/ppt/media/image6.svg" ContentType="image/svg+xml"/>
  <Override PartName="/ppt/media/image8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67" r:id="rId6"/>
    <p:sldId id="258" r:id="rId7"/>
    <p:sldId id="260" r:id="rId8"/>
    <p:sldId id="263" r:id="rId9"/>
    <p:sldId id="261" r:id="rId10"/>
    <p:sldId id="271" r:id="rId11"/>
    <p:sldId id="266" r:id="rId12"/>
    <p:sldId id="272" r:id="rId13"/>
    <p:sldId id="268" r:id="rId14"/>
    <p:sldId id="269" r:id="rId15"/>
    <p:sldId id="274" r:id="rId16"/>
    <p:sldId id="275" r:id="rId17"/>
    <p:sldId id="276" r:id="rId18"/>
    <p:sldId id="270" r:id="rId19"/>
    <p:sldId id="277" r:id="rId20"/>
    <p:sldId id="265" r:id="rId21"/>
  </p:sldIdLst>
  <p:sldSz cx="18288000" cy="10287000"/>
  <p:notesSz cx="6858000" cy="9144000"/>
  <p:embeddedFontLst>
    <p:embeddedFont>
      <p:font typeface="Aileron Bold" panose="00000800000000000000"/>
      <p:bold r:id="rId25"/>
    </p:embeddedFont>
    <p:embeddedFont>
      <p:font typeface="Canva Sans" panose="020B0503030501040103"/>
      <p:regular r:id="rId26"/>
    </p:embeddedFont>
    <p:embeddedFont>
      <p:font typeface="Canva Sans Medium" panose="020B0603030501040103"/>
      <p:regular r:id="rId27"/>
    </p:embeddedFont>
    <p:embeddedFont>
      <p:font typeface="Canva Sans" panose="020B0503030501040103" charset="0"/>
      <p:regular r:id="rId28"/>
    </p:embeddedFont>
    <p:embeddedFont>
      <p:font typeface="Canva Sans Bold" panose="020B0803030501040103"/>
      <p:bold r:id="rId29"/>
    </p:embeddedFont>
    <p:embeddedFont>
      <p:font typeface="Calibri" panose="020F0502020204030204" pitchFamily="34" charset="0"/>
      <p:regular r:id="rId30"/>
      <p:bold r:id="rId31"/>
      <p:italic r:id="rId32"/>
      <p:boldItalic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3B4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中度样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107" autoAdjust="0"/>
  </p:normalViewPr>
  <p:slideViewPr>
    <p:cSldViewPr showGuides="1">
      <p:cViewPr>
        <p:scale>
          <a:sx n="40" d="100"/>
          <a:sy n="40" d="100"/>
        </p:scale>
        <p:origin x="1116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3" Type="http://schemas.openxmlformats.org/officeDocument/2006/relationships/font" Target="fonts/font9.fntdata"/><Relationship Id="rId32" Type="http://schemas.openxmlformats.org/officeDocument/2006/relationships/font" Target="fonts/font8.fntdata"/><Relationship Id="rId31" Type="http://schemas.openxmlformats.org/officeDocument/2006/relationships/font" Target="fonts/font7.fntdata"/><Relationship Id="rId30" Type="http://schemas.openxmlformats.org/officeDocument/2006/relationships/font" Target="fonts/font6.fntdata"/><Relationship Id="rId3" Type="http://schemas.openxmlformats.org/officeDocument/2006/relationships/slide" Target="slides/slide1.xml"/><Relationship Id="rId29" Type="http://schemas.openxmlformats.org/officeDocument/2006/relationships/font" Target="fonts/font5.fntdata"/><Relationship Id="rId28" Type="http://schemas.openxmlformats.org/officeDocument/2006/relationships/font" Target="fonts/font4.fntdata"/><Relationship Id="rId27" Type="http://schemas.openxmlformats.org/officeDocument/2006/relationships/font" Target="fonts/font3.fntdata"/><Relationship Id="rId26" Type="http://schemas.openxmlformats.org/officeDocument/2006/relationships/font" Target="fonts/font2.fntdata"/><Relationship Id="rId25" Type="http://schemas.openxmlformats.org/officeDocument/2006/relationships/font" Target="fonts/font1.fntdata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B1654F-A49B-4D4D-8D96-B1C610CBA3CC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94EFF3-CFD7-4A51-B5E3-C0177FEA37DA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94EFF3-CFD7-4A51-B5E3-C0177FEA37D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94EFF3-CFD7-4A51-B5E3-C0177FEA37DA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9.png"/><Relationship Id="rId8" Type="http://schemas.openxmlformats.org/officeDocument/2006/relationships/image" Target="../media/image8.svg"/><Relationship Id="rId7" Type="http://schemas.openxmlformats.org/officeDocument/2006/relationships/image" Target="../media/image7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4" Type="http://schemas.openxmlformats.org/officeDocument/2006/relationships/notesSlide" Target="../notesSlides/notesSlide1.xml"/><Relationship Id="rId13" Type="http://schemas.openxmlformats.org/officeDocument/2006/relationships/slideLayout" Target="../slideLayouts/slideLayout7.xml"/><Relationship Id="rId12" Type="http://schemas.openxmlformats.org/officeDocument/2006/relationships/image" Target="../media/image12.svg"/><Relationship Id="rId11" Type="http://schemas.openxmlformats.org/officeDocument/2006/relationships/image" Target="../media/image11.png"/><Relationship Id="rId10" Type="http://schemas.openxmlformats.org/officeDocument/2006/relationships/image" Target="../media/image10.sv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image" Target="../media/image5.png"/><Relationship Id="rId8" Type="http://schemas.openxmlformats.org/officeDocument/2006/relationships/image" Target="../media/image4.svg"/><Relationship Id="rId7" Type="http://schemas.openxmlformats.org/officeDocument/2006/relationships/image" Target="../media/image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8.svg"/><Relationship Id="rId3" Type="http://schemas.openxmlformats.org/officeDocument/2006/relationships/image" Target="../media/image7.png"/><Relationship Id="rId2" Type="http://schemas.openxmlformats.org/officeDocument/2006/relationships/image" Target="../media/image14.jpeg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6.svg"/><Relationship Id="rId1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12.svg"/><Relationship Id="rId8" Type="http://schemas.openxmlformats.org/officeDocument/2006/relationships/image" Target="../media/image11.png"/><Relationship Id="rId7" Type="http://schemas.openxmlformats.org/officeDocument/2006/relationships/image" Target="../media/image22.svg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23.jpeg"/><Relationship Id="rId1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image" Target="../media/image2.png"/><Relationship Id="rId8" Type="http://schemas.openxmlformats.org/officeDocument/2006/relationships/image" Target="../media/image8.svg"/><Relationship Id="rId7" Type="http://schemas.openxmlformats.org/officeDocument/2006/relationships/image" Target="../media/image25.png"/><Relationship Id="rId6" Type="http://schemas.openxmlformats.org/officeDocument/2006/relationships/image" Target="../media/image24.jpe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2" Type="http://schemas.openxmlformats.org/officeDocument/2006/relationships/slideLayout" Target="../slideLayouts/slideLayout7.xml"/><Relationship Id="rId11" Type="http://schemas.openxmlformats.org/officeDocument/2006/relationships/image" Target="../media/image12.svg"/><Relationship Id="rId10" Type="http://schemas.openxmlformats.org/officeDocument/2006/relationships/image" Target="../media/image11.png"/><Relationship Id="rId1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image" Target="../media/image4.svg"/><Relationship Id="rId8" Type="http://schemas.openxmlformats.org/officeDocument/2006/relationships/image" Target="../media/image3.png"/><Relationship Id="rId7" Type="http://schemas.openxmlformats.org/officeDocument/2006/relationships/image" Target="../media/image12.svg"/><Relationship Id="rId6" Type="http://schemas.openxmlformats.org/officeDocument/2006/relationships/image" Target="../media/image11.png"/><Relationship Id="rId5" Type="http://schemas.openxmlformats.org/officeDocument/2006/relationships/image" Target="../media/image8.svg"/><Relationship Id="rId4" Type="http://schemas.openxmlformats.org/officeDocument/2006/relationships/image" Target="../media/image25.png"/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2" Type="http://schemas.openxmlformats.org/officeDocument/2006/relationships/slideLayout" Target="../slideLayouts/slideLayout7.xml"/><Relationship Id="rId11" Type="http://schemas.openxmlformats.org/officeDocument/2006/relationships/image" Target="../media/image6.svg"/><Relationship Id="rId10" Type="http://schemas.openxmlformats.org/officeDocument/2006/relationships/image" Target="../media/image5.png"/><Relationship Id="rId1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image" Target="../media/image11.png"/><Relationship Id="rId8" Type="http://schemas.openxmlformats.org/officeDocument/2006/relationships/image" Target="../media/image8.svg"/><Relationship Id="rId7" Type="http://schemas.openxmlformats.org/officeDocument/2006/relationships/image" Target="../media/image30.png"/><Relationship Id="rId6" Type="http://schemas.openxmlformats.org/officeDocument/2006/relationships/image" Target="../media/image29.jpe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12.svg"/><Relationship Id="rId1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image" Target="../media/image12.svg"/><Relationship Id="rId8" Type="http://schemas.openxmlformats.org/officeDocument/2006/relationships/image" Target="../media/image11.png"/><Relationship Id="rId7" Type="http://schemas.openxmlformats.org/officeDocument/2006/relationships/image" Target="../media/image22.svg"/><Relationship Id="rId6" Type="http://schemas.openxmlformats.org/officeDocument/2006/relationships/image" Target="../media/image3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image" Target="../media/image6.svg"/><Relationship Id="rId8" Type="http://schemas.openxmlformats.org/officeDocument/2006/relationships/image" Target="../media/image5.png"/><Relationship Id="rId7" Type="http://schemas.openxmlformats.org/officeDocument/2006/relationships/image" Target="../media/image4.svg"/><Relationship Id="rId6" Type="http://schemas.openxmlformats.org/officeDocument/2006/relationships/image" Target="../media/image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3" Type="http://schemas.openxmlformats.org/officeDocument/2006/relationships/image" Target="../media/image8.svg"/><Relationship Id="rId2" Type="http://schemas.openxmlformats.org/officeDocument/2006/relationships/image" Target="../media/image32.png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3" Type="http://schemas.openxmlformats.org/officeDocument/2006/relationships/image" Target="../media/image22.svg"/><Relationship Id="rId2" Type="http://schemas.openxmlformats.org/officeDocument/2006/relationships/image" Target="../media/image31.png"/><Relationship Id="rId1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.xml"/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12.svg"/><Relationship Id="rId6" Type="http://schemas.openxmlformats.org/officeDocument/2006/relationships/image" Target="../media/image1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image" Target="../media/image11.png"/><Relationship Id="rId8" Type="http://schemas.openxmlformats.org/officeDocument/2006/relationships/image" Target="../media/image8.svg"/><Relationship Id="rId7" Type="http://schemas.openxmlformats.org/officeDocument/2006/relationships/image" Target="../media/image30.png"/><Relationship Id="rId6" Type="http://schemas.openxmlformats.org/officeDocument/2006/relationships/image" Target="../media/image29.jpe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12.svg"/><Relationship Id="rId1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image" Target="../media/image6.svg"/><Relationship Id="rId8" Type="http://schemas.openxmlformats.org/officeDocument/2006/relationships/image" Target="../media/image5.png"/><Relationship Id="rId7" Type="http://schemas.openxmlformats.org/officeDocument/2006/relationships/image" Target="../media/image4.svg"/><Relationship Id="rId6" Type="http://schemas.openxmlformats.org/officeDocument/2006/relationships/image" Target="../media/image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3" Type="http://schemas.openxmlformats.org/officeDocument/2006/relationships/image" Target="../media/image8.svg"/><Relationship Id="rId2" Type="http://schemas.openxmlformats.org/officeDocument/2006/relationships/image" Target="../media/image32.png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image" Target="../media/image12.svg"/><Relationship Id="rId8" Type="http://schemas.openxmlformats.org/officeDocument/2006/relationships/image" Target="../media/image11.png"/><Relationship Id="rId7" Type="http://schemas.openxmlformats.org/officeDocument/2006/relationships/image" Target="../media/image22.svg"/><Relationship Id="rId6" Type="http://schemas.openxmlformats.org/officeDocument/2006/relationships/image" Target="../media/image3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image" Target="../media/image6.svg"/><Relationship Id="rId8" Type="http://schemas.openxmlformats.org/officeDocument/2006/relationships/image" Target="../media/image5.png"/><Relationship Id="rId7" Type="http://schemas.openxmlformats.org/officeDocument/2006/relationships/image" Target="../media/image4.svg"/><Relationship Id="rId6" Type="http://schemas.openxmlformats.org/officeDocument/2006/relationships/image" Target="../media/image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3" Type="http://schemas.openxmlformats.org/officeDocument/2006/relationships/image" Target="../media/image8.svg"/><Relationship Id="rId2" Type="http://schemas.openxmlformats.org/officeDocument/2006/relationships/image" Target="../media/image32.png"/><Relationship Id="rId10" Type="http://schemas.openxmlformats.org/officeDocument/2006/relationships/slideLayout" Target="../slideLayouts/slideLayout7.xml"/><Relationship Id="rId1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22.svg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image" Target="../media/image4.svg"/><Relationship Id="rId8" Type="http://schemas.openxmlformats.org/officeDocument/2006/relationships/image" Target="../media/image3.png"/><Relationship Id="rId7" Type="http://schemas.openxmlformats.org/officeDocument/2006/relationships/image" Target="../media/image12.svg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Relationship Id="rId3" Type="http://schemas.openxmlformats.org/officeDocument/2006/relationships/image" Target="../media/image8.svg"/><Relationship Id="rId2" Type="http://schemas.openxmlformats.org/officeDocument/2006/relationships/image" Target="../media/image32.png"/><Relationship Id="rId12" Type="http://schemas.openxmlformats.org/officeDocument/2006/relationships/slideLayout" Target="../slideLayouts/slideLayout7.xml"/><Relationship Id="rId11" Type="http://schemas.openxmlformats.org/officeDocument/2006/relationships/image" Target="../media/image6.svg"/><Relationship Id="rId10" Type="http://schemas.openxmlformats.org/officeDocument/2006/relationships/image" Target="../media/image5.png"/><Relationship Id="rId1" Type="http://schemas.openxmlformats.org/officeDocument/2006/relationships/image" Target="../media/image3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l="-20685" t="-2144" r="-20479" b="-3902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0896600" y="5703190"/>
            <a:ext cx="0" cy="1008771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grpSp>
        <p:nvGrpSpPr>
          <p:cNvPr id="4" name="Group 4"/>
          <p:cNvGrpSpPr/>
          <p:nvPr/>
        </p:nvGrpSpPr>
        <p:grpSpPr>
          <a:xfrm>
            <a:off x="1028700" y="8708524"/>
            <a:ext cx="4168334" cy="549776"/>
            <a:chOff x="0" y="0"/>
            <a:chExt cx="3081277" cy="4064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081277" cy="406400"/>
            </a:xfrm>
            <a:custGeom>
              <a:avLst/>
              <a:gdLst/>
              <a:ahLst/>
              <a:cxnLst/>
              <a:rect l="l" t="t" r="r" b="b"/>
              <a:pathLst>
                <a:path w="3081277" h="406400">
                  <a:moveTo>
                    <a:pt x="2878077" y="0"/>
                  </a:moveTo>
                  <a:cubicBezTo>
                    <a:pt x="2990302" y="0"/>
                    <a:pt x="3081277" y="90976"/>
                    <a:pt x="3081277" y="203200"/>
                  </a:cubicBezTo>
                  <a:cubicBezTo>
                    <a:pt x="3081277" y="315424"/>
                    <a:pt x="2990302" y="406400"/>
                    <a:pt x="287807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3081277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20"/>
                </a:lnSpc>
              </a:pPr>
            </a:p>
          </p:txBody>
        </p:sp>
      </p:grpSp>
      <p:sp>
        <p:nvSpPr>
          <p:cNvPr id="7" name="Freeform 7"/>
          <p:cNvSpPr/>
          <p:nvPr/>
        </p:nvSpPr>
        <p:spPr>
          <a:xfrm flipV="1">
            <a:off x="1150710" y="8732222"/>
            <a:ext cx="3924314" cy="526078"/>
          </a:xfrm>
          <a:custGeom>
            <a:avLst/>
            <a:gdLst/>
            <a:ahLst/>
            <a:cxnLst/>
            <a:rect l="l" t="t" r="r" b="b"/>
            <a:pathLst>
              <a:path w="3924314" h="526078">
                <a:moveTo>
                  <a:pt x="0" y="526078"/>
                </a:moveTo>
                <a:lnTo>
                  <a:pt x="3924314" y="526078"/>
                </a:lnTo>
                <a:lnTo>
                  <a:pt x="3924314" y="0"/>
                </a:lnTo>
                <a:lnTo>
                  <a:pt x="0" y="0"/>
                </a:lnTo>
                <a:lnTo>
                  <a:pt x="0" y="526078"/>
                </a:lnTo>
                <a:close/>
              </a:path>
            </a:pathLst>
          </a:custGeom>
          <a:blipFill>
            <a:blip r:embed="rId2"/>
            <a:stretch>
              <a:fillRect b="-12844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-270811" y="3172941"/>
            <a:ext cx="3166411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16465957" y="7307693"/>
            <a:ext cx="793344" cy="793344"/>
          </a:xfrm>
          <a:custGeom>
            <a:avLst/>
            <a:gdLst/>
            <a:ahLst/>
            <a:cxnLst/>
            <a:rect l="l" t="t" r="r" b="b"/>
            <a:pathLst>
              <a:path w="793344" h="793344">
                <a:moveTo>
                  <a:pt x="0" y="0"/>
                </a:moveTo>
                <a:lnTo>
                  <a:pt x="793344" y="0"/>
                </a:lnTo>
                <a:lnTo>
                  <a:pt x="793344" y="793344"/>
                </a:lnTo>
                <a:lnTo>
                  <a:pt x="0" y="79334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5127945" y="3580503"/>
            <a:ext cx="13160055" cy="16158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10500" b="1" dirty="0">
                <a:solidFill>
                  <a:srgbClr val="FFFFFF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SQDN Engineering</a:t>
            </a:r>
            <a:endParaRPr lang="en-US" sz="10500" b="1" dirty="0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621983" y="1964676"/>
            <a:ext cx="13583667" cy="32316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10500" b="1" dirty="0">
                <a:solidFill>
                  <a:srgbClr val="4FF175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Strategic Recovery Plan:</a:t>
            </a:r>
            <a:endParaRPr lang="en-US" sz="10500" b="1" dirty="0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1379085" y="5611929"/>
            <a:ext cx="5740305" cy="13174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20"/>
              </a:lnSpc>
              <a:spcBef>
                <a:spcPct val="0"/>
              </a:spcBef>
            </a:pPr>
            <a:r>
              <a:rPr lang="en-US" sz="2515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Remediating Supplier Non-Performance and Environmental Non-Compliance</a:t>
            </a:r>
            <a:endParaRPr lang="en-US" sz="2515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996058" y="8831908"/>
            <a:ext cx="4168334" cy="347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85"/>
              </a:lnSpc>
              <a:spcBef>
                <a:spcPct val="0"/>
              </a:spcBef>
            </a:pPr>
            <a:r>
              <a:rPr lang="en-US" sz="206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ACHA 7024</a:t>
            </a:r>
            <a:endParaRPr lang="en-US" sz="206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5968136" y="7727151"/>
            <a:ext cx="10237307" cy="3695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2885"/>
              </a:lnSpc>
              <a:spcBef>
                <a:spcPct val="0"/>
              </a:spcBef>
            </a:pPr>
            <a:r>
              <a:rPr lang="en-IN" altLang="en-US" sz="2000" dirty="0">
                <a:solidFill>
                  <a:srgbClr val="FFFFFF"/>
                </a:solidFill>
                <a:latin typeface="Canva Sans Medium" panose="020B0603030501040103"/>
                <a:ea typeface="Canva Sans Medium" panose="020B0603030501040103"/>
                <a:cs typeface="Canva Sans Medium" panose="020B0603030501040103"/>
                <a:sym typeface="Canva Sans Medium" panose="020B0603030501040103"/>
              </a:rPr>
              <a:t>Durgesh Sunil Badhe </a:t>
            </a:r>
            <a:endParaRPr lang="en-US" sz="2000" dirty="0">
              <a:solidFill>
                <a:srgbClr val="FFFFFF"/>
              </a:solidFill>
              <a:latin typeface="Canva Sans Medium" panose="020B0603030501040103"/>
              <a:ea typeface="Canva Sans Medium" panose="020B0603030501040103"/>
              <a:cs typeface="Canva Sans Medium" panose="020B0603030501040103"/>
              <a:sym typeface="Canva Sans Medium" panose="020B0603030501040103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4249238" y="7269593"/>
            <a:ext cx="1912824" cy="2816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325"/>
              </a:lnSpc>
              <a:spcBef>
                <a:spcPct val="0"/>
              </a:spcBef>
            </a:pPr>
            <a:r>
              <a:rPr lang="en-US" sz="1660">
                <a:solidFill>
                  <a:srgbClr val="24B24C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Presented by</a:t>
            </a:r>
            <a:endParaRPr lang="en-US" sz="1660">
              <a:solidFill>
                <a:srgbClr val="24B24C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0300204" y="2119878"/>
            <a:ext cx="8384741" cy="8224382"/>
            <a:chOff x="0" y="0"/>
            <a:chExt cx="889148" cy="81927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89148" cy="819271"/>
            </a:xfrm>
            <a:custGeom>
              <a:avLst/>
              <a:gdLst/>
              <a:ahLst/>
              <a:cxnLst/>
              <a:rect l="l" t="t" r="r" b="b"/>
              <a:pathLst>
                <a:path w="889148" h="819271">
                  <a:moveTo>
                    <a:pt x="30155" y="0"/>
                  </a:moveTo>
                  <a:lnTo>
                    <a:pt x="858993" y="0"/>
                  </a:lnTo>
                  <a:cubicBezTo>
                    <a:pt x="875647" y="0"/>
                    <a:pt x="889148" y="13501"/>
                    <a:pt x="889148" y="30155"/>
                  </a:cubicBezTo>
                  <a:lnTo>
                    <a:pt x="889148" y="789115"/>
                  </a:lnTo>
                  <a:cubicBezTo>
                    <a:pt x="889148" y="805770"/>
                    <a:pt x="875647" y="819271"/>
                    <a:pt x="858993" y="819271"/>
                  </a:cubicBezTo>
                  <a:lnTo>
                    <a:pt x="30155" y="819271"/>
                  </a:lnTo>
                  <a:cubicBezTo>
                    <a:pt x="13501" y="819271"/>
                    <a:pt x="0" y="805770"/>
                    <a:pt x="0" y="789115"/>
                  </a:cubicBezTo>
                  <a:lnTo>
                    <a:pt x="0" y="30155"/>
                  </a:lnTo>
                  <a:cubicBezTo>
                    <a:pt x="0" y="13501"/>
                    <a:pt x="13501" y="0"/>
                    <a:pt x="30155" y="0"/>
                  </a:cubicBezTo>
                  <a:close/>
                </a:path>
              </a:pathLst>
            </a:custGeom>
            <a:blipFill>
              <a:blip r:embed="rId2"/>
              <a:stretch>
                <a:fillRect t="-31323" b="-31323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Freeform 9"/>
          <p:cNvSpPr/>
          <p:nvPr/>
        </p:nvSpPr>
        <p:spPr>
          <a:xfrm>
            <a:off x="9015744" y="-1078103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616943" y="2226902"/>
            <a:ext cx="17137657" cy="1114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545"/>
              </a:lnSpc>
              <a:spcBef>
                <a:spcPct val="0"/>
              </a:spcBef>
            </a:pPr>
            <a:r>
              <a:rPr lang="en-US" sz="6820" b="1" dirty="0">
                <a:solidFill>
                  <a:srgbClr val="FFFFFF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Context and Overview of the Problems</a:t>
            </a:r>
            <a:endParaRPr lang="en-US" sz="6820" b="1" dirty="0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66801" y="3800119"/>
            <a:ext cx="10363199" cy="52322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Supplier Reliance: SQDN Engineering relies on a single source of timber.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Performance Failures: Too often incomplete deliveries, wrong sized, untreated timber.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Operational Impact: Defects lead to failure of production schedule and lowers customer satisfaction level.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Compliance Risks: Audits bring environmental non-compliance to light so that the legal standing of the firm is at risk.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Strategic Constraint: Switching suppliers requires one year, so it is difficult to terminate.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Required Action: A well planned procurement intervention is necessary to balance risks and safeguard the continuity of supply and the reputation of the organization. 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1"/>
            <a:stretch>
              <a:fillRect l="-1605" r="-1605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725034" y="3397344"/>
            <a:ext cx="1718393" cy="1718393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754826" y="6432494"/>
            <a:ext cx="1718393" cy="1718393"/>
            <a:chOff x="3794" y="1026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3794" y="1026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15" name="Freeform 15"/>
          <p:cNvSpPr/>
          <p:nvPr/>
        </p:nvSpPr>
        <p:spPr>
          <a:xfrm>
            <a:off x="9166642" y="11535057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9" y="0"/>
                </a:lnTo>
                <a:lnTo>
                  <a:pt x="2126559" y="2156207"/>
                </a:lnTo>
                <a:lnTo>
                  <a:pt x="0" y="21562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1725034" y="456111"/>
            <a:ext cx="15920604" cy="23330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5"/>
              </a:lnSpc>
              <a:spcBef>
                <a:spcPct val="0"/>
              </a:spcBef>
            </a:pPr>
            <a:r>
              <a:rPr lang="en-US" sz="6820" b="1" dirty="0">
                <a:solidFill>
                  <a:srgbClr val="FFFFFF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Procurement mitigate: Risk of Supply dependency</a:t>
            </a:r>
            <a:endParaRPr lang="en-US" sz="6820" b="1" dirty="0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3829121" y="3412407"/>
            <a:ext cx="12801600" cy="56406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Strategic Classification: Timber is high profit effect and limited supply market.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Dependency Risks: Potential dependence, resulting in reduced bargaining power and the risk of cost escalation for SQDN;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Operational Vulnerability: There are long qualification lead times and barriers to doing so with supplier switching.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Organizational Lock-in: SQDN is presently locked into a deadening relationship that has few alternatives in the market.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Justification: Corrective supplier development is the only available course of action to achieve stability and minimize the overall risk exposure (Tang, 2006).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2001856" y="6939828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 dirty="0">
                <a:solidFill>
                  <a:srgbClr val="FFFFFF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02</a:t>
            </a:r>
            <a:endParaRPr lang="en-US" sz="4170" b="1" dirty="0">
              <a:solidFill>
                <a:srgbClr val="FFFFFF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980085" y="3866578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>
                <a:solidFill>
                  <a:srgbClr val="24B24C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01</a:t>
            </a:r>
            <a:endParaRPr lang="en-US" sz="4170" b="1">
              <a:solidFill>
                <a:srgbClr val="24B24C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28" name="Freeform 28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-76119" y="3534110"/>
            <a:ext cx="18288000" cy="6686550"/>
            <a:chOff x="0" y="0"/>
            <a:chExt cx="4816593" cy="17610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761067"/>
            </a:xfrm>
            <a:custGeom>
              <a:avLst/>
              <a:gdLst/>
              <a:ahLst/>
              <a:cxnLst/>
              <a:rect l="l" t="t" r="r" b="b"/>
              <a:pathLst>
                <a:path w="4816592" h="1761067">
                  <a:moveTo>
                    <a:pt x="0" y="0"/>
                  </a:moveTo>
                  <a:lnTo>
                    <a:pt x="4816592" y="0"/>
                  </a:lnTo>
                  <a:lnTo>
                    <a:pt x="4816592" y="1761067"/>
                  </a:lnTo>
                  <a:lnTo>
                    <a:pt x="0" y="1761067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4816593" cy="1789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440457" y="1816936"/>
            <a:ext cx="3832380" cy="2749232"/>
            <a:chOff x="0" y="0"/>
            <a:chExt cx="1169723" cy="87460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69723" cy="874603"/>
            </a:xfrm>
            <a:custGeom>
              <a:avLst/>
              <a:gdLst/>
              <a:ahLst/>
              <a:cxnLst/>
              <a:rect l="l" t="t" r="r" b="b"/>
              <a:pathLst>
                <a:path w="1169723" h="874603">
                  <a:moveTo>
                    <a:pt x="72725" y="0"/>
                  </a:moveTo>
                  <a:lnTo>
                    <a:pt x="1096999" y="0"/>
                  </a:lnTo>
                  <a:cubicBezTo>
                    <a:pt x="1137163" y="0"/>
                    <a:pt x="1169723" y="32560"/>
                    <a:pt x="1169723" y="72725"/>
                  </a:cubicBezTo>
                  <a:lnTo>
                    <a:pt x="1169723" y="801878"/>
                  </a:lnTo>
                  <a:cubicBezTo>
                    <a:pt x="1169723" y="821166"/>
                    <a:pt x="1162061" y="839664"/>
                    <a:pt x="1148423" y="853302"/>
                  </a:cubicBezTo>
                  <a:cubicBezTo>
                    <a:pt x="1134784" y="866941"/>
                    <a:pt x="1116287" y="874603"/>
                    <a:pt x="1096999" y="874603"/>
                  </a:cubicBezTo>
                  <a:lnTo>
                    <a:pt x="72725" y="874603"/>
                  </a:lnTo>
                  <a:cubicBezTo>
                    <a:pt x="32560" y="874603"/>
                    <a:pt x="0" y="842043"/>
                    <a:pt x="0" y="801878"/>
                  </a:cubicBezTo>
                  <a:lnTo>
                    <a:pt x="0" y="72725"/>
                  </a:lnTo>
                  <a:cubicBezTo>
                    <a:pt x="0" y="32560"/>
                    <a:pt x="32560" y="0"/>
                    <a:pt x="72725" y="0"/>
                  </a:cubicBezTo>
                  <a:close/>
                </a:path>
              </a:pathLst>
            </a:custGeom>
            <a:solidFill>
              <a:srgbClr val="29292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1169723" cy="9031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713905" y="1816936"/>
            <a:ext cx="3832380" cy="2679711"/>
            <a:chOff x="0" y="0"/>
            <a:chExt cx="1169723" cy="87460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169723" cy="874603"/>
            </a:xfrm>
            <a:custGeom>
              <a:avLst/>
              <a:gdLst/>
              <a:ahLst/>
              <a:cxnLst/>
              <a:rect l="l" t="t" r="r" b="b"/>
              <a:pathLst>
                <a:path w="1169723" h="874603">
                  <a:moveTo>
                    <a:pt x="72725" y="0"/>
                  </a:moveTo>
                  <a:lnTo>
                    <a:pt x="1096999" y="0"/>
                  </a:lnTo>
                  <a:cubicBezTo>
                    <a:pt x="1137163" y="0"/>
                    <a:pt x="1169723" y="32560"/>
                    <a:pt x="1169723" y="72725"/>
                  </a:cubicBezTo>
                  <a:lnTo>
                    <a:pt x="1169723" y="801878"/>
                  </a:lnTo>
                  <a:cubicBezTo>
                    <a:pt x="1169723" y="821166"/>
                    <a:pt x="1162061" y="839664"/>
                    <a:pt x="1148423" y="853302"/>
                  </a:cubicBezTo>
                  <a:cubicBezTo>
                    <a:pt x="1134784" y="866941"/>
                    <a:pt x="1116287" y="874603"/>
                    <a:pt x="1096999" y="874603"/>
                  </a:cubicBezTo>
                  <a:lnTo>
                    <a:pt x="72725" y="874603"/>
                  </a:lnTo>
                  <a:cubicBezTo>
                    <a:pt x="32560" y="874603"/>
                    <a:pt x="0" y="842043"/>
                    <a:pt x="0" y="801878"/>
                  </a:cubicBezTo>
                  <a:lnTo>
                    <a:pt x="0" y="72725"/>
                  </a:lnTo>
                  <a:cubicBezTo>
                    <a:pt x="0" y="32560"/>
                    <a:pt x="32560" y="0"/>
                    <a:pt x="72725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1169723" cy="9031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20" name="Freeform 20"/>
          <p:cNvSpPr/>
          <p:nvPr/>
        </p:nvSpPr>
        <p:spPr>
          <a:xfrm>
            <a:off x="7681856" y="-574181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10080818" y="1572843"/>
            <a:ext cx="8254673" cy="31475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6820" b="1" dirty="0">
                <a:solidFill>
                  <a:srgbClr val="000000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Theoretical Frameworks Used for the Response</a:t>
            </a:r>
            <a:endParaRPr lang="en-US" sz="6820" b="1" dirty="0">
              <a:solidFill>
                <a:srgbClr val="000000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918861" y="2987233"/>
            <a:ext cx="2875571" cy="9746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905"/>
              </a:lnSpc>
              <a:spcBef>
                <a:spcPct val="0"/>
              </a:spcBef>
            </a:pPr>
            <a:r>
              <a:rPr lang="en-US" sz="16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Provides a rationale for a partnership strategy rather than exploitation strategy for strategic timber items.</a:t>
            </a:r>
            <a:endParaRPr lang="en-US" sz="16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6192310" y="3191552"/>
            <a:ext cx="2875571" cy="730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905"/>
              </a:lnSpc>
              <a:spcBef>
                <a:spcPct val="0"/>
              </a:spcBef>
            </a:pPr>
            <a:r>
              <a:rPr lang="en-US" sz="16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Describes the high switching costs and existing "lock-in" effects experienced.</a:t>
            </a:r>
            <a:endParaRPr lang="en-US" sz="16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2239039" y="2412860"/>
            <a:ext cx="2246568" cy="3828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70" b="1" dirty="0">
                <a:solidFill>
                  <a:srgbClr val="FFFFFF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Kraljic Matrix</a:t>
            </a:r>
            <a:endParaRPr lang="en-US" sz="2270" b="1" dirty="0">
              <a:solidFill>
                <a:srgbClr val="FFFFFF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5751241" y="2241137"/>
            <a:ext cx="3832380" cy="7932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70" b="1" dirty="0">
                <a:solidFill>
                  <a:srgbClr val="FFFFFF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Transaction Cost Economics</a:t>
            </a:r>
            <a:endParaRPr lang="en-US" sz="2270" b="1" dirty="0">
              <a:solidFill>
                <a:srgbClr val="FFFFFF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34" name="Freeform 34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5" name="TextBox 25"/>
          <p:cNvSpPr txBox="1"/>
          <p:nvPr/>
        </p:nvSpPr>
        <p:spPr>
          <a:xfrm>
            <a:off x="8621145" y="5481284"/>
            <a:ext cx="7918140" cy="36874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marR="0" indent="-3429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Canva Sans" panose="020B0503030501040103" charset="0"/>
                <a:ea typeface="Calibri" panose="020F0502020204030204" pitchFamily="34" charset="0"/>
                <a:cs typeface="Times New Roman" panose="02020603050405020304" pitchFamily="18" charset="0"/>
              </a:rPr>
              <a:t>Social Exchange Theory: Suggests that relationships are based upon reciprocal obligations and long term development of trust.</a:t>
            </a:r>
            <a:endParaRPr lang="en-US" sz="2000" dirty="0">
              <a:effectLst/>
              <a:latin typeface="Canva Sans" panose="020B0503030501040103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  <a:latin typeface="Canva Sans" panose="020B0503030501040103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Canva Sans" panose="020B0503030501040103" charset="0"/>
                <a:ea typeface="Calibri" panose="020F0502020204030204" pitchFamily="34" charset="0"/>
                <a:cs typeface="Times New Roman" panose="02020603050405020304" pitchFamily="18" charset="0"/>
              </a:rPr>
              <a:t>Governance Shift: A shift from transactional mindset to relational changes to better collaborate.</a:t>
            </a:r>
            <a:endParaRPr lang="en-US" sz="2000" dirty="0">
              <a:effectLst/>
              <a:latin typeface="Canva Sans" panose="020B0503030501040103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  <a:latin typeface="Canva Sans" panose="020B0503030501040103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Canva Sans" panose="020B0503030501040103" charset="0"/>
                <a:ea typeface="Calibri" panose="020F0502020204030204" pitchFamily="34" charset="0"/>
                <a:cs typeface="Times New Roman" panose="02020603050405020304" pitchFamily="18" charset="0"/>
              </a:rPr>
              <a:t>Theoretical Support: These frameworks prefer collaborative development and mutual safeguards to the risk of contract exits or the immediate termination (Williamson, 2008).</a:t>
            </a:r>
            <a:endParaRPr lang="en-US" sz="2000" dirty="0">
              <a:effectLst/>
              <a:latin typeface="Canva Sans" panose="020B0503030501040103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Vector illustration infographic of a Kraljic Matrix for business  procurement 15196838 Vector Art at Vecteezy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306" y="4770954"/>
            <a:ext cx="5191062" cy="5191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0" y="3600450"/>
            <a:ext cx="18288000" cy="6686550"/>
            <a:chOff x="0" y="0"/>
            <a:chExt cx="4816593" cy="17610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761067"/>
            </a:xfrm>
            <a:custGeom>
              <a:avLst/>
              <a:gdLst/>
              <a:ahLst/>
              <a:cxnLst/>
              <a:rect l="l" t="t" r="r" b="b"/>
              <a:pathLst>
                <a:path w="4816592" h="1761067">
                  <a:moveTo>
                    <a:pt x="0" y="0"/>
                  </a:moveTo>
                  <a:lnTo>
                    <a:pt x="4816592" y="0"/>
                  </a:lnTo>
                  <a:lnTo>
                    <a:pt x="4816592" y="1761067"/>
                  </a:lnTo>
                  <a:lnTo>
                    <a:pt x="0" y="1761067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4816593" cy="1789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22002" y="4884484"/>
            <a:ext cx="5844868" cy="549776"/>
            <a:chOff x="0" y="0"/>
            <a:chExt cx="4320589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320589" cy="406400"/>
            </a:xfrm>
            <a:custGeom>
              <a:avLst/>
              <a:gdLst/>
              <a:ahLst/>
              <a:cxnLst/>
              <a:rect l="l" t="t" r="r" b="b"/>
              <a:pathLst>
                <a:path w="4320589" h="406400">
                  <a:moveTo>
                    <a:pt x="4117389" y="0"/>
                  </a:moveTo>
                  <a:cubicBezTo>
                    <a:pt x="4229614" y="0"/>
                    <a:pt x="4320589" y="90976"/>
                    <a:pt x="4320589" y="203200"/>
                  </a:cubicBezTo>
                  <a:cubicBezTo>
                    <a:pt x="4320589" y="315424"/>
                    <a:pt x="4229614" y="406400"/>
                    <a:pt x="411738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432058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20"/>
                </a:lnSpc>
              </a:p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22002" y="7284244"/>
            <a:ext cx="5844868" cy="549776"/>
            <a:chOff x="0" y="0"/>
            <a:chExt cx="4320589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320589" cy="406400"/>
            </a:xfrm>
            <a:custGeom>
              <a:avLst/>
              <a:gdLst/>
              <a:ahLst/>
              <a:cxnLst/>
              <a:rect l="l" t="t" r="r" b="b"/>
              <a:pathLst>
                <a:path w="4320589" h="406400">
                  <a:moveTo>
                    <a:pt x="4117389" y="0"/>
                  </a:moveTo>
                  <a:cubicBezTo>
                    <a:pt x="4229614" y="0"/>
                    <a:pt x="4320589" y="90976"/>
                    <a:pt x="4320589" y="203200"/>
                  </a:cubicBezTo>
                  <a:cubicBezTo>
                    <a:pt x="4320589" y="315424"/>
                    <a:pt x="4229614" y="406400"/>
                    <a:pt x="411738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432058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20"/>
                </a:lnSpc>
              </a:p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505461" y="4884484"/>
            <a:ext cx="9266212" cy="5890039"/>
            <a:chOff x="0" y="0"/>
            <a:chExt cx="844516" cy="53681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44516" cy="536814"/>
            </a:xfrm>
            <a:custGeom>
              <a:avLst/>
              <a:gdLst/>
              <a:ahLst/>
              <a:cxnLst/>
              <a:rect l="l" t="t" r="r" b="b"/>
              <a:pathLst>
                <a:path w="844516" h="536814">
                  <a:moveTo>
                    <a:pt x="31749" y="0"/>
                  </a:moveTo>
                  <a:lnTo>
                    <a:pt x="812767" y="0"/>
                  </a:lnTo>
                  <a:cubicBezTo>
                    <a:pt x="821187" y="0"/>
                    <a:pt x="829263" y="3345"/>
                    <a:pt x="835217" y="9299"/>
                  </a:cubicBezTo>
                  <a:cubicBezTo>
                    <a:pt x="841171" y="15253"/>
                    <a:pt x="844516" y="23329"/>
                    <a:pt x="844516" y="31749"/>
                  </a:cubicBezTo>
                  <a:lnTo>
                    <a:pt x="844516" y="505065"/>
                  </a:lnTo>
                  <a:cubicBezTo>
                    <a:pt x="844516" y="513485"/>
                    <a:pt x="841171" y="521561"/>
                    <a:pt x="835217" y="527515"/>
                  </a:cubicBezTo>
                  <a:cubicBezTo>
                    <a:pt x="829263" y="533469"/>
                    <a:pt x="821187" y="536814"/>
                    <a:pt x="812767" y="536814"/>
                  </a:cubicBezTo>
                  <a:lnTo>
                    <a:pt x="31749" y="536814"/>
                  </a:lnTo>
                  <a:cubicBezTo>
                    <a:pt x="23329" y="536814"/>
                    <a:pt x="15253" y="533469"/>
                    <a:pt x="9299" y="527515"/>
                  </a:cubicBezTo>
                  <a:cubicBezTo>
                    <a:pt x="3345" y="521561"/>
                    <a:pt x="0" y="513485"/>
                    <a:pt x="0" y="505065"/>
                  </a:cubicBezTo>
                  <a:lnTo>
                    <a:pt x="0" y="31749"/>
                  </a:lnTo>
                  <a:cubicBezTo>
                    <a:pt x="0" y="23329"/>
                    <a:pt x="3345" y="15253"/>
                    <a:pt x="9299" y="9299"/>
                  </a:cubicBezTo>
                  <a:cubicBezTo>
                    <a:pt x="15253" y="3345"/>
                    <a:pt x="23329" y="0"/>
                    <a:pt x="31749" y="0"/>
                  </a:cubicBezTo>
                  <a:close/>
                </a:path>
              </a:pathLst>
            </a:custGeom>
            <a:blipFill>
              <a:blip r:embed="rId6"/>
              <a:stretch>
                <a:fillRect l="-6501" r="-6501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6" name="Freeform 16"/>
          <p:cNvSpPr/>
          <p:nvPr/>
        </p:nvSpPr>
        <p:spPr>
          <a:xfrm>
            <a:off x="9505461" y="-1116203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9" y="0"/>
                </a:lnTo>
                <a:lnTo>
                  <a:pt x="2126559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9133112" y="1700559"/>
            <a:ext cx="8513330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Communication Breakdown: Poor channels converse poorly with low trust, visibility to a supplier's remediation solutions.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Service Recovery: Current processes are violations of the principles of continuous improvement and service recovery.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Mechanism Needed: Mechanism for formal escalation process and accountability mechanism is needed to provide feedback to the supplier on impact (ISO 9001).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21" name="Freeform 21"/>
          <p:cNvSpPr/>
          <p:nvPr/>
        </p:nvSpPr>
        <p:spPr>
          <a:xfrm flipV="1">
            <a:off x="1883869" y="4720644"/>
            <a:ext cx="5321132" cy="713330"/>
          </a:xfrm>
          <a:custGeom>
            <a:avLst/>
            <a:gdLst/>
            <a:ahLst/>
            <a:cxnLst/>
            <a:rect l="l" t="t" r="r" b="b"/>
            <a:pathLst>
              <a:path w="5321132" h="713330">
                <a:moveTo>
                  <a:pt x="0" y="713330"/>
                </a:moveTo>
                <a:lnTo>
                  <a:pt x="5321133" y="713330"/>
                </a:lnTo>
                <a:lnTo>
                  <a:pt x="5321133" y="0"/>
                </a:lnTo>
                <a:lnTo>
                  <a:pt x="0" y="0"/>
                </a:lnTo>
                <a:lnTo>
                  <a:pt x="0" y="713330"/>
                </a:lnTo>
                <a:close/>
              </a:path>
            </a:pathLst>
          </a:custGeom>
          <a:blipFill>
            <a:blip r:embed="rId9"/>
            <a:stretch>
              <a:fillRect b="-12844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1622002" y="4974233"/>
            <a:ext cx="5844868" cy="347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85"/>
              </a:lnSpc>
              <a:spcBef>
                <a:spcPct val="0"/>
              </a:spcBef>
            </a:pPr>
            <a:r>
              <a:rPr lang="en-US" sz="2060" b="1" dirty="0">
                <a:solidFill>
                  <a:srgbClr val="FFFFFF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Response Failures: </a:t>
            </a:r>
            <a:endParaRPr lang="en-US" sz="2060" b="1" dirty="0">
              <a:solidFill>
                <a:srgbClr val="FFFFFF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23" name="Freeform 23"/>
          <p:cNvSpPr/>
          <p:nvPr/>
        </p:nvSpPr>
        <p:spPr>
          <a:xfrm flipV="1">
            <a:off x="1883869" y="7116174"/>
            <a:ext cx="5321132" cy="713330"/>
          </a:xfrm>
          <a:custGeom>
            <a:avLst/>
            <a:gdLst/>
            <a:ahLst/>
            <a:cxnLst/>
            <a:rect l="l" t="t" r="r" b="b"/>
            <a:pathLst>
              <a:path w="5321132" h="713330">
                <a:moveTo>
                  <a:pt x="0" y="713330"/>
                </a:moveTo>
                <a:lnTo>
                  <a:pt x="5321133" y="713330"/>
                </a:lnTo>
                <a:lnTo>
                  <a:pt x="5321133" y="0"/>
                </a:lnTo>
                <a:lnTo>
                  <a:pt x="0" y="0"/>
                </a:lnTo>
                <a:lnTo>
                  <a:pt x="0" y="713330"/>
                </a:lnTo>
                <a:close/>
              </a:path>
            </a:pathLst>
          </a:custGeom>
          <a:blipFill>
            <a:blip r:embed="rId9"/>
            <a:stretch>
              <a:fillRect b="-12844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TextBox 24"/>
          <p:cNvSpPr txBox="1"/>
          <p:nvPr/>
        </p:nvSpPr>
        <p:spPr>
          <a:xfrm>
            <a:off x="1622002" y="7373993"/>
            <a:ext cx="5844868" cy="347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85"/>
              </a:lnSpc>
              <a:spcBef>
                <a:spcPct val="0"/>
              </a:spcBef>
            </a:pPr>
            <a:r>
              <a:rPr lang="en-US" sz="2060" b="1" dirty="0">
                <a:solidFill>
                  <a:srgbClr val="FFFFFF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Learning Gaps: </a:t>
            </a:r>
            <a:endParaRPr lang="en-US" sz="2060" b="1" dirty="0">
              <a:solidFill>
                <a:srgbClr val="FFFFFF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638044" y="5953345"/>
            <a:ext cx="5844868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Ineffective management of complaints causes a spiral of repeated defects in quality.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638044" y="8499698"/>
            <a:ext cx="5844868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In the absence of root-cause analysis, there is less learning for correction and improvement in the organization.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27" name="Freeform 27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TextBox 22"/>
          <p:cNvSpPr txBox="1"/>
          <p:nvPr/>
        </p:nvSpPr>
        <p:spPr>
          <a:xfrm>
            <a:off x="838200" y="1833500"/>
            <a:ext cx="7940329" cy="20983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6820" b="1" dirty="0">
                <a:solidFill>
                  <a:srgbClr val="000000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Issue 1 - Complaint Handling is Poor</a:t>
            </a:r>
            <a:endParaRPr lang="en-US" sz="6820" b="1" dirty="0">
              <a:solidFill>
                <a:srgbClr val="000000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-924902" y="1793268"/>
            <a:ext cx="2834445" cy="7145376"/>
            <a:chOff x="0" y="0"/>
            <a:chExt cx="258329" cy="57015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58329" cy="570157"/>
            </a:xfrm>
            <a:custGeom>
              <a:avLst/>
              <a:gdLst/>
              <a:ahLst/>
              <a:cxnLst/>
              <a:rect l="l" t="t" r="r" b="b"/>
              <a:pathLst>
                <a:path w="258329" h="570157">
                  <a:moveTo>
                    <a:pt x="103792" y="0"/>
                  </a:moveTo>
                  <a:lnTo>
                    <a:pt x="154537" y="0"/>
                  </a:lnTo>
                  <a:cubicBezTo>
                    <a:pt x="182065" y="0"/>
                    <a:pt x="208464" y="10935"/>
                    <a:pt x="227929" y="30400"/>
                  </a:cubicBezTo>
                  <a:cubicBezTo>
                    <a:pt x="247394" y="49865"/>
                    <a:pt x="258329" y="76265"/>
                    <a:pt x="258329" y="103792"/>
                  </a:cubicBezTo>
                  <a:lnTo>
                    <a:pt x="258329" y="466365"/>
                  </a:lnTo>
                  <a:cubicBezTo>
                    <a:pt x="258329" y="523687"/>
                    <a:pt x="211860" y="570157"/>
                    <a:pt x="154537" y="570157"/>
                  </a:cubicBezTo>
                  <a:lnTo>
                    <a:pt x="103792" y="570157"/>
                  </a:lnTo>
                  <a:cubicBezTo>
                    <a:pt x="76265" y="570157"/>
                    <a:pt x="49865" y="559221"/>
                    <a:pt x="30400" y="539757"/>
                  </a:cubicBezTo>
                  <a:cubicBezTo>
                    <a:pt x="10935" y="520292"/>
                    <a:pt x="0" y="493892"/>
                    <a:pt x="0" y="466365"/>
                  </a:cubicBezTo>
                  <a:lnTo>
                    <a:pt x="0" y="103792"/>
                  </a:lnTo>
                  <a:cubicBezTo>
                    <a:pt x="0" y="76265"/>
                    <a:pt x="10935" y="49865"/>
                    <a:pt x="30400" y="30400"/>
                  </a:cubicBezTo>
                  <a:cubicBezTo>
                    <a:pt x="49865" y="10935"/>
                    <a:pt x="76265" y="0"/>
                    <a:pt x="103792" y="0"/>
                  </a:cubicBezTo>
                  <a:close/>
                </a:path>
              </a:pathLst>
            </a:custGeom>
            <a:blipFill>
              <a:blip r:embed="rId2"/>
              <a:stretch>
                <a:fillRect l="-23551" r="-20771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09800" y="1847499"/>
            <a:ext cx="4647555" cy="7145376"/>
            <a:chOff x="0" y="0"/>
            <a:chExt cx="423575" cy="57015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3575" cy="570157"/>
            </a:xfrm>
            <a:custGeom>
              <a:avLst/>
              <a:gdLst/>
              <a:ahLst/>
              <a:cxnLst/>
              <a:rect l="l" t="t" r="r" b="b"/>
              <a:pathLst>
                <a:path w="423575" h="570157">
                  <a:moveTo>
                    <a:pt x="63301" y="0"/>
                  </a:moveTo>
                  <a:lnTo>
                    <a:pt x="360274" y="0"/>
                  </a:lnTo>
                  <a:cubicBezTo>
                    <a:pt x="395234" y="0"/>
                    <a:pt x="423575" y="28341"/>
                    <a:pt x="423575" y="63301"/>
                  </a:cubicBezTo>
                  <a:lnTo>
                    <a:pt x="423575" y="506856"/>
                  </a:lnTo>
                  <a:cubicBezTo>
                    <a:pt x="423575" y="541816"/>
                    <a:pt x="395234" y="570157"/>
                    <a:pt x="360274" y="570157"/>
                  </a:cubicBezTo>
                  <a:lnTo>
                    <a:pt x="63301" y="570157"/>
                  </a:lnTo>
                  <a:cubicBezTo>
                    <a:pt x="28341" y="570157"/>
                    <a:pt x="0" y="541816"/>
                    <a:pt x="0" y="506856"/>
                  </a:cubicBezTo>
                  <a:lnTo>
                    <a:pt x="0" y="63301"/>
                  </a:lnTo>
                  <a:cubicBezTo>
                    <a:pt x="0" y="28341"/>
                    <a:pt x="28341" y="0"/>
                    <a:pt x="63301" y="0"/>
                  </a:cubicBezTo>
                  <a:close/>
                </a:path>
              </a:pathLst>
            </a:custGeom>
            <a:blipFill>
              <a:blip r:embed="rId3"/>
              <a:stretch>
                <a:fillRect l="-76080" r="-6321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Freeform 7"/>
          <p:cNvSpPr/>
          <p:nvPr/>
        </p:nvSpPr>
        <p:spPr>
          <a:xfrm>
            <a:off x="377178" y="9208897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7782257" y="529999"/>
            <a:ext cx="9776400" cy="31475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6820" b="1" dirty="0">
                <a:solidFill>
                  <a:srgbClr val="FFFFFF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Actions to Enhance Resolution of Complaints</a:t>
            </a:r>
            <a:endParaRPr lang="en-US" sz="6820" b="1" dirty="0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7472014" y="4204129"/>
            <a:ext cx="9787286" cy="46166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SCAR Implementation: Implement formal Supplier Corrective Action Requests for quality issues to track all quality issues.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KPI Definition: Mandate strict twenty-four hour acknowledgement for all the complaints through formal channels.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Problem Solving: Root-cause problem solving - "5 Whys" or "Fishbone" diagrams: Mandate root cause recovery analysis for failures.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Joint Reviews: Form a Steering Committee and review the metrics as well as accountability by suppliers.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Incentivization: Connectivity of responsibility for providing better service in terms of performance evaluations and payment terms to improve focus and service provision (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Prahinski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 and Benton, 2004).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13" name="Freeform 13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7009621" y="533366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6309659" y="533366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0" y="3600450"/>
            <a:ext cx="18288000" cy="6686550"/>
            <a:chOff x="0" y="0"/>
            <a:chExt cx="4816593" cy="17610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761067"/>
            </a:xfrm>
            <a:custGeom>
              <a:avLst/>
              <a:gdLst/>
              <a:ahLst/>
              <a:cxnLst/>
              <a:rect l="l" t="t" r="r" b="b"/>
              <a:pathLst>
                <a:path w="4816592" h="1761067">
                  <a:moveTo>
                    <a:pt x="0" y="0"/>
                  </a:moveTo>
                  <a:lnTo>
                    <a:pt x="4816592" y="0"/>
                  </a:lnTo>
                  <a:lnTo>
                    <a:pt x="4816592" y="1761067"/>
                  </a:lnTo>
                  <a:lnTo>
                    <a:pt x="0" y="1761067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4816593" cy="1789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40457" y="1670942"/>
            <a:ext cx="5862936" cy="6823578"/>
            <a:chOff x="0" y="0"/>
            <a:chExt cx="534344" cy="6218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4344" cy="621896"/>
            </a:xfrm>
            <a:custGeom>
              <a:avLst/>
              <a:gdLst/>
              <a:ahLst/>
              <a:cxnLst/>
              <a:rect l="l" t="t" r="r" b="b"/>
              <a:pathLst>
                <a:path w="534344" h="621896">
                  <a:moveTo>
                    <a:pt x="50178" y="0"/>
                  </a:moveTo>
                  <a:lnTo>
                    <a:pt x="484165" y="0"/>
                  </a:lnTo>
                  <a:cubicBezTo>
                    <a:pt x="497473" y="0"/>
                    <a:pt x="510236" y="5287"/>
                    <a:pt x="519647" y="14697"/>
                  </a:cubicBezTo>
                  <a:cubicBezTo>
                    <a:pt x="529057" y="24107"/>
                    <a:pt x="534344" y="36870"/>
                    <a:pt x="534344" y="50178"/>
                  </a:cubicBezTo>
                  <a:lnTo>
                    <a:pt x="534344" y="571717"/>
                  </a:lnTo>
                  <a:cubicBezTo>
                    <a:pt x="534344" y="585026"/>
                    <a:pt x="529057" y="597789"/>
                    <a:pt x="519647" y="607199"/>
                  </a:cubicBezTo>
                  <a:cubicBezTo>
                    <a:pt x="510236" y="616609"/>
                    <a:pt x="497473" y="621896"/>
                    <a:pt x="484165" y="621896"/>
                  </a:cubicBezTo>
                  <a:lnTo>
                    <a:pt x="50178" y="621896"/>
                  </a:lnTo>
                  <a:cubicBezTo>
                    <a:pt x="22466" y="621896"/>
                    <a:pt x="0" y="599430"/>
                    <a:pt x="0" y="571717"/>
                  </a:cubicBezTo>
                  <a:lnTo>
                    <a:pt x="0" y="50178"/>
                  </a:lnTo>
                  <a:cubicBezTo>
                    <a:pt x="0" y="22466"/>
                    <a:pt x="22466" y="0"/>
                    <a:pt x="50178" y="0"/>
                  </a:cubicBezTo>
                  <a:close/>
                </a:path>
              </a:pathLst>
            </a:custGeom>
            <a:blipFill>
              <a:blip r:embed="rId6"/>
              <a:stretch>
                <a:fillRect l="-37343" r="-37343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5" name="Freeform 25"/>
          <p:cNvSpPr/>
          <p:nvPr/>
        </p:nvSpPr>
        <p:spPr>
          <a:xfrm>
            <a:off x="-1063279" y="7102094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TextBox 27"/>
          <p:cNvSpPr txBox="1"/>
          <p:nvPr/>
        </p:nvSpPr>
        <p:spPr>
          <a:xfrm>
            <a:off x="7688591" y="1618311"/>
            <a:ext cx="9610331" cy="20983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6820" b="1" dirty="0">
                <a:solidFill>
                  <a:srgbClr val="000000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Issue 2 - Poor Buyer-Supplier Relationship</a:t>
            </a:r>
            <a:endParaRPr lang="en-US" sz="6820" b="1" dirty="0">
              <a:solidFill>
                <a:srgbClr val="000000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7862954" y="3893964"/>
            <a:ext cx="9737300" cy="45674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Relationship Nature: Existing interactions are transactional and "arm's length" to make effective collaboration difficult.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Trust Deficit The low trust levels reduces information sharing, and expectations do not align.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Inefficiency: Relational capital is not high enough for the supplier to invest in SQDN specific needs.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Performance Driver: Relationship quality is a high driver of Supply Chain success and operational resilience.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Strategic Barrier: The current adversarial climate is a significant barrier to making long term improvements. 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31" name="Freeform 31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1"/>
            <a:stretch>
              <a:fillRect l="-1605" r="-1605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725034" y="3397344"/>
            <a:ext cx="1718393" cy="1718393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754826" y="6432494"/>
            <a:ext cx="1718393" cy="1718393"/>
            <a:chOff x="3794" y="1026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3794" y="1026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15" name="Freeform 15"/>
          <p:cNvSpPr/>
          <p:nvPr/>
        </p:nvSpPr>
        <p:spPr>
          <a:xfrm>
            <a:off x="9166642" y="11535057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9" y="0"/>
                </a:lnTo>
                <a:lnTo>
                  <a:pt x="2126559" y="2156207"/>
                </a:lnTo>
                <a:lnTo>
                  <a:pt x="0" y="21562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1183698" y="1233946"/>
            <a:ext cx="15920604" cy="1114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5"/>
              </a:lnSpc>
              <a:spcBef>
                <a:spcPct val="0"/>
              </a:spcBef>
            </a:pPr>
            <a:r>
              <a:rPr lang="en-US" sz="6820" b="1" dirty="0">
                <a:solidFill>
                  <a:srgbClr val="FFFFFF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Solidifying the Strategic Relationship</a:t>
            </a:r>
            <a:endParaRPr lang="en-US" sz="6820" b="1" dirty="0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3829121" y="2971962"/>
            <a:ext cx="12801600" cy="60614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Relational Contracting: Moving towards cooperative contracts through the establishment of joint performance review meetings.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Alignment Audit: Do a relationship audit and get alignment in mutual expectations and long-term forecast.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Shared Goals: Develop shared goals to improve outcomes to deflect the tendency towards opportunism and build "collaborative advantage.“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Contract Security: In return for increased security for a longer period of time, come with an agreement to provide information about transparency and share performance data.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  <a:p>
            <a:pPr marL="342900" indent="-342900" algn="just">
              <a:lnSpc>
                <a:spcPts val="344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Governance Value: Structured governance lowers transaction costs and creates a governance partnership with the capability to navigate through complex supply disruptions (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Nyaga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 charset="0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 et al., 2010).</a:t>
            </a:r>
            <a:endParaRPr lang="en-US" sz="2000" dirty="0">
              <a:solidFill>
                <a:srgbClr val="FFFFFF"/>
              </a:solidFill>
              <a:latin typeface="Canva Sans" panose="020B0503030501040103" charset="0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2001856" y="6939828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 dirty="0">
                <a:solidFill>
                  <a:srgbClr val="FFFFFF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02</a:t>
            </a:r>
            <a:endParaRPr lang="en-US" sz="4170" b="1" dirty="0">
              <a:solidFill>
                <a:srgbClr val="FFFFFF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980085" y="3866578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>
                <a:solidFill>
                  <a:srgbClr val="24B24C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01</a:t>
            </a:r>
            <a:endParaRPr lang="en-US" sz="4170" b="1">
              <a:solidFill>
                <a:srgbClr val="24B24C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28" name="Freeform 28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0" y="3600450"/>
            <a:ext cx="18288000" cy="6686550"/>
            <a:chOff x="0" y="0"/>
            <a:chExt cx="4816593" cy="17610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761067"/>
            </a:xfrm>
            <a:custGeom>
              <a:avLst/>
              <a:gdLst/>
              <a:ahLst/>
              <a:cxnLst/>
              <a:rect l="l" t="t" r="r" b="b"/>
              <a:pathLst>
                <a:path w="4816592" h="1761067">
                  <a:moveTo>
                    <a:pt x="0" y="0"/>
                  </a:moveTo>
                  <a:lnTo>
                    <a:pt x="4816592" y="0"/>
                  </a:lnTo>
                  <a:lnTo>
                    <a:pt x="4816592" y="1761067"/>
                  </a:lnTo>
                  <a:lnTo>
                    <a:pt x="0" y="1761067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4816593" cy="1789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413090" y="2504744"/>
            <a:ext cx="13785540" cy="3511232"/>
            <a:chOff x="0" y="0"/>
            <a:chExt cx="1169723" cy="87460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69723" cy="874603"/>
            </a:xfrm>
            <a:custGeom>
              <a:avLst/>
              <a:gdLst/>
              <a:ahLst/>
              <a:cxnLst/>
              <a:rect l="l" t="t" r="r" b="b"/>
              <a:pathLst>
                <a:path w="1169723" h="874603">
                  <a:moveTo>
                    <a:pt x="72725" y="0"/>
                  </a:moveTo>
                  <a:lnTo>
                    <a:pt x="1096999" y="0"/>
                  </a:lnTo>
                  <a:cubicBezTo>
                    <a:pt x="1137163" y="0"/>
                    <a:pt x="1169723" y="32560"/>
                    <a:pt x="1169723" y="72725"/>
                  </a:cubicBezTo>
                  <a:lnTo>
                    <a:pt x="1169723" y="801878"/>
                  </a:lnTo>
                  <a:cubicBezTo>
                    <a:pt x="1169723" y="821166"/>
                    <a:pt x="1162061" y="839664"/>
                    <a:pt x="1148423" y="853302"/>
                  </a:cubicBezTo>
                  <a:cubicBezTo>
                    <a:pt x="1134784" y="866941"/>
                    <a:pt x="1116287" y="874603"/>
                    <a:pt x="1096999" y="874603"/>
                  </a:cubicBezTo>
                  <a:lnTo>
                    <a:pt x="72725" y="874603"/>
                  </a:lnTo>
                  <a:cubicBezTo>
                    <a:pt x="32560" y="874603"/>
                    <a:pt x="0" y="842043"/>
                    <a:pt x="0" y="801878"/>
                  </a:cubicBezTo>
                  <a:lnTo>
                    <a:pt x="0" y="72725"/>
                  </a:lnTo>
                  <a:cubicBezTo>
                    <a:pt x="0" y="32560"/>
                    <a:pt x="32560" y="0"/>
                    <a:pt x="72725" y="0"/>
                  </a:cubicBezTo>
                  <a:close/>
                </a:path>
              </a:pathLst>
            </a:custGeom>
            <a:solidFill>
              <a:srgbClr val="29292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1169723" cy="9031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413090" y="6399714"/>
            <a:ext cx="13785540" cy="2948346"/>
            <a:chOff x="0" y="0"/>
            <a:chExt cx="1169723" cy="87460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169723" cy="874603"/>
            </a:xfrm>
            <a:custGeom>
              <a:avLst/>
              <a:gdLst/>
              <a:ahLst/>
              <a:cxnLst/>
              <a:rect l="l" t="t" r="r" b="b"/>
              <a:pathLst>
                <a:path w="1169723" h="874603">
                  <a:moveTo>
                    <a:pt x="72725" y="0"/>
                  </a:moveTo>
                  <a:lnTo>
                    <a:pt x="1096999" y="0"/>
                  </a:lnTo>
                  <a:cubicBezTo>
                    <a:pt x="1137163" y="0"/>
                    <a:pt x="1169723" y="32560"/>
                    <a:pt x="1169723" y="72725"/>
                  </a:cubicBezTo>
                  <a:lnTo>
                    <a:pt x="1169723" y="801878"/>
                  </a:lnTo>
                  <a:cubicBezTo>
                    <a:pt x="1169723" y="821166"/>
                    <a:pt x="1162061" y="839664"/>
                    <a:pt x="1148423" y="853302"/>
                  </a:cubicBezTo>
                  <a:cubicBezTo>
                    <a:pt x="1134784" y="866941"/>
                    <a:pt x="1116287" y="874603"/>
                    <a:pt x="1096999" y="874603"/>
                  </a:cubicBezTo>
                  <a:lnTo>
                    <a:pt x="72725" y="874603"/>
                  </a:lnTo>
                  <a:cubicBezTo>
                    <a:pt x="32560" y="874603"/>
                    <a:pt x="0" y="842043"/>
                    <a:pt x="0" y="801878"/>
                  </a:cubicBezTo>
                  <a:lnTo>
                    <a:pt x="0" y="72725"/>
                  </a:lnTo>
                  <a:cubicBezTo>
                    <a:pt x="0" y="32560"/>
                    <a:pt x="32560" y="0"/>
                    <a:pt x="72725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1169723" cy="9031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20" name="Freeform 20"/>
          <p:cNvSpPr/>
          <p:nvPr/>
        </p:nvSpPr>
        <p:spPr>
          <a:xfrm>
            <a:off x="15996779" y="8070636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1534156" y="372113"/>
            <a:ext cx="14952921" cy="20983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6820" b="1" dirty="0">
                <a:solidFill>
                  <a:srgbClr val="000000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Issue 3 - Quality failures of Timber Supply</a:t>
            </a:r>
            <a:endParaRPr lang="en-US" sz="6820" b="1" dirty="0">
              <a:solidFill>
                <a:srgbClr val="000000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570276" y="3433558"/>
            <a:ext cx="11630735" cy="15388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Direct Failures: Mistakes on how to size &amp; inadequate treatment of timber result in large rework and material waste.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Lean Disruption: Variation in quality causes "bullwhip effects" and disrupts SQDN's manufacturing flow.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34" name="Freeform 34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TextBox 27"/>
          <p:cNvSpPr txBox="1"/>
          <p:nvPr/>
        </p:nvSpPr>
        <p:spPr>
          <a:xfrm>
            <a:off x="3490492" y="6674841"/>
            <a:ext cx="11630735" cy="23980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Inspection Gaps: Current incoming inspections are not sufficient and it only checks for defects after their occurrence.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Process Control: Lack of control over the suppliers implies a basic failure in internal quality.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Total Cost Park addressing issues at the source is vital to reducing the total cost of ownership. (Flynn et al., 1996).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ts val="190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grpSp>
        <p:nvGrpSpPr>
          <p:cNvPr id="28" name="Group 7"/>
          <p:cNvGrpSpPr/>
          <p:nvPr/>
        </p:nvGrpSpPr>
        <p:grpSpPr>
          <a:xfrm>
            <a:off x="1553893" y="1716201"/>
            <a:ext cx="1718393" cy="1718393"/>
            <a:chOff x="3794" y="1026"/>
            <a:chExt cx="812800" cy="812800"/>
          </a:xfrm>
        </p:grpSpPr>
        <p:sp>
          <p:nvSpPr>
            <p:cNvPr id="30" name="Freeform 8"/>
            <p:cNvSpPr/>
            <p:nvPr/>
          </p:nvSpPr>
          <p:spPr>
            <a:xfrm>
              <a:off x="3794" y="1026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TextBox 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36" name="TextBox 23"/>
          <p:cNvSpPr txBox="1"/>
          <p:nvPr/>
        </p:nvSpPr>
        <p:spPr>
          <a:xfrm>
            <a:off x="1800923" y="2223535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 dirty="0">
                <a:solidFill>
                  <a:srgbClr val="FFFFFF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01</a:t>
            </a:r>
            <a:endParaRPr lang="en-US" sz="4170" b="1" dirty="0">
              <a:solidFill>
                <a:srgbClr val="FFFFFF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grpSp>
        <p:nvGrpSpPr>
          <p:cNvPr id="45" name="Group 3"/>
          <p:cNvGrpSpPr/>
          <p:nvPr/>
        </p:nvGrpSpPr>
        <p:grpSpPr>
          <a:xfrm>
            <a:off x="1534156" y="5573933"/>
            <a:ext cx="1718393" cy="1718393"/>
            <a:chOff x="0" y="0"/>
            <a:chExt cx="812800" cy="812800"/>
          </a:xfrm>
        </p:grpSpPr>
        <p:sp>
          <p:nvSpPr>
            <p:cNvPr id="46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TextBox 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48" name="TextBox 24"/>
          <p:cNvSpPr txBox="1"/>
          <p:nvPr/>
        </p:nvSpPr>
        <p:spPr>
          <a:xfrm>
            <a:off x="1789207" y="6043167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 dirty="0">
                <a:solidFill>
                  <a:srgbClr val="24B24C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02</a:t>
            </a:r>
            <a:endParaRPr lang="en-US" sz="4170" b="1" dirty="0">
              <a:solidFill>
                <a:srgbClr val="24B24C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9015744" y="-1078103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2184937" y="1422566"/>
            <a:ext cx="13918126" cy="23330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5"/>
              </a:lnSpc>
              <a:spcBef>
                <a:spcPct val="0"/>
              </a:spcBef>
            </a:pPr>
            <a:r>
              <a:rPr lang="en-US" sz="6820" b="1" dirty="0">
                <a:solidFill>
                  <a:srgbClr val="FFFFFF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Quality Improvement Intervention</a:t>
            </a:r>
            <a:endParaRPr lang="en-US" sz="6820" b="1" dirty="0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439720" y="4305300"/>
            <a:ext cx="13585133" cy="48367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SQA Protocols: Present capability on-site assessments &amp; technical audits at supplier's facility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Contractual Specs: Clearly define technical specs in contracts that would guarantee stringent quality compliance in order to ensure.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Quality Gates: Introduction of a "Quality Gate" system in which timber is checked prior to it leaving the supplier.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TQM Principles Use Total Quality Management, demand statistical reporting to maintain stability of process.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Payment Alignment: Make the metrics of quality align with payment terms from detection to prevention efforts (Modi and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Mabert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2007).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0" y="3600450"/>
            <a:ext cx="18288000" cy="6686550"/>
            <a:chOff x="0" y="0"/>
            <a:chExt cx="4816593" cy="17610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761067"/>
            </a:xfrm>
            <a:custGeom>
              <a:avLst/>
              <a:gdLst/>
              <a:ahLst/>
              <a:cxnLst/>
              <a:rect l="l" t="t" r="r" b="b"/>
              <a:pathLst>
                <a:path w="4816592" h="1761067">
                  <a:moveTo>
                    <a:pt x="0" y="0"/>
                  </a:moveTo>
                  <a:lnTo>
                    <a:pt x="4816592" y="0"/>
                  </a:lnTo>
                  <a:lnTo>
                    <a:pt x="4816592" y="1761067"/>
                  </a:lnTo>
                  <a:lnTo>
                    <a:pt x="0" y="1761067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4816593" cy="1789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56631" y="1477712"/>
            <a:ext cx="4302204" cy="2712339"/>
            <a:chOff x="0" y="0"/>
            <a:chExt cx="1169723" cy="87460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69723" cy="874603"/>
            </a:xfrm>
            <a:custGeom>
              <a:avLst/>
              <a:gdLst/>
              <a:ahLst/>
              <a:cxnLst/>
              <a:rect l="l" t="t" r="r" b="b"/>
              <a:pathLst>
                <a:path w="1169723" h="874603">
                  <a:moveTo>
                    <a:pt x="72725" y="0"/>
                  </a:moveTo>
                  <a:lnTo>
                    <a:pt x="1096999" y="0"/>
                  </a:lnTo>
                  <a:cubicBezTo>
                    <a:pt x="1137163" y="0"/>
                    <a:pt x="1169723" y="32560"/>
                    <a:pt x="1169723" y="72725"/>
                  </a:cubicBezTo>
                  <a:lnTo>
                    <a:pt x="1169723" y="801878"/>
                  </a:lnTo>
                  <a:cubicBezTo>
                    <a:pt x="1169723" y="821166"/>
                    <a:pt x="1162061" y="839664"/>
                    <a:pt x="1148423" y="853302"/>
                  </a:cubicBezTo>
                  <a:cubicBezTo>
                    <a:pt x="1134784" y="866941"/>
                    <a:pt x="1116287" y="874603"/>
                    <a:pt x="1096999" y="874603"/>
                  </a:cubicBezTo>
                  <a:lnTo>
                    <a:pt x="72725" y="874603"/>
                  </a:lnTo>
                  <a:cubicBezTo>
                    <a:pt x="32560" y="874603"/>
                    <a:pt x="0" y="842043"/>
                    <a:pt x="0" y="801878"/>
                  </a:cubicBezTo>
                  <a:lnTo>
                    <a:pt x="0" y="72725"/>
                  </a:lnTo>
                  <a:cubicBezTo>
                    <a:pt x="0" y="32560"/>
                    <a:pt x="32560" y="0"/>
                    <a:pt x="72725" y="0"/>
                  </a:cubicBezTo>
                  <a:close/>
                </a:path>
              </a:pathLst>
            </a:custGeom>
            <a:solidFill>
              <a:srgbClr val="29292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1169723" cy="9031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230812" y="1477712"/>
            <a:ext cx="4302205" cy="2633223"/>
            <a:chOff x="0" y="0"/>
            <a:chExt cx="1169723" cy="87460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169723" cy="874603"/>
            </a:xfrm>
            <a:custGeom>
              <a:avLst/>
              <a:gdLst/>
              <a:ahLst/>
              <a:cxnLst/>
              <a:rect l="l" t="t" r="r" b="b"/>
              <a:pathLst>
                <a:path w="1169723" h="874603">
                  <a:moveTo>
                    <a:pt x="72725" y="0"/>
                  </a:moveTo>
                  <a:lnTo>
                    <a:pt x="1096999" y="0"/>
                  </a:lnTo>
                  <a:cubicBezTo>
                    <a:pt x="1137163" y="0"/>
                    <a:pt x="1169723" y="32560"/>
                    <a:pt x="1169723" y="72725"/>
                  </a:cubicBezTo>
                  <a:lnTo>
                    <a:pt x="1169723" y="801878"/>
                  </a:lnTo>
                  <a:cubicBezTo>
                    <a:pt x="1169723" y="821166"/>
                    <a:pt x="1162061" y="839664"/>
                    <a:pt x="1148423" y="853302"/>
                  </a:cubicBezTo>
                  <a:cubicBezTo>
                    <a:pt x="1134784" y="866941"/>
                    <a:pt x="1116287" y="874603"/>
                    <a:pt x="1096999" y="874603"/>
                  </a:cubicBezTo>
                  <a:lnTo>
                    <a:pt x="72725" y="874603"/>
                  </a:lnTo>
                  <a:cubicBezTo>
                    <a:pt x="32560" y="874603"/>
                    <a:pt x="0" y="842043"/>
                    <a:pt x="0" y="801878"/>
                  </a:cubicBezTo>
                  <a:lnTo>
                    <a:pt x="0" y="72725"/>
                  </a:lnTo>
                  <a:cubicBezTo>
                    <a:pt x="0" y="32560"/>
                    <a:pt x="32560" y="0"/>
                    <a:pt x="72725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1169723" cy="9031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20" name="Freeform 20"/>
          <p:cNvSpPr/>
          <p:nvPr/>
        </p:nvSpPr>
        <p:spPr>
          <a:xfrm>
            <a:off x="7681856" y="-574181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9076451" y="6129655"/>
            <a:ext cx="7901569" cy="31475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fr-FR" sz="6820" b="1" dirty="0">
                <a:solidFill>
                  <a:srgbClr val="000000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Issue 4 - Non-Compliance for Environment.</a:t>
            </a:r>
            <a:endParaRPr lang="en-US" sz="6820" b="1" dirty="0">
              <a:solidFill>
                <a:srgbClr val="000000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967195" y="1933514"/>
            <a:ext cx="3129468" cy="2154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Regulatory Risk - Unsustainable sourcing and the hidden use of chemicals is a grave legal and reputational risk.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34" name="Freeform 34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9" name="Group 3"/>
          <p:cNvGrpSpPr/>
          <p:nvPr/>
        </p:nvGrpSpPr>
        <p:grpSpPr>
          <a:xfrm>
            <a:off x="4235701" y="3353391"/>
            <a:ext cx="1718393" cy="1718393"/>
            <a:chOff x="0" y="0"/>
            <a:chExt cx="812800" cy="812800"/>
          </a:xfrm>
        </p:grpSpPr>
        <p:sp>
          <p:nvSpPr>
            <p:cNvPr id="40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TextBox 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42" name="TextBox 24"/>
          <p:cNvSpPr txBox="1"/>
          <p:nvPr/>
        </p:nvSpPr>
        <p:spPr>
          <a:xfrm>
            <a:off x="4446202" y="3751702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 dirty="0">
                <a:solidFill>
                  <a:srgbClr val="24B24C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02</a:t>
            </a:r>
            <a:endParaRPr lang="en-US" sz="4170" b="1" dirty="0">
              <a:solidFill>
                <a:srgbClr val="24B24C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grpSp>
        <p:nvGrpSpPr>
          <p:cNvPr id="43" name="Group 3"/>
          <p:cNvGrpSpPr/>
          <p:nvPr/>
        </p:nvGrpSpPr>
        <p:grpSpPr>
          <a:xfrm>
            <a:off x="4166304" y="450782"/>
            <a:ext cx="1718393" cy="1718393"/>
            <a:chOff x="0" y="0"/>
            <a:chExt cx="812800" cy="812800"/>
          </a:xfrm>
        </p:grpSpPr>
        <p:sp>
          <p:nvSpPr>
            <p:cNvPr id="4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TextBox 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46" name="TextBox 24"/>
          <p:cNvSpPr txBox="1"/>
          <p:nvPr/>
        </p:nvSpPr>
        <p:spPr>
          <a:xfrm>
            <a:off x="4449782" y="945119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 dirty="0">
                <a:solidFill>
                  <a:srgbClr val="24B24C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01</a:t>
            </a:r>
            <a:endParaRPr lang="en-US" sz="4170" b="1" dirty="0">
              <a:solidFill>
                <a:srgbClr val="24B24C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grpSp>
        <p:nvGrpSpPr>
          <p:cNvPr id="47" name="Group 7"/>
          <p:cNvGrpSpPr/>
          <p:nvPr/>
        </p:nvGrpSpPr>
        <p:grpSpPr>
          <a:xfrm>
            <a:off x="16230600" y="8191970"/>
            <a:ext cx="1718393" cy="1718393"/>
            <a:chOff x="3794" y="1026"/>
            <a:chExt cx="812800" cy="812800"/>
          </a:xfrm>
        </p:grpSpPr>
        <p:sp>
          <p:nvSpPr>
            <p:cNvPr id="48" name="Freeform 8"/>
            <p:cNvSpPr/>
            <p:nvPr/>
          </p:nvSpPr>
          <p:spPr>
            <a:xfrm>
              <a:off x="3794" y="1026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TextBox 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50" name="TextBox 23"/>
          <p:cNvSpPr txBox="1"/>
          <p:nvPr/>
        </p:nvSpPr>
        <p:spPr>
          <a:xfrm>
            <a:off x="16442911" y="8681568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 dirty="0">
                <a:solidFill>
                  <a:srgbClr val="FFFFFF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03</a:t>
            </a:r>
            <a:endParaRPr lang="en-US" sz="4170" b="1" dirty="0">
              <a:solidFill>
                <a:srgbClr val="FFFFFF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36" name="TextBox 27"/>
          <p:cNvSpPr txBox="1"/>
          <p:nvPr/>
        </p:nvSpPr>
        <p:spPr>
          <a:xfrm>
            <a:off x="5766107" y="2016892"/>
            <a:ext cx="3129468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ESG Contradiction: Non-Compliance contradicts SQDN's ESG expectations and reduces its legitimacy on the market.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37" name="TextBox 27"/>
          <p:cNvSpPr txBox="1"/>
          <p:nvPr/>
        </p:nvSpPr>
        <p:spPr>
          <a:xfrm>
            <a:off x="10153087" y="1020514"/>
            <a:ext cx="7016947" cy="45674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Waste Management: The problems of packaging waste contain a lack of incorporation of the model of circular economy.</a:t>
            </a:r>
            <a:endParaRPr lang="en-US" sz="2000" dirty="0"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Sustainability Importance: Green procurement is an important factor for the development of resilience, and not an optional extra.</a:t>
            </a:r>
            <a:endParaRPr lang="en-US" sz="2000" dirty="0"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Transparency Mandate: SQDN will ensure full supply chain disclosure, so that materials comply with international environmental standards; (</a:t>
            </a:r>
            <a:r>
              <a:rPr lang="en-US" sz="2000" dirty="0" err="1"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Seuring</a:t>
            </a:r>
            <a:r>
              <a:rPr lang="en-US" sz="2000" dirty="0"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 and Müller, 2008).</a:t>
            </a:r>
            <a:endParaRPr lang="en-US" sz="2000" dirty="0"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pic>
        <p:nvPicPr>
          <p:cNvPr id="2050" name="Picture 2" descr="What Is ESG and Why Is It Important | CHA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6" y="5092500"/>
            <a:ext cx="7760523" cy="517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616943" y="2980901"/>
            <a:ext cx="18288000" cy="6686550"/>
            <a:chOff x="0" y="0"/>
            <a:chExt cx="4816593" cy="17610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761067"/>
            </a:xfrm>
            <a:custGeom>
              <a:avLst/>
              <a:gdLst/>
              <a:ahLst/>
              <a:cxnLst/>
              <a:rect l="l" t="t" r="r" b="b"/>
              <a:pathLst>
                <a:path w="4816592" h="1761067">
                  <a:moveTo>
                    <a:pt x="0" y="0"/>
                  </a:moveTo>
                  <a:lnTo>
                    <a:pt x="4816592" y="0"/>
                  </a:lnTo>
                  <a:lnTo>
                    <a:pt x="4816592" y="1761067"/>
                  </a:lnTo>
                  <a:lnTo>
                    <a:pt x="0" y="1761067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4816593" cy="1789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773798" y="3664194"/>
            <a:ext cx="13785540" cy="5289306"/>
            <a:chOff x="0" y="0"/>
            <a:chExt cx="1169723" cy="87460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69723" cy="874603"/>
            </a:xfrm>
            <a:custGeom>
              <a:avLst/>
              <a:gdLst/>
              <a:ahLst/>
              <a:cxnLst/>
              <a:rect l="l" t="t" r="r" b="b"/>
              <a:pathLst>
                <a:path w="1169723" h="874603">
                  <a:moveTo>
                    <a:pt x="72725" y="0"/>
                  </a:moveTo>
                  <a:lnTo>
                    <a:pt x="1096999" y="0"/>
                  </a:lnTo>
                  <a:cubicBezTo>
                    <a:pt x="1137163" y="0"/>
                    <a:pt x="1169723" y="32560"/>
                    <a:pt x="1169723" y="72725"/>
                  </a:cubicBezTo>
                  <a:lnTo>
                    <a:pt x="1169723" y="801878"/>
                  </a:lnTo>
                  <a:cubicBezTo>
                    <a:pt x="1169723" y="821166"/>
                    <a:pt x="1162061" y="839664"/>
                    <a:pt x="1148423" y="853302"/>
                  </a:cubicBezTo>
                  <a:cubicBezTo>
                    <a:pt x="1134784" y="866941"/>
                    <a:pt x="1116287" y="874603"/>
                    <a:pt x="1096999" y="874603"/>
                  </a:cubicBezTo>
                  <a:lnTo>
                    <a:pt x="72725" y="874603"/>
                  </a:lnTo>
                  <a:cubicBezTo>
                    <a:pt x="32560" y="874603"/>
                    <a:pt x="0" y="842043"/>
                    <a:pt x="0" y="801878"/>
                  </a:cubicBezTo>
                  <a:lnTo>
                    <a:pt x="0" y="72725"/>
                  </a:lnTo>
                  <a:cubicBezTo>
                    <a:pt x="0" y="32560"/>
                    <a:pt x="32560" y="0"/>
                    <a:pt x="72725" y="0"/>
                  </a:cubicBezTo>
                  <a:close/>
                </a:path>
              </a:pathLst>
            </a:custGeom>
            <a:solidFill>
              <a:srgbClr val="29292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1169723" cy="9031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2057400" y="487551"/>
            <a:ext cx="13812831" cy="20983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6820" b="1" dirty="0">
                <a:solidFill>
                  <a:srgbClr val="000000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Actions to achieve Sustainable Procurement</a:t>
            </a:r>
            <a:endParaRPr lang="en-US" sz="6820" b="1" dirty="0">
              <a:solidFill>
                <a:srgbClr val="000000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34" name="Freeform 34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8" name="Group 7"/>
          <p:cNvGrpSpPr/>
          <p:nvPr/>
        </p:nvGrpSpPr>
        <p:grpSpPr>
          <a:xfrm>
            <a:off x="1914597" y="2927649"/>
            <a:ext cx="1718393" cy="1718393"/>
            <a:chOff x="3794" y="1026"/>
            <a:chExt cx="812800" cy="812800"/>
          </a:xfrm>
        </p:grpSpPr>
        <p:sp>
          <p:nvSpPr>
            <p:cNvPr id="30" name="Freeform 8"/>
            <p:cNvSpPr/>
            <p:nvPr/>
          </p:nvSpPr>
          <p:spPr>
            <a:xfrm>
              <a:off x="3794" y="1026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TextBox 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36" name="TextBox 23"/>
          <p:cNvSpPr txBox="1"/>
          <p:nvPr/>
        </p:nvSpPr>
        <p:spPr>
          <a:xfrm>
            <a:off x="2161631" y="3382985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 dirty="0">
                <a:solidFill>
                  <a:srgbClr val="FFFFFF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01</a:t>
            </a:r>
            <a:endParaRPr lang="en-US" sz="4170" b="1" dirty="0">
              <a:solidFill>
                <a:srgbClr val="FFFFFF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753595" y="3939096"/>
            <a:ext cx="12014691" cy="46598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Canva Sans" panose="020B0503030501040103" charset="0"/>
              </a:rPr>
              <a:t>Certification Mandate: all Timber to be certified to FSC or PEFC for sustainability (</a:t>
            </a:r>
            <a:r>
              <a:rPr lang="en-US" sz="2000" dirty="0" err="1">
                <a:solidFill>
                  <a:schemeClr val="bg1"/>
                </a:solidFill>
                <a:latin typeface="Canva Sans" panose="020B0503030501040103" charset="0"/>
              </a:rPr>
              <a:t>Fagundes</a:t>
            </a:r>
            <a:r>
              <a:rPr lang="en-US" sz="2000" dirty="0">
                <a:solidFill>
                  <a:schemeClr val="bg1"/>
                </a:solidFill>
                <a:latin typeface="Canva Sans" panose="020B0503030501040103" charset="0"/>
              </a:rPr>
              <a:t> et al., 2024).</a:t>
            </a:r>
            <a:endParaRPr lang="en-US" sz="2000" dirty="0">
              <a:solidFill>
                <a:schemeClr val="bg1"/>
              </a:solidFill>
              <a:latin typeface="Canva Sans" panose="020B0503030501040103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Canva Sans" panose="020B0503030501040103" charset="0"/>
              </a:rPr>
              <a:t>Chemical Disclosure: Requirement for Material Safety Data Sheets (MSDS) for all treatment processes and chemicals;</a:t>
            </a:r>
            <a:endParaRPr lang="en-US" sz="2000" dirty="0">
              <a:solidFill>
                <a:schemeClr val="bg1"/>
              </a:solidFill>
              <a:latin typeface="Canva Sans" panose="020B0503030501040103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Canva Sans" panose="020B0503030501040103" charset="0"/>
              </a:rPr>
              <a:t>Circular Packaging: Use reverse logistics loops for pallet to </a:t>
            </a:r>
            <a:r>
              <a:rPr lang="en-US" sz="2000" dirty="0" err="1">
                <a:solidFill>
                  <a:schemeClr val="bg1"/>
                </a:solidFill>
                <a:latin typeface="Canva Sans" panose="020B0503030501040103" charset="0"/>
              </a:rPr>
              <a:t>minimise</a:t>
            </a:r>
            <a:r>
              <a:rPr lang="en-US" sz="2000" dirty="0">
                <a:solidFill>
                  <a:schemeClr val="bg1"/>
                </a:solidFill>
                <a:latin typeface="Canva Sans" panose="020B0503030501040103" charset="0"/>
              </a:rPr>
              <a:t> the environmental packaging waste.</a:t>
            </a:r>
            <a:endParaRPr lang="en-US" sz="2000" dirty="0">
              <a:solidFill>
                <a:schemeClr val="bg1"/>
              </a:solidFill>
              <a:latin typeface="Canva Sans" panose="020B0503030501040103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Canva Sans" panose="020B0503030501040103" charset="0"/>
              </a:rPr>
              <a:t>Scorecard Integration: To build sustainability KPIs in the supplier score card as non-negotiables in the contract.</a:t>
            </a:r>
            <a:endParaRPr lang="en-US" sz="2000" dirty="0">
              <a:solidFill>
                <a:schemeClr val="bg1"/>
              </a:solidFill>
              <a:latin typeface="Canva Sans" panose="020B0503030501040103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Canva Sans" panose="020B0503030501040103" charset="0"/>
              </a:rPr>
              <a:t>Brand Protection: Such actions conform to the ISO 14001 standards to reduce the legal risks and increase the transparency.</a:t>
            </a:r>
            <a:endParaRPr lang="en-US" sz="2000" dirty="0">
              <a:solidFill>
                <a:schemeClr val="bg1"/>
              </a:solidFill>
              <a:latin typeface="Canva Sans" panose="020B0503030501040103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7009621" y="533366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6309659" y="533366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0" y="3600450"/>
            <a:ext cx="18288000" cy="6686550"/>
            <a:chOff x="0" y="0"/>
            <a:chExt cx="4816593" cy="17610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761067"/>
            </a:xfrm>
            <a:custGeom>
              <a:avLst/>
              <a:gdLst/>
              <a:ahLst/>
              <a:cxnLst/>
              <a:rect l="l" t="t" r="r" b="b"/>
              <a:pathLst>
                <a:path w="4816592" h="1761067">
                  <a:moveTo>
                    <a:pt x="0" y="0"/>
                  </a:moveTo>
                  <a:lnTo>
                    <a:pt x="4816592" y="0"/>
                  </a:lnTo>
                  <a:lnTo>
                    <a:pt x="4816592" y="1761067"/>
                  </a:lnTo>
                  <a:lnTo>
                    <a:pt x="0" y="1761067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4816593" cy="1789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40457" y="1670942"/>
            <a:ext cx="5862936" cy="7587358"/>
            <a:chOff x="0" y="0"/>
            <a:chExt cx="534344" cy="6218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4344" cy="621896"/>
            </a:xfrm>
            <a:custGeom>
              <a:avLst/>
              <a:gdLst/>
              <a:ahLst/>
              <a:cxnLst/>
              <a:rect l="l" t="t" r="r" b="b"/>
              <a:pathLst>
                <a:path w="534344" h="621896">
                  <a:moveTo>
                    <a:pt x="50178" y="0"/>
                  </a:moveTo>
                  <a:lnTo>
                    <a:pt x="484165" y="0"/>
                  </a:lnTo>
                  <a:cubicBezTo>
                    <a:pt x="497473" y="0"/>
                    <a:pt x="510236" y="5287"/>
                    <a:pt x="519647" y="14697"/>
                  </a:cubicBezTo>
                  <a:cubicBezTo>
                    <a:pt x="529057" y="24107"/>
                    <a:pt x="534344" y="36870"/>
                    <a:pt x="534344" y="50178"/>
                  </a:cubicBezTo>
                  <a:lnTo>
                    <a:pt x="534344" y="571717"/>
                  </a:lnTo>
                  <a:cubicBezTo>
                    <a:pt x="534344" y="585026"/>
                    <a:pt x="529057" y="597789"/>
                    <a:pt x="519647" y="607199"/>
                  </a:cubicBezTo>
                  <a:cubicBezTo>
                    <a:pt x="510236" y="616609"/>
                    <a:pt x="497473" y="621896"/>
                    <a:pt x="484165" y="621896"/>
                  </a:cubicBezTo>
                  <a:lnTo>
                    <a:pt x="50178" y="621896"/>
                  </a:lnTo>
                  <a:cubicBezTo>
                    <a:pt x="22466" y="621896"/>
                    <a:pt x="0" y="599430"/>
                    <a:pt x="0" y="571717"/>
                  </a:cubicBezTo>
                  <a:lnTo>
                    <a:pt x="0" y="50178"/>
                  </a:lnTo>
                  <a:cubicBezTo>
                    <a:pt x="0" y="22466"/>
                    <a:pt x="22466" y="0"/>
                    <a:pt x="50178" y="0"/>
                  </a:cubicBezTo>
                  <a:close/>
                </a:path>
              </a:pathLst>
            </a:custGeom>
            <a:blipFill>
              <a:blip r:embed="rId6"/>
              <a:stretch>
                <a:fillRect l="-37343" r="-37343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5" name="Freeform 25"/>
          <p:cNvSpPr/>
          <p:nvPr/>
        </p:nvSpPr>
        <p:spPr>
          <a:xfrm>
            <a:off x="-1063279" y="7102094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TextBox 27"/>
          <p:cNvSpPr txBox="1"/>
          <p:nvPr/>
        </p:nvSpPr>
        <p:spPr>
          <a:xfrm>
            <a:off x="7688591" y="1618311"/>
            <a:ext cx="9610331" cy="20983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6820" b="1" dirty="0">
                <a:solidFill>
                  <a:srgbClr val="000000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Supplier Development Road map</a:t>
            </a:r>
            <a:endParaRPr lang="en-US" sz="6820" b="1" dirty="0">
              <a:solidFill>
                <a:srgbClr val="000000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7830869" y="4101220"/>
            <a:ext cx="9737300" cy="50291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Program Integration: The SDP will integrate quality, responsiveness and sustainability goals over ten fifty the time period of fifteen months.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Improvement Planning: Month one is spent working on a Performance Improvement Plan and joint process mapping.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Error Reduction - Collaborative forces will be aimed at reducing the errors in sizing and timber treatment.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Performance Tracking: Use dashboards to track "Right First Time," and "On Time in Full."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292929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Capability Building: Changes in suppliers: Investment in supplier training to reduce risk and ensure that improvements are sustainable. (Krause et al., 2007).</a:t>
            </a:r>
            <a:endParaRPr lang="en-US" sz="2000" dirty="0">
              <a:solidFill>
                <a:srgbClr val="292929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31" name="Freeform 31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9015744" y="-1078103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2184937" y="1200890"/>
            <a:ext cx="13918126" cy="23330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5"/>
              </a:lnSpc>
              <a:spcBef>
                <a:spcPct val="0"/>
              </a:spcBef>
            </a:pPr>
            <a:r>
              <a:rPr lang="en-US" sz="6820" b="1" dirty="0">
                <a:solidFill>
                  <a:srgbClr val="FFFFFF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Control features of Governance and Contract</a:t>
            </a:r>
            <a:endParaRPr lang="en-US" sz="6820" b="1" dirty="0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176916" y="3842208"/>
            <a:ext cx="13585133" cy="54523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Control Mechanisms: The revised contracts will provide penalty and incentive mechanisms in order to control compliance.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Escalation Triggers Define clear "exit triggers" in the event the supplier does not meet PIP milestones.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Risk Safeguards: Governance structures are put in place to minimize transaction risk and protect SQDN's interests.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Shadow Sourcing: At the same time identify and pre-qualify alternative partners to reduce the risk of lock-in.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Contingency Planning: This dual strategy provides for the development to have a viable back-up plan, should the existing development efforts fail (Porter, 1980).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0" y="3600450"/>
            <a:ext cx="18288000" cy="6686550"/>
            <a:chOff x="0" y="0"/>
            <a:chExt cx="4816593" cy="17610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761067"/>
            </a:xfrm>
            <a:custGeom>
              <a:avLst/>
              <a:gdLst/>
              <a:ahLst/>
              <a:cxnLst/>
              <a:rect l="l" t="t" r="r" b="b"/>
              <a:pathLst>
                <a:path w="4816592" h="1761067">
                  <a:moveTo>
                    <a:pt x="0" y="0"/>
                  </a:moveTo>
                  <a:lnTo>
                    <a:pt x="4816592" y="0"/>
                  </a:lnTo>
                  <a:lnTo>
                    <a:pt x="4816592" y="1761067"/>
                  </a:lnTo>
                  <a:lnTo>
                    <a:pt x="0" y="1761067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4816593" cy="1789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413090" y="4021650"/>
            <a:ext cx="13785540" cy="5312850"/>
            <a:chOff x="0" y="0"/>
            <a:chExt cx="1169723" cy="87460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169723" cy="874603"/>
            </a:xfrm>
            <a:custGeom>
              <a:avLst/>
              <a:gdLst/>
              <a:ahLst/>
              <a:cxnLst/>
              <a:rect l="l" t="t" r="r" b="b"/>
              <a:pathLst>
                <a:path w="1169723" h="874603">
                  <a:moveTo>
                    <a:pt x="72725" y="0"/>
                  </a:moveTo>
                  <a:lnTo>
                    <a:pt x="1096999" y="0"/>
                  </a:lnTo>
                  <a:cubicBezTo>
                    <a:pt x="1137163" y="0"/>
                    <a:pt x="1169723" y="32560"/>
                    <a:pt x="1169723" y="72725"/>
                  </a:cubicBezTo>
                  <a:lnTo>
                    <a:pt x="1169723" y="801878"/>
                  </a:lnTo>
                  <a:cubicBezTo>
                    <a:pt x="1169723" y="821166"/>
                    <a:pt x="1162061" y="839664"/>
                    <a:pt x="1148423" y="853302"/>
                  </a:cubicBezTo>
                  <a:cubicBezTo>
                    <a:pt x="1134784" y="866941"/>
                    <a:pt x="1116287" y="874603"/>
                    <a:pt x="1096999" y="874603"/>
                  </a:cubicBezTo>
                  <a:lnTo>
                    <a:pt x="72725" y="874603"/>
                  </a:lnTo>
                  <a:cubicBezTo>
                    <a:pt x="32560" y="874603"/>
                    <a:pt x="0" y="842043"/>
                    <a:pt x="0" y="801878"/>
                  </a:cubicBezTo>
                  <a:lnTo>
                    <a:pt x="0" y="72725"/>
                  </a:lnTo>
                  <a:cubicBezTo>
                    <a:pt x="0" y="32560"/>
                    <a:pt x="32560" y="0"/>
                    <a:pt x="72725" y="0"/>
                  </a:cubicBezTo>
                  <a:close/>
                </a:path>
              </a:pathLst>
            </a:custGeom>
            <a:solidFill>
              <a:srgbClr val="24B24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1169723" cy="9031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20" name="Freeform 20"/>
          <p:cNvSpPr/>
          <p:nvPr/>
        </p:nvSpPr>
        <p:spPr>
          <a:xfrm>
            <a:off x="15709462" y="5712526"/>
            <a:ext cx="2578538" cy="2398091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1606417" y="1432156"/>
            <a:ext cx="14952921" cy="20983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6820" b="1" dirty="0">
                <a:solidFill>
                  <a:srgbClr val="000000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Conclusion and Recommendations for Strategy</a:t>
            </a:r>
            <a:endParaRPr lang="en-US" sz="6820" b="1" dirty="0">
              <a:solidFill>
                <a:srgbClr val="000000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34" name="Freeform 34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TextBox 27"/>
          <p:cNvSpPr txBox="1"/>
          <p:nvPr/>
        </p:nvSpPr>
        <p:spPr>
          <a:xfrm>
            <a:off x="3490492" y="4296778"/>
            <a:ext cx="11630735" cy="48603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Pragmatic Solution: Immediate termination is too high-risk; Supplier Development is the best response.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Theoretical Alignment: Using a combination of Kraljic, TCE and SET frameworks, a bottleneck turns into a partner.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Integrated Controls: Addresses the quality failures, relationship management and critical ESG compliance simultaneously.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Value Creation: This strategy creates long-term resiliency and preserves continuity of supply with the help of collaborative governance.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Final Goal: A focus on improving the capability of the suppliers is consistent with lean concepts and a goal of a sustainable and high-quality production for SQDN (Chopra and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Meindl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2019).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285750" indent="-285750" algn="just">
              <a:lnSpc>
                <a:spcPts val="190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grpSp>
        <p:nvGrpSpPr>
          <p:cNvPr id="45" name="Group 3"/>
          <p:cNvGrpSpPr/>
          <p:nvPr/>
        </p:nvGrpSpPr>
        <p:grpSpPr>
          <a:xfrm>
            <a:off x="1534156" y="3195870"/>
            <a:ext cx="1718393" cy="1718393"/>
            <a:chOff x="0" y="0"/>
            <a:chExt cx="812800" cy="812800"/>
          </a:xfrm>
        </p:grpSpPr>
        <p:sp>
          <p:nvSpPr>
            <p:cNvPr id="46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TextBox 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48" name="TextBox 24"/>
          <p:cNvSpPr txBox="1"/>
          <p:nvPr/>
        </p:nvSpPr>
        <p:spPr>
          <a:xfrm>
            <a:off x="1789207" y="3665104"/>
            <a:ext cx="1208290" cy="703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70" b="1" dirty="0">
                <a:solidFill>
                  <a:srgbClr val="24B24C"/>
                </a:solidFill>
                <a:latin typeface="Canva Sans Bold" panose="020B0803030501040103"/>
                <a:ea typeface="Canva Sans Bold" panose="020B0803030501040103"/>
                <a:cs typeface="Canva Sans Bold" panose="020B0803030501040103"/>
                <a:sym typeface="Canva Sans Bold" panose="020B0803030501040103"/>
              </a:rPr>
              <a:t>01</a:t>
            </a:r>
            <a:endParaRPr lang="en-US" sz="4170" b="1" dirty="0">
              <a:solidFill>
                <a:srgbClr val="24B24C"/>
              </a:solidFill>
              <a:latin typeface="Canva Sans Bold" panose="020B0803030501040103"/>
              <a:ea typeface="Canva Sans Bold" panose="020B0803030501040103"/>
              <a:cs typeface="Canva Sans Bold" panose="020B0803030501040103"/>
              <a:sym typeface="Canva Sans Bold" panose="020B0803030501040103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9015744" y="-1078103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5796871" y="2111389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1036721" y="1638298"/>
            <a:ext cx="9520301" cy="1114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545"/>
              </a:lnSpc>
              <a:spcBef>
                <a:spcPct val="0"/>
              </a:spcBef>
            </a:pPr>
            <a:r>
              <a:rPr lang="en-US" sz="6820" b="1" dirty="0">
                <a:solidFill>
                  <a:srgbClr val="FFFFFF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References</a:t>
            </a:r>
            <a:endParaRPr lang="en-US" sz="6820" b="1" dirty="0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3108" y="2875877"/>
            <a:ext cx="16681784" cy="62068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Chopra, S. and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Meindl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P., 2019. Supply chain management. Strategy, planning &amp; operation. In Das Summa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Summarum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 des Management: Die 25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wichtigsten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 Werke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für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Strategie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Führung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 und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Veränderung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 (pp. 265-275). Wiesbaden: Gabler.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Dyer, J.H. and Singh, H., 1998. The relational view: Cooperative strategy and sources of interorganizational competitive advantage. Academy of management review, 23(4), pp.660-679.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Fagundes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C., Schreiber, D., Nunes, M.P. and Fernandes, M.E., 2024. Forest management and FSC certification: a systematic review.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Revista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 de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Administração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 da UFSM, 17(4), p.e5.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Flynn, B.B., Schroeder, R.G. and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Sakakibara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S., 1996. The impact of quality management practices on performance and competitive advantage. Quality control and applied statistics, 41(4), pp.401-405.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ISO 9001 (2015). Quality Management Systems — Requirements. International Organization for Standardization.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Krause, D.R., Handfield, R.B. and Tyler, B.B., 2007. The relationships between supplier development, commitment, social capital accumulation and performance improvement. Journal of operations management, 25(2), pp.528-545.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Modi, S.B. and </a:t>
            </a: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Mabert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V.A., 2007. Supplier development: Improving supplier performance through knowledge transfer. Journal of operations management, 25(1), pp.42-64.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Nyaga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G.N., Whipple, J.M. and Lynch, D.F., 2010. Examining supply chain relationships: do buyer and supplier perspectives on collaborative relationships differ?. Journal of operations management, 28(2), pp.101-114.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Porter, M.E, 1980. Techniques for analyzing industries and competitors. Competitive Strategy. New York: Free, 1, p.76.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Prahinski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C. and Benton, W.C., 2004. Supplier evaluations: communication strategies to improve supplier performance. Journal of operations management, 22(1), pp.39-62.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Seuring</a:t>
            </a: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, S. and Müller, M., 2008. From a literature review to a conceptual framework for sustainable supply chain management. Journal of cleaner production, 16(15), pp.1699-1710.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Tang, C.S., 2006. Perspectives in supply chain risk management. International journal of production economics, 103(2), pp.451-488.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  <a:p>
            <a:pPr marL="342900" indent="-342900" algn="just">
              <a:lnSpc>
                <a:spcPts val="2185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Williamson, O.E., 2008. The economic institutions of capitalism. The political economy reader: Markets as institutions, 27.</a:t>
            </a:r>
            <a:endParaRPr lang="en-US" sz="2000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-76119" y="3534110"/>
            <a:ext cx="18288000" cy="6686550"/>
            <a:chOff x="0" y="0"/>
            <a:chExt cx="4816593" cy="17610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1761067"/>
            </a:xfrm>
            <a:custGeom>
              <a:avLst/>
              <a:gdLst/>
              <a:ahLst/>
              <a:cxnLst/>
              <a:rect l="l" t="t" r="r" b="b"/>
              <a:pathLst>
                <a:path w="4816592" h="1761067">
                  <a:moveTo>
                    <a:pt x="0" y="0"/>
                  </a:moveTo>
                  <a:lnTo>
                    <a:pt x="4816592" y="0"/>
                  </a:lnTo>
                  <a:lnTo>
                    <a:pt x="4816592" y="1761067"/>
                  </a:lnTo>
                  <a:lnTo>
                    <a:pt x="0" y="1761067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FFFFFF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4816593" cy="17896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85"/>
                </a:lnSpc>
              </a:pPr>
            </a:p>
          </p:txBody>
        </p:sp>
      </p:grpSp>
      <p:sp>
        <p:nvSpPr>
          <p:cNvPr id="20" name="Freeform 20"/>
          <p:cNvSpPr/>
          <p:nvPr/>
        </p:nvSpPr>
        <p:spPr>
          <a:xfrm>
            <a:off x="-838200" y="745415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1728662" y="663609"/>
            <a:ext cx="8254673" cy="20983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US" sz="6820" b="1" dirty="0">
                <a:solidFill>
                  <a:srgbClr val="000000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Appendix: Strategic Transition Map</a:t>
            </a:r>
            <a:endParaRPr lang="en-US" sz="6820" b="1" dirty="0">
              <a:solidFill>
                <a:srgbClr val="000000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728662" y="3178998"/>
          <a:ext cx="14548980" cy="5975228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4849660"/>
                <a:gridCol w="4849660"/>
                <a:gridCol w="4849660"/>
              </a:tblGrid>
              <a:tr h="85360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Feature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Current State (Transactional)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Future State (Collaborative)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</a:tr>
              <a:tr h="853604">
                <a:tc>
                  <a:txBody>
                    <a:bodyPr/>
                    <a:lstStyle/>
                    <a:p>
                      <a:pPr marL="457200" marR="0" indent="-4572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ü"/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Supplier Role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Bottleneck / Adversarial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dirty="0">
                          <a:effectLst/>
                          <a:latin typeface="Canva Sans" panose="020B0503030501040103" charset="0"/>
                        </a:rPr>
                        <a:t>Strategic Partner</a:t>
                      </a:r>
                      <a:endParaRPr lang="en-US" sz="1800" b="0" dirty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</a:tr>
              <a:tr h="853604">
                <a:tc>
                  <a:txBody>
                    <a:bodyPr/>
                    <a:lstStyle/>
                    <a:p>
                      <a:pPr marL="457200" marR="0" indent="-4572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ü"/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Quality Control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Reactive / Post-delivery Inspection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Proactive / Quality at Source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</a:tr>
              <a:tr h="853604">
                <a:tc>
                  <a:txBody>
                    <a:bodyPr/>
                    <a:lstStyle/>
                    <a:p>
                      <a:pPr marL="457200" marR="0" indent="-4572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ü"/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Communication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Ad-hoc / Poor Complaint Handling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Joint Steering Committee / SCARs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</a:tr>
              <a:tr h="853604">
                <a:tc>
                  <a:txBody>
                    <a:bodyPr/>
                    <a:lstStyle/>
                    <a:p>
                      <a:pPr marL="457200" marR="0" indent="-4572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ü"/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Sourcing Basis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Price &amp; Availability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TCO, Quality, &amp; Sustainability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</a:tr>
              <a:tr h="853604">
                <a:tc>
                  <a:txBody>
                    <a:bodyPr/>
                    <a:lstStyle/>
                    <a:p>
                      <a:pPr marL="457200" marR="0" indent="-4572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ü"/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Risk Profile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High Dependency &amp; Low Trust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Shared Risk &amp; High Transparency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</a:tr>
              <a:tr h="853604">
                <a:tc>
                  <a:txBody>
                    <a:bodyPr/>
                    <a:lstStyle/>
                    <a:p>
                      <a:pPr marL="457200" marR="0" indent="-45720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 panose="05000000000000000000" pitchFamily="2" charset="2"/>
                        <a:buChar char="ü"/>
                      </a:pPr>
                      <a:r>
                        <a:rPr lang="en-US" sz="2000" b="0" dirty="0">
                          <a:effectLst/>
                          <a:latin typeface="Canva Sans" panose="020B0503030501040103" charset="0"/>
                        </a:rPr>
                        <a:t>ESG Status</a:t>
                      </a:r>
                      <a:endParaRPr lang="en-US" sz="1800" b="0" dirty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>
                          <a:effectLst/>
                          <a:latin typeface="Canva Sans" panose="020B0503030501040103" charset="0"/>
                        </a:rPr>
                        <a:t>Non-compliant / Opaque</a:t>
                      </a:r>
                      <a:endParaRPr lang="en-US" sz="1800" b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0" dirty="0">
                          <a:effectLst/>
                          <a:latin typeface="Canva Sans" panose="020B0503030501040103" charset="0"/>
                        </a:rPr>
                        <a:t>FSC Certified / Circular Loop</a:t>
                      </a:r>
                      <a:endParaRPr lang="en-US" sz="1800" b="0" dirty="0">
                        <a:effectLst/>
                        <a:latin typeface="Canva Sans" panose="020B0503030501040103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t="-14226" b="-421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-1063279" y="3496915"/>
            <a:ext cx="2126559" cy="2156206"/>
          </a:xfrm>
          <a:custGeom>
            <a:avLst/>
            <a:gdLst/>
            <a:ahLst/>
            <a:cxnLst/>
            <a:rect l="l" t="t" r="r" b="b"/>
            <a:pathLst>
              <a:path w="2126559" h="2156206">
                <a:moveTo>
                  <a:pt x="0" y="0"/>
                </a:moveTo>
                <a:lnTo>
                  <a:pt x="2126558" y="0"/>
                </a:lnTo>
                <a:lnTo>
                  <a:pt x="2126558" y="2156206"/>
                </a:lnTo>
                <a:lnTo>
                  <a:pt x="0" y="21562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16405130" y="6813499"/>
            <a:ext cx="793344" cy="793344"/>
          </a:xfrm>
          <a:custGeom>
            <a:avLst/>
            <a:gdLst/>
            <a:ahLst/>
            <a:cxnLst/>
            <a:rect l="l" t="t" r="r" b="b"/>
            <a:pathLst>
              <a:path w="793344" h="793344">
                <a:moveTo>
                  <a:pt x="0" y="0"/>
                </a:moveTo>
                <a:lnTo>
                  <a:pt x="793344" y="0"/>
                </a:lnTo>
                <a:lnTo>
                  <a:pt x="793344" y="793344"/>
                </a:lnTo>
                <a:lnTo>
                  <a:pt x="0" y="79334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AutoShape 13"/>
          <p:cNvSpPr/>
          <p:nvPr/>
        </p:nvSpPr>
        <p:spPr>
          <a:xfrm>
            <a:off x="10546686" y="5234781"/>
            <a:ext cx="0" cy="1008771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Box 19"/>
          <p:cNvSpPr txBox="1"/>
          <p:nvPr/>
        </p:nvSpPr>
        <p:spPr>
          <a:xfrm>
            <a:off x="3029011" y="2834746"/>
            <a:ext cx="12229978" cy="2159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620"/>
              </a:lnSpc>
              <a:spcBef>
                <a:spcPct val="0"/>
              </a:spcBef>
            </a:pPr>
            <a:r>
              <a:rPr lang="en-US" sz="12585" b="1">
                <a:solidFill>
                  <a:srgbClr val="FFFFFF"/>
                </a:solidFill>
                <a:latin typeface="Aileron Bold" panose="00000800000000000000"/>
                <a:ea typeface="Aileron Bold" panose="00000800000000000000"/>
                <a:cs typeface="Aileron Bold" panose="00000800000000000000"/>
                <a:sym typeface="Aileron Bold" panose="00000800000000000000"/>
              </a:rPr>
              <a:t>Thank You For</a:t>
            </a:r>
            <a:endParaRPr lang="en-US" sz="12585" b="1">
              <a:solidFill>
                <a:srgbClr val="FFFFFF"/>
              </a:solidFill>
              <a:latin typeface="Aileron Bold" panose="00000800000000000000"/>
              <a:ea typeface="Aileron Bold" panose="00000800000000000000"/>
              <a:cs typeface="Aileron Bold" panose="00000800000000000000"/>
              <a:sym typeface="Aileron Bold" panose="00000800000000000000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3029011" y="4823279"/>
            <a:ext cx="7154474" cy="1450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05"/>
              </a:lnSpc>
              <a:spcBef>
                <a:spcPct val="0"/>
              </a:spcBef>
            </a:pPr>
            <a:r>
              <a:rPr lang="en-US" sz="8435">
                <a:solidFill>
                  <a:srgbClr val="FFFFFF"/>
                </a:solidFill>
                <a:latin typeface="Aileron" panose="00000500000000000000"/>
                <a:ea typeface="Aileron" panose="00000500000000000000"/>
                <a:cs typeface="Aileron" panose="00000500000000000000"/>
                <a:sym typeface="Aileron" panose="00000500000000000000"/>
              </a:rPr>
              <a:t>Your Attention</a:t>
            </a:r>
            <a:endParaRPr lang="en-US" sz="8435">
              <a:solidFill>
                <a:srgbClr val="FFFFFF"/>
              </a:solidFill>
              <a:latin typeface="Aileron" panose="00000500000000000000"/>
              <a:ea typeface="Aileron" panose="00000500000000000000"/>
              <a:cs typeface="Aileron" panose="00000500000000000000"/>
              <a:sym typeface="Aileron" panose="00000500000000000000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1194053" y="5422851"/>
            <a:ext cx="4064936" cy="419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0"/>
              </a:lnSpc>
              <a:spcBef>
                <a:spcPct val="0"/>
              </a:spcBef>
            </a:pPr>
            <a:r>
              <a:rPr lang="en-US" sz="2515" dirty="0">
                <a:solidFill>
                  <a:srgbClr val="FFFFFF"/>
                </a:solidFill>
                <a:latin typeface="Canva Sans" panose="020B0503030501040103"/>
                <a:ea typeface="Canva Sans" panose="020B0503030501040103"/>
                <a:cs typeface="Canva Sans" panose="020B0503030501040103"/>
                <a:sym typeface="Canva Sans" panose="020B0503030501040103"/>
              </a:rPr>
              <a:t>Any Questions</a:t>
            </a:r>
            <a:endParaRPr lang="en-US" sz="2515" dirty="0">
              <a:solidFill>
                <a:srgbClr val="FFFFFF"/>
              </a:solidFill>
              <a:latin typeface="Canva Sans" panose="020B0503030501040103"/>
              <a:ea typeface="Canva Sans" panose="020B0503030501040103"/>
              <a:cs typeface="Canva Sans" panose="020B0503030501040103"/>
              <a:sym typeface="Canva Sans" panose="020B0503030501040103"/>
            </a:endParaRPr>
          </a:p>
        </p:txBody>
      </p:sp>
      <p:sp>
        <p:nvSpPr>
          <p:cNvPr id="32" name="Freeform 32"/>
          <p:cNvSpPr/>
          <p:nvPr/>
        </p:nvSpPr>
        <p:spPr>
          <a:xfrm>
            <a:off x="616943" y="750016"/>
            <a:ext cx="823514" cy="450874"/>
          </a:xfrm>
          <a:custGeom>
            <a:avLst/>
            <a:gdLst/>
            <a:ahLst/>
            <a:cxnLst/>
            <a:rect l="l" t="t" r="r" b="b"/>
            <a:pathLst>
              <a:path w="823514" h="450874">
                <a:moveTo>
                  <a:pt x="0" y="0"/>
                </a:moveTo>
                <a:lnTo>
                  <a:pt x="823514" y="0"/>
                </a:lnTo>
                <a:lnTo>
                  <a:pt x="823514" y="450873"/>
                </a:lnTo>
                <a:lnTo>
                  <a:pt x="0" y="4508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Freeform 33"/>
          <p:cNvSpPr/>
          <p:nvPr/>
        </p:nvSpPr>
        <p:spPr>
          <a:xfrm>
            <a:off x="16696741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34" name="Freeform 34"/>
          <p:cNvSpPr/>
          <p:nvPr/>
        </p:nvSpPr>
        <p:spPr>
          <a:xfrm>
            <a:off x="15996779" y="747420"/>
            <a:ext cx="562559" cy="562559"/>
          </a:xfrm>
          <a:custGeom>
            <a:avLst/>
            <a:gdLst/>
            <a:ahLst/>
            <a:cxnLst/>
            <a:rect l="l" t="t" r="r" b="b"/>
            <a:pathLst>
              <a:path w="562559" h="562559">
                <a:moveTo>
                  <a:pt x="0" y="0"/>
                </a:moveTo>
                <a:lnTo>
                  <a:pt x="562559" y="0"/>
                </a:lnTo>
                <a:lnTo>
                  <a:pt x="562559" y="562560"/>
                </a:lnTo>
                <a:lnTo>
                  <a:pt x="0" y="56256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12095</Words>
  <Application>WPS Presentation</Application>
  <PresentationFormat>Custom</PresentationFormat>
  <Paragraphs>258</Paragraphs>
  <Slides>18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32" baseType="lpstr">
      <vt:lpstr>Arial</vt:lpstr>
      <vt:lpstr>SimSun</vt:lpstr>
      <vt:lpstr>Wingdings</vt:lpstr>
      <vt:lpstr>Aileron Bold</vt:lpstr>
      <vt:lpstr>Canva Sans</vt:lpstr>
      <vt:lpstr>Canva Sans Medium</vt:lpstr>
      <vt:lpstr>Canva Sans</vt:lpstr>
      <vt:lpstr>Canva Sans Bold</vt:lpstr>
      <vt:lpstr>Calibri</vt:lpstr>
      <vt:lpstr>Times New Roman</vt:lpstr>
      <vt:lpstr>Aileron</vt:lpstr>
      <vt:lpstr>Microsoft YaHei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Black Modern Forex Education Deck Presentation</dc:title>
  <dc:creator>HP</dc:creator>
  <cp:lastModifiedBy>Durgesh Badhe</cp:lastModifiedBy>
  <cp:revision>11</cp:revision>
  <dcterms:created xsi:type="dcterms:W3CDTF">2006-08-16T00:00:00Z</dcterms:created>
  <dcterms:modified xsi:type="dcterms:W3CDTF">2026-01-19T21:39:23Z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A6BD389002124A2083D527F6DA4A8EC9_12</vt:lpwstr>
  </property>
  <property fmtid="{D5CDD505-2E9C-101B-9397-08002B2CF9AE}" pid="3" name="KSOProductBuildVer">
    <vt:lpwstr>1033-12.2.0.23196</vt:lpwstr>
  </property>
</Properties>
</file>