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8" r:id="rId5"/>
    <p:sldId id="258" r:id="rId6"/>
    <p:sldId id="267" r:id="rId7"/>
    <p:sldId id="259" r:id="rId8"/>
    <p:sldId id="264" r:id="rId9"/>
    <p:sldId id="265" r:id="rId10"/>
    <p:sldId id="266"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94660"/>
  </p:normalViewPr>
  <p:slideViewPr>
    <p:cSldViewPr snapToGrid="0">
      <p:cViewPr varScale="1">
        <p:scale>
          <a:sx n="45" d="100"/>
          <a:sy n="45" d="100"/>
        </p:scale>
        <p:origin x="62" y="7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4/23/2021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94377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827009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47108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7395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21868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4132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43908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77271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90597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4/23/2021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39421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4/23/2021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06077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4/23/2021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3588702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therecoveryvillage.com/mental-health/dissociative-disorders/treatment/" TargetMode="External"/><Relationship Id="rId3" Type="http://schemas.openxmlformats.org/officeDocument/2006/relationships/hyperlink" Target="https://did-research.org/did/history/" TargetMode="External"/><Relationship Id="rId7" Type="http://schemas.openxmlformats.org/officeDocument/2006/relationships/hyperlink" Target="https://marcellepick.com/common-antidepressant-medications/" TargetMode="External"/><Relationship Id="rId2" Type="http://schemas.openxmlformats.org/officeDocument/2006/relationships/hyperlink" Target="https://www.apa.org/ptsd-guideline/treatments/eye-movement-reprocessing" TargetMode="External"/><Relationship Id="rId1" Type="http://schemas.openxmlformats.org/officeDocument/2006/relationships/slideLayout" Target="../slideLayouts/slideLayout2.xml"/><Relationship Id="rId6" Type="http://schemas.openxmlformats.org/officeDocument/2006/relationships/hyperlink" Target="https://www.psychologytoday.com/us/conditions/dissociative-identity-disorder-multiple-personality-disorder" TargetMode="External"/><Relationship Id="rId5" Type="http://schemas.openxmlformats.org/officeDocument/2006/relationships/hyperlink" Target="https://www.nhs.uk/mental-health/conditions/dissociative-disorders/" TargetMode="External"/><Relationship Id="rId4" Type="http://schemas.openxmlformats.org/officeDocument/2006/relationships/hyperlink" Target="https://www.mind.org.uk/information-support/types-of-mental-health-problems/dissociation-and-dissociative-disorders/dissociative-disorders/" TargetMode="External"/><Relationship Id="rId9" Type="http://schemas.openxmlformats.org/officeDocument/2006/relationships/hyperlink" Target="https://www.healthyplace.com/abuse/dissociative-identity-disorder/did-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AB109E1-45E3-4986-9663-C3EAAC041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DEE9D42-BBE7-4427-9BC3-971CE96F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6441"/>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2889D4-E28C-441F-B128-D25AD0AD70E1}"/>
              </a:ext>
            </a:extLst>
          </p:cNvPr>
          <p:cNvSpPr>
            <a:spLocks noGrp="1"/>
          </p:cNvSpPr>
          <p:nvPr>
            <p:ph type="ctrTitle"/>
          </p:nvPr>
        </p:nvSpPr>
        <p:spPr>
          <a:xfrm>
            <a:off x="960121" y="1240403"/>
            <a:ext cx="5943600" cy="2941983"/>
          </a:xfrm>
        </p:spPr>
        <p:txBody>
          <a:bodyPr anchor="ctr">
            <a:normAutofit/>
          </a:bodyPr>
          <a:lstStyle/>
          <a:p>
            <a:pPr algn="l"/>
            <a:r>
              <a:rPr lang="en-GB" sz="6800"/>
              <a:t>Dissociative Identity Disorder</a:t>
            </a:r>
          </a:p>
        </p:txBody>
      </p:sp>
      <p:sp>
        <p:nvSpPr>
          <p:cNvPr id="3" name="Subtitle 2">
            <a:extLst>
              <a:ext uri="{FF2B5EF4-FFF2-40B4-BE49-F238E27FC236}">
                <a16:creationId xmlns:a16="http://schemas.microsoft.com/office/drawing/2014/main" id="{F16C069D-79B2-480C-8122-3B6940B61847}"/>
              </a:ext>
            </a:extLst>
          </p:cNvPr>
          <p:cNvSpPr>
            <a:spLocks noGrp="1"/>
          </p:cNvSpPr>
          <p:nvPr>
            <p:ph type="subTitle" idx="1"/>
          </p:nvPr>
        </p:nvSpPr>
        <p:spPr>
          <a:xfrm>
            <a:off x="960120" y="5206247"/>
            <a:ext cx="10268712" cy="1013577"/>
          </a:xfrm>
        </p:spPr>
        <p:txBody>
          <a:bodyPr>
            <a:normAutofit/>
          </a:bodyPr>
          <a:lstStyle/>
          <a:p>
            <a:pPr algn="l"/>
            <a:r>
              <a:rPr lang="en-GB" dirty="0"/>
              <a:t>By Hannah-lee Rhodes</a:t>
            </a:r>
          </a:p>
        </p:txBody>
      </p:sp>
      <p:pic>
        <p:nvPicPr>
          <p:cNvPr id="5" name="Picture 4">
            <a:extLst>
              <a:ext uri="{FF2B5EF4-FFF2-40B4-BE49-F238E27FC236}">
                <a16:creationId xmlns:a16="http://schemas.microsoft.com/office/drawing/2014/main" id="{A217B8F1-4994-44AD-A55E-B797ECD16658}"/>
              </a:ext>
            </a:extLst>
          </p:cNvPr>
          <p:cNvPicPr>
            <a:picLocks noChangeAspect="1"/>
          </p:cNvPicPr>
          <p:nvPr/>
        </p:nvPicPr>
        <p:blipFill rotWithShape="1">
          <a:blip r:embed="rId2"/>
          <a:srcRect l="24915" r="2418" b="-2"/>
          <a:stretch/>
        </p:blipFill>
        <p:spPr>
          <a:xfrm>
            <a:off x="7121236" y="610635"/>
            <a:ext cx="4765964" cy="4043041"/>
          </a:xfrm>
          <a:prstGeom prst="rect">
            <a:avLst/>
          </a:prstGeom>
        </p:spPr>
      </p:pic>
    </p:spTree>
    <p:extLst>
      <p:ext uri="{BB962C8B-B14F-4D97-AF65-F5344CB8AC3E}">
        <p14:creationId xmlns:p14="http://schemas.microsoft.com/office/powerpoint/2010/main" val="407823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40EE8-BFF5-4F10-A52F-28DE2C00C683}"/>
              </a:ext>
            </a:extLst>
          </p:cNvPr>
          <p:cNvSpPr>
            <a:spLocks noGrp="1"/>
          </p:cNvSpPr>
          <p:nvPr>
            <p:ph type="title"/>
          </p:nvPr>
        </p:nvSpPr>
        <p:spPr/>
        <p:txBody>
          <a:bodyPr>
            <a:normAutofit fontScale="90000"/>
          </a:bodyPr>
          <a:lstStyle/>
          <a:p>
            <a:r>
              <a:rPr lang="en-GB" dirty="0"/>
              <a:t>What is dissociative identity disorder (D.I.D)?</a:t>
            </a:r>
          </a:p>
        </p:txBody>
      </p:sp>
      <p:sp>
        <p:nvSpPr>
          <p:cNvPr id="3" name="Content Placeholder 2">
            <a:extLst>
              <a:ext uri="{FF2B5EF4-FFF2-40B4-BE49-F238E27FC236}">
                <a16:creationId xmlns:a16="http://schemas.microsoft.com/office/drawing/2014/main" id="{408F79ED-7A1D-493E-BD0C-5BD34FF29981}"/>
              </a:ext>
            </a:extLst>
          </p:cNvPr>
          <p:cNvSpPr>
            <a:spLocks noGrp="1"/>
          </p:cNvSpPr>
          <p:nvPr>
            <p:ph idx="1"/>
          </p:nvPr>
        </p:nvSpPr>
        <p:spPr/>
        <p:txBody>
          <a:bodyPr>
            <a:normAutofit/>
          </a:bodyPr>
          <a:lstStyle/>
          <a:p>
            <a:r>
              <a:rPr lang="en-GB" dirty="0"/>
              <a:t>Dissociative identity disorder or previously known as ‘ multiple personality disorder’ can be described by Psychology Today (2021) as individual who two or more identities that can be present and take control of the individual’s body. </a:t>
            </a:r>
          </a:p>
          <a:p>
            <a:r>
              <a:rPr lang="en-GB" dirty="0"/>
              <a:t>However, the NHS (2020) would describe someone with D.I.D. as someone who can feel the presence of the other identities within them, meaning each having their own names, voices, their own history and mannerisms. </a:t>
            </a:r>
          </a:p>
        </p:txBody>
      </p:sp>
      <p:pic>
        <p:nvPicPr>
          <p:cNvPr id="4" name="Recorded Sound">
            <a:hlinkClick r:id="" action="ppaction://media"/>
            <a:extLst>
              <a:ext uri="{FF2B5EF4-FFF2-40B4-BE49-F238E27FC236}">
                <a16:creationId xmlns:a16="http://schemas.microsoft.com/office/drawing/2014/main" id="{29EA98CA-A110-41CD-BC74-2755BAD834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37258" y="1244406"/>
            <a:ext cx="487363" cy="487363"/>
          </a:xfrm>
          <a:prstGeom prst="rect">
            <a:avLst/>
          </a:prstGeom>
        </p:spPr>
      </p:pic>
    </p:spTree>
    <p:extLst>
      <p:ext uri="{BB962C8B-B14F-4D97-AF65-F5344CB8AC3E}">
        <p14:creationId xmlns:p14="http://schemas.microsoft.com/office/powerpoint/2010/main" val="43206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33DDB-9052-4A5A-A537-5394194A9B09}"/>
              </a:ext>
            </a:extLst>
          </p:cNvPr>
          <p:cNvSpPr>
            <a:spLocks noGrp="1"/>
          </p:cNvSpPr>
          <p:nvPr>
            <p:ph type="title"/>
          </p:nvPr>
        </p:nvSpPr>
        <p:spPr/>
        <p:txBody>
          <a:bodyPr>
            <a:normAutofit/>
          </a:bodyPr>
          <a:lstStyle/>
          <a:p>
            <a:r>
              <a:rPr lang="en-GB" dirty="0"/>
              <a:t>CAUSES OF D.I.D.</a:t>
            </a:r>
          </a:p>
        </p:txBody>
      </p:sp>
      <p:sp>
        <p:nvSpPr>
          <p:cNvPr id="3" name="Content Placeholder 2">
            <a:extLst>
              <a:ext uri="{FF2B5EF4-FFF2-40B4-BE49-F238E27FC236}">
                <a16:creationId xmlns:a16="http://schemas.microsoft.com/office/drawing/2014/main" id="{5565209E-CED9-4034-AF4C-3865D137042E}"/>
              </a:ext>
            </a:extLst>
          </p:cNvPr>
          <p:cNvSpPr>
            <a:spLocks noGrp="1"/>
          </p:cNvSpPr>
          <p:nvPr>
            <p:ph idx="1"/>
          </p:nvPr>
        </p:nvSpPr>
        <p:spPr>
          <a:xfrm>
            <a:off x="384386" y="2672419"/>
            <a:ext cx="10268712" cy="3593592"/>
          </a:xfrm>
        </p:spPr>
        <p:txBody>
          <a:bodyPr/>
          <a:lstStyle/>
          <a:p>
            <a:r>
              <a:rPr lang="en-GB" dirty="0"/>
              <a:t>Many individuals who develop dissociative identity disorder tend to have a personal background of continuous, overpowering, severe and on occasion life-threatening trauma such as physical or sexual abuse before the age of approximately nine years old. The age of nine can be thought to be the main age of key development. However, it could also be due to neglect at an extreme level or emotional abuse ( Tracey, 2021). </a:t>
            </a:r>
          </a:p>
        </p:txBody>
      </p:sp>
      <p:pic>
        <p:nvPicPr>
          <p:cNvPr id="4" name="Recorded Sound">
            <a:hlinkClick r:id="" action="ppaction://media"/>
            <a:extLst>
              <a:ext uri="{FF2B5EF4-FFF2-40B4-BE49-F238E27FC236}">
                <a16:creationId xmlns:a16="http://schemas.microsoft.com/office/drawing/2014/main" id="{CC66435E-55EC-4848-B9FC-78F3FA680E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53098" y="756249"/>
            <a:ext cx="487363" cy="487363"/>
          </a:xfrm>
          <a:prstGeom prst="rect">
            <a:avLst/>
          </a:prstGeom>
        </p:spPr>
      </p:pic>
    </p:spTree>
    <p:extLst>
      <p:ext uri="{BB962C8B-B14F-4D97-AF65-F5344CB8AC3E}">
        <p14:creationId xmlns:p14="http://schemas.microsoft.com/office/powerpoint/2010/main" val="288360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5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6A52D-5B86-4887-BEBC-1C76972BB4CF}"/>
              </a:ext>
            </a:extLst>
          </p:cNvPr>
          <p:cNvSpPr>
            <a:spLocks noGrp="1"/>
          </p:cNvSpPr>
          <p:nvPr>
            <p:ph type="title"/>
          </p:nvPr>
        </p:nvSpPr>
        <p:spPr/>
        <p:txBody>
          <a:bodyPr/>
          <a:lstStyle/>
          <a:p>
            <a:r>
              <a:rPr lang="en-GB" dirty="0"/>
              <a:t>Symptoms</a:t>
            </a:r>
          </a:p>
        </p:txBody>
      </p:sp>
      <p:sp>
        <p:nvSpPr>
          <p:cNvPr id="3" name="Content Placeholder 2">
            <a:extLst>
              <a:ext uri="{FF2B5EF4-FFF2-40B4-BE49-F238E27FC236}">
                <a16:creationId xmlns:a16="http://schemas.microsoft.com/office/drawing/2014/main" id="{EFBAA419-BBE3-438B-9FB2-9F56EFC7E13F}"/>
              </a:ext>
            </a:extLst>
          </p:cNvPr>
          <p:cNvSpPr>
            <a:spLocks noGrp="1"/>
          </p:cNvSpPr>
          <p:nvPr>
            <p:ph idx="1"/>
          </p:nvPr>
        </p:nvSpPr>
        <p:spPr>
          <a:xfrm>
            <a:off x="321732" y="2587752"/>
            <a:ext cx="11667068" cy="3952434"/>
          </a:xfrm>
        </p:spPr>
        <p:txBody>
          <a:bodyPr>
            <a:normAutofit fontScale="77500" lnSpcReduction="20000"/>
          </a:bodyPr>
          <a:lstStyle/>
          <a:p>
            <a:r>
              <a:rPr lang="en-GB" dirty="0"/>
              <a:t>According to Psychology Today (2021) an individual has to display some of the criteria to follow to be diagnosed with D.I.D:</a:t>
            </a:r>
          </a:p>
          <a:p>
            <a:pPr marL="457200" indent="-457200">
              <a:buFont typeface="Wingdings" panose="05000000000000000000" pitchFamily="2" charset="2"/>
              <a:buChar char="q"/>
            </a:pPr>
            <a:r>
              <a:rPr lang="en-GB" dirty="0"/>
              <a:t>Experiencing two or more distinct </a:t>
            </a:r>
            <a:r>
              <a:rPr lang="en-GB" dirty="0" err="1"/>
              <a:t>indentities</a:t>
            </a:r>
            <a:r>
              <a:rPr lang="en-GB" dirty="0"/>
              <a:t>. </a:t>
            </a:r>
          </a:p>
          <a:p>
            <a:pPr marL="457200" indent="-457200">
              <a:buFont typeface="Wingdings" panose="05000000000000000000" pitchFamily="2" charset="2"/>
              <a:buChar char="q"/>
            </a:pPr>
            <a:r>
              <a:rPr lang="en-GB" dirty="0"/>
              <a:t>The </a:t>
            </a:r>
            <a:r>
              <a:rPr lang="en-GB" dirty="0" err="1"/>
              <a:t>distruption</a:t>
            </a:r>
            <a:r>
              <a:rPr lang="en-GB" dirty="0"/>
              <a:t> of the identity meaning changing in the sense of one’s self, the sense of agency, changes to their behaviour, consciousness, memory, perception, cognitive or motor function.</a:t>
            </a:r>
          </a:p>
          <a:p>
            <a:pPr marL="457200" indent="-457200">
              <a:buFont typeface="Wingdings" panose="05000000000000000000" pitchFamily="2" charset="2"/>
              <a:buChar char="q"/>
            </a:pPr>
            <a:r>
              <a:rPr lang="en-GB" dirty="0"/>
              <a:t>Within the individual’s memory there may be gaps of personal history- being names, places or event in recent time or in the past. </a:t>
            </a:r>
          </a:p>
          <a:p>
            <a:pPr marL="457200" indent="-457200">
              <a:buFont typeface="Wingdings" panose="05000000000000000000" pitchFamily="2" charset="2"/>
              <a:buChar char="q"/>
            </a:pPr>
            <a:r>
              <a:rPr lang="en-GB" dirty="0"/>
              <a:t>Some of these symptoms could result in the individual clinically becoming socially or occupationally impaired or other important functioning of different areas. </a:t>
            </a:r>
          </a:p>
          <a:p>
            <a:pPr marL="457200" indent="-457200">
              <a:buFont typeface="Wingdings" panose="05000000000000000000" pitchFamily="2" charset="2"/>
              <a:buChar char="q"/>
            </a:pPr>
            <a:r>
              <a:rPr lang="en-GB" dirty="0"/>
              <a:t>In some cases the individual may feel as if they are hearing a child like voice in the head as the identity is unable to take over. </a:t>
            </a:r>
          </a:p>
        </p:txBody>
      </p:sp>
      <p:pic>
        <p:nvPicPr>
          <p:cNvPr id="4" name="Recorded Sound">
            <a:hlinkClick r:id="" action="ppaction://media"/>
            <a:extLst>
              <a:ext uri="{FF2B5EF4-FFF2-40B4-BE49-F238E27FC236}">
                <a16:creationId xmlns:a16="http://schemas.microsoft.com/office/drawing/2014/main" id="{F00A07F5-645F-4D19-896C-4C7317F209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21925" y="924524"/>
            <a:ext cx="487363" cy="487363"/>
          </a:xfrm>
          <a:prstGeom prst="rect">
            <a:avLst/>
          </a:prstGeom>
        </p:spPr>
      </p:pic>
    </p:spTree>
    <p:extLst>
      <p:ext uri="{BB962C8B-B14F-4D97-AF65-F5344CB8AC3E}">
        <p14:creationId xmlns:p14="http://schemas.microsoft.com/office/powerpoint/2010/main" val="2635342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1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4B98-113A-45A7-957D-DF45D1B3750C}"/>
              </a:ext>
            </a:extLst>
          </p:cNvPr>
          <p:cNvSpPr>
            <a:spLocks noGrp="1"/>
          </p:cNvSpPr>
          <p:nvPr>
            <p:ph type="title"/>
          </p:nvPr>
        </p:nvSpPr>
        <p:spPr/>
        <p:txBody>
          <a:bodyPr/>
          <a:lstStyle/>
          <a:p>
            <a:r>
              <a:rPr lang="en-GB" dirty="0"/>
              <a:t>History of </a:t>
            </a:r>
            <a:r>
              <a:rPr lang="en-GB" dirty="0" err="1"/>
              <a:t>d.i.d.</a:t>
            </a:r>
            <a:endParaRPr lang="en-GB" dirty="0"/>
          </a:p>
        </p:txBody>
      </p:sp>
      <p:sp>
        <p:nvSpPr>
          <p:cNvPr id="3" name="Content Placeholder 2">
            <a:extLst>
              <a:ext uri="{FF2B5EF4-FFF2-40B4-BE49-F238E27FC236}">
                <a16:creationId xmlns:a16="http://schemas.microsoft.com/office/drawing/2014/main" id="{C6CB5F58-FDCF-4B2E-AD45-E0AD5DC58DA1}"/>
              </a:ext>
            </a:extLst>
          </p:cNvPr>
          <p:cNvSpPr>
            <a:spLocks noGrp="1"/>
          </p:cNvSpPr>
          <p:nvPr>
            <p:ph idx="1"/>
          </p:nvPr>
        </p:nvSpPr>
        <p:spPr>
          <a:xfrm>
            <a:off x="452119" y="2520019"/>
            <a:ext cx="11316547" cy="4151714"/>
          </a:xfrm>
        </p:spPr>
        <p:txBody>
          <a:bodyPr>
            <a:normAutofit fontScale="92500" lnSpcReduction="20000"/>
          </a:bodyPr>
          <a:lstStyle/>
          <a:p>
            <a:r>
              <a:rPr lang="en-GB" u="sng" dirty="0"/>
              <a:t>1584</a:t>
            </a:r>
          </a:p>
          <a:p>
            <a:r>
              <a:rPr lang="en-GB" dirty="0"/>
              <a:t>The very first case of dissociative identity disorder was for documented in 1584. In 1584, it was treated by exorcism and was documented to have the symptoms as an individual who has D.I.D today (DID Research, 2020). Jeanne Fery had many different ‘alters’, which all had their own name, identity and features that could identify which alter it was. Her actions due to her different alters ranged from helping her heal from self harm or eating disorders. These alters were audible within her head and could take control of her body to allow the conversion of features, changing in skills and knowledge. </a:t>
            </a:r>
          </a:p>
          <a:p>
            <a:r>
              <a:rPr lang="en-GB" dirty="0"/>
              <a:t>Jeanne Fery Dissociative Identity disorder was a result of childhood physical and maybe sexual abuse. </a:t>
            </a:r>
          </a:p>
          <a:p>
            <a:endParaRPr lang="en-GB" dirty="0"/>
          </a:p>
        </p:txBody>
      </p:sp>
      <p:pic>
        <p:nvPicPr>
          <p:cNvPr id="4" name="Recorded Sound">
            <a:hlinkClick r:id="" action="ppaction://media"/>
            <a:extLst>
              <a:ext uri="{FF2B5EF4-FFF2-40B4-BE49-F238E27FC236}">
                <a16:creationId xmlns:a16="http://schemas.microsoft.com/office/drawing/2014/main" id="{07D2AAC4-E435-4854-9D73-F32473B509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1469" y="924524"/>
            <a:ext cx="487363" cy="487363"/>
          </a:xfrm>
          <a:prstGeom prst="rect">
            <a:avLst/>
          </a:prstGeom>
        </p:spPr>
      </p:pic>
    </p:spTree>
    <p:extLst>
      <p:ext uri="{BB962C8B-B14F-4D97-AF65-F5344CB8AC3E}">
        <p14:creationId xmlns:p14="http://schemas.microsoft.com/office/powerpoint/2010/main" val="271752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5C6E-56FD-4B1F-BC7A-DD7A3C4CC9F2}"/>
              </a:ext>
            </a:extLst>
          </p:cNvPr>
          <p:cNvSpPr>
            <a:spLocks noGrp="1"/>
          </p:cNvSpPr>
          <p:nvPr>
            <p:ph type="title"/>
          </p:nvPr>
        </p:nvSpPr>
        <p:spPr/>
        <p:txBody>
          <a:bodyPr/>
          <a:lstStyle/>
          <a:p>
            <a:r>
              <a:rPr lang="en-GB" dirty="0"/>
              <a:t>History of </a:t>
            </a:r>
            <a:r>
              <a:rPr lang="en-GB" dirty="0" err="1"/>
              <a:t>D.I.D.Continued</a:t>
            </a:r>
            <a:endParaRPr lang="en-GB" dirty="0"/>
          </a:p>
        </p:txBody>
      </p:sp>
      <p:sp>
        <p:nvSpPr>
          <p:cNvPr id="3" name="Content Placeholder 2">
            <a:extLst>
              <a:ext uri="{FF2B5EF4-FFF2-40B4-BE49-F238E27FC236}">
                <a16:creationId xmlns:a16="http://schemas.microsoft.com/office/drawing/2014/main" id="{2EAB0F91-C65A-4810-8408-9E6E80ABDD62}"/>
              </a:ext>
            </a:extLst>
          </p:cNvPr>
          <p:cNvSpPr>
            <a:spLocks noGrp="1"/>
          </p:cNvSpPr>
          <p:nvPr>
            <p:ph idx="1"/>
          </p:nvPr>
        </p:nvSpPr>
        <p:spPr>
          <a:xfrm>
            <a:off x="338667" y="2587752"/>
            <a:ext cx="10890165" cy="3593592"/>
          </a:xfrm>
        </p:spPr>
        <p:txBody>
          <a:bodyPr>
            <a:normAutofit fontScale="92500"/>
          </a:bodyPr>
          <a:lstStyle/>
          <a:p>
            <a:r>
              <a:rPr lang="en-GB" dirty="0"/>
              <a:t>Throughout history dissociative identity disorder was mistaken by many as an individual being possessed.</a:t>
            </a:r>
          </a:p>
          <a:p>
            <a:r>
              <a:rPr lang="en-GB" dirty="0"/>
              <a:t>However the very first individual who was diagnosed with D.I.D was Louis Aguste </a:t>
            </a:r>
            <a:r>
              <a:rPr lang="en-GB" dirty="0" err="1"/>
              <a:t>Vivet</a:t>
            </a:r>
            <a:r>
              <a:rPr lang="en-GB" dirty="0"/>
              <a:t> in 1882 (DID Research, 2020). As a child, Louis was physically abused and neglected and had attacks of hysteria quite frequently. Hysteria was seen as primary dissociative nature- causing interruptions within memories, consciousness, affect, identity and body functions. By 1888, Louis had been recorded to have 10 different identities, all in which had a different character, memory and somatic symptoms.  </a:t>
            </a:r>
          </a:p>
        </p:txBody>
      </p:sp>
      <p:pic>
        <p:nvPicPr>
          <p:cNvPr id="4" name="Recorded Sound">
            <a:hlinkClick r:id="" action="ppaction://media"/>
            <a:extLst>
              <a:ext uri="{FF2B5EF4-FFF2-40B4-BE49-F238E27FC236}">
                <a16:creationId xmlns:a16="http://schemas.microsoft.com/office/drawing/2014/main" id="{9A026F9D-07E6-484E-87DF-1E6B7E685D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96386" y="1631397"/>
            <a:ext cx="487363" cy="487363"/>
          </a:xfrm>
          <a:prstGeom prst="rect">
            <a:avLst/>
          </a:prstGeom>
        </p:spPr>
      </p:pic>
    </p:spTree>
    <p:extLst>
      <p:ext uri="{BB962C8B-B14F-4D97-AF65-F5344CB8AC3E}">
        <p14:creationId xmlns:p14="http://schemas.microsoft.com/office/powerpoint/2010/main" val="4160542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7C2B-4F0C-44B1-8112-02DA477020D2}"/>
              </a:ext>
            </a:extLst>
          </p:cNvPr>
          <p:cNvSpPr>
            <a:spLocks noGrp="1"/>
          </p:cNvSpPr>
          <p:nvPr>
            <p:ph type="title"/>
          </p:nvPr>
        </p:nvSpPr>
        <p:spPr/>
        <p:txBody>
          <a:bodyPr>
            <a:normAutofit fontScale="90000"/>
          </a:bodyPr>
          <a:lstStyle/>
          <a:p>
            <a:r>
              <a:rPr lang="en-GB" dirty="0"/>
              <a:t>Treatments and responses</a:t>
            </a:r>
          </a:p>
        </p:txBody>
      </p:sp>
      <p:sp>
        <p:nvSpPr>
          <p:cNvPr id="3" name="Content Placeholder 2">
            <a:extLst>
              <a:ext uri="{FF2B5EF4-FFF2-40B4-BE49-F238E27FC236}">
                <a16:creationId xmlns:a16="http://schemas.microsoft.com/office/drawing/2014/main" id="{15EF62E2-421C-42B0-9F07-786BC54EB9CD}"/>
              </a:ext>
            </a:extLst>
          </p:cNvPr>
          <p:cNvSpPr>
            <a:spLocks noGrp="1"/>
          </p:cNvSpPr>
          <p:nvPr>
            <p:ph idx="1"/>
          </p:nvPr>
        </p:nvSpPr>
        <p:spPr>
          <a:xfrm>
            <a:off x="164254" y="2384552"/>
            <a:ext cx="10268712" cy="4155634"/>
          </a:xfrm>
        </p:spPr>
        <p:txBody>
          <a:bodyPr/>
          <a:lstStyle/>
          <a:p>
            <a:r>
              <a:rPr lang="en-GB" dirty="0"/>
              <a:t>Dissociative identity disorder can be treated through (Mind,2021) :</a:t>
            </a:r>
          </a:p>
          <a:p>
            <a:pPr marL="457200" indent="-457200">
              <a:buFont typeface="Arial" panose="020B0604020202020204" pitchFamily="34" charset="0"/>
              <a:buChar char="•"/>
            </a:pPr>
            <a:r>
              <a:rPr lang="en-GB" dirty="0"/>
              <a:t>Psychotherapy or therapies</a:t>
            </a:r>
          </a:p>
          <a:p>
            <a:pPr marL="457200" indent="-457200">
              <a:buFont typeface="Arial" panose="020B0604020202020204" pitchFamily="34" charset="0"/>
              <a:buChar char="•"/>
            </a:pPr>
            <a:r>
              <a:rPr lang="en-GB" dirty="0"/>
              <a:t>Eye Movement </a:t>
            </a:r>
            <a:r>
              <a:rPr lang="en-GB" dirty="0" err="1"/>
              <a:t>Desensitation</a:t>
            </a:r>
            <a:r>
              <a:rPr lang="en-GB" dirty="0"/>
              <a:t> and reprocessing (EMDR)</a:t>
            </a:r>
          </a:p>
          <a:p>
            <a:pPr marL="457200" indent="-457200">
              <a:buFont typeface="Arial" panose="020B0604020202020204" pitchFamily="34" charset="0"/>
              <a:buChar char="•"/>
            </a:pPr>
            <a:r>
              <a:rPr lang="en-GB" dirty="0"/>
              <a:t>Medication</a:t>
            </a:r>
          </a:p>
          <a:p>
            <a:endParaRPr lang="en-GB" dirty="0"/>
          </a:p>
        </p:txBody>
      </p:sp>
      <p:pic>
        <p:nvPicPr>
          <p:cNvPr id="4" name="Recorded Sound">
            <a:hlinkClick r:id="" action="ppaction://media"/>
            <a:extLst>
              <a:ext uri="{FF2B5EF4-FFF2-40B4-BE49-F238E27FC236}">
                <a16:creationId xmlns:a16="http://schemas.microsoft.com/office/drawing/2014/main" id="{252ACD15-B2E3-4D76-B76A-1C28669C50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85150" y="723176"/>
            <a:ext cx="487363" cy="487363"/>
          </a:xfrm>
          <a:prstGeom prst="rect">
            <a:avLst/>
          </a:prstGeom>
        </p:spPr>
      </p:pic>
    </p:spTree>
    <p:extLst>
      <p:ext uri="{BB962C8B-B14F-4D97-AF65-F5344CB8AC3E}">
        <p14:creationId xmlns:p14="http://schemas.microsoft.com/office/powerpoint/2010/main" val="265003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DFE2-E446-4263-A715-4E2BD513B604}"/>
              </a:ext>
            </a:extLst>
          </p:cNvPr>
          <p:cNvSpPr>
            <a:spLocks noGrp="1"/>
          </p:cNvSpPr>
          <p:nvPr>
            <p:ph type="title"/>
          </p:nvPr>
        </p:nvSpPr>
        <p:spPr/>
        <p:txBody>
          <a:bodyPr>
            <a:normAutofit/>
          </a:bodyPr>
          <a:lstStyle/>
          <a:p>
            <a:pPr algn="ctr"/>
            <a:r>
              <a:rPr lang="en-GB" dirty="0"/>
              <a:t>Psychotherapy and D.B.T</a:t>
            </a:r>
          </a:p>
        </p:txBody>
      </p:sp>
      <p:sp>
        <p:nvSpPr>
          <p:cNvPr id="3" name="Content Placeholder 2">
            <a:extLst>
              <a:ext uri="{FF2B5EF4-FFF2-40B4-BE49-F238E27FC236}">
                <a16:creationId xmlns:a16="http://schemas.microsoft.com/office/drawing/2014/main" id="{B526940A-972C-4A01-BB21-65152B31F7D4}"/>
              </a:ext>
            </a:extLst>
          </p:cNvPr>
          <p:cNvSpPr>
            <a:spLocks noGrp="1"/>
          </p:cNvSpPr>
          <p:nvPr>
            <p:ph idx="1"/>
          </p:nvPr>
        </p:nvSpPr>
        <p:spPr>
          <a:xfrm>
            <a:off x="203200" y="2401485"/>
            <a:ext cx="11988800" cy="1899582"/>
          </a:xfrm>
        </p:spPr>
        <p:txBody>
          <a:bodyPr>
            <a:normAutofit/>
          </a:bodyPr>
          <a:lstStyle/>
          <a:p>
            <a:r>
              <a:rPr lang="en-GB" sz="2000" dirty="0"/>
              <a:t>Psychotherapy is the type of therapy that explores the individual’s effect from their past to the present, focusing solely on the individual’s childhood experiences and the relationship the individual had with the parents ( The recovery Village, 2021). </a:t>
            </a:r>
          </a:p>
          <a:p>
            <a:r>
              <a:rPr lang="en-GB" sz="2000" dirty="0"/>
              <a:t>The main concept from this type of therapy is that many negative behaviours were developed as adaptions to stressful situations the individual felt in childhood. </a:t>
            </a:r>
          </a:p>
        </p:txBody>
      </p:sp>
      <p:sp>
        <p:nvSpPr>
          <p:cNvPr id="4" name="TextBox 3">
            <a:extLst>
              <a:ext uri="{FF2B5EF4-FFF2-40B4-BE49-F238E27FC236}">
                <a16:creationId xmlns:a16="http://schemas.microsoft.com/office/drawing/2014/main" id="{F44C4685-A95A-46B1-8B0F-CC8127D7C9D8}"/>
              </a:ext>
            </a:extLst>
          </p:cNvPr>
          <p:cNvSpPr txBox="1"/>
          <p:nvPr/>
        </p:nvSpPr>
        <p:spPr>
          <a:xfrm>
            <a:off x="100076" y="4301067"/>
            <a:ext cx="11988799" cy="2246769"/>
          </a:xfrm>
          <a:prstGeom prst="rect">
            <a:avLst/>
          </a:prstGeom>
          <a:noFill/>
        </p:spPr>
        <p:txBody>
          <a:bodyPr wrap="square" rtlCol="0">
            <a:spAutoFit/>
          </a:bodyPr>
          <a:lstStyle/>
          <a:p>
            <a:r>
              <a:rPr lang="en-GB" sz="2000" dirty="0"/>
              <a:t>Dialectical Behavioural Therapy ( D.B.T)is a therapy that was created to treat individuals who developed borderline personality disorders (The Recovery Village, 2021). This therapy consolidates parts of the Cognitive Behavioural therapy, like pin pointing the triggers the individual may have emotionally and mindfulness practices such as meditation, breathing exercises and other self-soothing techniques. These mindfulness techniques can help an individual to improve upon their distress tolerance and emotion regulation. The mindfulness techniques can also help the individual to act against symptoms such as depersonalisation.</a:t>
            </a:r>
          </a:p>
        </p:txBody>
      </p:sp>
      <p:pic>
        <p:nvPicPr>
          <p:cNvPr id="5" name="Recorded Sound">
            <a:hlinkClick r:id="" action="ppaction://media"/>
            <a:extLst>
              <a:ext uri="{FF2B5EF4-FFF2-40B4-BE49-F238E27FC236}">
                <a16:creationId xmlns:a16="http://schemas.microsoft.com/office/drawing/2014/main" id="{17D36C7C-6DBB-4744-9CC4-9750AFBD97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60459" y="1590502"/>
            <a:ext cx="487363" cy="487363"/>
          </a:xfrm>
          <a:prstGeom prst="rect">
            <a:avLst/>
          </a:prstGeom>
        </p:spPr>
      </p:pic>
    </p:spTree>
    <p:extLst>
      <p:ext uri="{BB962C8B-B14F-4D97-AF65-F5344CB8AC3E}">
        <p14:creationId xmlns:p14="http://schemas.microsoft.com/office/powerpoint/2010/main" val="254056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A2BE-3B4D-40E6-8DF4-2B7893BC2D69}"/>
              </a:ext>
            </a:extLst>
          </p:cNvPr>
          <p:cNvSpPr>
            <a:spLocks noGrp="1"/>
          </p:cNvSpPr>
          <p:nvPr>
            <p:ph type="title"/>
          </p:nvPr>
        </p:nvSpPr>
        <p:spPr>
          <a:xfrm>
            <a:off x="960120" y="676656"/>
            <a:ext cx="10268712" cy="1700784"/>
          </a:xfrm>
        </p:spPr>
        <p:txBody>
          <a:bodyPr>
            <a:normAutofit fontScale="90000"/>
          </a:bodyPr>
          <a:lstStyle/>
          <a:p>
            <a:r>
              <a:rPr lang="en-GB" dirty="0"/>
              <a:t>Eye Movement </a:t>
            </a:r>
            <a:r>
              <a:rPr lang="en-GB" dirty="0" err="1"/>
              <a:t>Desensitation</a:t>
            </a:r>
            <a:r>
              <a:rPr lang="en-GB" dirty="0"/>
              <a:t> and reprocessing (EMDR)</a:t>
            </a:r>
            <a:br>
              <a:rPr lang="en-GB" dirty="0"/>
            </a:br>
            <a:endParaRPr lang="en-GB" dirty="0"/>
          </a:p>
        </p:txBody>
      </p:sp>
      <p:sp>
        <p:nvSpPr>
          <p:cNvPr id="3" name="Content Placeholder 2">
            <a:extLst>
              <a:ext uri="{FF2B5EF4-FFF2-40B4-BE49-F238E27FC236}">
                <a16:creationId xmlns:a16="http://schemas.microsoft.com/office/drawing/2014/main" id="{98667842-F5C4-4B55-8FBA-AA912994A78B}"/>
              </a:ext>
            </a:extLst>
          </p:cNvPr>
          <p:cNvSpPr>
            <a:spLocks noGrp="1"/>
          </p:cNvSpPr>
          <p:nvPr>
            <p:ph idx="1"/>
          </p:nvPr>
        </p:nvSpPr>
        <p:spPr/>
        <p:txBody>
          <a:bodyPr/>
          <a:lstStyle/>
          <a:p>
            <a:r>
              <a:rPr lang="en-GB" dirty="0"/>
              <a:t>Eye Movement </a:t>
            </a:r>
            <a:r>
              <a:rPr lang="en-GB" dirty="0" err="1"/>
              <a:t>Desensitation</a:t>
            </a:r>
            <a:r>
              <a:rPr lang="en-GB" dirty="0"/>
              <a:t> and Reprocessing (EMDR) is a therapy that is structured to encourage the patient to focus briefly on the memory of trauma while experiencing bilateral stimulation which can reduce how vivid the individual remembers the trauma and reduce the emotion in relation to the trauma (American Psychological Association, 2021). </a:t>
            </a:r>
          </a:p>
          <a:p>
            <a:r>
              <a:rPr lang="en-GB" dirty="0"/>
              <a:t>This therapy is delivered one –two times a week for a total of around six to twelve sessions. </a:t>
            </a:r>
          </a:p>
        </p:txBody>
      </p:sp>
      <p:pic>
        <p:nvPicPr>
          <p:cNvPr id="4" name="Recorded Sound">
            <a:hlinkClick r:id="" action="ppaction://media"/>
            <a:extLst>
              <a:ext uri="{FF2B5EF4-FFF2-40B4-BE49-F238E27FC236}">
                <a16:creationId xmlns:a16="http://schemas.microsoft.com/office/drawing/2014/main" id="{76EC50BC-071C-4FA4-8B5E-5F307CA4A7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85150" y="1283366"/>
            <a:ext cx="487363" cy="487363"/>
          </a:xfrm>
          <a:prstGeom prst="rect">
            <a:avLst/>
          </a:prstGeom>
        </p:spPr>
      </p:pic>
    </p:spTree>
    <p:extLst>
      <p:ext uri="{BB962C8B-B14F-4D97-AF65-F5344CB8AC3E}">
        <p14:creationId xmlns:p14="http://schemas.microsoft.com/office/powerpoint/2010/main" val="221872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780E0-0BF6-450D-9797-204AED18BF5F}"/>
              </a:ext>
            </a:extLst>
          </p:cNvPr>
          <p:cNvSpPr>
            <a:spLocks noGrp="1"/>
          </p:cNvSpPr>
          <p:nvPr>
            <p:ph type="title"/>
          </p:nvPr>
        </p:nvSpPr>
        <p:spPr>
          <a:xfrm>
            <a:off x="960120" y="317814"/>
            <a:ext cx="10268712" cy="1700784"/>
          </a:xfrm>
        </p:spPr>
        <p:txBody>
          <a:bodyPr>
            <a:normAutofit/>
          </a:bodyPr>
          <a:lstStyle/>
          <a:p>
            <a:r>
              <a:rPr lang="en-GB"/>
              <a:t>Medication</a:t>
            </a:r>
          </a:p>
        </p:txBody>
      </p:sp>
      <p:sp>
        <p:nvSpPr>
          <p:cNvPr id="3" name="Content Placeholder 2">
            <a:extLst>
              <a:ext uri="{FF2B5EF4-FFF2-40B4-BE49-F238E27FC236}">
                <a16:creationId xmlns:a16="http://schemas.microsoft.com/office/drawing/2014/main" id="{24D3A7ED-CC6B-4807-817B-5924C2E4410D}"/>
              </a:ext>
            </a:extLst>
          </p:cNvPr>
          <p:cNvSpPr>
            <a:spLocks noGrp="1"/>
          </p:cNvSpPr>
          <p:nvPr>
            <p:ph idx="1"/>
          </p:nvPr>
        </p:nvSpPr>
        <p:spPr>
          <a:xfrm>
            <a:off x="960120" y="2784143"/>
            <a:ext cx="5782586" cy="3433031"/>
          </a:xfrm>
        </p:spPr>
        <p:txBody>
          <a:bodyPr anchor="t">
            <a:normAutofit/>
          </a:bodyPr>
          <a:lstStyle/>
          <a:p>
            <a:r>
              <a:rPr lang="en-GB" sz="2400" dirty="0"/>
              <a:t>Although there is no medication that is licenced to treat D.I.D, according Mind (2021), the doctor may offer the patient psychiatric medication to treat the other symptoms the individual may experience, such as depression, anxiety, panic attacks, suicidal feelings, hearing voices and Obsessive –Compulsive Disorder (OCD).</a:t>
            </a:r>
          </a:p>
        </p:txBody>
      </p:sp>
      <p:pic>
        <p:nvPicPr>
          <p:cNvPr id="5" name="Picture 4">
            <a:extLst>
              <a:ext uri="{FF2B5EF4-FFF2-40B4-BE49-F238E27FC236}">
                <a16:creationId xmlns:a16="http://schemas.microsoft.com/office/drawing/2014/main" id="{8AFA8D87-A01E-4434-854B-7947F95587D4}"/>
              </a:ext>
            </a:extLst>
          </p:cNvPr>
          <p:cNvPicPr>
            <a:picLocks noChangeAspect="1"/>
          </p:cNvPicPr>
          <p:nvPr/>
        </p:nvPicPr>
        <p:blipFill rotWithShape="1">
          <a:blip r:embed="rId4"/>
          <a:srcRect r="20392" b="-2"/>
          <a:stretch/>
        </p:blipFill>
        <p:spPr>
          <a:xfrm>
            <a:off x="7699778" y="2582803"/>
            <a:ext cx="4012870" cy="3364792"/>
          </a:xfrm>
          <a:prstGeom prst="rect">
            <a:avLst/>
          </a:prstGeom>
        </p:spPr>
      </p:pic>
      <p:sp>
        <p:nvSpPr>
          <p:cNvPr id="6" name="TextBox 5">
            <a:extLst>
              <a:ext uri="{FF2B5EF4-FFF2-40B4-BE49-F238E27FC236}">
                <a16:creationId xmlns:a16="http://schemas.microsoft.com/office/drawing/2014/main" id="{FB63D2BC-0F19-48D6-95C9-2D6DE2692906}"/>
              </a:ext>
            </a:extLst>
          </p:cNvPr>
          <p:cNvSpPr txBox="1"/>
          <p:nvPr/>
        </p:nvSpPr>
        <p:spPr>
          <a:xfrm>
            <a:off x="8172730" y="6233067"/>
            <a:ext cx="3066965" cy="369332"/>
          </a:xfrm>
          <a:prstGeom prst="rect">
            <a:avLst/>
          </a:prstGeom>
          <a:noFill/>
        </p:spPr>
        <p:txBody>
          <a:bodyPr wrap="square" rtlCol="0">
            <a:spAutoFit/>
          </a:bodyPr>
          <a:lstStyle/>
          <a:p>
            <a:pPr algn="ctr"/>
            <a:r>
              <a:rPr lang="en-GB" dirty="0"/>
              <a:t>Pick (2021)</a:t>
            </a:r>
          </a:p>
        </p:txBody>
      </p:sp>
      <p:pic>
        <p:nvPicPr>
          <p:cNvPr id="7" name="Recorded Sound">
            <a:hlinkClick r:id="" action="ppaction://media"/>
            <a:extLst>
              <a:ext uri="{FF2B5EF4-FFF2-40B4-BE49-F238E27FC236}">
                <a16:creationId xmlns:a16="http://schemas.microsoft.com/office/drawing/2014/main" id="{954C3EFD-D19C-4C1A-BD3B-BAC261F8D7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06212" y="888812"/>
            <a:ext cx="487363" cy="487363"/>
          </a:xfrm>
          <a:prstGeom prst="rect">
            <a:avLst/>
          </a:prstGeom>
        </p:spPr>
      </p:pic>
    </p:spTree>
    <p:extLst>
      <p:ext uri="{BB962C8B-B14F-4D97-AF65-F5344CB8AC3E}">
        <p14:creationId xmlns:p14="http://schemas.microsoft.com/office/powerpoint/2010/main" val="1600912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2554-0826-4E68-8CC5-A4E3360F029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C1B9003-7E7A-40B0-908A-F5320E61C37E}"/>
              </a:ext>
            </a:extLst>
          </p:cNvPr>
          <p:cNvSpPr>
            <a:spLocks noGrp="1"/>
          </p:cNvSpPr>
          <p:nvPr>
            <p:ph idx="1"/>
          </p:nvPr>
        </p:nvSpPr>
        <p:spPr>
          <a:xfrm>
            <a:off x="338667" y="2587752"/>
            <a:ext cx="10952818" cy="4270248"/>
          </a:xfrm>
        </p:spPr>
        <p:txBody>
          <a:bodyPr>
            <a:normAutofit fontScale="55000" lnSpcReduction="20000"/>
          </a:bodyPr>
          <a:lstStyle/>
          <a:p>
            <a:r>
              <a:rPr lang="en-GB" dirty="0"/>
              <a:t>American Psychological Association, (2021) </a:t>
            </a:r>
            <a:r>
              <a:rPr lang="en-US" i="1" dirty="0"/>
              <a:t>Eye Movement Desensitization and Reprocessing (EMDR) Therapy. </a:t>
            </a:r>
            <a:r>
              <a:rPr lang="en-US" dirty="0"/>
              <a:t>Available at: </a:t>
            </a:r>
            <a:r>
              <a:rPr lang="en-US" dirty="0">
                <a:hlinkClick r:id="rId2"/>
              </a:rPr>
              <a:t>https://www.apa.org/ptsd-guideline/treatments/eye-movement-reprocessing</a:t>
            </a:r>
            <a:r>
              <a:rPr lang="en-US" dirty="0"/>
              <a:t> </a:t>
            </a:r>
            <a:endParaRPr lang="en-GB" i="1" dirty="0"/>
          </a:p>
          <a:p>
            <a:r>
              <a:rPr lang="en-GB" dirty="0"/>
              <a:t>DID Research (2020)</a:t>
            </a:r>
            <a:r>
              <a:rPr lang="en-GB" i="1" dirty="0"/>
              <a:t>, DID in History.</a:t>
            </a:r>
            <a:r>
              <a:rPr lang="en-GB" dirty="0"/>
              <a:t> Available at: </a:t>
            </a:r>
            <a:r>
              <a:rPr lang="en-GB" dirty="0">
                <a:hlinkClick r:id="rId3"/>
              </a:rPr>
              <a:t>https://did-research.org/did/history/</a:t>
            </a:r>
            <a:r>
              <a:rPr lang="en-GB" dirty="0"/>
              <a:t> </a:t>
            </a:r>
          </a:p>
          <a:p>
            <a:r>
              <a:rPr lang="en-GB" dirty="0"/>
              <a:t>MIND (2021) </a:t>
            </a:r>
            <a:r>
              <a:rPr lang="en-GB" i="1" dirty="0"/>
              <a:t>Dissociation and dissociative disorders. </a:t>
            </a:r>
            <a:r>
              <a:rPr lang="en-GB" dirty="0"/>
              <a:t>Available at: </a:t>
            </a:r>
            <a:r>
              <a:rPr lang="en-GB" dirty="0">
                <a:hlinkClick r:id="rId4"/>
              </a:rPr>
              <a:t>https://www.mind.org.uk/information-support/types-of-mental-health-problems/dissociation-and-dissociative-disorders/dissociative-disorders/</a:t>
            </a:r>
            <a:r>
              <a:rPr lang="en-GB" dirty="0"/>
              <a:t> </a:t>
            </a:r>
            <a:endParaRPr lang="en-GB" i="1" dirty="0"/>
          </a:p>
          <a:p>
            <a:r>
              <a:rPr lang="en-GB" dirty="0"/>
              <a:t>NHS (2020) </a:t>
            </a:r>
            <a:r>
              <a:rPr lang="en-GB" i="1" dirty="0"/>
              <a:t>Dissociative disorders. </a:t>
            </a:r>
            <a:r>
              <a:rPr lang="en-GB" dirty="0"/>
              <a:t>Available at: </a:t>
            </a:r>
            <a:r>
              <a:rPr lang="en-GB" dirty="0">
                <a:hlinkClick r:id="rId5"/>
              </a:rPr>
              <a:t>https://www.nhs.uk/mental-health/conditions/dissociative-disorders/</a:t>
            </a:r>
            <a:r>
              <a:rPr lang="en-GB" dirty="0"/>
              <a:t> </a:t>
            </a:r>
          </a:p>
          <a:p>
            <a:r>
              <a:rPr lang="en-GB" dirty="0"/>
              <a:t>Phycology Today (2021) </a:t>
            </a:r>
            <a:r>
              <a:rPr lang="en-GB" i="1" dirty="0"/>
              <a:t>Dissociative Identity Disorder (Multiple Personality Disorder)</a:t>
            </a:r>
            <a:r>
              <a:rPr lang="en-GB" dirty="0"/>
              <a:t>. Available at </a:t>
            </a:r>
            <a:r>
              <a:rPr lang="en-GB" dirty="0">
                <a:hlinkClick r:id="rId6"/>
              </a:rPr>
              <a:t>https://www.psychologytoday.com/us/conditions/dissociative-identity-disorder-multiple-personality-disorder</a:t>
            </a:r>
            <a:r>
              <a:rPr lang="en-GB" dirty="0"/>
              <a:t> </a:t>
            </a:r>
          </a:p>
          <a:p>
            <a:r>
              <a:rPr lang="en-GB" dirty="0"/>
              <a:t>Pick, M. (2021) </a:t>
            </a:r>
            <a:r>
              <a:rPr lang="en-GB" i="1" dirty="0"/>
              <a:t>Common Antidepressant Medications. Available at: </a:t>
            </a:r>
            <a:r>
              <a:rPr lang="en-GB" i="1" dirty="0">
                <a:hlinkClick r:id="rId7"/>
              </a:rPr>
              <a:t>https://marcellepick.com/common-antidepressant-medications/</a:t>
            </a:r>
            <a:r>
              <a:rPr lang="en-GB" i="1" dirty="0"/>
              <a:t> </a:t>
            </a:r>
          </a:p>
          <a:p>
            <a:r>
              <a:rPr lang="en-GB" dirty="0"/>
              <a:t>The Recovery Village, (2021) </a:t>
            </a:r>
            <a:r>
              <a:rPr lang="en-GB" i="1" dirty="0"/>
              <a:t>Treatment for Dissociative Disorders</a:t>
            </a:r>
            <a:r>
              <a:rPr lang="en-GB" dirty="0"/>
              <a:t>. Available at: </a:t>
            </a:r>
            <a:r>
              <a:rPr lang="en-GB" dirty="0">
                <a:hlinkClick r:id="rId8"/>
              </a:rPr>
              <a:t>https://www.therecoveryvillage.com/mental-health/dissociative-disorders/treatment/</a:t>
            </a:r>
            <a:r>
              <a:rPr lang="en-GB" dirty="0"/>
              <a:t> </a:t>
            </a:r>
          </a:p>
          <a:p>
            <a:r>
              <a:rPr lang="en-GB" dirty="0"/>
              <a:t>Tracy (2021) </a:t>
            </a:r>
            <a:r>
              <a:rPr lang="en-GB" i="1" dirty="0"/>
              <a:t>Causes of Dissociative Identity disorder (DID).</a:t>
            </a:r>
            <a:r>
              <a:rPr lang="en-GB" dirty="0"/>
              <a:t> Available at: </a:t>
            </a:r>
            <a:r>
              <a:rPr lang="en-GB" dirty="0">
                <a:hlinkClick r:id="rId9"/>
              </a:rPr>
              <a:t>https://www.healthyplace.com/abuse/dissociative-identity-disorder/did-causes</a:t>
            </a:r>
            <a:r>
              <a:rPr lang="en-GB" dirty="0"/>
              <a:t> </a:t>
            </a:r>
          </a:p>
        </p:txBody>
      </p:sp>
    </p:spTree>
    <p:extLst>
      <p:ext uri="{BB962C8B-B14F-4D97-AF65-F5344CB8AC3E}">
        <p14:creationId xmlns:p14="http://schemas.microsoft.com/office/powerpoint/2010/main" val="75931007"/>
      </p:ext>
    </p:extLst>
  </p:cSld>
  <p:clrMapOvr>
    <a:masterClrMapping/>
  </p:clrMapOvr>
</p:sld>
</file>

<file path=ppt/theme/theme1.xml><?xml version="1.0" encoding="utf-8"?>
<a:theme xmlns:a="http://schemas.openxmlformats.org/drawingml/2006/main" name="JuxtaposeVTI">
  <a:themeElements>
    <a:clrScheme name="AnalogousFromLightSeed_2SEEDS">
      <a:dk1>
        <a:srgbClr val="000000"/>
      </a:dk1>
      <a:lt1>
        <a:srgbClr val="FFFFFF"/>
      </a:lt1>
      <a:dk2>
        <a:srgbClr val="41242D"/>
      </a:dk2>
      <a:lt2>
        <a:srgbClr val="E2E8E6"/>
      </a:lt2>
      <a:accent1>
        <a:srgbClr val="BA7F90"/>
      </a:accent1>
      <a:accent2>
        <a:srgbClr val="C593B6"/>
      </a:accent2>
      <a:accent3>
        <a:srgbClr val="C59A94"/>
      </a:accent3>
      <a:accent4>
        <a:srgbClr val="77AE8C"/>
      </a:accent4>
      <a:accent5>
        <a:srgbClr val="82ACA4"/>
      </a:accent5>
      <a:accent6>
        <a:srgbClr val="7AA9B6"/>
      </a:accent6>
      <a:hlink>
        <a:srgbClr val="568F7E"/>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otalTime>0</TotalTime>
  <Words>1161</Words>
  <Application>Microsoft Office PowerPoint</Application>
  <PresentationFormat>Widescreen</PresentationFormat>
  <Paragraphs>45</Paragraphs>
  <Slides>11</Slides>
  <Notes>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Franklin Gothic Demi Cond</vt:lpstr>
      <vt:lpstr>Franklin Gothic Medium</vt:lpstr>
      <vt:lpstr>Wingdings</vt:lpstr>
      <vt:lpstr>JuxtaposeVTI</vt:lpstr>
      <vt:lpstr>Dissociative Identity Disorder</vt:lpstr>
      <vt:lpstr>What is dissociative identity disorder (D.I.D)?</vt:lpstr>
      <vt:lpstr>CAUSES OF D.I.D.</vt:lpstr>
      <vt:lpstr>Symptoms</vt:lpstr>
      <vt:lpstr>History of d.i.d.</vt:lpstr>
      <vt:lpstr>History of D.I.D.Continued</vt:lpstr>
      <vt:lpstr>Treatments and responses</vt:lpstr>
      <vt:lpstr>Psychotherapy and D.B.T</vt:lpstr>
      <vt:lpstr>Eye Movement Desensitation and reprocessing (EMDR) </vt:lpstr>
      <vt:lpstr>Medication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Dissociative Identity Disorder</dc:title>
  <dc:creator>Hannah-Lee Marie Rhodes (1901657)</dc:creator>
  <cp:lastModifiedBy>Hannah-Lee Marie Rhodes (1901657)</cp:lastModifiedBy>
  <cp:revision>18</cp:revision>
  <dcterms:created xsi:type="dcterms:W3CDTF">2021-04-23T11:02:47Z</dcterms:created>
  <dcterms:modified xsi:type="dcterms:W3CDTF">2021-04-23T22:21:25Z</dcterms:modified>
</cp:coreProperties>
</file>