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handoutMasterIdLst>
    <p:handoutMasterId r:id="rId28"/>
  </p:handoutMasterIdLst>
  <p:sldIdLst>
    <p:sldId id="289" r:id="rId3"/>
    <p:sldId id="290" r:id="rId4"/>
    <p:sldId id="295" r:id="rId5"/>
    <p:sldId id="287" r:id="rId6"/>
    <p:sldId id="292" r:id="rId7"/>
    <p:sldId id="267" r:id="rId8"/>
    <p:sldId id="279" r:id="rId9"/>
    <p:sldId id="282" r:id="rId10"/>
    <p:sldId id="274" r:id="rId11"/>
    <p:sldId id="275" r:id="rId12"/>
    <p:sldId id="276" r:id="rId13"/>
    <p:sldId id="277" r:id="rId14"/>
    <p:sldId id="278" r:id="rId15"/>
    <p:sldId id="284" r:id="rId16"/>
    <p:sldId id="281" r:id="rId17"/>
    <p:sldId id="286" r:id="rId18"/>
    <p:sldId id="268" r:id="rId19"/>
    <p:sldId id="283" r:id="rId20"/>
    <p:sldId id="269" r:id="rId21"/>
    <p:sldId id="270" r:id="rId22"/>
    <p:sldId id="271" r:id="rId23"/>
    <p:sldId id="272" r:id="rId24"/>
    <p:sldId id="293" r:id="rId25"/>
    <p:sldId id="294" r:id="rId2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7" autoAdjust="0"/>
    <p:restoredTop sz="93118" autoAdjust="0"/>
  </p:normalViewPr>
  <p:slideViewPr>
    <p:cSldViewPr>
      <p:cViewPr varScale="1">
        <p:scale>
          <a:sx n="67" d="100"/>
          <a:sy n="67" d="100"/>
        </p:scale>
        <p:origin x="141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9F5FF94-9245-0C43-8FB0-613AA9E414ED}"/>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cs typeface="+mn-cs"/>
              </a:defRPr>
            </a:lvl1pPr>
          </a:lstStyle>
          <a:p>
            <a:pPr>
              <a:defRPr/>
            </a:pPr>
            <a:endParaRPr lang="en-GB" altLang="en-US"/>
          </a:p>
        </p:txBody>
      </p:sp>
      <p:sp>
        <p:nvSpPr>
          <p:cNvPr id="14339" name="Rectangle 3">
            <a:extLst>
              <a:ext uri="{FF2B5EF4-FFF2-40B4-BE49-F238E27FC236}">
                <a16:creationId xmlns:a16="http://schemas.microsoft.com/office/drawing/2014/main" id="{696F29F9-588F-DC4B-B8A8-3107B7E11263}"/>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cs typeface="+mn-cs"/>
              </a:defRPr>
            </a:lvl1pPr>
          </a:lstStyle>
          <a:p>
            <a:pPr>
              <a:defRPr/>
            </a:pPr>
            <a:endParaRPr lang="en-GB" altLang="en-US"/>
          </a:p>
        </p:txBody>
      </p:sp>
      <p:sp>
        <p:nvSpPr>
          <p:cNvPr id="14340" name="Rectangle 4">
            <a:extLst>
              <a:ext uri="{FF2B5EF4-FFF2-40B4-BE49-F238E27FC236}">
                <a16:creationId xmlns:a16="http://schemas.microsoft.com/office/drawing/2014/main" id="{6EBAF786-39A9-714A-9E8D-77CAAE3E7B3B}"/>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cs typeface="+mn-cs"/>
              </a:defRPr>
            </a:lvl1pPr>
          </a:lstStyle>
          <a:p>
            <a:pPr>
              <a:defRPr/>
            </a:pPr>
            <a:endParaRPr lang="en-GB" altLang="en-US"/>
          </a:p>
        </p:txBody>
      </p:sp>
      <p:sp>
        <p:nvSpPr>
          <p:cNvPr id="14341" name="Rectangle 5">
            <a:extLst>
              <a:ext uri="{FF2B5EF4-FFF2-40B4-BE49-F238E27FC236}">
                <a16:creationId xmlns:a16="http://schemas.microsoft.com/office/drawing/2014/main" id="{3C331965-24C8-1743-AF4A-13D81D8B12A0}"/>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15EB054-DE99-554E-AA29-04DB9AE005E2}"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9C87826-4774-E842-BDDB-0E3B5DB21146}"/>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cs typeface="+mn-cs"/>
              </a:defRPr>
            </a:lvl1pPr>
          </a:lstStyle>
          <a:p>
            <a:pPr>
              <a:defRPr/>
            </a:pPr>
            <a:endParaRPr lang="en-GB" altLang="en-US"/>
          </a:p>
        </p:txBody>
      </p:sp>
      <p:sp>
        <p:nvSpPr>
          <p:cNvPr id="24579" name="Rectangle 3">
            <a:extLst>
              <a:ext uri="{FF2B5EF4-FFF2-40B4-BE49-F238E27FC236}">
                <a16:creationId xmlns:a16="http://schemas.microsoft.com/office/drawing/2014/main" id="{6ED2B940-B89A-E64A-8898-C0E37E71A803}"/>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cs typeface="+mn-cs"/>
              </a:defRPr>
            </a:lvl1pPr>
          </a:lstStyle>
          <a:p>
            <a:pPr>
              <a:defRPr/>
            </a:pPr>
            <a:endParaRPr lang="en-GB" altLang="en-US"/>
          </a:p>
        </p:txBody>
      </p:sp>
      <p:sp>
        <p:nvSpPr>
          <p:cNvPr id="38916" name="Rectangle 4">
            <a:extLst>
              <a:ext uri="{FF2B5EF4-FFF2-40B4-BE49-F238E27FC236}">
                <a16:creationId xmlns:a16="http://schemas.microsoft.com/office/drawing/2014/main" id="{65A0CC56-B127-DB4D-BE4C-971969E4B239}"/>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a:extLst>
              <a:ext uri="{FF2B5EF4-FFF2-40B4-BE49-F238E27FC236}">
                <a16:creationId xmlns:a16="http://schemas.microsoft.com/office/drawing/2014/main" id="{9C8218E1-0104-274C-AE42-13C3892A6C00}"/>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24582" name="Rectangle 6">
            <a:extLst>
              <a:ext uri="{FF2B5EF4-FFF2-40B4-BE49-F238E27FC236}">
                <a16:creationId xmlns:a16="http://schemas.microsoft.com/office/drawing/2014/main" id="{B0C5DCE7-4F0D-024B-8694-6B89E9A7824F}"/>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cs typeface="+mn-cs"/>
              </a:defRPr>
            </a:lvl1pPr>
          </a:lstStyle>
          <a:p>
            <a:pPr>
              <a:defRPr/>
            </a:pPr>
            <a:endParaRPr lang="en-GB" altLang="en-US"/>
          </a:p>
        </p:txBody>
      </p:sp>
      <p:sp>
        <p:nvSpPr>
          <p:cNvPr id="24583" name="Rectangle 7">
            <a:extLst>
              <a:ext uri="{FF2B5EF4-FFF2-40B4-BE49-F238E27FC236}">
                <a16:creationId xmlns:a16="http://schemas.microsoft.com/office/drawing/2014/main" id="{1B16C54D-725F-DE46-B242-9E056643086E}"/>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D5D5B902-5D10-5641-A7EE-75518D97512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CE73FEA3-30C5-004F-946D-3FF6DD345DB0}"/>
              </a:ext>
            </a:extLst>
          </p:cNvPr>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65C0F8E-95E8-B747-A686-B9C2827C5447}" type="slidenum">
              <a:rPr lang="en-GB" altLang="en-US"/>
              <a:pPr eaLnBrk="1" hangingPunct="1"/>
              <a:t>22</a:t>
            </a:fld>
            <a:endParaRPr lang="en-GB" altLang="en-US"/>
          </a:p>
        </p:txBody>
      </p:sp>
      <p:sp>
        <p:nvSpPr>
          <p:cNvPr id="39939" name="Rectangle 2">
            <a:extLst>
              <a:ext uri="{FF2B5EF4-FFF2-40B4-BE49-F238E27FC236}">
                <a16:creationId xmlns:a16="http://schemas.microsoft.com/office/drawing/2014/main" id="{CB321B7D-BD12-8D47-80B7-BD18DE871F4B}"/>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8BEA9767-C019-114C-BF3E-AB75A999B6B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513DA268-9E7C-3A40-8C61-E81F4B1D934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B462DF80-8796-5349-ACFA-CB43A8738BE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6911FEF3-7913-BC43-AA47-92CC5E16B833}"/>
              </a:ext>
            </a:extLst>
          </p:cNvPr>
          <p:cNvSpPr>
            <a:spLocks noGrp="1" noChangeArrowheads="1"/>
          </p:cNvSpPr>
          <p:nvPr>
            <p:ph type="sldNum" sz="quarter" idx="12"/>
          </p:nvPr>
        </p:nvSpPr>
        <p:spPr>
          <a:ln/>
        </p:spPr>
        <p:txBody>
          <a:bodyPr/>
          <a:lstStyle>
            <a:lvl1pPr>
              <a:defRPr/>
            </a:lvl1pPr>
          </a:lstStyle>
          <a:p>
            <a:fld id="{249CA270-4B08-B74E-B479-5951D7E62AE5}" type="slidenum">
              <a:rPr lang="en-GB" altLang="en-US"/>
              <a:pPr/>
              <a:t>‹#›</a:t>
            </a:fld>
            <a:endParaRPr lang="en-GB" altLang="en-US"/>
          </a:p>
        </p:txBody>
      </p:sp>
    </p:spTree>
    <p:extLst>
      <p:ext uri="{BB962C8B-B14F-4D97-AF65-F5344CB8AC3E}">
        <p14:creationId xmlns:p14="http://schemas.microsoft.com/office/powerpoint/2010/main" val="2841240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B372311-20E1-7A42-A562-7737E1BFDF7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DE42ADFA-CC68-D049-9E51-EEB1DCCA858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0E616AC-4241-ED43-8D72-B147D9412EBD}"/>
              </a:ext>
            </a:extLst>
          </p:cNvPr>
          <p:cNvSpPr>
            <a:spLocks noGrp="1" noChangeArrowheads="1"/>
          </p:cNvSpPr>
          <p:nvPr>
            <p:ph type="sldNum" sz="quarter" idx="12"/>
          </p:nvPr>
        </p:nvSpPr>
        <p:spPr>
          <a:ln/>
        </p:spPr>
        <p:txBody>
          <a:bodyPr/>
          <a:lstStyle>
            <a:lvl1pPr>
              <a:defRPr/>
            </a:lvl1pPr>
          </a:lstStyle>
          <a:p>
            <a:fld id="{8E22F6B3-4DBC-FA46-B0D9-B36C18E874DA}" type="slidenum">
              <a:rPr lang="en-GB" altLang="en-US"/>
              <a:pPr/>
              <a:t>‹#›</a:t>
            </a:fld>
            <a:endParaRPr lang="en-GB" altLang="en-US"/>
          </a:p>
        </p:txBody>
      </p:sp>
    </p:spTree>
    <p:extLst>
      <p:ext uri="{BB962C8B-B14F-4D97-AF65-F5344CB8AC3E}">
        <p14:creationId xmlns:p14="http://schemas.microsoft.com/office/powerpoint/2010/main" val="832974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D1F35B9E-2D99-C54B-AE63-5394FEFB52C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D2AD253-436E-244A-97CB-A0ADC1092235}"/>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9B3E16EA-AB58-5B4E-BD7C-7ABB18450C6C}"/>
              </a:ext>
            </a:extLst>
          </p:cNvPr>
          <p:cNvSpPr>
            <a:spLocks noGrp="1" noChangeArrowheads="1"/>
          </p:cNvSpPr>
          <p:nvPr>
            <p:ph type="sldNum" sz="quarter" idx="12"/>
          </p:nvPr>
        </p:nvSpPr>
        <p:spPr>
          <a:ln/>
        </p:spPr>
        <p:txBody>
          <a:bodyPr/>
          <a:lstStyle>
            <a:lvl1pPr>
              <a:defRPr/>
            </a:lvl1pPr>
          </a:lstStyle>
          <a:p>
            <a:fld id="{4B50DB34-DAF6-A845-A163-C3BC32FEC178}" type="slidenum">
              <a:rPr lang="en-GB" altLang="en-US"/>
              <a:pPr/>
              <a:t>‹#›</a:t>
            </a:fld>
            <a:endParaRPr lang="en-GB" altLang="en-US"/>
          </a:p>
        </p:txBody>
      </p:sp>
    </p:spTree>
    <p:extLst>
      <p:ext uri="{BB962C8B-B14F-4D97-AF65-F5344CB8AC3E}">
        <p14:creationId xmlns:p14="http://schemas.microsoft.com/office/powerpoint/2010/main" val="2864959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A5900291-6443-9946-A19D-4FD96B76C21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8FDE0CA0-B3E4-1F47-89B1-E614B39C20A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082FBC2D-0996-3A4C-80F2-6601AFD0EF82}"/>
              </a:ext>
            </a:extLst>
          </p:cNvPr>
          <p:cNvSpPr>
            <a:spLocks noGrp="1" noChangeArrowheads="1"/>
          </p:cNvSpPr>
          <p:nvPr>
            <p:ph type="sldNum" sz="quarter" idx="12"/>
          </p:nvPr>
        </p:nvSpPr>
        <p:spPr>
          <a:ln/>
        </p:spPr>
        <p:txBody>
          <a:bodyPr/>
          <a:lstStyle>
            <a:lvl1pPr>
              <a:defRPr/>
            </a:lvl1pPr>
          </a:lstStyle>
          <a:p>
            <a:fld id="{AA551778-F449-0A48-9F28-74D39FAC47AB}" type="slidenum">
              <a:rPr lang="en-GB" altLang="en-US"/>
              <a:pPr/>
              <a:t>‹#›</a:t>
            </a:fld>
            <a:endParaRPr lang="en-GB" altLang="en-US"/>
          </a:p>
        </p:txBody>
      </p:sp>
    </p:spTree>
    <p:extLst>
      <p:ext uri="{BB962C8B-B14F-4D97-AF65-F5344CB8AC3E}">
        <p14:creationId xmlns:p14="http://schemas.microsoft.com/office/powerpoint/2010/main" val="1635569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5F4FFA95-B96E-774E-9422-25FC78869EC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ECBFA8F2-5788-E442-9BC0-595693D65337}"/>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4B935CFC-ADE6-964B-B80B-B61DC76170B6}"/>
              </a:ext>
            </a:extLst>
          </p:cNvPr>
          <p:cNvSpPr>
            <a:spLocks noGrp="1" noChangeArrowheads="1"/>
          </p:cNvSpPr>
          <p:nvPr>
            <p:ph type="sldNum" sz="quarter" idx="12"/>
          </p:nvPr>
        </p:nvSpPr>
        <p:spPr>
          <a:ln/>
        </p:spPr>
        <p:txBody>
          <a:bodyPr/>
          <a:lstStyle>
            <a:lvl1pPr>
              <a:defRPr/>
            </a:lvl1pPr>
          </a:lstStyle>
          <a:p>
            <a:fld id="{5E7EC35A-EAF9-A540-81E3-CBEABDBCBA3E}" type="slidenum">
              <a:rPr lang="en-GB" altLang="en-US"/>
              <a:pPr/>
              <a:t>‹#›</a:t>
            </a:fld>
            <a:endParaRPr lang="en-GB" altLang="en-US"/>
          </a:p>
        </p:txBody>
      </p:sp>
    </p:spTree>
    <p:extLst>
      <p:ext uri="{BB962C8B-B14F-4D97-AF65-F5344CB8AC3E}">
        <p14:creationId xmlns:p14="http://schemas.microsoft.com/office/powerpoint/2010/main" val="3434431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F378FBD4-231F-E44F-A6AF-2ACFFB03DCF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4A09E256-816C-2943-AB27-CC7BD8EC2519}"/>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D9BD1830-540D-424F-8337-4E6C0D51B2FE}"/>
              </a:ext>
            </a:extLst>
          </p:cNvPr>
          <p:cNvSpPr>
            <a:spLocks noGrp="1" noChangeArrowheads="1"/>
          </p:cNvSpPr>
          <p:nvPr>
            <p:ph type="sldNum" sz="quarter" idx="12"/>
          </p:nvPr>
        </p:nvSpPr>
        <p:spPr>
          <a:ln/>
        </p:spPr>
        <p:txBody>
          <a:bodyPr/>
          <a:lstStyle>
            <a:lvl1pPr>
              <a:defRPr/>
            </a:lvl1pPr>
          </a:lstStyle>
          <a:p>
            <a:fld id="{EF15CD69-B332-EE4B-8158-5B93365C0815}" type="slidenum">
              <a:rPr lang="en-GB" altLang="en-US"/>
              <a:pPr/>
              <a:t>‹#›</a:t>
            </a:fld>
            <a:endParaRPr lang="en-GB" altLang="en-US"/>
          </a:p>
        </p:txBody>
      </p:sp>
    </p:spTree>
    <p:extLst>
      <p:ext uri="{BB962C8B-B14F-4D97-AF65-F5344CB8AC3E}">
        <p14:creationId xmlns:p14="http://schemas.microsoft.com/office/powerpoint/2010/main" val="2860546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E6839F2-CEDC-834A-B67D-B7D5038D7F9D}"/>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C14463D4-893C-F54E-8564-78AAC2DBA3D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3AB9DCCB-6090-AB4B-A669-3D3E823E75E6}"/>
              </a:ext>
            </a:extLst>
          </p:cNvPr>
          <p:cNvSpPr>
            <a:spLocks noGrp="1" noChangeArrowheads="1"/>
          </p:cNvSpPr>
          <p:nvPr>
            <p:ph type="sldNum" sz="quarter" idx="12"/>
          </p:nvPr>
        </p:nvSpPr>
        <p:spPr>
          <a:ln/>
        </p:spPr>
        <p:txBody>
          <a:bodyPr/>
          <a:lstStyle>
            <a:lvl1pPr>
              <a:defRPr/>
            </a:lvl1pPr>
          </a:lstStyle>
          <a:p>
            <a:fld id="{5AB2E8D7-2EC2-7A41-AAD7-E432048DBCFF}" type="slidenum">
              <a:rPr lang="en-GB" altLang="en-US"/>
              <a:pPr/>
              <a:t>‹#›</a:t>
            </a:fld>
            <a:endParaRPr lang="en-GB" altLang="en-US"/>
          </a:p>
        </p:txBody>
      </p:sp>
    </p:spTree>
    <p:extLst>
      <p:ext uri="{BB962C8B-B14F-4D97-AF65-F5344CB8AC3E}">
        <p14:creationId xmlns:p14="http://schemas.microsoft.com/office/powerpoint/2010/main" val="4059701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806A4C9F-77DB-F944-9159-2BE89DD215D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4894B72-6D79-4A42-B8DA-FC272018374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89654FFD-1AAB-9349-8DDF-7597CDA072B3}"/>
              </a:ext>
            </a:extLst>
          </p:cNvPr>
          <p:cNvSpPr>
            <a:spLocks noGrp="1" noChangeArrowheads="1"/>
          </p:cNvSpPr>
          <p:nvPr>
            <p:ph type="sldNum" sz="quarter" idx="12"/>
          </p:nvPr>
        </p:nvSpPr>
        <p:spPr>
          <a:ln/>
        </p:spPr>
        <p:txBody>
          <a:bodyPr/>
          <a:lstStyle>
            <a:lvl1pPr>
              <a:defRPr/>
            </a:lvl1pPr>
          </a:lstStyle>
          <a:p>
            <a:fld id="{E62E5267-E07D-5B4A-8298-29C479ECAFFA}" type="slidenum">
              <a:rPr lang="en-GB" altLang="en-US"/>
              <a:pPr/>
              <a:t>‹#›</a:t>
            </a:fld>
            <a:endParaRPr lang="en-GB" altLang="en-US"/>
          </a:p>
        </p:txBody>
      </p:sp>
    </p:spTree>
    <p:extLst>
      <p:ext uri="{BB962C8B-B14F-4D97-AF65-F5344CB8AC3E}">
        <p14:creationId xmlns:p14="http://schemas.microsoft.com/office/powerpoint/2010/main" val="3236409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1CF7F7D4-2184-DE40-A69A-C89762E6DA6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DAD1E2C-DA94-F94A-B392-A0247FDE0B6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72B53849-D03D-DA43-A28C-45861C4DDAE1}"/>
              </a:ext>
            </a:extLst>
          </p:cNvPr>
          <p:cNvSpPr>
            <a:spLocks noGrp="1" noChangeArrowheads="1"/>
          </p:cNvSpPr>
          <p:nvPr>
            <p:ph type="sldNum" sz="quarter" idx="12"/>
          </p:nvPr>
        </p:nvSpPr>
        <p:spPr>
          <a:ln/>
        </p:spPr>
        <p:txBody>
          <a:bodyPr/>
          <a:lstStyle>
            <a:lvl1pPr>
              <a:defRPr/>
            </a:lvl1pPr>
          </a:lstStyle>
          <a:p>
            <a:fld id="{A2918063-10FD-8B4B-9E96-02FE454ACBFD}" type="slidenum">
              <a:rPr lang="en-GB" altLang="en-US"/>
              <a:pPr/>
              <a:t>‹#›</a:t>
            </a:fld>
            <a:endParaRPr lang="en-GB" altLang="en-US"/>
          </a:p>
        </p:txBody>
      </p:sp>
    </p:spTree>
    <p:extLst>
      <p:ext uri="{BB962C8B-B14F-4D97-AF65-F5344CB8AC3E}">
        <p14:creationId xmlns:p14="http://schemas.microsoft.com/office/powerpoint/2010/main" val="17378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D8AEDEA-A95F-7C48-86F1-9924A4F8B9E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851E5A4-3AB4-C04A-9C11-0414A61F496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A018AA1B-F5D2-FE40-A3DE-A499149AD1A3}"/>
              </a:ext>
            </a:extLst>
          </p:cNvPr>
          <p:cNvSpPr>
            <a:spLocks noGrp="1" noChangeArrowheads="1"/>
          </p:cNvSpPr>
          <p:nvPr>
            <p:ph type="sldNum" sz="quarter" idx="12"/>
          </p:nvPr>
        </p:nvSpPr>
        <p:spPr>
          <a:ln/>
        </p:spPr>
        <p:txBody>
          <a:bodyPr/>
          <a:lstStyle>
            <a:lvl1pPr>
              <a:defRPr/>
            </a:lvl1pPr>
          </a:lstStyle>
          <a:p>
            <a:fld id="{FA6AFB5B-DCF1-6848-86D0-211089FA60EC}" type="slidenum">
              <a:rPr lang="en-GB" altLang="en-US"/>
              <a:pPr/>
              <a:t>‹#›</a:t>
            </a:fld>
            <a:endParaRPr lang="en-GB" altLang="en-US"/>
          </a:p>
        </p:txBody>
      </p:sp>
    </p:spTree>
    <p:extLst>
      <p:ext uri="{BB962C8B-B14F-4D97-AF65-F5344CB8AC3E}">
        <p14:creationId xmlns:p14="http://schemas.microsoft.com/office/powerpoint/2010/main" val="2912407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8B0CEAD-4720-4D49-8F8B-F43CE7A232C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519042D8-65F1-9848-9C01-A80A13F7659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59595CF6-FBA6-654F-8F2B-FF9A4102E580}"/>
              </a:ext>
            </a:extLst>
          </p:cNvPr>
          <p:cNvSpPr>
            <a:spLocks noGrp="1" noChangeArrowheads="1"/>
          </p:cNvSpPr>
          <p:nvPr>
            <p:ph type="sldNum" sz="quarter" idx="12"/>
          </p:nvPr>
        </p:nvSpPr>
        <p:spPr>
          <a:ln/>
        </p:spPr>
        <p:txBody>
          <a:bodyPr/>
          <a:lstStyle>
            <a:lvl1pPr>
              <a:defRPr/>
            </a:lvl1pPr>
          </a:lstStyle>
          <a:p>
            <a:fld id="{7B08C358-85A5-7B4A-9901-332E06333695}" type="slidenum">
              <a:rPr lang="en-GB" altLang="en-US"/>
              <a:pPr/>
              <a:t>‹#›</a:t>
            </a:fld>
            <a:endParaRPr lang="en-GB" altLang="en-US"/>
          </a:p>
        </p:txBody>
      </p:sp>
    </p:spTree>
    <p:extLst>
      <p:ext uri="{BB962C8B-B14F-4D97-AF65-F5344CB8AC3E}">
        <p14:creationId xmlns:p14="http://schemas.microsoft.com/office/powerpoint/2010/main" val="3646905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4982DC-DFDA-514A-803C-CFDA6382863E}"/>
              </a:ext>
            </a:extLst>
          </p:cNvPr>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a:latin typeface="Arial" charset="0"/>
              </a:defRPr>
            </a:lvl1pPr>
          </a:lstStyle>
          <a:p>
            <a:pPr>
              <a:defRPr/>
            </a:pPr>
            <a:fld id="{CBDB91A9-F548-3D45-A614-20F5B88967FB}" type="datetimeFigureOut">
              <a:rPr lang="en-GB"/>
              <a:pPr>
                <a:defRPr/>
              </a:pPr>
              <a:t>18/09/2023</a:t>
            </a:fld>
            <a:endParaRPr lang="en-GB"/>
          </a:p>
        </p:txBody>
      </p:sp>
      <p:sp>
        <p:nvSpPr>
          <p:cNvPr id="5" name="Footer Placeholder 4">
            <a:extLst>
              <a:ext uri="{FF2B5EF4-FFF2-40B4-BE49-F238E27FC236}">
                <a16:creationId xmlns:a16="http://schemas.microsoft.com/office/drawing/2014/main" id="{107D7C28-F65C-5444-A438-8F818EC8C3EC}"/>
              </a:ext>
            </a:extLst>
          </p:cNvPr>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C5AE8BE9-F72F-1345-AAE3-BEE7EA106585}"/>
              </a:ext>
            </a:extLst>
          </p:cNvPr>
          <p:cNvSpPr>
            <a:spLocks noGrp="1"/>
          </p:cNvSpPr>
          <p:nvPr>
            <p:ph type="sldNum" sz="quarter" idx="12"/>
          </p:nvPr>
        </p:nvSpPr>
        <p:spPr/>
        <p:txBody>
          <a:bodyPr/>
          <a:lstStyle>
            <a:lvl1pPr eaLnBrk="0" hangingPunct="0">
              <a:defRPr>
                <a:latin typeface="Arial" panose="020B0604020202020204" pitchFamily="34" charset="0"/>
              </a:defRPr>
            </a:lvl1pPr>
          </a:lstStyle>
          <a:p>
            <a:fld id="{83B5F87B-6853-C340-9847-5FA635DB96F6}" type="slidenum">
              <a:rPr lang="en-GB" altLang="en-US"/>
              <a:pPr/>
              <a:t>‹#›</a:t>
            </a:fld>
            <a:endParaRPr lang="en-GB" altLang="en-US"/>
          </a:p>
        </p:txBody>
      </p:sp>
    </p:spTree>
    <p:extLst>
      <p:ext uri="{BB962C8B-B14F-4D97-AF65-F5344CB8AC3E}">
        <p14:creationId xmlns:p14="http://schemas.microsoft.com/office/powerpoint/2010/main" val="940264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CE42C4-A90D-B04D-A59C-51C26342E1A1}"/>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7FE50C95-E979-5A4C-8662-99861CFDE41C}" type="datetimeFigureOut">
              <a:rPr lang="en-GB"/>
              <a:pPr>
                <a:defRPr/>
              </a:pPr>
              <a:t>18/09/2023</a:t>
            </a:fld>
            <a:endParaRPr lang="en-GB"/>
          </a:p>
        </p:txBody>
      </p:sp>
      <p:sp>
        <p:nvSpPr>
          <p:cNvPr id="5" name="Footer Placeholder 4">
            <a:extLst>
              <a:ext uri="{FF2B5EF4-FFF2-40B4-BE49-F238E27FC236}">
                <a16:creationId xmlns:a16="http://schemas.microsoft.com/office/drawing/2014/main" id="{8BD664C2-3C0C-4941-9F84-0EEB40268D61}"/>
              </a:ext>
            </a:extLst>
          </p:cNvPr>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1E6A7D8A-CBFE-6C42-978C-80A773E8F9CC}"/>
              </a:ext>
            </a:extLst>
          </p:cNvPr>
          <p:cNvSpPr>
            <a:spLocks noGrp="1"/>
          </p:cNvSpPr>
          <p:nvPr>
            <p:ph type="sldNum" sz="quarter" idx="12"/>
          </p:nvPr>
        </p:nvSpPr>
        <p:spPr/>
        <p:txBody>
          <a:bodyPr/>
          <a:lstStyle>
            <a:lvl1pPr eaLnBrk="0" hangingPunct="0">
              <a:defRPr>
                <a:latin typeface="Arial" panose="020B0604020202020204" pitchFamily="34" charset="0"/>
              </a:defRPr>
            </a:lvl1pPr>
          </a:lstStyle>
          <a:p>
            <a:fld id="{51CFB8CF-7AEA-224C-8297-D9B49D89B172}" type="slidenum">
              <a:rPr lang="en-GB" altLang="en-US"/>
              <a:pPr/>
              <a:t>‹#›</a:t>
            </a:fld>
            <a:endParaRPr lang="en-GB" altLang="en-US"/>
          </a:p>
        </p:txBody>
      </p:sp>
    </p:spTree>
    <p:extLst>
      <p:ext uri="{BB962C8B-B14F-4D97-AF65-F5344CB8AC3E}">
        <p14:creationId xmlns:p14="http://schemas.microsoft.com/office/powerpoint/2010/main" val="3167300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74FB41-4076-5849-A53B-69600366B961}"/>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D48FC1B1-3B57-B04E-AFF5-172D4FCE3527}" type="datetimeFigureOut">
              <a:rPr lang="en-GB"/>
              <a:pPr>
                <a:defRPr/>
              </a:pPr>
              <a:t>18/09/2023</a:t>
            </a:fld>
            <a:endParaRPr lang="en-GB"/>
          </a:p>
        </p:txBody>
      </p:sp>
      <p:sp>
        <p:nvSpPr>
          <p:cNvPr id="5" name="Slide Number Placeholder 5">
            <a:extLst>
              <a:ext uri="{FF2B5EF4-FFF2-40B4-BE49-F238E27FC236}">
                <a16:creationId xmlns:a16="http://schemas.microsoft.com/office/drawing/2014/main" id="{F5CE5F0D-09A7-B24D-9F22-568098EB073B}"/>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E5F714F2-8192-2E48-89B7-4066166B10F3}" type="slidenum">
              <a:rPr lang="en-GB" altLang="en-US"/>
              <a:pPr/>
              <a:t>‹#›</a:t>
            </a:fld>
            <a:endParaRPr lang="en-GB" altLang="en-US"/>
          </a:p>
        </p:txBody>
      </p:sp>
    </p:spTree>
    <p:extLst>
      <p:ext uri="{BB962C8B-B14F-4D97-AF65-F5344CB8AC3E}">
        <p14:creationId xmlns:p14="http://schemas.microsoft.com/office/powerpoint/2010/main" val="29654699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B58421-1B1D-C246-A8F1-3E79063A0982}"/>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81456B9C-CEB7-8C4F-A863-EA33636B7D49}" type="datetimeFigureOut">
              <a:rPr lang="en-GB"/>
              <a:pPr>
                <a:defRPr/>
              </a:pPr>
              <a:t>18/09/2023</a:t>
            </a:fld>
            <a:endParaRPr lang="en-GB"/>
          </a:p>
        </p:txBody>
      </p:sp>
      <p:sp>
        <p:nvSpPr>
          <p:cNvPr id="6" name="Slide Number Placeholder 6">
            <a:extLst>
              <a:ext uri="{FF2B5EF4-FFF2-40B4-BE49-F238E27FC236}">
                <a16:creationId xmlns:a16="http://schemas.microsoft.com/office/drawing/2014/main" id="{6FF29507-9A87-7847-A493-D7BC32B5663A}"/>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72D8B9BA-4E3E-8243-A508-7A0EE9493194}" type="slidenum">
              <a:rPr lang="en-GB" altLang="en-US"/>
              <a:pPr/>
              <a:t>‹#›</a:t>
            </a:fld>
            <a:endParaRPr lang="en-GB" altLang="en-US"/>
          </a:p>
        </p:txBody>
      </p:sp>
    </p:spTree>
    <p:extLst>
      <p:ext uri="{BB962C8B-B14F-4D97-AF65-F5344CB8AC3E}">
        <p14:creationId xmlns:p14="http://schemas.microsoft.com/office/powerpoint/2010/main" val="2505980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9C7DA7-1FE3-DE42-9D45-5CDAA2231C31}"/>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37D830FC-CCD4-4E4C-81EB-494A0A62B6C6}" type="datetimeFigureOut">
              <a:rPr lang="en-GB"/>
              <a:pPr>
                <a:defRPr/>
              </a:pPr>
              <a:t>18/09/2023</a:t>
            </a:fld>
            <a:endParaRPr lang="en-GB"/>
          </a:p>
        </p:txBody>
      </p:sp>
      <p:sp>
        <p:nvSpPr>
          <p:cNvPr id="8" name="Slide Number Placeholder 8">
            <a:extLst>
              <a:ext uri="{FF2B5EF4-FFF2-40B4-BE49-F238E27FC236}">
                <a16:creationId xmlns:a16="http://schemas.microsoft.com/office/drawing/2014/main" id="{273788EA-5CA7-3342-9941-D59CE6A25FC7}"/>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D7D2D08C-A196-1D4D-B53E-D7810EA0ABA8}" type="slidenum">
              <a:rPr lang="en-GB" altLang="en-US"/>
              <a:pPr/>
              <a:t>‹#›</a:t>
            </a:fld>
            <a:endParaRPr lang="en-GB" altLang="en-US"/>
          </a:p>
        </p:txBody>
      </p:sp>
    </p:spTree>
    <p:extLst>
      <p:ext uri="{BB962C8B-B14F-4D97-AF65-F5344CB8AC3E}">
        <p14:creationId xmlns:p14="http://schemas.microsoft.com/office/powerpoint/2010/main" val="42628824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E1B585B-55D0-034F-8E45-66B64BC12C02}"/>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5CFDB666-2390-FC4E-BFA2-6ED32C1F4472}" type="datetimeFigureOut">
              <a:rPr lang="en-GB"/>
              <a:pPr>
                <a:defRPr/>
              </a:pPr>
              <a:t>18/09/2023</a:t>
            </a:fld>
            <a:endParaRPr lang="en-GB"/>
          </a:p>
        </p:txBody>
      </p:sp>
      <p:sp>
        <p:nvSpPr>
          <p:cNvPr id="4" name="Slide Number Placeholder 4">
            <a:extLst>
              <a:ext uri="{FF2B5EF4-FFF2-40B4-BE49-F238E27FC236}">
                <a16:creationId xmlns:a16="http://schemas.microsoft.com/office/drawing/2014/main" id="{7439C685-3B6B-F04E-9939-BCCB6D5A8A62}"/>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8FE5D593-0548-9342-B62D-10DC677629C3}" type="slidenum">
              <a:rPr lang="en-GB" altLang="en-US"/>
              <a:pPr/>
              <a:t>‹#›</a:t>
            </a:fld>
            <a:endParaRPr lang="en-GB" altLang="en-US"/>
          </a:p>
        </p:txBody>
      </p:sp>
    </p:spTree>
    <p:extLst>
      <p:ext uri="{BB962C8B-B14F-4D97-AF65-F5344CB8AC3E}">
        <p14:creationId xmlns:p14="http://schemas.microsoft.com/office/powerpoint/2010/main" val="15106486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659B92-BDF5-0A40-827C-FF64F796D73B}"/>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3A10D83F-56DE-A149-BA5C-665F01314733}" type="datetimeFigureOut">
              <a:rPr lang="en-GB"/>
              <a:pPr>
                <a:defRPr/>
              </a:pPr>
              <a:t>18/09/2023</a:t>
            </a:fld>
            <a:endParaRPr lang="en-GB"/>
          </a:p>
        </p:txBody>
      </p:sp>
      <p:sp>
        <p:nvSpPr>
          <p:cNvPr id="3" name="Slide Number Placeholder 3">
            <a:extLst>
              <a:ext uri="{FF2B5EF4-FFF2-40B4-BE49-F238E27FC236}">
                <a16:creationId xmlns:a16="http://schemas.microsoft.com/office/drawing/2014/main" id="{0117344B-ED9A-A440-B711-7177A5837604}"/>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F6399E66-9B3E-C442-BD14-930D46AA5318}" type="slidenum">
              <a:rPr lang="en-GB" altLang="en-US"/>
              <a:pPr/>
              <a:t>‹#›</a:t>
            </a:fld>
            <a:endParaRPr lang="en-GB" altLang="en-US"/>
          </a:p>
        </p:txBody>
      </p:sp>
    </p:spTree>
    <p:extLst>
      <p:ext uri="{BB962C8B-B14F-4D97-AF65-F5344CB8AC3E}">
        <p14:creationId xmlns:p14="http://schemas.microsoft.com/office/powerpoint/2010/main" val="36178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735799E3-B42E-C645-B8F7-3FA9ADA95099}"/>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D5CF9CD3-4AAE-FE44-A6BB-94555BF61380}" type="datetimeFigureOut">
              <a:rPr lang="en-GB"/>
              <a:pPr>
                <a:defRPr/>
              </a:pPr>
              <a:t>18/09/2023</a:t>
            </a:fld>
            <a:endParaRPr lang="en-GB"/>
          </a:p>
        </p:txBody>
      </p:sp>
      <p:sp>
        <p:nvSpPr>
          <p:cNvPr id="6" name="Slide Number Placeholder 6">
            <a:extLst>
              <a:ext uri="{FF2B5EF4-FFF2-40B4-BE49-F238E27FC236}">
                <a16:creationId xmlns:a16="http://schemas.microsoft.com/office/drawing/2014/main" id="{0A146068-7BF4-B441-9BAF-2BAC48FBF5F3}"/>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C4E1EA9E-7C0E-FB4E-92FF-857794767B20}" type="slidenum">
              <a:rPr lang="en-GB" altLang="en-US"/>
              <a:pPr/>
              <a:t>‹#›</a:t>
            </a:fld>
            <a:endParaRPr lang="en-GB" altLang="en-US"/>
          </a:p>
        </p:txBody>
      </p:sp>
    </p:spTree>
    <p:extLst>
      <p:ext uri="{BB962C8B-B14F-4D97-AF65-F5344CB8AC3E}">
        <p14:creationId xmlns:p14="http://schemas.microsoft.com/office/powerpoint/2010/main" val="2835638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02041440-6025-2B49-AE6C-8985E991B042}"/>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3E70CFC4-5C80-7948-BBF8-02D8BD3C22BE}" type="datetimeFigureOut">
              <a:rPr lang="en-GB"/>
              <a:pPr>
                <a:defRPr/>
              </a:pPr>
              <a:t>18/09/2023</a:t>
            </a:fld>
            <a:endParaRPr lang="en-GB"/>
          </a:p>
        </p:txBody>
      </p:sp>
      <p:sp>
        <p:nvSpPr>
          <p:cNvPr id="6" name="Slide Number Placeholder 6">
            <a:extLst>
              <a:ext uri="{FF2B5EF4-FFF2-40B4-BE49-F238E27FC236}">
                <a16:creationId xmlns:a16="http://schemas.microsoft.com/office/drawing/2014/main" id="{49C18F4F-6838-784C-A274-5092139D1DBC}"/>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C9568636-BC14-2D41-AB2A-EB316CFF0C2C}" type="slidenum">
              <a:rPr lang="en-GB" altLang="en-US"/>
              <a:pPr/>
              <a:t>‹#›</a:t>
            </a:fld>
            <a:endParaRPr lang="en-GB" altLang="en-US"/>
          </a:p>
        </p:txBody>
      </p:sp>
    </p:spTree>
    <p:extLst>
      <p:ext uri="{BB962C8B-B14F-4D97-AF65-F5344CB8AC3E}">
        <p14:creationId xmlns:p14="http://schemas.microsoft.com/office/powerpoint/2010/main" val="9244417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B183D0-B369-3541-9BAE-C6BC4A936D64}"/>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2D8F9CF3-2B33-6040-A101-13162A0999A9}" type="datetimeFigureOut">
              <a:rPr lang="en-GB"/>
              <a:pPr>
                <a:defRPr/>
              </a:pPr>
              <a:t>18/09/2023</a:t>
            </a:fld>
            <a:endParaRPr lang="en-GB"/>
          </a:p>
        </p:txBody>
      </p:sp>
      <p:sp>
        <p:nvSpPr>
          <p:cNvPr id="5" name="Slide Number Placeholder 5">
            <a:extLst>
              <a:ext uri="{FF2B5EF4-FFF2-40B4-BE49-F238E27FC236}">
                <a16:creationId xmlns:a16="http://schemas.microsoft.com/office/drawing/2014/main" id="{9ED0E541-B3C2-0A40-8FA6-E2C98D5D1999}"/>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C4D206A4-0147-E344-9508-E3065B7C3CD2}" type="slidenum">
              <a:rPr lang="en-GB" altLang="en-US"/>
              <a:pPr/>
              <a:t>‹#›</a:t>
            </a:fld>
            <a:endParaRPr lang="en-GB" altLang="en-US"/>
          </a:p>
        </p:txBody>
      </p:sp>
    </p:spTree>
    <p:extLst>
      <p:ext uri="{BB962C8B-B14F-4D97-AF65-F5344CB8AC3E}">
        <p14:creationId xmlns:p14="http://schemas.microsoft.com/office/powerpoint/2010/main" val="2394300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C0CDA5-7672-8D4C-A860-5721B0F9D0F0}"/>
              </a:ext>
            </a:extLst>
          </p:cNvPr>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4AEAB0A6-E8E9-B741-9640-51D8E3A10924}" type="datetimeFigureOut">
              <a:rPr lang="en-GB"/>
              <a:pPr>
                <a:defRPr/>
              </a:pPr>
              <a:t>18/09/2023</a:t>
            </a:fld>
            <a:endParaRPr lang="en-GB"/>
          </a:p>
        </p:txBody>
      </p:sp>
      <p:sp>
        <p:nvSpPr>
          <p:cNvPr id="5" name="Slide Number Placeholder 5">
            <a:extLst>
              <a:ext uri="{FF2B5EF4-FFF2-40B4-BE49-F238E27FC236}">
                <a16:creationId xmlns:a16="http://schemas.microsoft.com/office/drawing/2014/main" id="{DC1717EE-D728-F943-B2E3-553F5D234EB8}"/>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2934F3C1-41E7-9A47-ABB8-8C63CA6DAB65}" type="slidenum">
              <a:rPr lang="en-GB" altLang="en-US"/>
              <a:pPr/>
              <a:t>‹#›</a:t>
            </a:fld>
            <a:endParaRPr lang="en-GB" altLang="en-US"/>
          </a:p>
        </p:txBody>
      </p:sp>
    </p:spTree>
    <p:extLst>
      <p:ext uri="{BB962C8B-B14F-4D97-AF65-F5344CB8AC3E}">
        <p14:creationId xmlns:p14="http://schemas.microsoft.com/office/powerpoint/2010/main" val="3362227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2D51C0F-7ADE-EE4E-AF49-13FD0E3D0187}"/>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54792F25-95A9-E14F-B5AE-8B357E7DFBD6}"/>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CFE983F7-E7C2-0C45-B839-9769DA27ADEB}"/>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anose="020B0604020202020204" pitchFamily="34" charset="0"/>
                <a:cs typeface="+mn-cs"/>
              </a:defRPr>
            </a:lvl1pPr>
          </a:lstStyle>
          <a:p>
            <a:pPr>
              <a:defRPr/>
            </a:pPr>
            <a:endParaRPr lang="en-GB" altLang="en-US"/>
          </a:p>
        </p:txBody>
      </p:sp>
      <p:sp>
        <p:nvSpPr>
          <p:cNvPr id="1029" name="Rectangle 5">
            <a:extLst>
              <a:ext uri="{FF2B5EF4-FFF2-40B4-BE49-F238E27FC236}">
                <a16:creationId xmlns:a16="http://schemas.microsoft.com/office/drawing/2014/main" id="{0F0B79D1-3EED-7C49-9768-4D0B646CE108}"/>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anose="020B0604020202020204" pitchFamily="34" charset="0"/>
                <a:cs typeface="+mn-cs"/>
              </a:defRPr>
            </a:lvl1pPr>
          </a:lstStyle>
          <a:p>
            <a:pPr>
              <a:defRPr/>
            </a:pPr>
            <a:endParaRPr lang="en-GB" altLang="en-US"/>
          </a:p>
        </p:txBody>
      </p:sp>
      <p:sp>
        <p:nvSpPr>
          <p:cNvPr id="1030" name="Rectangle 6">
            <a:extLst>
              <a:ext uri="{FF2B5EF4-FFF2-40B4-BE49-F238E27FC236}">
                <a16:creationId xmlns:a16="http://schemas.microsoft.com/office/drawing/2014/main" id="{FD741C88-B216-7A42-BBF2-F783CC144C5D}"/>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735A9A4-02EF-C942-88AA-402AC52C6F80}"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2ED496F5-1825-0348-9C8B-673A3333B3E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266EABC1-54FC-E243-A65C-5551432D93D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D8F46BE-97A4-9849-85F1-82FC56F05583}"/>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a:solidFill>
                  <a:prstClr val="black">
                    <a:tint val="75000"/>
                  </a:prstClr>
                </a:solidFill>
                <a:latin typeface="Myriad Pro"/>
                <a:cs typeface="+mn-cs"/>
              </a:defRPr>
            </a:lvl1pPr>
          </a:lstStyle>
          <a:p>
            <a:pPr>
              <a:defRPr/>
            </a:pPr>
            <a:fld id="{E0EB1987-ED89-4540-BF08-3C4EA0FC08F2}" type="datetimeFigureOut">
              <a:rPr lang="en-GB"/>
              <a:pPr>
                <a:defRPr/>
              </a:pPr>
              <a:t>18/09/2023</a:t>
            </a:fld>
            <a:endParaRPr lang="en-GB" dirty="0"/>
          </a:p>
        </p:txBody>
      </p:sp>
      <p:sp>
        <p:nvSpPr>
          <p:cNvPr id="6" name="Slide Number Placeholder 5">
            <a:extLst>
              <a:ext uri="{FF2B5EF4-FFF2-40B4-BE49-F238E27FC236}">
                <a16:creationId xmlns:a16="http://schemas.microsoft.com/office/drawing/2014/main" id="{3B7A84E2-8BC5-FC46-845F-B2657E03104E}"/>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yriad Pro"/>
              </a:defRPr>
            </a:lvl1pPr>
          </a:lstStyle>
          <a:p>
            <a:fld id="{4563DE92-94E7-F64A-B0AF-893DEB71F79B}"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opentextbc.ca/anatomyandphysiology/" TargetMode="Externa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hyperlink" Target="http://www.bbc.co.uk/schools/gcsebitesize/science/add_aqa/cells/cells3.shtm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oHlcuS7AeU"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2D9E8-48AA-BE4B-94A4-6A1C6329F759}"/>
              </a:ext>
            </a:extLst>
          </p:cNvPr>
          <p:cNvSpPr>
            <a:spLocks noGrp="1"/>
          </p:cNvSpPr>
          <p:nvPr>
            <p:ph type="ctrTitle"/>
          </p:nvPr>
        </p:nvSpPr>
        <p:spPr>
          <a:xfrm>
            <a:off x="539750" y="1052513"/>
            <a:ext cx="7993063" cy="1470025"/>
          </a:xfrm>
        </p:spPr>
        <p:txBody>
          <a:bodyPr rtlCol="0">
            <a:normAutofit fontScale="90000"/>
          </a:bodyPr>
          <a:lstStyle/>
          <a:p>
            <a:pPr eaLnBrk="1" fontAlgn="auto" hangingPunct="1">
              <a:spcAft>
                <a:spcPts val="0"/>
              </a:spcAft>
              <a:defRPr/>
            </a:pPr>
            <a:r>
              <a:rPr lang="en-GB" altLang="en-US" dirty="0"/>
              <a:t>INTRODUCTION TO PHYSIOLOGY</a:t>
            </a:r>
            <a:br>
              <a:rPr lang="en-GB" altLang="en-US" dirty="0"/>
            </a:br>
            <a:r>
              <a:rPr lang="en-GB" altLang="en-US" dirty="0"/>
              <a:t>(</a:t>
            </a:r>
            <a:r>
              <a:rPr lang="en-GB" altLang="en-US" dirty="0">
                <a:solidFill>
                  <a:prstClr val="black"/>
                </a:solidFill>
              </a:rPr>
              <a:t>BMHP5003)</a:t>
            </a:r>
            <a:endParaRPr lang="en-GB" altLang="en-US" dirty="0"/>
          </a:p>
        </p:txBody>
      </p:sp>
      <p:sp>
        <p:nvSpPr>
          <p:cNvPr id="14339" name="TextBox 2">
            <a:extLst>
              <a:ext uri="{FF2B5EF4-FFF2-40B4-BE49-F238E27FC236}">
                <a16:creationId xmlns:a16="http://schemas.microsoft.com/office/drawing/2014/main" id="{42226CF3-2B2F-AD4B-911D-FD1A24F07929}"/>
              </a:ext>
            </a:extLst>
          </p:cNvPr>
          <p:cNvSpPr txBox="1">
            <a:spLocks noChangeArrowheads="1"/>
          </p:cNvSpPr>
          <p:nvPr/>
        </p:nvSpPr>
        <p:spPr bwMode="auto">
          <a:xfrm>
            <a:off x="2124075" y="3381375"/>
            <a:ext cx="59039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800" b="1">
                <a:solidFill>
                  <a:srgbClr val="000000"/>
                </a:solidFill>
                <a:latin typeface="Myriad Pro"/>
              </a:rPr>
              <a:t>RESPIRATORY SYSTEM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0285E-D264-464B-9EAF-66AD2D0C530C}"/>
              </a:ext>
            </a:extLst>
          </p:cNvPr>
          <p:cNvSpPr>
            <a:spLocks noGrp="1"/>
          </p:cNvSpPr>
          <p:nvPr>
            <p:ph type="title"/>
          </p:nvPr>
        </p:nvSpPr>
        <p:spPr/>
        <p:txBody>
          <a:bodyPr rtlCol="0">
            <a:normAutofit fontScale="90000"/>
          </a:bodyPr>
          <a:lstStyle/>
          <a:p>
            <a:pPr eaLnBrk="1" fontAlgn="auto" hangingPunct="1">
              <a:spcAft>
                <a:spcPts val="0"/>
              </a:spcAft>
              <a:defRPr/>
            </a:pPr>
            <a:r>
              <a:rPr lang="en-GB" dirty="0"/>
              <a:t>OBJECTIVES OF THE LESSON</a:t>
            </a:r>
          </a:p>
        </p:txBody>
      </p:sp>
      <p:sp>
        <p:nvSpPr>
          <p:cNvPr id="3" name="Content Placeholder 2">
            <a:extLst>
              <a:ext uri="{FF2B5EF4-FFF2-40B4-BE49-F238E27FC236}">
                <a16:creationId xmlns:a16="http://schemas.microsoft.com/office/drawing/2014/main" id="{3BE6B18F-1CE0-7241-BF83-18B5F4F73AA3}"/>
              </a:ext>
            </a:extLst>
          </p:cNvPr>
          <p:cNvSpPr>
            <a:spLocks noGrp="1"/>
          </p:cNvSpPr>
          <p:nvPr>
            <p:ph idx="1"/>
          </p:nvPr>
        </p:nvSpPr>
        <p:spPr>
          <a:xfrm>
            <a:off x="457200" y="1600200"/>
            <a:ext cx="8229600" cy="3916363"/>
          </a:xfrm>
        </p:spPr>
        <p:txBody>
          <a:bodyPr rtlCol="0">
            <a:normAutofit fontScale="92500" lnSpcReduction="10000"/>
          </a:bodyPr>
          <a:lstStyle/>
          <a:p>
            <a:pPr marL="0" indent="0" eaLnBrk="1" fontAlgn="auto" hangingPunct="1">
              <a:spcAft>
                <a:spcPts val="0"/>
              </a:spcAft>
              <a:buFont typeface="Arial" panose="020B0604020202020204" pitchFamily="34" charset="0"/>
              <a:buNone/>
              <a:defRPr/>
            </a:pPr>
            <a:r>
              <a:rPr lang="en-GB" dirty="0"/>
              <a:t>By the end of the lesson, students should be able to:</a:t>
            </a:r>
          </a:p>
          <a:p>
            <a:pPr marL="514350" indent="-514350" eaLnBrk="1" fontAlgn="auto" hangingPunct="1">
              <a:spcAft>
                <a:spcPts val="0"/>
              </a:spcAft>
              <a:buFont typeface="Arial" panose="020B0604020202020204" pitchFamily="34" charset="0"/>
              <a:buAutoNum type="alphaLcPeriod"/>
              <a:defRPr/>
            </a:pPr>
            <a:r>
              <a:rPr lang="en-GB" dirty="0"/>
              <a:t>Outline the structure of the lungs</a:t>
            </a:r>
          </a:p>
          <a:p>
            <a:pPr marL="514350" indent="-514350" eaLnBrk="1" fontAlgn="auto" hangingPunct="1">
              <a:spcAft>
                <a:spcPts val="0"/>
              </a:spcAft>
              <a:buFont typeface="Arial" panose="020B0604020202020204" pitchFamily="34" charset="0"/>
              <a:buAutoNum type="alphaLcPeriod"/>
              <a:defRPr/>
            </a:pPr>
            <a:r>
              <a:rPr lang="en-GB" dirty="0"/>
              <a:t>Describe the gaseous exchange pathway</a:t>
            </a:r>
          </a:p>
          <a:p>
            <a:pPr marL="514350" indent="-514350" eaLnBrk="1" fontAlgn="auto" hangingPunct="1">
              <a:spcAft>
                <a:spcPts val="0"/>
              </a:spcAft>
              <a:buFont typeface="Arial" panose="020B0604020202020204" pitchFamily="34" charset="0"/>
              <a:buAutoNum type="alphaLcPeriod"/>
              <a:defRPr/>
            </a:pPr>
            <a:r>
              <a:rPr lang="en-GB" dirty="0"/>
              <a:t>Describe the mechanism of gaseous exchange in the thoracic cavity</a:t>
            </a:r>
          </a:p>
          <a:p>
            <a:pPr marL="514350" indent="-514350" eaLnBrk="1" fontAlgn="auto" hangingPunct="1">
              <a:spcAft>
                <a:spcPts val="0"/>
              </a:spcAft>
              <a:buFont typeface="Arial" panose="020B0604020202020204" pitchFamily="34" charset="0"/>
              <a:buAutoNum type="alphaLcPeriod"/>
              <a:defRPr/>
            </a:pPr>
            <a:r>
              <a:rPr lang="en-GB" dirty="0"/>
              <a:t>Explain the relationship between the respiratory and the cardiovascular systems</a:t>
            </a:r>
          </a:p>
          <a:p>
            <a:pPr marL="514350" indent="-514350" eaLnBrk="1" fontAlgn="auto" hangingPunct="1">
              <a:spcAft>
                <a:spcPts val="0"/>
              </a:spcAft>
              <a:buFont typeface="Arial" panose="020B0604020202020204" pitchFamily="34" charset="0"/>
              <a:buAutoNum type="alphaLcPeriod"/>
              <a:defRPr/>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8E68A38E-A59A-A642-AD2F-CE34D650ADC5}"/>
              </a:ext>
            </a:extLst>
          </p:cNvPr>
          <p:cNvSpPr>
            <a:spLocks noGrp="1"/>
          </p:cNvSpPr>
          <p:nvPr>
            <p:ph type="title"/>
          </p:nvPr>
        </p:nvSpPr>
        <p:spPr>
          <a:xfrm>
            <a:off x="457200" y="274638"/>
            <a:ext cx="8229600" cy="346075"/>
          </a:xfrm>
        </p:spPr>
        <p:txBody>
          <a:bodyPr/>
          <a:lstStyle/>
          <a:p>
            <a:r>
              <a:rPr lang="en-GB" altLang="en-US" sz="2000">
                <a:solidFill>
                  <a:srgbClr val="000000"/>
                </a:solidFill>
              </a:rPr>
              <a:t>GROSS ANATOMY OF THE LUNGS</a:t>
            </a:r>
            <a:endParaRPr lang="en-GB" altLang="en-US" sz="2000"/>
          </a:p>
        </p:txBody>
      </p:sp>
      <p:sp>
        <p:nvSpPr>
          <p:cNvPr id="16387" name="Content Placeholder 2">
            <a:extLst>
              <a:ext uri="{FF2B5EF4-FFF2-40B4-BE49-F238E27FC236}">
                <a16:creationId xmlns:a16="http://schemas.microsoft.com/office/drawing/2014/main" id="{189143DE-F428-6E43-999E-F5F55BE2BDE4}"/>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endParaRPr lang="en-GB" altLang="en-US" sz="2000">
              <a:hlinkClick r:id="rId2"/>
            </a:endParaRPr>
          </a:p>
          <a:p>
            <a:pPr marL="0" indent="0">
              <a:buFont typeface="Arial" panose="020B0604020202020204" pitchFamily="34" charset="0"/>
              <a:buNone/>
            </a:pPr>
            <a:r>
              <a:rPr lang="en-GB" altLang="en-US" sz="2000">
                <a:hlinkClick r:id="rId2"/>
              </a:rPr>
              <a:t>https://opentextbc.ca/anatomyandphysiology/</a:t>
            </a:r>
            <a:endParaRPr lang="en-GB" altLang="en-US" sz="2000"/>
          </a:p>
        </p:txBody>
      </p:sp>
      <p:pic>
        <p:nvPicPr>
          <p:cNvPr id="16388" name="Picture 4">
            <a:extLst>
              <a:ext uri="{FF2B5EF4-FFF2-40B4-BE49-F238E27FC236}">
                <a16:creationId xmlns:a16="http://schemas.microsoft.com/office/drawing/2014/main" id="{2C2FB2FE-D174-9F4A-8621-1CC6219C8E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725" y="692150"/>
            <a:ext cx="8718550" cy="455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DDDDC02E-BFE8-4644-B2D3-389A61F00A07}"/>
              </a:ext>
            </a:extLst>
          </p:cNvPr>
          <p:cNvSpPr>
            <a:spLocks noGrp="1" noChangeArrowheads="1"/>
          </p:cNvSpPr>
          <p:nvPr>
            <p:ph type="title"/>
          </p:nvPr>
        </p:nvSpPr>
        <p:spPr/>
        <p:txBody>
          <a:bodyPr rtlCol="0">
            <a:normAutofit fontScale="90000"/>
          </a:bodyPr>
          <a:lstStyle/>
          <a:p>
            <a:pPr eaLnBrk="1" fontAlgn="auto" hangingPunct="1">
              <a:spcAft>
                <a:spcPts val="0"/>
              </a:spcAft>
              <a:defRPr/>
            </a:pPr>
            <a:r>
              <a:rPr lang="en-GB" altLang="en-US" sz="3200" u="sng">
                <a:effectLst>
                  <a:outerShdw blurRad="38100" dist="38100" dir="2700000" algn="tl">
                    <a:srgbClr val="C0C0C0"/>
                  </a:outerShdw>
                </a:effectLst>
                <a:latin typeface="Calibri" panose="020F0502020204030204" pitchFamily="34" charset="0"/>
              </a:rPr>
              <a:t>Task 1 – Condense this paragraph, keeping the most important parts to describe the respiratory system.</a:t>
            </a:r>
            <a:endParaRPr lang="en-US" altLang="en-US" sz="3200" u="sng">
              <a:effectLst>
                <a:outerShdw blurRad="38100" dist="38100" dir="2700000" algn="tl">
                  <a:srgbClr val="C0C0C0"/>
                </a:outerShdw>
              </a:effectLst>
              <a:latin typeface="Calibri" panose="020F0502020204030204" pitchFamily="34" charset="0"/>
            </a:endParaRPr>
          </a:p>
        </p:txBody>
      </p:sp>
      <p:sp>
        <p:nvSpPr>
          <p:cNvPr id="52227" name="Rectangle 3">
            <a:extLst>
              <a:ext uri="{FF2B5EF4-FFF2-40B4-BE49-F238E27FC236}">
                <a16:creationId xmlns:a16="http://schemas.microsoft.com/office/drawing/2014/main" id="{E230CE98-DA6F-6A4E-8956-1177066A2DB6}"/>
              </a:ext>
            </a:extLst>
          </p:cNvPr>
          <p:cNvSpPr>
            <a:spLocks noGrp="1" noChangeArrowheads="1"/>
          </p:cNvSpPr>
          <p:nvPr>
            <p:ph idx="1"/>
          </p:nvPr>
        </p:nvSpPr>
        <p:spPr>
          <a:xfrm>
            <a:off x="457200" y="1600200"/>
            <a:ext cx="8229600" cy="3916363"/>
          </a:xfrm>
        </p:spPr>
        <p:txBody>
          <a:bodyPr/>
          <a:lstStyle/>
          <a:p>
            <a:pPr eaLnBrk="1" hangingPunct="1">
              <a:lnSpc>
                <a:spcPct val="90000"/>
              </a:lnSpc>
            </a:pPr>
            <a:r>
              <a:rPr lang="en-US" altLang="en-US" sz="2800"/>
              <a:t>The main job of the respiratory system is to give oxygen to the blood in order for the blood to deliver oxygen to all parts of the body. The respiratory system does this through the process of breathing. When we breathe, we inhale </a:t>
            </a:r>
            <a:r>
              <a:rPr lang="en-US" altLang="en-US" sz="2800">
                <a:solidFill>
                  <a:srgbClr val="FF3300"/>
                </a:solidFill>
              </a:rPr>
              <a:t>oxygen (O</a:t>
            </a:r>
            <a:r>
              <a:rPr lang="en-US" altLang="en-US" sz="1800">
                <a:solidFill>
                  <a:srgbClr val="FF3300"/>
                </a:solidFill>
              </a:rPr>
              <a:t>2</a:t>
            </a:r>
            <a:r>
              <a:rPr lang="en-US" altLang="en-US" sz="2800">
                <a:solidFill>
                  <a:srgbClr val="FF3300"/>
                </a:solidFill>
              </a:rPr>
              <a:t>)</a:t>
            </a:r>
            <a:r>
              <a:rPr lang="en-US" altLang="en-US" sz="2800"/>
              <a:t> and exhale </a:t>
            </a:r>
            <a:r>
              <a:rPr lang="en-US" altLang="en-US" sz="2800">
                <a:solidFill>
                  <a:schemeClr val="tx2"/>
                </a:solidFill>
              </a:rPr>
              <a:t>carbon dioxide (CO</a:t>
            </a:r>
            <a:r>
              <a:rPr lang="en-US" altLang="en-US" sz="1800">
                <a:solidFill>
                  <a:schemeClr val="tx2"/>
                </a:solidFill>
              </a:rPr>
              <a:t>2</a:t>
            </a:r>
            <a:r>
              <a:rPr lang="en-US" altLang="en-US" sz="2800">
                <a:solidFill>
                  <a:schemeClr val="tx2"/>
                </a:solidFill>
              </a:rPr>
              <a:t>)</a:t>
            </a:r>
            <a:r>
              <a:rPr lang="en-US" altLang="en-US" sz="2800">
                <a:solidFill>
                  <a:schemeClr val="accent2"/>
                </a:solidFill>
              </a:rPr>
              <a:t>.</a:t>
            </a:r>
            <a:r>
              <a:rPr lang="en-US" altLang="en-US" sz="2800"/>
              <a:t> </a:t>
            </a:r>
          </a:p>
          <a:p>
            <a:pPr eaLnBrk="1" hangingPunct="1">
              <a:lnSpc>
                <a:spcPct val="90000"/>
              </a:lnSpc>
              <a:buFontTx/>
              <a:buNone/>
            </a:pPr>
            <a:r>
              <a:rPr lang="en-US" altLang="en-US" sz="2800"/>
              <a:t> </a:t>
            </a:r>
          </a:p>
        </p:txBody>
      </p:sp>
      <p:sp>
        <p:nvSpPr>
          <p:cNvPr id="52233" name="Text Box 9">
            <a:extLst>
              <a:ext uri="{FF2B5EF4-FFF2-40B4-BE49-F238E27FC236}">
                <a16:creationId xmlns:a16="http://schemas.microsoft.com/office/drawing/2014/main" id="{BF834BF7-94F2-5C4B-B4CE-4A2219012D74}"/>
              </a:ext>
            </a:extLst>
          </p:cNvPr>
          <p:cNvSpPr txBox="1">
            <a:spLocks noChangeArrowheads="1"/>
          </p:cNvSpPr>
          <p:nvPr/>
        </p:nvSpPr>
        <p:spPr bwMode="auto">
          <a:xfrm>
            <a:off x="755650" y="4076700"/>
            <a:ext cx="7777163"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800"/>
              <a:t>This exchange of gases is the respiratory system's way of getting rid of carbon dioxide from the blood and giving new oxygen to the blood.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linds(horizontal)">
                                      <p:cBhvr>
                                        <p:cTn id="7" dur="500"/>
                                        <p:tgtEl>
                                          <p:spTgt spid="52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2233">
                                            <p:txEl>
                                              <p:pRg st="0" end="0"/>
                                            </p:txEl>
                                          </p:spTgt>
                                        </p:tgtEl>
                                        <p:attrNameLst>
                                          <p:attrName>style.visibility</p:attrName>
                                        </p:attrNameLst>
                                      </p:cBhvr>
                                      <p:to>
                                        <p:strVal val="visible"/>
                                      </p:to>
                                    </p:set>
                                    <p:animEffect transition="in" filter="blinds(horizontal)">
                                      <p:cBhvr>
                                        <p:cTn id="12" dur="500"/>
                                        <p:tgtEl>
                                          <p:spTgt spid="5223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2226"/>
                                        </p:tgtEl>
                                        <p:attrNameLst>
                                          <p:attrName>style.visibility</p:attrName>
                                        </p:attrNameLst>
                                      </p:cBhvr>
                                      <p:to>
                                        <p:strVal val="visible"/>
                                      </p:to>
                                    </p:set>
                                    <p:animEffect transition="in" filter="blinds(horizontal)">
                                      <p:cBhvr>
                                        <p:cTn id="17" dur="5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4CC6FF01-CC9F-CC47-B184-1D935B2A64A2}"/>
              </a:ext>
            </a:extLst>
          </p:cNvPr>
          <p:cNvSpPr>
            <a:spLocks noGrp="1"/>
          </p:cNvSpPr>
          <p:nvPr>
            <p:ph type="title"/>
          </p:nvPr>
        </p:nvSpPr>
        <p:spPr/>
        <p:txBody>
          <a:bodyPr/>
          <a:lstStyle/>
          <a:p>
            <a:pPr eaLnBrk="1" hangingPunct="1"/>
            <a:r>
              <a:rPr lang="en-GB" altLang="en-US"/>
              <a:t>Structure of the Lungs</a:t>
            </a:r>
          </a:p>
        </p:txBody>
      </p:sp>
      <p:sp>
        <p:nvSpPr>
          <p:cNvPr id="3" name="Content Placeholder 2">
            <a:extLst>
              <a:ext uri="{FF2B5EF4-FFF2-40B4-BE49-F238E27FC236}">
                <a16:creationId xmlns:a16="http://schemas.microsoft.com/office/drawing/2014/main" id="{32C48C72-1287-4142-9536-694A6BCB535F}"/>
              </a:ext>
            </a:extLst>
          </p:cNvPr>
          <p:cNvSpPr>
            <a:spLocks noGrp="1"/>
          </p:cNvSpPr>
          <p:nvPr>
            <p:ph idx="1"/>
          </p:nvPr>
        </p:nvSpPr>
        <p:spPr>
          <a:xfrm>
            <a:off x="457200" y="1600200"/>
            <a:ext cx="8229600" cy="3916363"/>
          </a:xfrm>
        </p:spPr>
        <p:txBody>
          <a:bodyPr rtlCol="0">
            <a:normAutofit fontScale="77500" lnSpcReduction="20000"/>
          </a:bodyPr>
          <a:lstStyle/>
          <a:p>
            <a:pPr eaLnBrk="1" fontAlgn="auto" hangingPunct="1">
              <a:spcAft>
                <a:spcPts val="0"/>
              </a:spcAft>
              <a:defRPr/>
            </a:pPr>
            <a:r>
              <a:rPr lang="en-GB" dirty="0">
                <a:solidFill>
                  <a:srgbClr val="373D3F"/>
                </a:solidFill>
                <a:latin typeface="Tinos"/>
              </a:rPr>
              <a:t>The lungs are pyramid-shaped, paired organs that are connected to the trachea by the right and left bronchi.</a:t>
            </a:r>
          </a:p>
          <a:p>
            <a:pPr eaLnBrk="1" fontAlgn="auto" hangingPunct="1">
              <a:spcAft>
                <a:spcPts val="0"/>
              </a:spcAft>
              <a:defRPr/>
            </a:pPr>
            <a:r>
              <a:rPr lang="en-GB" dirty="0">
                <a:solidFill>
                  <a:srgbClr val="373D3F"/>
                </a:solidFill>
                <a:latin typeface="Tinos"/>
              </a:rPr>
              <a:t>On the lower surface, the lungs are bordered by the diaphragm. </a:t>
            </a:r>
          </a:p>
          <a:p>
            <a:pPr eaLnBrk="1" fontAlgn="auto" hangingPunct="1">
              <a:spcAft>
                <a:spcPts val="0"/>
              </a:spcAft>
              <a:defRPr/>
            </a:pPr>
            <a:r>
              <a:rPr lang="en-GB" dirty="0">
                <a:solidFill>
                  <a:srgbClr val="373D3F"/>
                </a:solidFill>
                <a:latin typeface="Tinos"/>
              </a:rPr>
              <a:t>The diaphragm is the flat, dome-shaped muscle located at the base of the lungs and thoracic cavity.</a:t>
            </a:r>
          </a:p>
          <a:p>
            <a:pPr eaLnBrk="1" fontAlgn="auto" hangingPunct="1">
              <a:spcAft>
                <a:spcPts val="0"/>
              </a:spcAft>
              <a:defRPr/>
            </a:pPr>
            <a:r>
              <a:rPr lang="en-GB" dirty="0">
                <a:solidFill>
                  <a:srgbClr val="373D3F"/>
                </a:solidFill>
                <a:latin typeface="Tinos"/>
              </a:rPr>
              <a:t>The right lung is shorter and wider than the left lung. and the left lung occupies a smaller volume than the right. </a:t>
            </a:r>
          </a:p>
          <a:p>
            <a:pPr eaLnBrk="1" fontAlgn="auto" hangingPunct="1">
              <a:spcAft>
                <a:spcPts val="0"/>
              </a:spcAft>
              <a:defRPr/>
            </a:pPr>
            <a:r>
              <a:rPr lang="en-GB" dirty="0">
                <a:solidFill>
                  <a:srgbClr val="373D3F"/>
                </a:solidFill>
                <a:latin typeface="Tinos"/>
              </a:rPr>
              <a:t>The </a:t>
            </a:r>
            <a:r>
              <a:rPr lang="en-GB" b="1" dirty="0">
                <a:solidFill>
                  <a:srgbClr val="373D3F"/>
                </a:solidFill>
                <a:latin typeface="Tinos"/>
              </a:rPr>
              <a:t>cardiac notch</a:t>
            </a:r>
            <a:r>
              <a:rPr lang="en-GB" dirty="0">
                <a:solidFill>
                  <a:srgbClr val="373D3F"/>
                </a:solidFill>
                <a:latin typeface="Tinos"/>
              </a:rPr>
              <a:t> is an indentation on the surface of the left lung, and it allows space for the heart.</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1EE097D9-BD9B-9941-844E-9C4DBFA32FC5}"/>
              </a:ext>
            </a:extLst>
          </p:cNvPr>
          <p:cNvSpPr>
            <a:spLocks noGrp="1" noChangeArrowheads="1"/>
          </p:cNvSpPr>
          <p:nvPr>
            <p:ph type="title"/>
          </p:nvPr>
        </p:nvSpPr>
        <p:spPr>
          <a:xfrm>
            <a:off x="395288" y="0"/>
            <a:ext cx="8229600" cy="706438"/>
          </a:xfrm>
        </p:spPr>
        <p:txBody>
          <a:bodyPr/>
          <a:lstStyle/>
          <a:p>
            <a:pPr eaLnBrk="1" hangingPunct="1">
              <a:defRPr/>
            </a:pPr>
            <a:r>
              <a:rPr lang="en-GB" altLang="en-US" dirty="0">
                <a:effectLst>
                  <a:outerShdw blurRad="38100" dist="38100" dir="2700000" algn="tl">
                    <a:srgbClr val="C0C0C0"/>
                  </a:outerShdw>
                </a:effectLst>
                <a:latin typeface="Calibri" panose="020F0502020204030204" pitchFamily="34" charset="0"/>
              </a:rPr>
              <a:t>Main Structures</a:t>
            </a:r>
          </a:p>
        </p:txBody>
      </p:sp>
      <p:pic>
        <p:nvPicPr>
          <p:cNvPr id="19459" name="Picture 8">
            <a:extLst>
              <a:ext uri="{FF2B5EF4-FFF2-40B4-BE49-F238E27FC236}">
                <a16:creationId xmlns:a16="http://schemas.microsoft.com/office/drawing/2014/main" id="{466EF609-DD48-1C4E-9295-477CBA6AED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908050"/>
            <a:ext cx="68961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p">
            <a:extLst>
              <a:ext uri="{FF2B5EF4-FFF2-40B4-BE49-F238E27FC236}">
                <a16:creationId xmlns:a16="http://schemas.microsoft.com/office/drawing/2014/main" id="{3340F7E6-81F0-F64D-82B7-190F51AF0A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692150"/>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a:extLst>
              <a:ext uri="{FF2B5EF4-FFF2-40B4-BE49-F238E27FC236}">
                <a16:creationId xmlns:a16="http://schemas.microsoft.com/office/drawing/2014/main" id="{455B6B5E-6CEC-D741-853B-79FE368C3EE4}"/>
              </a:ext>
            </a:extLst>
          </p:cNvPr>
          <p:cNvSpPr txBox="1">
            <a:spLocks noChangeArrowheads="1"/>
          </p:cNvSpPr>
          <p:nvPr/>
        </p:nvSpPr>
        <p:spPr bwMode="auto">
          <a:xfrm>
            <a:off x="900113" y="1700213"/>
            <a:ext cx="2447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0484" name="Text Box 4">
            <a:extLst>
              <a:ext uri="{FF2B5EF4-FFF2-40B4-BE49-F238E27FC236}">
                <a16:creationId xmlns:a16="http://schemas.microsoft.com/office/drawing/2014/main" id="{1277D717-0E4B-1D48-84DC-61BDABDF3D3C}"/>
              </a:ext>
            </a:extLst>
          </p:cNvPr>
          <p:cNvSpPr txBox="1">
            <a:spLocks noChangeArrowheads="1"/>
          </p:cNvSpPr>
          <p:nvPr/>
        </p:nvSpPr>
        <p:spPr bwMode="auto">
          <a:xfrm>
            <a:off x="468313" y="1341438"/>
            <a:ext cx="3167062" cy="247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pPr>
            <a:r>
              <a:rPr lang="en-GB" altLang="en-US" sz="2400" b="1"/>
              <a:t>Air is breathed in  through the nose or mouth into the </a:t>
            </a:r>
          </a:p>
          <a:p>
            <a:pPr eaLnBrk="1" hangingPunct="1">
              <a:lnSpc>
                <a:spcPts val="3000"/>
              </a:lnSpc>
              <a:spcBef>
                <a:spcPct val="50000"/>
              </a:spcBef>
            </a:pPr>
            <a:r>
              <a:rPr lang="en-GB" altLang="en-US" sz="2800" b="1">
                <a:solidFill>
                  <a:srgbClr val="CC3399"/>
                </a:solidFill>
              </a:rPr>
              <a:t>nasal cavity</a:t>
            </a:r>
            <a:r>
              <a:rPr lang="en-GB" altLang="en-US" sz="2800">
                <a:solidFill>
                  <a:srgbClr val="CC3399"/>
                </a:solidFill>
              </a:rPr>
              <a:t>.</a:t>
            </a:r>
            <a:endParaRPr lang="en-GB" altLang="en-US" sz="2800" b="1">
              <a:solidFill>
                <a:srgbClr val="CC3399"/>
              </a:solidFill>
            </a:endParaRPr>
          </a:p>
          <a:p>
            <a:pPr eaLnBrk="1" hangingPunct="1">
              <a:spcBef>
                <a:spcPct val="50000"/>
              </a:spcBef>
            </a:pPr>
            <a:endParaRPr lang="en-US" altLang="en-US" sz="2800">
              <a:solidFill>
                <a:srgbClr val="CC3399"/>
              </a:solidFill>
            </a:endParaRPr>
          </a:p>
        </p:txBody>
      </p:sp>
      <p:sp>
        <p:nvSpPr>
          <p:cNvPr id="20485" name="Line 5">
            <a:extLst>
              <a:ext uri="{FF2B5EF4-FFF2-40B4-BE49-F238E27FC236}">
                <a16:creationId xmlns:a16="http://schemas.microsoft.com/office/drawing/2014/main" id="{6D66089C-BD9C-5C48-8ECC-510FF6B1C314}"/>
              </a:ext>
            </a:extLst>
          </p:cNvPr>
          <p:cNvSpPr>
            <a:spLocks noChangeShapeType="1"/>
          </p:cNvSpPr>
          <p:nvPr/>
        </p:nvSpPr>
        <p:spPr bwMode="auto">
          <a:xfrm flipV="1">
            <a:off x="3419475" y="1773238"/>
            <a:ext cx="1512888" cy="3603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6" name="Line 6">
            <a:extLst>
              <a:ext uri="{FF2B5EF4-FFF2-40B4-BE49-F238E27FC236}">
                <a16:creationId xmlns:a16="http://schemas.microsoft.com/office/drawing/2014/main" id="{E4638B89-31C0-C945-8BFD-B26CF4C82462}"/>
              </a:ext>
            </a:extLst>
          </p:cNvPr>
          <p:cNvSpPr>
            <a:spLocks noChangeShapeType="1"/>
          </p:cNvSpPr>
          <p:nvPr/>
        </p:nvSpPr>
        <p:spPr bwMode="auto">
          <a:xfrm>
            <a:off x="3419475" y="2133600"/>
            <a:ext cx="18002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15" name="Line 7">
            <a:extLst>
              <a:ext uri="{FF2B5EF4-FFF2-40B4-BE49-F238E27FC236}">
                <a16:creationId xmlns:a16="http://schemas.microsoft.com/office/drawing/2014/main" id="{E7B203BD-FFFC-1843-A50D-0E447D26A84C}"/>
              </a:ext>
            </a:extLst>
          </p:cNvPr>
          <p:cNvSpPr>
            <a:spLocks noChangeShapeType="1"/>
          </p:cNvSpPr>
          <p:nvPr/>
        </p:nvSpPr>
        <p:spPr bwMode="auto">
          <a:xfrm flipV="1">
            <a:off x="1331913" y="1916113"/>
            <a:ext cx="4319587" cy="936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8" name="Text Box 8">
            <a:extLst>
              <a:ext uri="{FF2B5EF4-FFF2-40B4-BE49-F238E27FC236}">
                <a16:creationId xmlns:a16="http://schemas.microsoft.com/office/drawing/2014/main" id="{E687B493-08BE-D740-B54C-D21CC35C2889}"/>
              </a:ext>
            </a:extLst>
          </p:cNvPr>
          <p:cNvSpPr txBox="1">
            <a:spLocks noChangeArrowheads="1"/>
          </p:cNvSpPr>
          <p:nvPr/>
        </p:nvSpPr>
        <p:spPr bwMode="auto">
          <a:xfrm>
            <a:off x="1187450" y="188913"/>
            <a:ext cx="35290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b="1"/>
              <a:t>The passage of oxygen…..</a:t>
            </a:r>
            <a:endParaRPr lang="en-US" altLang="en-US" sz="24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blinds(horizontal)">
                                      <p:cBhvr>
                                        <p:cTn id="7" dur="5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p">
            <a:extLst>
              <a:ext uri="{FF2B5EF4-FFF2-40B4-BE49-F238E27FC236}">
                <a16:creationId xmlns:a16="http://schemas.microsoft.com/office/drawing/2014/main" id="{49AA3BCE-7919-6B41-BEF9-729DD9A69A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692150"/>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3">
            <a:extLst>
              <a:ext uri="{FF2B5EF4-FFF2-40B4-BE49-F238E27FC236}">
                <a16:creationId xmlns:a16="http://schemas.microsoft.com/office/drawing/2014/main" id="{ACD56288-DBD4-C840-AB9C-F7FF193D4233}"/>
              </a:ext>
            </a:extLst>
          </p:cNvPr>
          <p:cNvSpPr txBox="1">
            <a:spLocks noChangeArrowheads="1"/>
          </p:cNvSpPr>
          <p:nvPr/>
        </p:nvSpPr>
        <p:spPr bwMode="auto">
          <a:xfrm>
            <a:off x="900113" y="1700213"/>
            <a:ext cx="2447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1508" name="Text Box 4">
            <a:extLst>
              <a:ext uri="{FF2B5EF4-FFF2-40B4-BE49-F238E27FC236}">
                <a16:creationId xmlns:a16="http://schemas.microsoft.com/office/drawing/2014/main" id="{51DB106F-FA62-0B45-8A6E-F08A82EE7B7F}"/>
              </a:ext>
            </a:extLst>
          </p:cNvPr>
          <p:cNvSpPr txBox="1">
            <a:spLocks noChangeArrowheads="1"/>
          </p:cNvSpPr>
          <p:nvPr/>
        </p:nvSpPr>
        <p:spPr bwMode="auto">
          <a:xfrm>
            <a:off x="611188" y="2349500"/>
            <a:ext cx="3167062" cy="292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buFontTx/>
              <a:buChar char="•"/>
            </a:pPr>
            <a:r>
              <a:rPr lang="en-GB" altLang="en-US" sz="2400" b="1"/>
              <a:t> Air then passes the </a:t>
            </a:r>
            <a:r>
              <a:rPr lang="en-GB" altLang="en-US" sz="2800" b="1">
                <a:solidFill>
                  <a:srgbClr val="CC3399"/>
                </a:solidFill>
              </a:rPr>
              <a:t>pharynx or larynx</a:t>
            </a:r>
            <a:r>
              <a:rPr lang="en-GB" altLang="en-US" sz="2400" b="1">
                <a:solidFill>
                  <a:srgbClr val="FF9933"/>
                </a:solidFill>
              </a:rPr>
              <a:t>  </a:t>
            </a:r>
            <a:r>
              <a:rPr lang="en-GB" altLang="en-US" sz="2400" b="1"/>
              <a:t>otherwise know as the voice box, this is found in the throat.</a:t>
            </a:r>
          </a:p>
          <a:p>
            <a:pPr eaLnBrk="1" hangingPunct="1">
              <a:spcBef>
                <a:spcPct val="50000"/>
              </a:spcBef>
            </a:pPr>
            <a:endParaRPr lang="en-US" altLang="en-US" sz="2400" b="1"/>
          </a:p>
        </p:txBody>
      </p:sp>
      <p:sp>
        <p:nvSpPr>
          <p:cNvPr id="21509" name="Line 5">
            <a:extLst>
              <a:ext uri="{FF2B5EF4-FFF2-40B4-BE49-F238E27FC236}">
                <a16:creationId xmlns:a16="http://schemas.microsoft.com/office/drawing/2014/main" id="{F386915A-B31A-F442-95EF-F35E0661E38F}"/>
              </a:ext>
            </a:extLst>
          </p:cNvPr>
          <p:cNvSpPr>
            <a:spLocks noChangeShapeType="1"/>
          </p:cNvSpPr>
          <p:nvPr/>
        </p:nvSpPr>
        <p:spPr bwMode="auto">
          <a:xfrm flipV="1">
            <a:off x="3132138" y="2060575"/>
            <a:ext cx="3311525" cy="10080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10" name="Title 3">
            <a:extLst>
              <a:ext uri="{FF2B5EF4-FFF2-40B4-BE49-F238E27FC236}">
                <a16:creationId xmlns:a16="http://schemas.microsoft.com/office/drawing/2014/main" id="{34B17972-E960-F646-8EE6-27B7771DD791}"/>
              </a:ext>
            </a:extLst>
          </p:cNvPr>
          <p:cNvSpPr>
            <a:spLocks noGrp="1"/>
          </p:cNvSpPr>
          <p:nvPr>
            <p:ph type="title"/>
          </p:nvPr>
        </p:nvSpPr>
        <p:spPr/>
        <p:txBody>
          <a:bodyPr/>
          <a:lstStyle/>
          <a:p>
            <a:endParaRPr lang="en-US" altLang="en-US" dirty="0"/>
          </a:p>
        </p:txBody>
      </p:sp>
      <p:sp>
        <p:nvSpPr>
          <p:cNvPr id="21511" name="Content Placeholder 4">
            <a:extLst>
              <a:ext uri="{FF2B5EF4-FFF2-40B4-BE49-F238E27FC236}">
                <a16:creationId xmlns:a16="http://schemas.microsoft.com/office/drawing/2014/main" id="{4C554DF4-1AF5-134B-A316-DF44FB017631}"/>
              </a:ext>
            </a:extLst>
          </p:cNvPr>
          <p:cNvSpPr>
            <a:spLocks noGrp="1"/>
          </p:cNvSpPr>
          <p:nvPr>
            <p:ph idx="1"/>
          </p:nvPr>
        </p:nvSpPr>
        <p:spPr/>
        <p:txBody>
          <a:bodyPr/>
          <a:lstStyle/>
          <a:p>
            <a:endParaRPr lang="en-US"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descr="resp">
            <a:extLst>
              <a:ext uri="{FF2B5EF4-FFF2-40B4-BE49-F238E27FC236}">
                <a16:creationId xmlns:a16="http://schemas.microsoft.com/office/drawing/2014/main" id="{08677E84-C5A8-F041-A1C7-ED3DEC3F39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692150"/>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 Box 10">
            <a:extLst>
              <a:ext uri="{FF2B5EF4-FFF2-40B4-BE49-F238E27FC236}">
                <a16:creationId xmlns:a16="http://schemas.microsoft.com/office/drawing/2014/main" id="{ED9DD4B6-FB76-214A-8F7F-021F3A173725}"/>
              </a:ext>
            </a:extLst>
          </p:cNvPr>
          <p:cNvSpPr txBox="1">
            <a:spLocks noChangeArrowheads="1"/>
          </p:cNvSpPr>
          <p:nvPr/>
        </p:nvSpPr>
        <p:spPr bwMode="auto">
          <a:xfrm>
            <a:off x="900113" y="1700213"/>
            <a:ext cx="2447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2532" name="Text Box 11">
            <a:extLst>
              <a:ext uri="{FF2B5EF4-FFF2-40B4-BE49-F238E27FC236}">
                <a16:creationId xmlns:a16="http://schemas.microsoft.com/office/drawing/2014/main" id="{613D5C0B-0C98-F94F-896D-EAA75039ACEA}"/>
              </a:ext>
            </a:extLst>
          </p:cNvPr>
          <p:cNvSpPr txBox="1">
            <a:spLocks noChangeArrowheads="1"/>
          </p:cNvSpPr>
          <p:nvPr/>
        </p:nvSpPr>
        <p:spPr bwMode="auto">
          <a:xfrm>
            <a:off x="611188" y="188913"/>
            <a:ext cx="3167062" cy="368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pPr>
            <a:r>
              <a:rPr lang="en-GB" altLang="en-US" sz="2400" b="1"/>
              <a:t>Air then passes the </a:t>
            </a:r>
            <a:r>
              <a:rPr lang="en-GB" altLang="en-US" sz="2800" b="1">
                <a:solidFill>
                  <a:srgbClr val="CC3399"/>
                </a:solidFill>
              </a:rPr>
              <a:t>epiglottis,</a:t>
            </a:r>
            <a:r>
              <a:rPr lang="en-GB" altLang="en-US" sz="2400" b="1"/>
              <a:t> which </a:t>
            </a:r>
            <a:r>
              <a:rPr lang="en-US" altLang="en-US" sz="2400" b="1"/>
              <a:t>is a flap of elastic cartilage covered. There are taste buds on the epiglottis, this helps stop food coming back up!</a:t>
            </a:r>
            <a:endParaRPr lang="en-GB" altLang="en-US" sz="2400" b="1"/>
          </a:p>
          <a:p>
            <a:pPr eaLnBrk="1" hangingPunct="1">
              <a:spcBef>
                <a:spcPct val="50000"/>
              </a:spcBef>
            </a:pPr>
            <a:endParaRPr lang="en-US" altLang="en-US" sz="2400" b="1"/>
          </a:p>
        </p:txBody>
      </p:sp>
      <p:sp>
        <p:nvSpPr>
          <p:cNvPr id="22533" name="Line 12">
            <a:extLst>
              <a:ext uri="{FF2B5EF4-FFF2-40B4-BE49-F238E27FC236}">
                <a16:creationId xmlns:a16="http://schemas.microsoft.com/office/drawing/2014/main" id="{02465340-0506-6548-838B-6DDF1DE4CF06}"/>
              </a:ext>
            </a:extLst>
          </p:cNvPr>
          <p:cNvSpPr>
            <a:spLocks noChangeShapeType="1"/>
          </p:cNvSpPr>
          <p:nvPr/>
        </p:nvSpPr>
        <p:spPr bwMode="auto">
          <a:xfrm>
            <a:off x="3203575" y="2060575"/>
            <a:ext cx="3097213" cy="360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2534" name="Picture 15" descr="epig">
            <a:extLst>
              <a:ext uri="{FF2B5EF4-FFF2-40B4-BE49-F238E27FC236}">
                <a16:creationId xmlns:a16="http://schemas.microsoft.com/office/drawing/2014/main" id="{4582AF1F-4534-2040-A94A-0B8E4BC377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221163"/>
            <a:ext cx="35242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p">
            <a:extLst>
              <a:ext uri="{FF2B5EF4-FFF2-40B4-BE49-F238E27FC236}">
                <a16:creationId xmlns:a16="http://schemas.microsoft.com/office/drawing/2014/main" id="{F5EB087E-C449-C640-B52A-A7E79D285B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765175"/>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3">
            <a:extLst>
              <a:ext uri="{FF2B5EF4-FFF2-40B4-BE49-F238E27FC236}">
                <a16:creationId xmlns:a16="http://schemas.microsoft.com/office/drawing/2014/main" id="{ECD84409-0AB3-784B-845F-97E49FF02738}"/>
              </a:ext>
            </a:extLst>
          </p:cNvPr>
          <p:cNvSpPr txBox="1">
            <a:spLocks noChangeArrowheads="1"/>
          </p:cNvSpPr>
          <p:nvPr/>
        </p:nvSpPr>
        <p:spPr bwMode="auto">
          <a:xfrm>
            <a:off x="827088" y="1557338"/>
            <a:ext cx="24495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3556" name="Line 4">
            <a:extLst>
              <a:ext uri="{FF2B5EF4-FFF2-40B4-BE49-F238E27FC236}">
                <a16:creationId xmlns:a16="http://schemas.microsoft.com/office/drawing/2014/main" id="{9BFAF681-C20C-544B-9747-567B073F6E33}"/>
              </a:ext>
            </a:extLst>
          </p:cNvPr>
          <p:cNvSpPr>
            <a:spLocks noChangeShapeType="1"/>
          </p:cNvSpPr>
          <p:nvPr/>
        </p:nvSpPr>
        <p:spPr bwMode="auto">
          <a:xfrm>
            <a:off x="2555875" y="2420938"/>
            <a:ext cx="2663825" cy="7207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7" name="Text Box 5">
            <a:extLst>
              <a:ext uri="{FF2B5EF4-FFF2-40B4-BE49-F238E27FC236}">
                <a16:creationId xmlns:a16="http://schemas.microsoft.com/office/drawing/2014/main" id="{4525900C-6574-D849-BA3D-899D4A49D5F9}"/>
              </a:ext>
            </a:extLst>
          </p:cNvPr>
          <p:cNvSpPr txBox="1">
            <a:spLocks noChangeArrowheads="1"/>
          </p:cNvSpPr>
          <p:nvPr/>
        </p:nvSpPr>
        <p:spPr bwMode="auto">
          <a:xfrm>
            <a:off x="611188" y="1628775"/>
            <a:ext cx="25923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sp>
        <p:nvSpPr>
          <p:cNvPr id="23558" name="Text Box 6">
            <a:extLst>
              <a:ext uri="{FF2B5EF4-FFF2-40B4-BE49-F238E27FC236}">
                <a16:creationId xmlns:a16="http://schemas.microsoft.com/office/drawing/2014/main" id="{F679CBE2-D83D-6145-BF71-74CFD04D1F31}"/>
              </a:ext>
            </a:extLst>
          </p:cNvPr>
          <p:cNvSpPr txBox="1">
            <a:spLocks noChangeArrowheads="1"/>
          </p:cNvSpPr>
          <p:nvPr/>
        </p:nvSpPr>
        <p:spPr bwMode="auto">
          <a:xfrm>
            <a:off x="468313" y="1196975"/>
            <a:ext cx="2447925" cy="539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pPr>
            <a:r>
              <a:rPr lang="en-GB" altLang="en-US" sz="2400" b="1"/>
              <a:t>The air then passes down the </a:t>
            </a:r>
            <a:r>
              <a:rPr lang="en-GB" altLang="en-US" sz="2800" b="1">
                <a:solidFill>
                  <a:srgbClr val="CC3399"/>
                </a:solidFill>
              </a:rPr>
              <a:t>trachea </a:t>
            </a:r>
            <a:r>
              <a:rPr lang="en-GB" altLang="en-US" sz="2400" b="1"/>
              <a:t>also know as the windpipe. </a:t>
            </a:r>
            <a:r>
              <a:rPr lang="en-GB" altLang="en-US" sz="2400" b="1">
                <a:solidFill>
                  <a:srgbClr val="CC3399"/>
                </a:solidFill>
              </a:rPr>
              <a:t>(this is like the trunk of a tree)</a:t>
            </a:r>
          </a:p>
          <a:p>
            <a:pPr eaLnBrk="1" hangingPunct="1">
              <a:lnSpc>
                <a:spcPts val="3000"/>
              </a:lnSpc>
              <a:spcBef>
                <a:spcPct val="50000"/>
              </a:spcBef>
              <a:buFontTx/>
              <a:buChar char="•"/>
            </a:pPr>
            <a:r>
              <a:rPr lang="en-GB" altLang="en-US" sz="2400" b="1"/>
              <a:t>This is a flexible tube held open by rings of cartilage.</a:t>
            </a:r>
          </a:p>
          <a:p>
            <a:pPr eaLnBrk="1" hangingPunct="1">
              <a:spcBef>
                <a:spcPct val="50000"/>
              </a:spcBef>
            </a:pPr>
            <a:endParaRPr lang="en-US" altLang="en-US" sz="2400" b="1"/>
          </a:p>
        </p:txBody>
      </p:sp>
      <p:pic>
        <p:nvPicPr>
          <p:cNvPr id="23559" name="Picture 8" descr="tracheostomy-series">
            <a:extLst>
              <a:ext uri="{FF2B5EF4-FFF2-40B4-BE49-F238E27FC236}">
                <a16:creationId xmlns:a16="http://schemas.microsoft.com/office/drawing/2014/main" id="{71F9CD26-6768-E04E-BC81-8D068BAFF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363" y="404813"/>
            <a:ext cx="2687637"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p">
            <a:extLst>
              <a:ext uri="{FF2B5EF4-FFF2-40B4-BE49-F238E27FC236}">
                <a16:creationId xmlns:a16="http://schemas.microsoft.com/office/drawing/2014/main" id="{99C91E5C-7E6F-8841-97B0-829F48B4C2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765175"/>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3">
            <a:extLst>
              <a:ext uri="{FF2B5EF4-FFF2-40B4-BE49-F238E27FC236}">
                <a16:creationId xmlns:a16="http://schemas.microsoft.com/office/drawing/2014/main" id="{1CD11572-1152-4C41-87EF-0664FB338902}"/>
              </a:ext>
            </a:extLst>
          </p:cNvPr>
          <p:cNvSpPr txBox="1">
            <a:spLocks noChangeArrowheads="1"/>
          </p:cNvSpPr>
          <p:nvPr/>
        </p:nvSpPr>
        <p:spPr bwMode="auto">
          <a:xfrm>
            <a:off x="684213" y="2205038"/>
            <a:ext cx="2449512" cy="5211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buFontTx/>
              <a:buChar char="•"/>
            </a:pPr>
            <a:r>
              <a:rPr lang="en-GB" altLang="en-US" sz="2400" b="1"/>
              <a:t>Once the windpipe reaches the lungs it splits in two. Air then passes down into the two thick tubes called the </a:t>
            </a:r>
            <a:r>
              <a:rPr lang="en-GB" altLang="en-US" sz="2800" b="1">
                <a:solidFill>
                  <a:srgbClr val="CC3399"/>
                </a:solidFill>
              </a:rPr>
              <a:t>bronchi</a:t>
            </a:r>
            <a:r>
              <a:rPr lang="en-GB" altLang="en-US" sz="2400" b="1">
                <a:solidFill>
                  <a:srgbClr val="CC3399"/>
                </a:solidFill>
              </a:rPr>
              <a:t>. (like the branches of a tree)</a:t>
            </a:r>
          </a:p>
          <a:p>
            <a:pPr eaLnBrk="1" hangingPunct="1">
              <a:spcBef>
                <a:spcPct val="50000"/>
              </a:spcBef>
            </a:pPr>
            <a:endParaRPr lang="en-US" altLang="en-US" sz="2400" b="1">
              <a:solidFill>
                <a:srgbClr val="CC3399"/>
              </a:solidFill>
            </a:endParaRPr>
          </a:p>
        </p:txBody>
      </p:sp>
      <p:sp>
        <p:nvSpPr>
          <p:cNvPr id="24580" name="Line 4">
            <a:extLst>
              <a:ext uri="{FF2B5EF4-FFF2-40B4-BE49-F238E27FC236}">
                <a16:creationId xmlns:a16="http://schemas.microsoft.com/office/drawing/2014/main" id="{A1CCD7C4-5D60-A745-9627-CF992798E74C}"/>
              </a:ext>
            </a:extLst>
          </p:cNvPr>
          <p:cNvSpPr>
            <a:spLocks noChangeShapeType="1"/>
          </p:cNvSpPr>
          <p:nvPr/>
        </p:nvSpPr>
        <p:spPr bwMode="auto">
          <a:xfrm flipV="1">
            <a:off x="2700338" y="3933825"/>
            <a:ext cx="3384550" cy="1428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9942" name="Picture 6" descr="11257767">
            <a:extLst>
              <a:ext uri="{FF2B5EF4-FFF2-40B4-BE49-F238E27FC236}">
                <a16:creationId xmlns:a16="http://schemas.microsoft.com/office/drawing/2014/main" id="{8CD11645-205C-CC43-A9B8-6D38D09193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33375"/>
            <a:ext cx="382587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9942"/>
                                        </p:tgtEl>
                                        <p:attrNameLst>
                                          <p:attrName>style.visibility</p:attrName>
                                        </p:attrNameLst>
                                      </p:cBhvr>
                                      <p:to>
                                        <p:strVal val="visible"/>
                                      </p:to>
                                    </p:set>
                                    <p:animEffect transition="in" filter="blinds(horizontal)">
                                      <p:cBhvr>
                                        <p:cTn id="7" dur="5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p">
            <a:extLst>
              <a:ext uri="{FF2B5EF4-FFF2-40B4-BE49-F238E27FC236}">
                <a16:creationId xmlns:a16="http://schemas.microsoft.com/office/drawing/2014/main" id="{8B1474AB-FAE3-0245-812B-C8436C025B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765175"/>
            <a:ext cx="4362450" cy="558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 Box 3">
            <a:extLst>
              <a:ext uri="{FF2B5EF4-FFF2-40B4-BE49-F238E27FC236}">
                <a16:creationId xmlns:a16="http://schemas.microsoft.com/office/drawing/2014/main" id="{3E51E52F-F4F4-FC4B-B4BF-9C7894F4B291}"/>
              </a:ext>
            </a:extLst>
          </p:cNvPr>
          <p:cNvSpPr txBox="1">
            <a:spLocks noChangeArrowheads="1"/>
          </p:cNvSpPr>
          <p:nvPr/>
        </p:nvSpPr>
        <p:spPr bwMode="auto">
          <a:xfrm>
            <a:off x="468313" y="3284538"/>
            <a:ext cx="2449512"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pPr>
            <a:r>
              <a:rPr lang="en-GB" altLang="en-US" sz="2400" b="1"/>
              <a:t>The air then goes into the smaller divisions called </a:t>
            </a:r>
            <a:r>
              <a:rPr lang="en-GB" altLang="en-US" sz="2800" b="1">
                <a:solidFill>
                  <a:srgbClr val="CC3399"/>
                </a:solidFill>
              </a:rPr>
              <a:t>bronchioles (like twigs on a tree)</a:t>
            </a:r>
            <a:endParaRPr lang="en-US" altLang="en-US" sz="2800" b="1">
              <a:solidFill>
                <a:srgbClr val="CC3399"/>
              </a:solidFill>
            </a:endParaRPr>
          </a:p>
        </p:txBody>
      </p:sp>
      <p:sp>
        <p:nvSpPr>
          <p:cNvPr id="25604" name="Line 4">
            <a:extLst>
              <a:ext uri="{FF2B5EF4-FFF2-40B4-BE49-F238E27FC236}">
                <a16:creationId xmlns:a16="http://schemas.microsoft.com/office/drawing/2014/main" id="{CBBF299C-B5A9-FB40-8DEE-FB39DF243034}"/>
              </a:ext>
            </a:extLst>
          </p:cNvPr>
          <p:cNvSpPr>
            <a:spLocks noChangeShapeType="1"/>
          </p:cNvSpPr>
          <p:nvPr/>
        </p:nvSpPr>
        <p:spPr bwMode="auto">
          <a:xfrm flipV="1">
            <a:off x="2484438" y="3860800"/>
            <a:ext cx="2735262" cy="11525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5" name="Line 5">
            <a:extLst>
              <a:ext uri="{FF2B5EF4-FFF2-40B4-BE49-F238E27FC236}">
                <a16:creationId xmlns:a16="http://schemas.microsoft.com/office/drawing/2014/main" id="{555927E8-C1A7-2B45-A22B-5BADCFA54AA3}"/>
              </a:ext>
            </a:extLst>
          </p:cNvPr>
          <p:cNvSpPr>
            <a:spLocks noChangeShapeType="1"/>
          </p:cNvSpPr>
          <p:nvPr/>
        </p:nvSpPr>
        <p:spPr bwMode="auto">
          <a:xfrm flipV="1">
            <a:off x="2484438" y="4292600"/>
            <a:ext cx="3095625" cy="7207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5606" name="Picture 7" descr="image007">
            <a:extLst>
              <a:ext uri="{FF2B5EF4-FFF2-40B4-BE49-F238E27FC236}">
                <a16:creationId xmlns:a16="http://schemas.microsoft.com/office/drawing/2014/main" id="{AE78E8F0-C2B2-2E45-A159-935121B970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620713"/>
            <a:ext cx="2806700"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p">
            <a:extLst>
              <a:ext uri="{FF2B5EF4-FFF2-40B4-BE49-F238E27FC236}">
                <a16:creationId xmlns:a16="http://schemas.microsoft.com/office/drawing/2014/main" id="{3522FF08-F491-DC4B-8C43-E307B1BBD2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404813"/>
            <a:ext cx="4362450" cy="558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a:extLst>
              <a:ext uri="{FF2B5EF4-FFF2-40B4-BE49-F238E27FC236}">
                <a16:creationId xmlns:a16="http://schemas.microsoft.com/office/drawing/2014/main" id="{D8018277-5AEB-4A4E-B6E3-37446FE432EB}"/>
              </a:ext>
            </a:extLst>
          </p:cNvPr>
          <p:cNvSpPr txBox="1">
            <a:spLocks noChangeArrowheads="1"/>
          </p:cNvSpPr>
          <p:nvPr/>
        </p:nvSpPr>
        <p:spPr bwMode="auto">
          <a:xfrm>
            <a:off x="468313" y="333375"/>
            <a:ext cx="2449512"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ts val="3000"/>
              </a:lnSpc>
              <a:spcBef>
                <a:spcPct val="50000"/>
              </a:spcBef>
              <a:buFontTx/>
              <a:buChar char="•"/>
            </a:pPr>
            <a:r>
              <a:rPr lang="en-GB" altLang="en-US" b="1"/>
              <a:t>Connected to the end of bronchioles (the twigs of a tree) are tiny air sacs called </a:t>
            </a:r>
            <a:r>
              <a:rPr lang="en-GB" altLang="en-US" sz="2400" b="1">
                <a:solidFill>
                  <a:srgbClr val="CC3399"/>
                </a:solidFill>
              </a:rPr>
              <a:t>Alveoli</a:t>
            </a:r>
            <a:r>
              <a:rPr lang="en-GB" altLang="en-US" b="1">
                <a:solidFill>
                  <a:srgbClr val="FF9933"/>
                </a:solidFill>
              </a:rPr>
              <a:t>, </a:t>
            </a:r>
            <a:r>
              <a:rPr lang="en-GB" altLang="en-US" b="1"/>
              <a:t>they have thin walls so air can pass through them into the blood stream. They look like a bunch of grapes </a:t>
            </a:r>
            <a:r>
              <a:rPr lang="en-GB" altLang="en-US" b="1">
                <a:solidFill>
                  <a:srgbClr val="FF9933"/>
                </a:solidFill>
              </a:rPr>
              <a:t>(</a:t>
            </a:r>
            <a:r>
              <a:rPr lang="en-GB" altLang="en-US" b="1">
                <a:solidFill>
                  <a:srgbClr val="CC3399"/>
                </a:solidFill>
              </a:rPr>
              <a:t>these are like the leaves on a tree).</a:t>
            </a:r>
          </a:p>
          <a:p>
            <a:pPr eaLnBrk="1" hangingPunct="1">
              <a:spcBef>
                <a:spcPct val="50000"/>
              </a:spcBef>
            </a:pPr>
            <a:endParaRPr lang="en-US" altLang="en-US" b="1">
              <a:solidFill>
                <a:srgbClr val="CC3399"/>
              </a:solidFill>
            </a:endParaRPr>
          </a:p>
        </p:txBody>
      </p:sp>
      <p:sp>
        <p:nvSpPr>
          <p:cNvPr id="26628" name="Line 4">
            <a:extLst>
              <a:ext uri="{FF2B5EF4-FFF2-40B4-BE49-F238E27FC236}">
                <a16:creationId xmlns:a16="http://schemas.microsoft.com/office/drawing/2014/main" id="{04432BA2-2C65-F64F-A7E8-1D63F6DE31DA}"/>
              </a:ext>
            </a:extLst>
          </p:cNvPr>
          <p:cNvSpPr>
            <a:spLocks noChangeShapeType="1"/>
          </p:cNvSpPr>
          <p:nvPr/>
        </p:nvSpPr>
        <p:spPr bwMode="auto">
          <a:xfrm flipV="1">
            <a:off x="2843213" y="3284538"/>
            <a:ext cx="3024187" cy="10810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29" name="Line 5">
            <a:extLst>
              <a:ext uri="{FF2B5EF4-FFF2-40B4-BE49-F238E27FC236}">
                <a16:creationId xmlns:a16="http://schemas.microsoft.com/office/drawing/2014/main" id="{85303565-00AC-8D4F-87CC-1163AE316830}"/>
              </a:ext>
            </a:extLst>
          </p:cNvPr>
          <p:cNvSpPr>
            <a:spLocks noChangeShapeType="1"/>
          </p:cNvSpPr>
          <p:nvPr/>
        </p:nvSpPr>
        <p:spPr bwMode="auto">
          <a:xfrm>
            <a:off x="2843213" y="4365625"/>
            <a:ext cx="3384550" cy="3587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6630" name="Picture 7" descr="300px-Alveoli_diagram">
            <a:extLst>
              <a:ext uri="{FF2B5EF4-FFF2-40B4-BE49-F238E27FC236}">
                <a16:creationId xmlns:a16="http://schemas.microsoft.com/office/drawing/2014/main" id="{EC990DD8-9EB3-D749-9ADF-AB1091985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63" y="476250"/>
            <a:ext cx="273685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 Box 8">
            <a:extLst>
              <a:ext uri="{FF2B5EF4-FFF2-40B4-BE49-F238E27FC236}">
                <a16:creationId xmlns:a16="http://schemas.microsoft.com/office/drawing/2014/main" id="{7F525FF4-E026-2F49-A9D0-7370341F5A46}"/>
              </a:ext>
            </a:extLst>
          </p:cNvPr>
          <p:cNvSpPr txBox="1">
            <a:spLocks noChangeArrowheads="1"/>
          </p:cNvSpPr>
          <p:nvPr/>
        </p:nvSpPr>
        <p:spPr bwMode="auto">
          <a:xfrm>
            <a:off x="684213" y="6165850"/>
            <a:ext cx="54721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b="1"/>
              <a:t>Mouth – lungs – blood- heart – blood - body</a:t>
            </a:r>
            <a:endParaRPr lang="en-US" altLang="en-US" b="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674A63D7-37C8-FF4A-B687-8F3610E77AEF}"/>
              </a:ext>
            </a:extLst>
          </p:cNvPr>
          <p:cNvSpPr>
            <a:spLocks noGrp="1" noChangeArrowheads="1"/>
          </p:cNvSpPr>
          <p:nvPr>
            <p:ph type="title"/>
          </p:nvPr>
        </p:nvSpPr>
        <p:spPr/>
        <p:txBody>
          <a:bodyPr/>
          <a:lstStyle/>
          <a:p>
            <a:pPr eaLnBrk="1" hangingPunct="1"/>
            <a:r>
              <a:rPr lang="en-GB" altLang="en-US" sz="2000"/>
              <a:t>Tiny capillaries surround the alveoli and help in the gaseous exchange as you can see there are </a:t>
            </a:r>
            <a:r>
              <a:rPr lang="en-GB" altLang="en-US" sz="2000">
                <a:solidFill>
                  <a:srgbClr val="FF3300"/>
                </a:solidFill>
              </a:rPr>
              <a:t>red ones (oxygenated)</a:t>
            </a:r>
            <a:r>
              <a:rPr lang="en-GB" altLang="en-US" sz="2000"/>
              <a:t> and </a:t>
            </a:r>
            <a:r>
              <a:rPr lang="en-GB" altLang="en-US" sz="2000">
                <a:solidFill>
                  <a:schemeClr val="accent2"/>
                </a:solidFill>
              </a:rPr>
              <a:t>blue ones (deoxygenated)</a:t>
            </a:r>
            <a:br>
              <a:rPr lang="en-GB" altLang="en-US" sz="2000">
                <a:solidFill>
                  <a:schemeClr val="accent2"/>
                </a:solidFill>
              </a:rPr>
            </a:br>
            <a:r>
              <a:rPr lang="en-GB" altLang="en-US" sz="2000">
                <a:solidFill>
                  <a:schemeClr val="tx1"/>
                </a:solidFill>
              </a:rPr>
              <a:t>This is where the cardiovascular and respiratory system link together</a:t>
            </a:r>
            <a:endParaRPr lang="en-US" altLang="en-US" sz="2000">
              <a:solidFill>
                <a:schemeClr val="tx1"/>
              </a:solidFill>
            </a:endParaRPr>
          </a:p>
        </p:txBody>
      </p:sp>
      <p:pic>
        <p:nvPicPr>
          <p:cNvPr id="27651" name="Picture 4" descr="300px-Alveoli_diagram">
            <a:extLst>
              <a:ext uri="{FF2B5EF4-FFF2-40B4-BE49-F238E27FC236}">
                <a16:creationId xmlns:a16="http://schemas.microsoft.com/office/drawing/2014/main" id="{A765D430-D2E1-1249-9F7C-EE3B52B6382B}"/>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476375" y="2157413"/>
            <a:ext cx="5327650" cy="4457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2" name="Text Box 5">
            <a:extLst>
              <a:ext uri="{FF2B5EF4-FFF2-40B4-BE49-F238E27FC236}">
                <a16:creationId xmlns:a16="http://schemas.microsoft.com/office/drawing/2014/main" id="{5DB487FC-61C5-8541-A76B-EA592EDC673E}"/>
              </a:ext>
            </a:extLst>
          </p:cNvPr>
          <p:cNvSpPr txBox="1">
            <a:spLocks noChangeArrowheads="1"/>
          </p:cNvSpPr>
          <p:nvPr/>
        </p:nvSpPr>
        <p:spPr bwMode="auto">
          <a:xfrm>
            <a:off x="5651500" y="1916113"/>
            <a:ext cx="2735263"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b="1"/>
              <a:t>There are over 600 million air sacks like these in your alveoli</a:t>
            </a:r>
            <a:endParaRPr lang="en-US" altLang="en-US" b="1"/>
          </a:p>
        </p:txBody>
      </p:sp>
      <p:sp>
        <p:nvSpPr>
          <p:cNvPr id="27653" name="Line 6">
            <a:extLst>
              <a:ext uri="{FF2B5EF4-FFF2-40B4-BE49-F238E27FC236}">
                <a16:creationId xmlns:a16="http://schemas.microsoft.com/office/drawing/2014/main" id="{61FE8682-FE69-9548-93E6-01D56D0494DE}"/>
              </a:ext>
            </a:extLst>
          </p:cNvPr>
          <p:cNvSpPr>
            <a:spLocks noChangeShapeType="1"/>
          </p:cNvSpPr>
          <p:nvPr/>
        </p:nvSpPr>
        <p:spPr bwMode="auto">
          <a:xfrm flipH="1">
            <a:off x="5292725" y="2205038"/>
            <a:ext cx="358775" cy="1444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resp">
            <a:extLst>
              <a:ext uri="{FF2B5EF4-FFF2-40B4-BE49-F238E27FC236}">
                <a16:creationId xmlns:a16="http://schemas.microsoft.com/office/drawing/2014/main" id="{CDCF88DF-00E0-5E4D-BE4B-A25DE83EC37C}"/>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635375" y="1412875"/>
            <a:ext cx="3940175"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5" name="Text Box 5">
            <a:extLst>
              <a:ext uri="{FF2B5EF4-FFF2-40B4-BE49-F238E27FC236}">
                <a16:creationId xmlns:a16="http://schemas.microsoft.com/office/drawing/2014/main" id="{3CDEFF73-513E-4141-B730-42FF04B19A63}"/>
              </a:ext>
            </a:extLst>
          </p:cNvPr>
          <p:cNvSpPr txBox="1">
            <a:spLocks noChangeArrowheads="1"/>
          </p:cNvSpPr>
          <p:nvPr/>
        </p:nvSpPr>
        <p:spPr bwMode="auto">
          <a:xfrm>
            <a:off x="250825" y="765175"/>
            <a:ext cx="3095625" cy="581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b="1"/>
              <a:t>The </a:t>
            </a:r>
            <a:r>
              <a:rPr lang="en-GB" altLang="en-US" sz="2800" b="1">
                <a:solidFill>
                  <a:srgbClr val="CC3399"/>
                </a:solidFill>
              </a:rPr>
              <a:t>diaphragm</a:t>
            </a:r>
            <a:r>
              <a:rPr lang="en-GB" altLang="en-US" sz="2400" b="1"/>
              <a:t> is a sheet of muscle below the lungs.</a:t>
            </a:r>
            <a:r>
              <a:rPr lang="en-GB" altLang="en-US" sz="2000" b="1"/>
              <a:t> </a:t>
            </a:r>
          </a:p>
          <a:p>
            <a:pPr eaLnBrk="1" hangingPunct="1">
              <a:spcBef>
                <a:spcPct val="50000"/>
              </a:spcBef>
            </a:pPr>
            <a:r>
              <a:rPr lang="en-GB" altLang="en-US" sz="2400" b="1"/>
              <a:t>As you inhale your diaphragm </a:t>
            </a:r>
            <a:r>
              <a:rPr lang="en-GB" altLang="en-US" sz="2400" b="1">
                <a:solidFill>
                  <a:srgbClr val="FF9933"/>
                </a:solidFill>
              </a:rPr>
              <a:t>contracts </a:t>
            </a:r>
            <a:r>
              <a:rPr lang="en-GB" altLang="en-US" sz="2400" b="1"/>
              <a:t>and your chest cavity gets </a:t>
            </a:r>
            <a:r>
              <a:rPr lang="en-GB" altLang="en-US" sz="2400" b="1">
                <a:solidFill>
                  <a:srgbClr val="FF9933"/>
                </a:solidFill>
              </a:rPr>
              <a:t>bigger</a:t>
            </a:r>
            <a:r>
              <a:rPr lang="en-GB" altLang="en-US" sz="2400" b="1"/>
              <a:t> to receive in oxygen, as you exhale you diaphragm </a:t>
            </a:r>
            <a:r>
              <a:rPr lang="en-GB" altLang="en-US" sz="2400" b="1">
                <a:solidFill>
                  <a:srgbClr val="FF9933"/>
                </a:solidFill>
              </a:rPr>
              <a:t>relaxes</a:t>
            </a:r>
            <a:r>
              <a:rPr lang="en-GB" altLang="en-US" sz="2400" b="1"/>
              <a:t> and your chest cavity gets </a:t>
            </a:r>
            <a:r>
              <a:rPr lang="en-GB" altLang="en-US" sz="2400" b="1">
                <a:solidFill>
                  <a:srgbClr val="FF9933"/>
                </a:solidFill>
              </a:rPr>
              <a:t>smaller </a:t>
            </a:r>
            <a:r>
              <a:rPr lang="en-GB" altLang="en-US" sz="2400" b="1"/>
              <a:t>forcing out the carbon dioxide out.</a:t>
            </a:r>
            <a:endParaRPr lang="en-US" altLang="en-US" sz="2400" b="1"/>
          </a:p>
        </p:txBody>
      </p:sp>
      <p:sp>
        <p:nvSpPr>
          <p:cNvPr id="28676" name="Line 6">
            <a:extLst>
              <a:ext uri="{FF2B5EF4-FFF2-40B4-BE49-F238E27FC236}">
                <a16:creationId xmlns:a16="http://schemas.microsoft.com/office/drawing/2014/main" id="{942708B3-E910-874A-AA6B-A2A6E63BB5A4}"/>
              </a:ext>
            </a:extLst>
          </p:cNvPr>
          <p:cNvSpPr>
            <a:spLocks noChangeShapeType="1"/>
          </p:cNvSpPr>
          <p:nvPr/>
        </p:nvSpPr>
        <p:spPr bwMode="auto">
          <a:xfrm>
            <a:off x="3059113" y="3429000"/>
            <a:ext cx="3025775" cy="16557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4">
            <a:extLst>
              <a:ext uri="{FF2B5EF4-FFF2-40B4-BE49-F238E27FC236}">
                <a16:creationId xmlns:a16="http://schemas.microsoft.com/office/drawing/2014/main" id="{831C3747-541E-3240-AAA0-5ED83AE5163A}"/>
              </a:ext>
            </a:extLst>
          </p:cNvPr>
          <p:cNvSpPr txBox="1">
            <a:spLocks noChangeArrowheads="1"/>
          </p:cNvSpPr>
          <p:nvPr/>
        </p:nvSpPr>
        <p:spPr bwMode="auto">
          <a:xfrm>
            <a:off x="684213" y="981075"/>
            <a:ext cx="295275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800" b="1">
                <a:solidFill>
                  <a:srgbClr val="CC3399"/>
                </a:solidFill>
              </a:rPr>
              <a:t>Intercostal muscles</a:t>
            </a:r>
            <a:r>
              <a:rPr lang="en-US" altLang="en-US" b="1"/>
              <a:t> </a:t>
            </a:r>
            <a:r>
              <a:rPr lang="en-US" altLang="en-US" sz="2400" b="1"/>
              <a:t>are a group of muscles that run between the ribs, and help form and move the chest wall. </a:t>
            </a:r>
          </a:p>
          <a:p>
            <a:pPr eaLnBrk="1" hangingPunct="1">
              <a:spcBef>
                <a:spcPct val="50000"/>
              </a:spcBef>
            </a:pPr>
            <a:r>
              <a:rPr lang="en-US" altLang="en-US" sz="2400" b="1"/>
              <a:t>The intercostal muscles are mainly involved in the mechanical aspect of breathing. </a:t>
            </a:r>
          </a:p>
        </p:txBody>
      </p:sp>
      <p:pic>
        <p:nvPicPr>
          <p:cNvPr id="29699" name="Picture 6" descr="respiratory%20muscles">
            <a:extLst>
              <a:ext uri="{FF2B5EF4-FFF2-40B4-BE49-F238E27FC236}">
                <a16:creationId xmlns:a16="http://schemas.microsoft.com/office/drawing/2014/main" id="{8E45BECA-EBF5-984F-BF0A-0BB28EE66D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838" y="836613"/>
            <a:ext cx="4995862"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0371E47-5BAB-624D-9223-D136FD4D1F02}"/>
              </a:ext>
            </a:extLst>
          </p:cNvPr>
          <p:cNvSpPr>
            <a:spLocks noGrp="1" noChangeArrowheads="1"/>
          </p:cNvSpPr>
          <p:nvPr>
            <p:ph type="title"/>
          </p:nvPr>
        </p:nvSpPr>
        <p:spPr/>
        <p:txBody>
          <a:bodyPr rtlCol="0">
            <a:normAutofit/>
          </a:bodyPr>
          <a:lstStyle/>
          <a:p>
            <a:pPr eaLnBrk="1" fontAlgn="auto" hangingPunct="1">
              <a:spcAft>
                <a:spcPts val="0"/>
              </a:spcAft>
              <a:defRPr/>
            </a:pPr>
            <a:r>
              <a:rPr lang="en-GB" altLang="en-US" u="sng" dirty="0">
                <a:effectLst>
                  <a:outerShdw blurRad="38100" dist="38100" dir="2700000" algn="tl">
                    <a:srgbClr val="C0C0C0"/>
                  </a:outerShdw>
                </a:effectLst>
                <a:latin typeface="Calibri" panose="020F0502020204030204" pitchFamily="34" charset="0"/>
              </a:rPr>
              <a:t>The passage of oxygen </a:t>
            </a:r>
          </a:p>
        </p:txBody>
      </p:sp>
      <p:pic>
        <p:nvPicPr>
          <p:cNvPr id="30723" name="Picture 9">
            <a:extLst>
              <a:ext uri="{FF2B5EF4-FFF2-40B4-BE49-F238E27FC236}">
                <a16:creationId xmlns:a16="http://schemas.microsoft.com/office/drawing/2014/main" id="{4E9D26F6-F002-E240-B3CC-E717883C02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1341438"/>
            <a:ext cx="3409950"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a:extLst>
              <a:ext uri="{FF2B5EF4-FFF2-40B4-BE49-F238E27FC236}">
                <a16:creationId xmlns:a16="http://schemas.microsoft.com/office/drawing/2014/main" id="{8AF8CEEE-5208-9745-B32B-4E80AE26FCA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00113" y="115888"/>
            <a:ext cx="7416800" cy="5616575"/>
          </a:xfrm>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47" name="Text Box 5">
            <a:extLst>
              <a:ext uri="{FF2B5EF4-FFF2-40B4-BE49-F238E27FC236}">
                <a16:creationId xmlns:a16="http://schemas.microsoft.com/office/drawing/2014/main" id="{A391055A-C440-8E44-9CEB-C274A0F18F2C}"/>
              </a:ext>
            </a:extLst>
          </p:cNvPr>
          <p:cNvSpPr txBox="1">
            <a:spLocks noChangeArrowheads="1"/>
          </p:cNvSpPr>
          <p:nvPr/>
        </p:nvSpPr>
        <p:spPr bwMode="auto">
          <a:xfrm>
            <a:off x="6300788" y="2997200"/>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000" b="1">
                <a:solidFill>
                  <a:srgbClr val="008000"/>
                </a:solidFill>
              </a:rPr>
              <a:t>LUNGS</a:t>
            </a:r>
            <a:endParaRPr lang="en-US" altLang="en-US" sz="2000" b="1">
              <a:solidFill>
                <a:srgbClr val="008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6BA9CC5-C321-FC4A-8C1E-6A85B8D588AE}"/>
              </a:ext>
            </a:extLst>
          </p:cNvPr>
          <p:cNvSpPr>
            <a:spLocks noGrp="1" noChangeArrowheads="1"/>
          </p:cNvSpPr>
          <p:nvPr>
            <p:ph type="title"/>
          </p:nvPr>
        </p:nvSpPr>
        <p:spPr/>
        <p:txBody>
          <a:bodyPr/>
          <a:lstStyle/>
          <a:p>
            <a:pPr eaLnBrk="1" hangingPunct="1">
              <a:defRPr/>
            </a:pPr>
            <a:r>
              <a:rPr lang="en-GB" altLang="en-US" u="sng" dirty="0">
                <a:effectLst>
                  <a:outerShdw blurRad="38100" dist="38100" dir="2700000" algn="tl">
                    <a:srgbClr val="C0C0C0"/>
                  </a:outerShdw>
                </a:effectLst>
                <a:latin typeface="Calibri" panose="020F0502020204030204" pitchFamily="34" charset="0"/>
              </a:rPr>
              <a:t>Function </a:t>
            </a:r>
          </a:p>
        </p:txBody>
      </p:sp>
      <p:sp>
        <p:nvSpPr>
          <p:cNvPr id="32771" name="Rectangle 3">
            <a:extLst>
              <a:ext uri="{FF2B5EF4-FFF2-40B4-BE49-F238E27FC236}">
                <a16:creationId xmlns:a16="http://schemas.microsoft.com/office/drawing/2014/main" id="{601DF813-29BC-4D48-A493-A8497918F0CA}"/>
              </a:ext>
            </a:extLst>
          </p:cNvPr>
          <p:cNvSpPr>
            <a:spLocks noGrp="1" noChangeArrowheads="1"/>
          </p:cNvSpPr>
          <p:nvPr>
            <p:ph type="body" idx="1"/>
          </p:nvPr>
        </p:nvSpPr>
        <p:spPr>
          <a:xfrm>
            <a:off x="468313" y="2492375"/>
            <a:ext cx="6491287" cy="3921125"/>
          </a:xfrm>
        </p:spPr>
        <p:txBody>
          <a:bodyPr/>
          <a:lstStyle/>
          <a:p>
            <a:pPr eaLnBrk="1" hangingPunct="1"/>
            <a:r>
              <a:rPr lang="en-GB" altLang="en-US" sz="2800">
                <a:latin typeface="Calibri" panose="020F0502020204030204" pitchFamily="34" charset="0"/>
              </a:rPr>
              <a:t>The respiratory system is responsible for transporting oxygen from the air we breathe into our body.</a:t>
            </a:r>
          </a:p>
          <a:p>
            <a:pPr eaLnBrk="1" hangingPunct="1"/>
            <a:endParaRPr lang="en-GB" altLang="en-US" sz="2800">
              <a:latin typeface="Calibri" panose="020F0502020204030204" pitchFamily="34" charset="0"/>
            </a:endParaRPr>
          </a:p>
          <a:p>
            <a:pPr eaLnBrk="1" hangingPunct="1"/>
            <a:r>
              <a:rPr lang="en-GB" altLang="en-US" sz="2800">
                <a:latin typeface="Calibri" panose="020F0502020204030204" pitchFamily="34" charset="0"/>
              </a:rPr>
              <a:t>We need the oxygen to produce energy for our organs and muscles to work (We need this to live!)</a:t>
            </a:r>
          </a:p>
          <a:p>
            <a:pPr eaLnBrk="1" hangingPunct="1"/>
            <a:endParaRPr lang="en-GB" altLang="en-US" sz="2800">
              <a:latin typeface="Calibri" panose="020F0502020204030204" pitchFamily="34" charset="0"/>
            </a:endParaRPr>
          </a:p>
        </p:txBody>
      </p:sp>
      <p:pic>
        <p:nvPicPr>
          <p:cNvPr id="32772" name="Picture 6" descr="running6">
            <a:extLst>
              <a:ext uri="{FF2B5EF4-FFF2-40B4-BE49-F238E27FC236}">
                <a16:creationId xmlns:a16="http://schemas.microsoft.com/office/drawing/2014/main" id="{1D332C87-ED5E-FD45-B784-AC639161BC0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5725"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8" descr="running7">
            <a:extLst>
              <a:ext uri="{FF2B5EF4-FFF2-40B4-BE49-F238E27FC236}">
                <a16:creationId xmlns:a16="http://schemas.microsoft.com/office/drawing/2014/main" id="{8A8EC686-C905-CA45-B195-95EE999F5B4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097713" y="0"/>
            <a:ext cx="2046287"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EBFC4E79-16DF-B540-B393-2EE321C5C4E6}"/>
              </a:ext>
            </a:extLst>
          </p:cNvPr>
          <p:cNvSpPr>
            <a:spLocks noGrp="1" noChangeArrowheads="1"/>
          </p:cNvSpPr>
          <p:nvPr>
            <p:ph type="title"/>
          </p:nvPr>
        </p:nvSpPr>
        <p:spPr/>
        <p:txBody>
          <a:bodyPr/>
          <a:lstStyle/>
          <a:p>
            <a:pPr eaLnBrk="1" hangingPunct="1">
              <a:defRPr/>
            </a:pPr>
            <a:r>
              <a:rPr lang="en-GB" altLang="en-US" u="sng">
                <a:effectLst>
                  <a:outerShdw blurRad="38100" dist="38100" dir="2700000" algn="tl">
                    <a:srgbClr val="C0C0C0"/>
                  </a:outerShdw>
                </a:effectLst>
                <a:latin typeface="Calibri" panose="020F0502020204030204" pitchFamily="34" charset="0"/>
              </a:rPr>
              <a:t>Mechanics of breathing</a:t>
            </a:r>
          </a:p>
        </p:txBody>
      </p:sp>
      <p:pic>
        <p:nvPicPr>
          <p:cNvPr id="33795" name="Picture 5" descr="breath_mechanics">
            <a:extLst>
              <a:ext uri="{FF2B5EF4-FFF2-40B4-BE49-F238E27FC236}">
                <a16:creationId xmlns:a16="http://schemas.microsoft.com/office/drawing/2014/main" id="{51D14B00-2724-334F-84C6-C21269083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484313"/>
            <a:ext cx="7620000"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959B415-D5A2-4A4F-8960-E4BED592154C}"/>
              </a:ext>
            </a:extLst>
          </p:cNvPr>
          <p:cNvSpPr>
            <a:spLocks noGrp="1" noChangeArrowheads="1"/>
          </p:cNvSpPr>
          <p:nvPr>
            <p:ph type="title"/>
          </p:nvPr>
        </p:nvSpPr>
        <p:spPr>
          <a:xfrm>
            <a:off x="1331913" y="115888"/>
            <a:ext cx="6346825" cy="777875"/>
          </a:xfrm>
        </p:spPr>
        <p:txBody>
          <a:bodyPr/>
          <a:lstStyle/>
          <a:p>
            <a:pPr eaLnBrk="1" hangingPunct="1">
              <a:defRPr/>
            </a:pPr>
            <a:r>
              <a:rPr lang="en-GB" altLang="en-US" sz="4000" u="sng">
                <a:effectLst>
                  <a:outerShdw blurRad="38100" dist="38100" dir="2700000" algn="tl">
                    <a:srgbClr val="C0C0C0"/>
                  </a:outerShdw>
                </a:effectLst>
                <a:latin typeface="Calibri" panose="020F0502020204030204" pitchFamily="34" charset="0"/>
              </a:rPr>
              <a:t>So what is Gaseous Exchange</a:t>
            </a:r>
          </a:p>
        </p:txBody>
      </p:sp>
      <p:sp>
        <p:nvSpPr>
          <p:cNvPr id="22531" name="Rectangle 3">
            <a:extLst>
              <a:ext uri="{FF2B5EF4-FFF2-40B4-BE49-F238E27FC236}">
                <a16:creationId xmlns:a16="http://schemas.microsoft.com/office/drawing/2014/main" id="{5FC976FD-BC9A-E248-B363-5F44D5B5D994}"/>
              </a:ext>
            </a:extLst>
          </p:cNvPr>
          <p:cNvSpPr>
            <a:spLocks noGrp="1" noChangeArrowheads="1"/>
          </p:cNvSpPr>
          <p:nvPr>
            <p:ph type="body" idx="1"/>
          </p:nvPr>
        </p:nvSpPr>
        <p:spPr>
          <a:xfrm>
            <a:off x="250825" y="1052513"/>
            <a:ext cx="5400675" cy="2665412"/>
          </a:xfrm>
        </p:spPr>
        <p:txBody>
          <a:bodyPr/>
          <a:lstStyle/>
          <a:p>
            <a:pPr eaLnBrk="1" hangingPunct="1">
              <a:lnSpc>
                <a:spcPct val="80000"/>
              </a:lnSpc>
            </a:pPr>
            <a:r>
              <a:rPr lang="en-GB" altLang="en-US" sz="2400">
                <a:latin typeface="Calibri" panose="020F0502020204030204" pitchFamily="34" charset="0"/>
              </a:rPr>
              <a:t>Gaseous exchange is the process of oxygen and carbon dioxide moving between the lungs and the blood stream</a:t>
            </a:r>
          </a:p>
          <a:p>
            <a:pPr eaLnBrk="1" hangingPunct="1">
              <a:lnSpc>
                <a:spcPct val="80000"/>
              </a:lnSpc>
            </a:pPr>
            <a:r>
              <a:rPr lang="en-GB" altLang="en-US" sz="2400">
                <a:solidFill>
                  <a:srgbClr val="FF3300"/>
                </a:solidFill>
                <a:latin typeface="Calibri" panose="020F0502020204030204" pitchFamily="34" charset="0"/>
              </a:rPr>
              <a:t>Diffusion</a:t>
            </a:r>
            <a:r>
              <a:rPr lang="en-GB" altLang="en-US" sz="2400">
                <a:latin typeface="Calibri" panose="020F0502020204030204" pitchFamily="34" charset="0"/>
              </a:rPr>
              <a:t> occurs when molecules move from an area of high concentration to and area of low concentration</a:t>
            </a:r>
          </a:p>
          <a:p>
            <a:pPr eaLnBrk="1" hangingPunct="1">
              <a:lnSpc>
                <a:spcPct val="80000"/>
              </a:lnSpc>
            </a:pPr>
            <a:endParaRPr lang="en-GB" altLang="en-US" sz="2400">
              <a:latin typeface="Calibri" panose="020F0502020204030204" pitchFamily="34" charset="0"/>
            </a:endParaRPr>
          </a:p>
          <a:p>
            <a:pPr lvl="4" eaLnBrk="1" hangingPunct="1">
              <a:lnSpc>
                <a:spcPct val="80000"/>
              </a:lnSpc>
            </a:pPr>
            <a:endParaRPr lang="en-GB" altLang="en-US" sz="2800">
              <a:latin typeface="Calibri" panose="020F0502020204030204" pitchFamily="34" charset="0"/>
            </a:endParaRPr>
          </a:p>
        </p:txBody>
      </p:sp>
      <p:sp>
        <p:nvSpPr>
          <p:cNvPr id="34820" name="Rectangle 8">
            <a:extLst>
              <a:ext uri="{FF2B5EF4-FFF2-40B4-BE49-F238E27FC236}">
                <a16:creationId xmlns:a16="http://schemas.microsoft.com/office/drawing/2014/main" id="{DBF37DFC-C852-C745-BA6D-7E9ACB174EA7}"/>
              </a:ext>
            </a:extLst>
          </p:cNvPr>
          <p:cNvSpPr>
            <a:spLocks noChangeArrowheads="1"/>
          </p:cNvSpPr>
          <p:nvPr/>
        </p:nvSpPr>
        <p:spPr bwMode="auto">
          <a:xfrm>
            <a:off x="6156325" y="1052513"/>
            <a:ext cx="244792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solidFill>
                  <a:srgbClr val="FF3300"/>
                </a:solidFill>
                <a:hlinkClick r:id="rId2"/>
              </a:rPr>
              <a:t>http://www.bbc.co.uk/schools/gcsebitesize/science/add_aqa/cells/cells3.shtml</a:t>
            </a:r>
            <a:r>
              <a:rPr lang="en-GB" altLang="en-US">
                <a:solidFill>
                  <a:srgbClr val="FF3300"/>
                </a:solidFill>
              </a:rPr>
              <a:t> </a:t>
            </a:r>
          </a:p>
          <a:p>
            <a:pPr eaLnBrk="1" hangingPunct="1"/>
            <a:endParaRPr lang="en-GB" altLang="en-US">
              <a:solidFill>
                <a:srgbClr val="FF3300"/>
              </a:solidFill>
            </a:endParaRPr>
          </a:p>
          <a:p>
            <a:pPr eaLnBrk="1" hangingPunct="1"/>
            <a:r>
              <a:rPr lang="en-GB" altLang="en-US">
                <a:solidFill>
                  <a:srgbClr val="FF3300"/>
                </a:solidFill>
                <a:latin typeface="Calibri" panose="020F0502020204030204" pitchFamily="34" charset="0"/>
              </a:rPr>
              <a:t>Gaseous exchange ^</a:t>
            </a:r>
          </a:p>
        </p:txBody>
      </p:sp>
      <p:pic>
        <p:nvPicPr>
          <p:cNvPr id="34821" name="Picture 12" descr="diffusion-animated">
            <a:extLst>
              <a:ext uri="{FF2B5EF4-FFF2-40B4-BE49-F238E27FC236}">
                <a16:creationId xmlns:a16="http://schemas.microsoft.com/office/drawing/2014/main" id="{AE749D5E-F862-9440-A454-4B2ECE3E78E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84888" y="3716338"/>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Text Box 13">
            <a:extLst>
              <a:ext uri="{FF2B5EF4-FFF2-40B4-BE49-F238E27FC236}">
                <a16:creationId xmlns:a16="http://schemas.microsoft.com/office/drawing/2014/main" id="{F3C89D73-FD22-CC4A-8CE6-38572EF5A2FB}"/>
              </a:ext>
            </a:extLst>
          </p:cNvPr>
          <p:cNvSpPr txBox="1">
            <a:spLocks noChangeArrowheads="1"/>
          </p:cNvSpPr>
          <p:nvPr/>
        </p:nvSpPr>
        <p:spPr bwMode="auto">
          <a:xfrm>
            <a:off x="4427538" y="5949950"/>
            <a:ext cx="1511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solidFill>
                  <a:srgbClr val="FF3300"/>
                </a:solidFill>
                <a:latin typeface="Calibri" panose="020F0502020204030204" pitchFamily="34" charset="0"/>
              </a:rPr>
              <a:t>Diffusion </a:t>
            </a:r>
            <a:r>
              <a:rPr lang="en-GB" altLang="en-US">
                <a:solidFill>
                  <a:srgbClr val="FF3300"/>
                </a:solidFill>
                <a:latin typeface="Calibri" panose="020F0502020204030204" pitchFamily="34" charset="0"/>
                <a:sym typeface="Wingdings" pitchFamily="2" charset="2"/>
              </a:rPr>
              <a:t></a:t>
            </a:r>
            <a:endParaRPr lang="en-GB" altLang="en-US">
              <a:solidFill>
                <a:srgbClr val="FF3300"/>
              </a:solidFill>
              <a:latin typeface="Calibri" panose="020F0502020204030204" pitchFamily="34" charset="0"/>
            </a:endParaRPr>
          </a:p>
        </p:txBody>
      </p:sp>
      <p:sp>
        <p:nvSpPr>
          <p:cNvPr id="22542" name="Text Box 14">
            <a:extLst>
              <a:ext uri="{FF2B5EF4-FFF2-40B4-BE49-F238E27FC236}">
                <a16:creationId xmlns:a16="http://schemas.microsoft.com/office/drawing/2014/main" id="{E7F9145D-B46A-FC42-8CC3-2F8035F7319C}"/>
              </a:ext>
            </a:extLst>
          </p:cNvPr>
          <p:cNvSpPr txBox="1">
            <a:spLocks noChangeArrowheads="1"/>
          </p:cNvSpPr>
          <p:nvPr/>
        </p:nvSpPr>
        <p:spPr bwMode="auto">
          <a:xfrm>
            <a:off x="468313" y="3573463"/>
            <a:ext cx="5348287"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sz="2400">
                <a:latin typeface="Calibri" panose="020F0502020204030204" pitchFamily="34" charset="0"/>
              </a:rPr>
              <a:t>When we breathe in, our lungs and alveoli fill with oxygen which need to be passed into the BLOOD for our muscles.</a:t>
            </a:r>
          </a:p>
          <a:p>
            <a:pPr eaLnBrk="1" hangingPunct="1"/>
            <a:r>
              <a:rPr lang="en-GB" altLang="en-US" sz="2400">
                <a:latin typeface="Calibri" panose="020F0502020204030204" pitchFamily="34" charset="0"/>
              </a:rPr>
              <a:t>At this point carbon dioxide (deoxygenated blood) is switched with the oxygen in the alveoli as shown in the link above.</a:t>
            </a:r>
          </a:p>
          <a:p>
            <a:pPr eaLnBrk="1" hangingPunct="1"/>
            <a:endParaRPr lang="en-US" altLang="en-US" sz="2400">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blinds(horizontal)">
                                      <p:cBhvr>
                                        <p:cTn id="7" dur="500"/>
                                        <p:tgtEl>
                                          <p:spTgt spid="2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blinds(horizontal)">
                                      <p:cBhvr>
                                        <p:cTn id="12" dur="500"/>
                                        <p:tgtEl>
                                          <p:spTgt spid="225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542"/>
                                        </p:tgtEl>
                                        <p:attrNameLst>
                                          <p:attrName>style.visibility</p:attrName>
                                        </p:attrNameLst>
                                      </p:cBhvr>
                                      <p:to>
                                        <p:strVal val="visible"/>
                                      </p:to>
                                    </p:set>
                                    <p:animEffect transition="in" filter="blinds(horizontal)">
                                      <p:cBhvr>
                                        <p:cTn id="17" dur="500"/>
                                        <p:tgtEl>
                                          <p:spTgt spid="22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P spid="225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EDECA6B7-D2F1-CB4C-A835-5B5F5B4EFE91}"/>
              </a:ext>
            </a:extLst>
          </p:cNvPr>
          <p:cNvSpPr>
            <a:spLocks noGrp="1" noChangeArrowheads="1"/>
          </p:cNvSpPr>
          <p:nvPr>
            <p:ph type="title"/>
          </p:nvPr>
        </p:nvSpPr>
        <p:spPr>
          <a:xfrm>
            <a:off x="1116013" y="0"/>
            <a:ext cx="6275387" cy="1143000"/>
          </a:xfrm>
        </p:spPr>
        <p:txBody>
          <a:bodyPr/>
          <a:lstStyle/>
          <a:p>
            <a:pPr eaLnBrk="1" hangingPunct="1">
              <a:defRPr/>
            </a:pPr>
            <a:r>
              <a:rPr lang="en-GB" altLang="en-US" dirty="0">
                <a:effectLst>
                  <a:outerShdw blurRad="38100" dist="38100" dir="2700000" algn="tl">
                    <a:srgbClr val="C0C0C0"/>
                  </a:outerShdw>
                </a:effectLst>
                <a:latin typeface="Calibri" panose="020F0502020204030204" pitchFamily="34" charset="0"/>
              </a:rPr>
              <a:t>Synergy with Cardiovascular System</a:t>
            </a:r>
          </a:p>
        </p:txBody>
      </p:sp>
      <p:sp>
        <p:nvSpPr>
          <p:cNvPr id="23555" name="Rectangle 3">
            <a:extLst>
              <a:ext uri="{FF2B5EF4-FFF2-40B4-BE49-F238E27FC236}">
                <a16:creationId xmlns:a16="http://schemas.microsoft.com/office/drawing/2014/main" id="{8CBE0C5B-DBC0-324D-8A21-A6D507DAD2EA}"/>
              </a:ext>
            </a:extLst>
          </p:cNvPr>
          <p:cNvSpPr>
            <a:spLocks noGrp="1" noChangeArrowheads="1"/>
          </p:cNvSpPr>
          <p:nvPr>
            <p:ph type="body" idx="1"/>
          </p:nvPr>
        </p:nvSpPr>
        <p:spPr>
          <a:xfrm>
            <a:off x="457200" y="1052513"/>
            <a:ext cx="8229600" cy="5073650"/>
          </a:xfrm>
        </p:spPr>
        <p:txBody>
          <a:bodyPr/>
          <a:lstStyle/>
          <a:p>
            <a:pPr eaLnBrk="1" hangingPunct="1"/>
            <a:r>
              <a:rPr lang="en-GB" altLang="en-US" sz="2400">
                <a:latin typeface="Calibri" panose="020F0502020204030204" pitchFamily="34" charset="0"/>
              </a:rPr>
              <a:t>The cardiovascular system and respiratory system work together to supply the body with oxygen.</a:t>
            </a:r>
          </a:p>
          <a:p>
            <a:pPr eaLnBrk="1" hangingPunct="1"/>
            <a:r>
              <a:rPr lang="en-GB" altLang="en-US" sz="2400">
                <a:latin typeface="Calibri" panose="020F0502020204030204" pitchFamily="34" charset="0"/>
              </a:rPr>
              <a:t>The respiratory system takes in oxygen from the air we breathe and begins gaseous exchange where oxygen and carbon dioxide are exchanged from the blood stream</a:t>
            </a:r>
          </a:p>
          <a:p>
            <a:pPr eaLnBrk="1" hangingPunct="1"/>
            <a:r>
              <a:rPr lang="en-GB" altLang="en-US" sz="2400">
                <a:latin typeface="Calibri" panose="020F0502020204030204" pitchFamily="34" charset="0"/>
              </a:rPr>
              <a:t>Once it has entered the blood stream it then goes through the heart and is pumped all around the body to be used</a:t>
            </a:r>
          </a:p>
        </p:txBody>
      </p:sp>
      <p:pic>
        <p:nvPicPr>
          <p:cNvPr id="35844" name="Picture 4">
            <a:extLst>
              <a:ext uri="{FF2B5EF4-FFF2-40B4-BE49-F238E27FC236}">
                <a16:creationId xmlns:a16="http://schemas.microsoft.com/office/drawing/2014/main" id="{551990A3-4682-964D-B77D-44C7764C99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9050" y="3932238"/>
            <a:ext cx="5314950"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Rectangle 7">
            <a:extLst>
              <a:ext uri="{FF2B5EF4-FFF2-40B4-BE49-F238E27FC236}">
                <a16:creationId xmlns:a16="http://schemas.microsoft.com/office/drawing/2014/main" id="{19DBD764-A5C7-1742-BB91-635AFFFFB863}"/>
              </a:ext>
            </a:extLst>
          </p:cNvPr>
          <p:cNvSpPr>
            <a:spLocks noChangeArrowheads="1"/>
          </p:cNvSpPr>
          <p:nvPr/>
        </p:nvSpPr>
        <p:spPr bwMode="auto">
          <a:xfrm>
            <a:off x="468313" y="4149725"/>
            <a:ext cx="3455987"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20000"/>
              </a:spcBef>
              <a:buFontTx/>
              <a:buChar char="•"/>
            </a:pPr>
            <a:r>
              <a:rPr lang="en-GB" altLang="en-US" sz="2000">
                <a:latin typeface="Calibri" panose="020F0502020204030204" pitchFamily="34" charset="0"/>
              </a:rPr>
              <a:t>When used, the blood cells become deoxygenated (CO</a:t>
            </a:r>
            <a:r>
              <a:rPr lang="en-GB" altLang="en-US" sz="1600">
                <a:latin typeface="Calibri" panose="020F0502020204030204" pitchFamily="34" charset="0"/>
              </a:rPr>
              <a:t>2</a:t>
            </a:r>
            <a:r>
              <a:rPr lang="en-GB" altLang="en-US" sz="2000">
                <a:latin typeface="Calibri" panose="020F0502020204030204" pitchFamily="34" charset="0"/>
              </a:rPr>
              <a:t> rich) which is then pumped back up to the lungs to be exchanged for oxygen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blinds(horizontal)">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blinds(horizontal)">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blinds(horizontal)">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3559">
                                            <p:txEl>
                                              <p:pRg st="0" end="0"/>
                                            </p:txEl>
                                          </p:spTgt>
                                        </p:tgtEl>
                                        <p:attrNameLst>
                                          <p:attrName>style.visibility</p:attrName>
                                        </p:attrNameLst>
                                      </p:cBhvr>
                                      <p:to>
                                        <p:strVal val="visible"/>
                                      </p:to>
                                    </p:set>
                                    <p:animEffect transition="in" filter="blinds(horizontal)">
                                      <p:cBhvr>
                                        <p:cTn id="22" dur="500"/>
                                        <p:tgtEl>
                                          <p:spTgt spid="235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3">
            <a:extLst>
              <a:ext uri="{FF2B5EF4-FFF2-40B4-BE49-F238E27FC236}">
                <a16:creationId xmlns:a16="http://schemas.microsoft.com/office/drawing/2014/main" id="{CB19BEA2-55C7-3347-8D65-9C6B5B575D80}"/>
              </a:ext>
            </a:extLst>
          </p:cNvPr>
          <p:cNvSpPr>
            <a:spLocks noGrp="1"/>
          </p:cNvSpPr>
          <p:nvPr>
            <p:ph type="title"/>
          </p:nvPr>
        </p:nvSpPr>
        <p:spPr/>
        <p:txBody>
          <a:bodyPr/>
          <a:lstStyle/>
          <a:p>
            <a:pPr eaLnBrk="1" hangingPunct="1"/>
            <a:r>
              <a:rPr lang="en-GB" altLang="en-US" dirty="0"/>
              <a:t>DISCUSSION</a:t>
            </a:r>
          </a:p>
        </p:txBody>
      </p:sp>
      <p:sp>
        <p:nvSpPr>
          <p:cNvPr id="36867" name="Content Placeholder 4">
            <a:extLst>
              <a:ext uri="{FF2B5EF4-FFF2-40B4-BE49-F238E27FC236}">
                <a16:creationId xmlns:a16="http://schemas.microsoft.com/office/drawing/2014/main" id="{FC16347B-3109-B54F-947C-3CBF31F33CA4}"/>
              </a:ext>
            </a:extLst>
          </p:cNvPr>
          <p:cNvSpPr>
            <a:spLocks noGrp="1"/>
          </p:cNvSpPr>
          <p:nvPr>
            <p:ph idx="1"/>
          </p:nvPr>
        </p:nvSpPr>
        <p:spPr>
          <a:xfrm>
            <a:off x="457200" y="1600200"/>
            <a:ext cx="8229600" cy="3916363"/>
          </a:xfrm>
        </p:spPr>
        <p:txBody>
          <a:bodyPr/>
          <a:lstStyle/>
          <a:p>
            <a:pPr eaLnBrk="1" hangingPunct="1"/>
            <a:r>
              <a:rPr lang="en-GB" altLang="en-US" dirty="0"/>
              <a:t>Discuss the different pulmonary diseases and possible lifestyle interventions to reduce the risk of each of the conditions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7F78AEA3-D15F-4D4C-BAFB-1ED80E9F67E5}"/>
              </a:ext>
            </a:extLst>
          </p:cNvPr>
          <p:cNvSpPr>
            <a:spLocks noGrp="1"/>
          </p:cNvSpPr>
          <p:nvPr>
            <p:ph type="title"/>
          </p:nvPr>
        </p:nvSpPr>
        <p:spPr/>
        <p:txBody>
          <a:bodyPr/>
          <a:lstStyle/>
          <a:p>
            <a:pPr eaLnBrk="1" hangingPunct="1"/>
            <a:r>
              <a:rPr lang="en-GB" altLang="en-US"/>
              <a:t>VIDEO ON PULMONARY DISEASES</a:t>
            </a:r>
          </a:p>
        </p:txBody>
      </p:sp>
      <p:sp>
        <p:nvSpPr>
          <p:cNvPr id="37891" name="Content Placeholder 2">
            <a:extLst>
              <a:ext uri="{FF2B5EF4-FFF2-40B4-BE49-F238E27FC236}">
                <a16:creationId xmlns:a16="http://schemas.microsoft.com/office/drawing/2014/main" id="{21ED5715-9CBE-6148-AB1D-1F7B2BDB3F1B}"/>
              </a:ext>
            </a:extLst>
          </p:cNvPr>
          <p:cNvSpPr>
            <a:spLocks noGrp="1"/>
          </p:cNvSpPr>
          <p:nvPr>
            <p:ph idx="1"/>
          </p:nvPr>
        </p:nvSpPr>
        <p:spPr>
          <a:xfrm>
            <a:off x="457200" y="1600200"/>
            <a:ext cx="8229600" cy="3916363"/>
          </a:xfrm>
        </p:spPr>
        <p:txBody>
          <a:bodyPr/>
          <a:lstStyle/>
          <a:p>
            <a:pPr eaLnBrk="1" hangingPunct="1"/>
            <a:r>
              <a:rPr lang="en-GB" altLang="en-US">
                <a:hlinkClick r:id="rId2"/>
              </a:rPr>
              <a:t>https://www.youtube.com/watch?v=-oHlcuS7AeU</a:t>
            </a:r>
            <a:endParaRPr lang="en-GB" altLang="en-US"/>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2112</TotalTime>
  <Words>923</Words>
  <Application>Microsoft Office PowerPoint</Application>
  <PresentationFormat>On-screen Show (4:3)</PresentationFormat>
  <Paragraphs>74</Paragraphs>
  <Slides>24</Slides>
  <Notes>1</Notes>
  <HiddenSlides>0</HiddenSlides>
  <MMClips>0</MMClips>
  <ScaleCrop>false</ScaleCrop>
  <HeadingPairs>
    <vt:vector size="4" baseType="variant">
      <vt:variant>
        <vt:lpstr>Theme</vt:lpstr>
      </vt:variant>
      <vt:variant>
        <vt:i4>2</vt:i4>
      </vt:variant>
      <vt:variant>
        <vt:lpstr>Slide Titles</vt:lpstr>
      </vt:variant>
      <vt:variant>
        <vt:i4>24</vt:i4>
      </vt:variant>
    </vt:vector>
  </HeadingPairs>
  <TitlesOfParts>
    <vt:vector size="26" baseType="lpstr">
      <vt:lpstr>Default Design</vt:lpstr>
      <vt:lpstr>20140311PresentationUWTSDTemplate</vt:lpstr>
      <vt:lpstr>INTRODUCTION TO PHYSIOLOGY (BMHP5003)</vt:lpstr>
      <vt:lpstr>OBJECTIVES OF THE LESSON</vt:lpstr>
      <vt:lpstr>GROSS ANATOMY OF THE LUNGS</vt:lpstr>
      <vt:lpstr>Task 1 – Condense this paragraph, keeping the most important parts to describe the respiratory system.</vt:lpstr>
      <vt:lpstr>Structure of the Lungs</vt:lpstr>
      <vt:lpstr>Main Structures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Tiny capillaries surround the alveoli and help in the gaseous exchange as you can see there are red ones (oxygenated) and blue ones (deoxygenated) This is where the cardiovascular and respiratory system link together</vt:lpstr>
      <vt:lpstr>PowerPoint Presentation</vt:lpstr>
      <vt:lpstr>PowerPoint Presentation</vt:lpstr>
      <vt:lpstr>The passage of oxygen </vt:lpstr>
      <vt:lpstr>PowerPoint Presentation</vt:lpstr>
      <vt:lpstr>Function </vt:lpstr>
      <vt:lpstr>Mechanics of breathing</vt:lpstr>
      <vt:lpstr>So what is Gaseous Exchange</vt:lpstr>
      <vt:lpstr>Synergy with Cardiovascular System</vt:lpstr>
      <vt:lpstr>DISCUSSION</vt:lpstr>
      <vt:lpstr>VIDEO ON PULMONARY DISEASES</vt:lpstr>
    </vt:vector>
  </TitlesOfParts>
  <Company>Castle Manor Business and Enterprise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Cardiovascular System</dc:title>
  <dc:creator>lcr</dc:creator>
  <cp:lastModifiedBy>Rachael Rivers</cp:lastModifiedBy>
  <cp:revision>51</cp:revision>
  <dcterms:created xsi:type="dcterms:W3CDTF">2011-01-17T09:32:08Z</dcterms:created>
  <dcterms:modified xsi:type="dcterms:W3CDTF">2023-09-18T10:52:24Z</dcterms:modified>
</cp:coreProperties>
</file>