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23"/>
  </p:notesMasterIdLst>
  <p:sldIdLst>
    <p:sldId id="283" r:id="rId3"/>
    <p:sldId id="259" r:id="rId4"/>
    <p:sldId id="264" r:id="rId5"/>
    <p:sldId id="263" r:id="rId6"/>
    <p:sldId id="261" r:id="rId7"/>
    <p:sldId id="258" r:id="rId8"/>
    <p:sldId id="266" r:id="rId9"/>
    <p:sldId id="267" r:id="rId10"/>
    <p:sldId id="268" r:id="rId11"/>
    <p:sldId id="270" r:id="rId12"/>
    <p:sldId id="269" r:id="rId13"/>
    <p:sldId id="260" r:id="rId14"/>
    <p:sldId id="284" r:id="rId15"/>
    <p:sldId id="278" r:id="rId16"/>
    <p:sldId id="279" r:id="rId17"/>
    <p:sldId id="280" r:id="rId18"/>
    <p:sldId id="282" r:id="rId19"/>
    <p:sldId id="281" r:id="rId20"/>
    <p:sldId id="277" r:id="rId21"/>
    <p:sldId id="28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4343"/>
    <a:srgbClr val="23B895"/>
    <a:srgbClr val="E894B4"/>
    <a:srgbClr val="FF9933"/>
    <a:srgbClr val="D9F7EF"/>
    <a:srgbClr val="D2F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49326" autoAdjust="0"/>
  </p:normalViewPr>
  <p:slideViewPr>
    <p:cSldViewPr>
      <p:cViewPr varScale="1">
        <p:scale>
          <a:sx n="56" d="100"/>
          <a:sy n="56" d="100"/>
        </p:scale>
        <p:origin x="1828" y="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ABEA1E-11C3-4AE5-BCA6-0B38B7881B50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874A0-2C7D-4909-A6B9-FC7C0881B7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178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2250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8644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950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4459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1305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2423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6919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1874A0-2C7D-4909-A6B9-FC7C0881B7B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373611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4442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1874A0-2C7D-4909-A6B9-FC7C0881B7B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65044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5551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401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61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317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195C7-781E-4876-BC4F-93CCAE9E1ABF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FCA38-7B05-4B1C-A2DF-3D4C7F2E0AD7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DA799-34B2-4D14-8C27-68B4E8BD7461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707088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2CA4-07AD-43DF-8ECF-B60CD3E58F23}" type="datetime1">
              <a:rPr lang="en-GB" smtClean="0"/>
              <a:t>03/07/2025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9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813EB-555E-415D-8E7D-3C009C5F742F}" type="datetime1">
              <a:rPr lang="en-GB" smtClean="0"/>
              <a:t>03/07/2025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13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0CB6B-74BE-4DAC-A0A3-FC97D3EE416E}" type="datetime1">
              <a:rPr lang="en-GB" smtClean="0"/>
              <a:t>03/07/2025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94991-65EE-417A-B15C-C8A43BB89EC0}" type="datetime1">
              <a:rPr lang="en-GB" smtClean="0"/>
              <a:t>03/07/2025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35D89-CECE-4614-9A71-8884EBC4E23A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B65AB-9869-4F52-B051-8563B0EFA261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34946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8B59B-A57A-48EA-9272-3680D88DE53F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0F862-9FAC-4E4C-832B-06199E729B72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69607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195C7-781E-4876-BC4F-93CCAE9E1ABF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27495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FCA38-7B05-4B1C-A2DF-3D4C7F2E0AD7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94004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DA799-34B2-4D14-8C27-68B4E8BD7461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54326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707088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2CA4-07AD-43DF-8ECF-B60CD3E58F23}" type="datetime1">
              <a:rPr lang="en-GB" smtClean="0"/>
              <a:t>03/07/2025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9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10571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813EB-555E-415D-8E7D-3C009C5F742F}" type="datetime1">
              <a:rPr lang="en-GB" smtClean="0"/>
              <a:t>03/07/2025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13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80351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0CB6B-74BE-4DAC-A0A3-FC97D3EE416E}" type="datetime1">
              <a:rPr lang="en-GB" smtClean="0"/>
              <a:t>03/07/2025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8763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94991-65EE-417A-B15C-C8A43BB89EC0}" type="datetime1">
              <a:rPr lang="en-GB" smtClean="0"/>
              <a:t>03/07/2025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66813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35D89-CECE-4614-9A71-8884EBC4E23A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14984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B65AB-9869-4F52-B051-8563B0EFA261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34946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57054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8B59B-A57A-48EA-9272-3680D88DE53F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99729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0F862-9FAC-4E4C-832B-06199E729B72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69607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9131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7CF5F04-76BA-4BFD-BD21-147F403F557A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7CF5F04-76BA-4BFD-BD21-147F403F557A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81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53D83E-79D2-4460-89B4-91B103C505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8800" dirty="0">
                <a:solidFill>
                  <a:srgbClr val="FF0000"/>
                </a:solidFill>
              </a:rPr>
              <a:t>Global Business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17B224-E132-4667-855E-8944BFB3C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209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F02A8-9C14-4532-8B5E-01A4CFC00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70793-79EE-4151-85C0-8213953FAD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enterprise: purpose and goals</a:t>
            </a:r>
          </a:p>
          <a:p>
            <a:r>
              <a:rPr lang="en-GB" dirty="0"/>
              <a:t>Stakeholders and responsibilities</a:t>
            </a:r>
          </a:p>
          <a:p>
            <a:r>
              <a:rPr lang="en-GB" dirty="0"/>
              <a:t>It starts with entrepreneurs</a:t>
            </a:r>
          </a:p>
          <a:p>
            <a:r>
              <a:rPr lang="en-GB" dirty="0"/>
              <a:t>The company</a:t>
            </a:r>
          </a:p>
          <a:p>
            <a:pPr marL="738900" indent="-342900">
              <a:buFont typeface="Wingdings" panose="05000000000000000000" pitchFamily="2" charset="2"/>
              <a:buChar char="Ø"/>
            </a:pPr>
            <a:r>
              <a:rPr lang="en-GB" dirty="0"/>
              <a:t>     Business functions</a:t>
            </a:r>
          </a:p>
          <a:p>
            <a:pPr marL="738900" indent="-342900">
              <a:buFont typeface="Wingdings" panose="05000000000000000000" pitchFamily="2" charset="2"/>
              <a:buChar char="Ø"/>
            </a:pPr>
            <a:r>
              <a:rPr lang="en-GB" dirty="0"/>
              <a:t>     The multinational enterprise (MNE)</a:t>
            </a:r>
          </a:p>
          <a:p>
            <a:pPr marL="738900" indent="-342900">
              <a:buFont typeface="Wingdings" panose="05000000000000000000" pitchFamily="2" charset="2"/>
              <a:buChar char="Ø"/>
            </a:pPr>
            <a:r>
              <a:rPr lang="en-GB" dirty="0"/>
              <a:t>     Corporate governance</a:t>
            </a:r>
          </a:p>
          <a:p>
            <a:r>
              <a:rPr lang="en-GB" dirty="0"/>
              <a:t> Globalisation</a:t>
            </a:r>
          </a:p>
          <a:p>
            <a:r>
              <a:rPr lang="en-GB" dirty="0"/>
              <a:t>MNE internationalization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D85303-3E96-4D9D-B58E-00E55CE9C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4799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328C1-9109-4CA4-BFC2-00130E8F0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does the enterprise </a:t>
            </a:r>
            <a:br>
              <a:rPr lang="en-GB" dirty="0"/>
            </a:br>
            <a:r>
              <a:rPr lang="en-GB" dirty="0"/>
              <a:t>exist to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CE8F81-28F2-4476-BA28-7434E02C5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2269232"/>
            <a:ext cx="8229600" cy="4588768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Business </a:t>
            </a:r>
            <a:r>
              <a:rPr lang="en-GB" dirty="0"/>
              <a:t>covers any economic activity which provides goods or services in exchange for some payment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International business </a:t>
            </a:r>
            <a:r>
              <a:rPr lang="en-GB" dirty="0"/>
              <a:t>covers any business which straddles at least two countries</a:t>
            </a:r>
          </a:p>
          <a:p>
            <a:r>
              <a:rPr lang="en-GB" dirty="0"/>
              <a:t>The business enterprise can be:</a:t>
            </a:r>
          </a:p>
          <a:p>
            <a:pPr marL="738900" indent="-342900">
              <a:buFont typeface="Wingdings" panose="05000000000000000000" pitchFamily="2" charset="2"/>
              <a:buChar char="Ø"/>
            </a:pPr>
            <a:r>
              <a:rPr lang="en-GB" dirty="0"/>
              <a:t> 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For profit </a:t>
            </a:r>
            <a:r>
              <a:rPr lang="en-GB" dirty="0"/>
              <a:t>– aiming to make money</a:t>
            </a:r>
          </a:p>
          <a:p>
            <a:pPr marL="738900" indent="-342900">
              <a:buFont typeface="Wingdings" panose="05000000000000000000" pitchFamily="2" charset="2"/>
              <a:buChar char="Ø"/>
            </a:pPr>
            <a:r>
              <a:rPr lang="en-GB" dirty="0"/>
              <a:t> 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Not-for-profit</a:t>
            </a:r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/>
              <a:t>– serving a social cause</a:t>
            </a:r>
          </a:p>
          <a:p>
            <a:pPr marL="738900" indent="-342900">
              <a:buFont typeface="Wingdings" panose="05000000000000000000" pitchFamily="2" charset="2"/>
              <a:buChar char="Ø"/>
            </a:pPr>
            <a:r>
              <a:rPr lang="en-GB" dirty="0"/>
              <a:t> 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Social enterprise </a:t>
            </a:r>
            <a:r>
              <a:rPr lang="en-GB" dirty="0"/>
              <a:t>– a blend of the other two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EF221F-3471-41CF-B0C1-D50280C8A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41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E8A35-1FFA-45D6-8DC9-335EA2BBE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Stakeholders: a global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9E8EC-ACB6-48D7-AEF3-2AE32C2706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16608"/>
            <a:ext cx="8229600" cy="48768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stakeholder </a:t>
            </a:r>
            <a:r>
              <a:rPr lang="en-GB" dirty="0"/>
              <a:t>is any individual, group, or even society in general that affects or is affected by an organization’s activities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Corporate social responsibility (CSR) </a:t>
            </a:r>
            <a:r>
              <a:rPr lang="en-GB" dirty="0"/>
              <a:t>recognizes the wider role of businesses in society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Sustainability</a:t>
            </a:r>
            <a:r>
              <a:rPr lang="en-GB" dirty="0"/>
              <a:t>: Business should be carried out in ways that do not jeopardize future generations’ ability to fulfil their needs</a:t>
            </a:r>
          </a:p>
          <a:p>
            <a:r>
              <a:rPr lang="en-GB" dirty="0"/>
              <a:t>Stakeholder interests infuse entire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supply chains </a:t>
            </a:r>
            <a:r>
              <a:rPr lang="en-GB" dirty="0"/>
              <a:t>in the global environment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11D03C-D421-45A8-BA94-02ACC2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098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0D39BB1-200D-4E03-B7AC-3CC1F077B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1F86AAE-E311-40A1-8B0E-D2B43D25E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5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2241DD-5C30-426F-965D-E7C4262D9C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212" y="1844824"/>
            <a:ext cx="8075239" cy="43204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AD711F-21FD-488D-913A-CDEE7974B1FA}"/>
              </a:ext>
            </a:extLst>
          </p:cNvPr>
          <p:cNvSpPr txBox="1"/>
          <p:nvPr/>
        </p:nvSpPr>
        <p:spPr>
          <a:xfrm>
            <a:off x="467544" y="620688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Stakeholders - local and global</a:t>
            </a:r>
          </a:p>
        </p:txBody>
      </p:sp>
    </p:spTree>
    <p:extLst>
      <p:ext uri="{BB962C8B-B14F-4D97-AF65-F5344CB8AC3E}">
        <p14:creationId xmlns:p14="http://schemas.microsoft.com/office/powerpoint/2010/main" val="451485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entrepreneur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7907" y="1916832"/>
            <a:ext cx="8229600" cy="4176464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entrepreneur</a:t>
            </a:r>
            <a:r>
              <a:rPr lang="en-GB" dirty="0"/>
              <a:t> starts up the business, and takes full responsibility for its activities</a:t>
            </a:r>
          </a:p>
          <a:p>
            <a:endParaRPr lang="en-GB" dirty="0"/>
          </a:p>
          <a:p>
            <a:r>
              <a:rPr lang="en-GB" dirty="0"/>
              <a:t>The vast majority of the world’s businesses are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small-to-medium size enterprises (SMEs)</a:t>
            </a:r>
            <a:r>
              <a:rPr lang="en-GB" dirty="0"/>
              <a:t>, which range from only one person up to 249 people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5645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E2037-1B1E-4FD8-836E-DA0308CA1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Forming a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1FE3A-3774-4F17-B1F6-FBF9F09341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256" y="1823998"/>
            <a:ext cx="8229600" cy="4876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Registering a business as a company establishes it as a separate legal entity</a:t>
            </a:r>
          </a:p>
          <a:p>
            <a:r>
              <a:rPr lang="en-GB" dirty="0"/>
              <a:t>The company’s owners, or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shareholders</a:t>
            </a:r>
            <a:r>
              <a:rPr lang="en-GB" dirty="0"/>
              <a:t>, usually enjoy limited liability for the company’s debts and obligations</a:t>
            </a:r>
          </a:p>
          <a:p>
            <a:r>
              <a:rPr lang="en-GB" dirty="0"/>
              <a:t>A company may be:</a:t>
            </a:r>
          </a:p>
          <a:p>
            <a:pPr marL="738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Private</a:t>
            </a:r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/>
              <a:t>– owned by insiders whose shares are not traded</a:t>
            </a:r>
          </a:p>
          <a:p>
            <a:pPr marL="738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Public</a:t>
            </a:r>
            <a:r>
              <a:rPr lang="en-GB" dirty="0"/>
              <a:t> – listed on a stock exchange, where its shares (or  a portion of them) are publicly traded</a:t>
            </a:r>
          </a:p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initial public offering (IPO) </a:t>
            </a:r>
            <a:r>
              <a:rPr lang="en-GB" dirty="0"/>
              <a:t>is the company’s first offering of shares to the public.</a:t>
            </a:r>
          </a:p>
          <a:p>
            <a:pPr marL="0" indent="0">
              <a:buNone/>
            </a:pPr>
            <a:r>
              <a:rPr lang="en-GB" dirty="0"/>
              <a:t>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0EFF38-697D-476B-BBE4-50D6A267D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6523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3FC18-54F0-4D18-A243-ACBF40811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Functions within the enterprise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8286B-30B5-42E0-A9AE-BC23AC87D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68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Finance and accounting </a:t>
            </a:r>
            <a:r>
              <a:rPr lang="en-GB" dirty="0"/>
              <a:t>– control of revenue and outgoings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Operations </a:t>
            </a:r>
            <a:r>
              <a:rPr lang="en-GB" dirty="0"/>
              <a:t>– process of producing a product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Logistics and supply chain management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Human Resource Management (HRM) </a:t>
            </a:r>
            <a:r>
              <a:rPr lang="en-GB" dirty="0"/>
              <a:t>– managing people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Marketing</a:t>
            </a:r>
            <a:r>
              <a:rPr lang="en-GB" dirty="0"/>
              <a:t> – satisfying the needs and expectations of customers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Sales</a:t>
            </a:r>
            <a:r>
              <a:rPr lang="en-GB" dirty="0"/>
              <a:t> – selling the company’s products and services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Research &amp; Development (R&amp;D) </a:t>
            </a:r>
            <a:r>
              <a:rPr lang="en-GB" dirty="0"/>
              <a:t>– innovation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IT and support services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Public relations (PR) and communications</a:t>
            </a:r>
            <a:r>
              <a:rPr lang="en-GB" dirty="0"/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9DD22-11AA-4576-B8B8-1665A9D41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1219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D4D6D1A-93FE-45ED-A0FA-1272C1A77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C1E9549-0988-4575-B0C6-450147A2C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9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D6B59A-84C5-4B95-9BDE-51FFC31DE1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1628800"/>
            <a:ext cx="6912768" cy="46085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5BAB010-36E7-4606-B2F5-229035A2755C}"/>
              </a:ext>
            </a:extLst>
          </p:cNvPr>
          <p:cNvSpPr txBox="1"/>
          <p:nvPr/>
        </p:nvSpPr>
        <p:spPr>
          <a:xfrm>
            <a:off x="539552" y="764704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Functions within the enterprise</a:t>
            </a:r>
          </a:p>
        </p:txBody>
      </p:sp>
    </p:spTree>
    <p:extLst>
      <p:ext uri="{BB962C8B-B14F-4D97-AF65-F5344CB8AC3E}">
        <p14:creationId xmlns:p14="http://schemas.microsoft.com/office/powerpoint/2010/main" val="1389276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4A87E-2ABF-4380-871B-E39E9458B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Corporate governance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8B552-6B0A-4F65-A8EB-36F105B0E3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highest level of decision making within the company</a:t>
            </a:r>
          </a:p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board of directors </a:t>
            </a:r>
            <a:r>
              <a:rPr lang="en-GB" dirty="0"/>
              <a:t>–</a:t>
            </a:r>
          </a:p>
          <a:p>
            <a:pPr marL="774900" indent="-342900">
              <a:buFont typeface="Wingdings" panose="05000000000000000000" pitchFamily="2" charset="2"/>
              <a:buChar char="Ø"/>
            </a:pPr>
            <a:r>
              <a:rPr lang="en-GB" dirty="0"/>
              <a:t>One-tier board – as in the US and UK</a:t>
            </a:r>
          </a:p>
          <a:p>
            <a:pPr marL="774900" indent="-342900">
              <a:buFont typeface="Wingdings" panose="05000000000000000000" pitchFamily="2" charset="2"/>
              <a:buChar char="Ø"/>
            </a:pPr>
            <a:r>
              <a:rPr lang="en-GB" dirty="0"/>
              <a:t>Two-tier board – as in many European countries; includes stakeholder representatives on the supervisory board</a:t>
            </a:r>
          </a:p>
          <a:p>
            <a:r>
              <a:rPr lang="en-GB" dirty="0"/>
              <a:t>The company’s highest executive officer is the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CEO</a:t>
            </a:r>
            <a:r>
              <a:rPr lang="en-GB" dirty="0"/>
              <a:t>, its Chief Executive Officer, who reports to the board</a:t>
            </a:r>
          </a:p>
          <a:p>
            <a:r>
              <a:rPr lang="en-GB" dirty="0"/>
              <a:t>The board consists of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executive directors</a:t>
            </a:r>
            <a:r>
              <a:rPr lang="en-GB" dirty="0"/>
              <a:t>, who actively manage the company, and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  non-executive directors</a:t>
            </a:r>
            <a:r>
              <a:rPr lang="en-GB" dirty="0"/>
              <a:t>, who are independent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DEE2AD-020A-4200-98D2-04ADA46F1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7713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3FDD8-0C9F-4B45-AAB6-F31F35331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Corporate governance framework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F9EA5E-92C7-4533-87F8-D53848B46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28FAFC-2287-442C-81F8-0B82354D6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E4C8E9-4F0A-4E4D-997F-FED74ADF75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6928" y="2060848"/>
            <a:ext cx="6563072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0637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67202-A262-443B-8F1D-1B06DF0E5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What is globalization?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EB72D-EE7F-42FD-B6F4-06B321B683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Movement of products, people, money, companies and information across national boundaries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Globalization of production</a:t>
            </a:r>
          </a:p>
          <a:p>
            <a:pPr marL="594900" indent="-342900">
              <a:buFont typeface="Wingdings" panose="05000000000000000000" pitchFamily="2" charset="2"/>
              <a:buChar char="Ø"/>
            </a:pPr>
            <a:r>
              <a:rPr lang="en-GB" dirty="0"/>
              <a:t>MNEs’ ability to organize different stages of production  in global supply chains</a:t>
            </a:r>
          </a:p>
          <a:p>
            <a:pPr marL="594900" indent="-342900">
              <a:buFont typeface="Wingdings" panose="05000000000000000000" pitchFamily="2" charset="2"/>
              <a:buChar char="Ø"/>
            </a:pPr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value chain </a:t>
            </a:r>
            <a:r>
              <a:rPr lang="en-GB" dirty="0"/>
              <a:t>– successive stages of production, each adding value to the finished product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Globalization of markets</a:t>
            </a:r>
          </a:p>
          <a:p>
            <a:pPr marL="594900" indent="-342900">
              <a:buFont typeface="Wingdings" panose="05000000000000000000" pitchFamily="2" charset="2"/>
              <a:buChar char="Ø"/>
            </a:pPr>
            <a:r>
              <a:rPr lang="en-GB" dirty="0"/>
              <a:t> MNEs’ ability to serve customers with their products around the world</a:t>
            </a:r>
          </a:p>
          <a:p>
            <a:pPr marL="594900" indent="-342900">
              <a:buFont typeface="Wingdings" panose="05000000000000000000" pitchFamily="2" charset="2"/>
              <a:buChar char="Ø"/>
            </a:pPr>
            <a:r>
              <a:rPr lang="en-GB" dirty="0"/>
              <a:t> Ability to adapt to different needs in different countries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D3A4DB-7BAF-4A37-A0A1-F65F67187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3891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4C4AE-58DE-47C7-93FF-01BDD5E414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05A4F9-2868-4B31-960E-10220255C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665FBD-EF86-4371-BD2C-83EC15289B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719" y="1734421"/>
            <a:ext cx="8498561" cy="4535817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2882008B-1610-4DDB-A8CD-7B18E4034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6562725" cy="990600"/>
          </a:xfrm>
        </p:spPr>
        <p:txBody>
          <a:bodyPr>
            <a:normAutofit/>
          </a:bodyPr>
          <a:lstStyle/>
          <a:p>
            <a:r>
              <a:rPr lang="en-GB" sz="3600" dirty="0"/>
              <a:t>Globalization processes</a:t>
            </a:r>
          </a:p>
        </p:txBody>
      </p:sp>
    </p:spTree>
    <p:extLst>
      <p:ext uri="{BB962C8B-B14F-4D97-AF65-F5344CB8AC3E}">
        <p14:creationId xmlns:p14="http://schemas.microsoft.com/office/powerpoint/2010/main" val="1501023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9D508-E7E3-4727-8951-08CD29701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Country 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2D2BA-1A30-43E9-A4A4-B900CE82B2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981200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Economic development </a:t>
            </a:r>
            <a:r>
              <a:rPr lang="en-GB" dirty="0"/>
              <a:t>transforms countries and societies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Industrialization</a:t>
            </a:r>
            <a:r>
              <a:rPr lang="en-GB" dirty="0"/>
              <a:t> transforms an economy from mainly agricultural production to factory production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Developed countries </a:t>
            </a:r>
            <a:r>
              <a:rPr lang="en-GB" dirty="0"/>
              <a:t>– those whose industrialization has reached maturity, and whose economies have become more service-based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Developing countries </a:t>
            </a:r>
            <a:r>
              <a:rPr lang="en-GB" dirty="0"/>
              <a:t>– those in the process of industrialization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A2C148-B5E8-49F7-B597-E43B340F6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7892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FE0C1-C0DD-4C9C-ADD9-9F2C2320D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Country differences (cont’d)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00041-A27D-4A22-928D-3B0573DA01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Transition economies </a:t>
            </a:r>
            <a:r>
              <a:rPr lang="en-GB" dirty="0"/>
              <a:t>– those shifting from state planning to market-based systems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Least-developed countries </a:t>
            </a:r>
            <a:r>
              <a:rPr lang="en-GB" dirty="0"/>
              <a:t>– the poorest and least developed of the group of developing countries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Emerging economies </a:t>
            </a:r>
            <a:r>
              <a:rPr lang="en-GB" dirty="0"/>
              <a:t>– fast-growing developing economies</a:t>
            </a:r>
          </a:p>
          <a:p>
            <a:pPr marL="702900" indent="-342900">
              <a:buFont typeface="Wingdings" panose="05000000000000000000" pitchFamily="2" charset="2"/>
              <a:buChar char="Ø"/>
            </a:pPr>
            <a:r>
              <a:rPr lang="en-GB" dirty="0"/>
              <a:t>Originally 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BRIC</a:t>
            </a:r>
            <a:r>
              <a:rPr lang="en-GB" dirty="0"/>
              <a:t> countries (Brazil, Russia, India and China)</a:t>
            </a:r>
          </a:p>
          <a:p>
            <a:pPr marL="702900" indent="-342900">
              <a:buFont typeface="Wingdings" panose="05000000000000000000" pitchFamily="2" charset="2"/>
              <a:buChar char="Ø"/>
            </a:pPr>
            <a:r>
              <a:rPr lang="en-GB" dirty="0"/>
              <a:t>Now, countries gaining in economic influence in the global economy, such as South Africa, Indonesia, Mexico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2085C1-161D-44E0-87E8-B4D60FE54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356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9749D-7AA0-48B8-8E3A-49ED0D36A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do MNEs internationalize?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D8E75-9980-4051-96F2-67AB3491D1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Pull factors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New markets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Greater efficiency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Proximity to resources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Access to technology and skills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Proximity to customers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Push factors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Market saturation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Economic downturn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Taxation and regulatory changes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38F243-EE16-4D0D-9926-DDC39B5D4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1251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8C39D-AC70-465D-ABAD-BF7479BB2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internationalization decision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FC05A-1FC3-4176-9A46-EC7099213E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889" y="2060848"/>
            <a:ext cx="8229600" cy="48768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mode of internationalization </a:t>
            </a:r>
            <a:r>
              <a:rPr lang="en-GB" dirty="0"/>
              <a:t>differs between locations and different stages of production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Export </a:t>
            </a:r>
            <a:r>
              <a:rPr lang="en-GB" dirty="0"/>
              <a:t>is often chosen as an entry mode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Foreign direct investment (FDI) </a:t>
            </a:r>
            <a:r>
              <a:rPr lang="en-GB" dirty="0"/>
              <a:t>involves ownership and control of foreign assets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Higher risk and long-term commitment involved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Often carried out through a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joint venture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Outsourced production </a:t>
            </a:r>
            <a:r>
              <a:rPr lang="en-GB" dirty="0"/>
              <a:t>– manufacturing by another company under licence from the brand owner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D1BE86-DA4C-47F2-A82B-AC8C96322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5481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8F59A-8298-4D7D-A211-3275C542B6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Modes of internationalization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87A89A-0C08-4F16-A7DB-0F0FCCBD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2ECE54-CEE5-4096-B8C6-794AAE6DA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18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88F184-27F2-473D-8E69-50292242A9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751526"/>
            <a:ext cx="7632848" cy="4341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49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CD88E-0A46-4D43-AEC3-EFBB213FC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CDDF0-762D-4E92-978E-720928E5F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962912"/>
            <a:ext cx="8229600" cy="4876800"/>
          </a:xfrm>
        </p:spPr>
        <p:txBody>
          <a:bodyPr/>
          <a:lstStyle/>
          <a:p>
            <a:r>
              <a:rPr lang="en-GB" dirty="0"/>
              <a:t>The enterprise: purpose and goals</a:t>
            </a:r>
          </a:p>
          <a:p>
            <a:r>
              <a:rPr lang="en-GB" dirty="0"/>
              <a:t>Stakeholders and responsibilities</a:t>
            </a:r>
          </a:p>
          <a:p>
            <a:r>
              <a:rPr lang="en-GB" dirty="0"/>
              <a:t>It starts with entrepreneurs</a:t>
            </a:r>
          </a:p>
          <a:p>
            <a:r>
              <a:rPr lang="en-GB" dirty="0"/>
              <a:t>The company</a:t>
            </a:r>
          </a:p>
          <a:p>
            <a:r>
              <a:rPr lang="en-GB" dirty="0"/>
              <a:t>     Business functions</a:t>
            </a:r>
          </a:p>
          <a:p>
            <a:r>
              <a:rPr lang="en-GB" dirty="0"/>
              <a:t>     The multinational enterprise (MNE)</a:t>
            </a:r>
          </a:p>
          <a:p>
            <a:r>
              <a:rPr lang="en-GB" dirty="0"/>
              <a:t>     Corporate governance</a:t>
            </a:r>
          </a:p>
          <a:p>
            <a:r>
              <a:rPr lang="en-GB" dirty="0"/>
              <a:t> Globalisation</a:t>
            </a:r>
          </a:p>
          <a:p>
            <a:r>
              <a:rPr lang="en-GB" dirty="0"/>
              <a:t>MNE internationalization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8F9D6C-18AE-44E9-9BE0-60309E12D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7091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37D4-4ED2-8BAE-6B59-4B38DA439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65457-7179-26E2-9DA8-EBD1417414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Morrison, J. (2023) </a:t>
            </a:r>
            <a:r>
              <a:rPr lang="en-GB" i="1" dirty="0"/>
              <a:t>The Global Business Environment: Sustainability in the Balance</a:t>
            </a:r>
            <a:r>
              <a:rPr lang="en-GB" dirty="0"/>
              <a:t>. Bloomsbury </a:t>
            </a:r>
            <a:r>
              <a:rPr lang="en-GB"/>
              <a:t>Publishing.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Whittington, R., </a:t>
            </a:r>
            <a:r>
              <a:rPr lang="en-GB" dirty="0" err="1"/>
              <a:t>Regnér</a:t>
            </a:r>
            <a:r>
              <a:rPr lang="en-GB" dirty="0"/>
              <a:t>, P., Angwin, D., Johnson, G. and Scholes, K. (2023) Exploring Strategy: Text and Cases. 13th </a:t>
            </a:r>
            <a:r>
              <a:rPr lang="en-GB" dirty="0" err="1"/>
              <a:t>edn</a:t>
            </a:r>
            <a:r>
              <a:rPr lang="en-GB" dirty="0"/>
              <a:t>. Pearson International.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2CC51D-D821-C60B-984A-DBECA98AD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8371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ustom 22">
      <a:dk1>
        <a:srgbClr val="292934"/>
      </a:dk1>
      <a:lt1>
        <a:srgbClr val="FFFFFF"/>
      </a:lt1>
      <a:dk2>
        <a:srgbClr val="172A4A"/>
      </a:dk2>
      <a:lt2>
        <a:srgbClr val="FDD29E"/>
      </a:lt2>
      <a:accent1>
        <a:srgbClr val="444C70"/>
      </a:accent1>
      <a:accent2>
        <a:srgbClr val="F29E97"/>
      </a:accent2>
      <a:accent3>
        <a:srgbClr val="55618C"/>
      </a:accent3>
      <a:accent4>
        <a:srgbClr val="E5C1C3"/>
      </a:accent4>
      <a:accent5>
        <a:srgbClr val="172A4A"/>
      </a:accent5>
      <a:accent6>
        <a:srgbClr val="FDD29E"/>
      </a:accent6>
      <a:hlink>
        <a:srgbClr val="444C70"/>
      </a:hlink>
      <a:folHlink>
        <a:srgbClr val="55618C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larity">
  <a:themeElements>
    <a:clrScheme name="Custom 22">
      <a:dk1>
        <a:srgbClr val="292934"/>
      </a:dk1>
      <a:lt1>
        <a:srgbClr val="FFFFFF"/>
      </a:lt1>
      <a:dk2>
        <a:srgbClr val="172A4A"/>
      </a:dk2>
      <a:lt2>
        <a:srgbClr val="FDD29E"/>
      </a:lt2>
      <a:accent1>
        <a:srgbClr val="444C70"/>
      </a:accent1>
      <a:accent2>
        <a:srgbClr val="F29E97"/>
      </a:accent2>
      <a:accent3>
        <a:srgbClr val="55618C"/>
      </a:accent3>
      <a:accent4>
        <a:srgbClr val="E5C1C3"/>
      </a:accent4>
      <a:accent5>
        <a:srgbClr val="172A4A"/>
      </a:accent5>
      <a:accent6>
        <a:srgbClr val="FDD29E"/>
      </a:accent6>
      <a:hlink>
        <a:srgbClr val="444C70"/>
      </a:hlink>
      <a:folHlink>
        <a:srgbClr val="55618C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670</TotalTime>
  <Words>932</Words>
  <Application>Microsoft Office PowerPoint</Application>
  <PresentationFormat>On-screen Show (4:3)</PresentationFormat>
  <Paragraphs>147</Paragraphs>
  <Slides>20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Wingdings</vt:lpstr>
      <vt:lpstr>Clarity</vt:lpstr>
      <vt:lpstr>1_Clarity</vt:lpstr>
      <vt:lpstr>PowerPoint Presentation</vt:lpstr>
      <vt:lpstr>Objectives</vt:lpstr>
      <vt:lpstr>What does the enterprise  exist to do?</vt:lpstr>
      <vt:lpstr>Stakeholders: a global perspective</vt:lpstr>
      <vt:lpstr>PowerPoint Presentation</vt:lpstr>
      <vt:lpstr>The entrepreneur</vt:lpstr>
      <vt:lpstr>Forming a company</vt:lpstr>
      <vt:lpstr>Functions within the enterprise</vt:lpstr>
      <vt:lpstr>PowerPoint Presentation</vt:lpstr>
      <vt:lpstr>Corporate governance</vt:lpstr>
      <vt:lpstr>Corporate governance framework</vt:lpstr>
      <vt:lpstr>What is globalization?</vt:lpstr>
      <vt:lpstr>Globalization processes</vt:lpstr>
      <vt:lpstr>Country differences</vt:lpstr>
      <vt:lpstr>Country differences (cont’d)</vt:lpstr>
      <vt:lpstr>Why do MNEs internationalize?</vt:lpstr>
      <vt:lpstr>The internationalization decision</vt:lpstr>
      <vt:lpstr>Modes of internationalization</vt:lpstr>
      <vt:lpstr>Summary</vt:lpstr>
      <vt:lpstr>References</vt:lpstr>
    </vt:vector>
  </TitlesOfParts>
  <Company>Springer-SBM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Ali, Sophiya</dc:creator>
  <cp:lastModifiedBy>Anthony Burns</cp:lastModifiedBy>
  <cp:revision>138</cp:revision>
  <dcterms:created xsi:type="dcterms:W3CDTF">2018-09-25T13:16:50Z</dcterms:created>
  <dcterms:modified xsi:type="dcterms:W3CDTF">2025-07-03T09:56:38Z</dcterms:modified>
</cp:coreProperties>
</file>