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5" r:id="rId2"/>
    <p:sldMasterId id="2147483670" r:id="rId3"/>
  </p:sldMasterIdLst>
  <p:notesMasterIdLst>
    <p:notesMasterId r:id="rId23"/>
  </p:notesMasterIdLst>
  <p:sldIdLst>
    <p:sldId id="256" r:id="rId4"/>
    <p:sldId id="740" r:id="rId5"/>
    <p:sldId id="676" r:id="rId6"/>
    <p:sldId id="259" r:id="rId7"/>
    <p:sldId id="260" r:id="rId8"/>
    <p:sldId id="714" r:id="rId9"/>
    <p:sldId id="709" r:id="rId10"/>
    <p:sldId id="715" r:id="rId11"/>
    <p:sldId id="708" r:id="rId12"/>
    <p:sldId id="713" r:id="rId13"/>
    <p:sldId id="712" r:id="rId14"/>
    <p:sldId id="710" r:id="rId15"/>
    <p:sldId id="711" r:id="rId16"/>
    <p:sldId id="724" r:id="rId17"/>
    <p:sldId id="725" r:id="rId18"/>
    <p:sldId id="716" r:id="rId19"/>
    <p:sldId id="717" r:id="rId20"/>
    <p:sldId id="738" r:id="rId21"/>
    <p:sldId id="42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3004" autoAdjust="0"/>
  </p:normalViewPr>
  <p:slideViewPr>
    <p:cSldViewPr snapToGrid="0">
      <p:cViewPr varScale="1">
        <p:scale>
          <a:sx n="70" d="100"/>
          <a:sy n="70" d="100"/>
        </p:scale>
        <p:origin x="120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delSld">
      <pc:chgData name="Rhiannon Akers" userId="fb3c9d12-5c8c-42d7-8dc7-d872d7a3d202" providerId="ADAL" clId="{80AABDCA-A693-4F09-99FD-F26609E442FC}" dt="2026-05-08T14:03:58.299" v="14" actId="47"/>
      <pc:docMkLst>
        <pc:docMk/>
      </pc:docMkLst>
      <pc:sldChg chg="del">
        <pc:chgData name="Rhiannon Akers" userId="fb3c9d12-5c8c-42d7-8dc7-d872d7a3d202" providerId="ADAL" clId="{80AABDCA-A693-4F09-99FD-F26609E442FC}" dt="2026-05-08T14:03:48.197" v="3" actId="47"/>
        <pc:sldMkLst>
          <pc:docMk/>
          <pc:sldMk cId="67998359" sldId="263"/>
        </pc:sldMkLst>
      </pc:sldChg>
      <pc:sldChg chg="del">
        <pc:chgData name="Rhiannon Akers" userId="fb3c9d12-5c8c-42d7-8dc7-d872d7a3d202" providerId="ADAL" clId="{80AABDCA-A693-4F09-99FD-F26609E442FC}" dt="2026-05-08T14:03:48.545" v="4" actId="47"/>
        <pc:sldMkLst>
          <pc:docMk/>
          <pc:sldMk cId="2968737478" sldId="265"/>
        </pc:sldMkLst>
      </pc:sldChg>
      <pc:sldChg chg="del">
        <pc:chgData name="Rhiannon Akers" userId="fb3c9d12-5c8c-42d7-8dc7-d872d7a3d202" providerId="ADAL" clId="{80AABDCA-A693-4F09-99FD-F26609E442FC}" dt="2026-05-08T14:03:47.222" v="1" actId="47"/>
        <pc:sldMkLst>
          <pc:docMk/>
          <pc:sldMk cId="3170834927" sldId="282"/>
        </pc:sldMkLst>
      </pc:sldChg>
      <pc:sldChg chg="del">
        <pc:chgData name="Rhiannon Akers" userId="fb3c9d12-5c8c-42d7-8dc7-d872d7a3d202" providerId="ADAL" clId="{80AABDCA-A693-4F09-99FD-F26609E442FC}" dt="2026-05-08T14:03:46.351" v="0" actId="47"/>
        <pc:sldMkLst>
          <pc:docMk/>
          <pc:sldMk cId="2922622423" sldId="295"/>
        </pc:sldMkLst>
      </pc:sldChg>
      <pc:sldChg chg="del">
        <pc:chgData name="Rhiannon Akers" userId="fb3c9d12-5c8c-42d7-8dc7-d872d7a3d202" providerId="ADAL" clId="{80AABDCA-A693-4F09-99FD-F26609E442FC}" dt="2026-05-08T14:03:56.889" v="13" actId="47"/>
        <pc:sldMkLst>
          <pc:docMk/>
          <pc:sldMk cId="2101457573" sldId="414"/>
        </pc:sldMkLst>
      </pc:sldChg>
      <pc:sldChg chg="del">
        <pc:chgData name="Rhiannon Akers" userId="fb3c9d12-5c8c-42d7-8dc7-d872d7a3d202" providerId="ADAL" clId="{80AABDCA-A693-4F09-99FD-F26609E442FC}" dt="2026-05-08T14:03:47.776" v="2" actId="47"/>
        <pc:sldMkLst>
          <pc:docMk/>
          <pc:sldMk cId="3350645461" sldId="726"/>
        </pc:sldMkLst>
      </pc:sldChg>
      <pc:sldChg chg="del">
        <pc:chgData name="Rhiannon Akers" userId="fb3c9d12-5c8c-42d7-8dc7-d872d7a3d202" providerId="ADAL" clId="{80AABDCA-A693-4F09-99FD-F26609E442FC}" dt="2026-05-08T14:03:49.029" v="5" actId="47"/>
        <pc:sldMkLst>
          <pc:docMk/>
          <pc:sldMk cId="652272332" sldId="728"/>
        </pc:sldMkLst>
      </pc:sldChg>
      <pc:sldChg chg="del">
        <pc:chgData name="Rhiannon Akers" userId="fb3c9d12-5c8c-42d7-8dc7-d872d7a3d202" providerId="ADAL" clId="{80AABDCA-A693-4F09-99FD-F26609E442FC}" dt="2026-05-08T14:03:49.959" v="6" actId="47"/>
        <pc:sldMkLst>
          <pc:docMk/>
          <pc:sldMk cId="1190424051" sldId="729"/>
        </pc:sldMkLst>
      </pc:sldChg>
      <pc:sldChg chg="del">
        <pc:chgData name="Rhiannon Akers" userId="fb3c9d12-5c8c-42d7-8dc7-d872d7a3d202" providerId="ADAL" clId="{80AABDCA-A693-4F09-99FD-F26609E442FC}" dt="2026-05-08T14:03:53.804" v="7" actId="47"/>
        <pc:sldMkLst>
          <pc:docMk/>
          <pc:sldMk cId="3827698688" sldId="730"/>
        </pc:sldMkLst>
      </pc:sldChg>
      <pc:sldChg chg="del">
        <pc:chgData name="Rhiannon Akers" userId="fb3c9d12-5c8c-42d7-8dc7-d872d7a3d202" providerId="ADAL" clId="{80AABDCA-A693-4F09-99FD-F26609E442FC}" dt="2026-05-08T14:03:54.212" v="8" actId="47"/>
        <pc:sldMkLst>
          <pc:docMk/>
          <pc:sldMk cId="3263740898" sldId="731"/>
        </pc:sldMkLst>
      </pc:sldChg>
      <pc:sldChg chg="del">
        <pc:chgData name="Rhiannon Akers" userId="fb3c9d12-5c8c-42d7-8dc7-d872d7a3d202" providerId="ADAL" clId="{80AABDCA-A693-4F09-99FD-F26609E442FC}" dt="2026-05-08T14:03:54.539" v="9" actId="47"/>
        <pc:sldMkLst>
          <pc:docMk/>
          <pc:sldMk cId="1731497346" sldId="732"/>
        </pc:sldMkLst>
      </pc:sldChg>
      <pc:sldChg chg="del">
        <pc:chgData name="Rhiannon Akers" userId="fb3c9d12-5c8c-42d7-8dc7-d872d7a3d202" providerId="ADAL" clId="{80AABDCA-A693-4F09-99FD-F26609E442FC}" dt="2026-05-08T14:03:55.282" v="11" actId="47"/>
        <pc:sldMkLst>
          <pc:docMk/>
          <pc:sldMk cId="3026089939" sldId="733"/>
        </pc:sldMkLst>
      </pc:sldChg>
      <pc:sldChg chg="del">
        <pc:chgData name="Rhiannon Akers" userId="fb3c9d12-5c8c-42d7-8dc7-d872d7a3d202" providerId="ADAL" clId="{80AABDCA-A693-4F09-99FD-F26609E442FC}" dt="2026-05-08T14:03:55.859" v="12" actId="47"/>
        <pc:sldMkLst>
          <pc:docMk/>
          <pc:sldMk cId="1627357753" sldId="734"/>
        </pc:sldMkLst>
      </pc:sldChg>
      <pc:sldChg chg="del">
        <pc:chgData name="Rhiannon Akers" userId="fb3c9d12-5c8c-42d7-8dc7-d872d7a3d202" providerId="ADAL" clId="{80AABDCA-A693-4F09-99FD-F26609E442FC}" dt="2026-05-08T14:03:54.859" v="10" actId="47"/>
        <pc:sldMkLst>
          <pc:docMk/>
          <pc:sldMk cId="1547425604" sldId="735"/>
        </pc:sldMkLst>
      </pc:sldChg>
      <pc:sldChg chg="del">
        <pc:chgData name="Rhiannon Akers" userId="fb3c9d12-5c8c-42d7-8dc7-d872d7a3d202" providerId="ADAL" clId="{80AABDCA-A693-4F09-99FD-F26609E442FC}" dt="2026-05-08T14:03:58.299" v="14" actId="47"/>
        <pc:sldMkLst>
          <pc:docMk/>
          <pc:sldMk cId="3944517670" sldId="73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C4141D-F99A-4C04-AAB9-EA987340BC23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30B821E-9297-4D7B-AE70-14842F30AE4F}">
      <dgm:prSet/>
      <dgm:spPr/>
      <dgm:t>
        <a:bodyPr/>
        <a:lstStyle/>
        <a:p>
          <a:r>
            <a:rPr lang="en-GB"/>
            <a:t>Recap</a:t>
          </a:r>
          <a:endParaRPr lang="en-US"/>
        </a:p>
      </dgm:t>
    </dgm:pt>
    <dgm:pt modelId="{0A8D611B-8D54-478D-BD93-B8B8375E77F2}" type="parTrans" cxnId="{A864FD8C-2FEA-4BB6-9E19-0AB5AAF18999}">
      <dgm:prSet/>
      <dgm:spPr/>
      <dgm:t>
        <a:bodyPr/>
        <a:lstStyle/>
        <a:p>
          <a:endParaRPr lang="en-US"/>
        </a:p>
      </dgm:t>
    </dgm:pt>
    <dgm:pt modelId="{18A071ED-D903-4176-8350-7BA1C913700B}" type="sibTrans" cxnId="{A864FD8C-2FEA-4BB6-9E19-0AB5AAF18999}">
      <dgm:prSet/>
      <dgm:spPr/>
      <dgm:t>
        <a:bodyPr/>
        <a:lstStyle/>
        <a:p>
          <a:endParaRPr lang="en-US"/>
        </a:p>
      </dgm:t>
    </dgm:pt>
    <dgm:pt modelId="{7F968115-48B1-4933-A5DB-5E90FB3D8561}">
      <dgm:prSet/>
      <dgm:spPr/>
      <dgm:t>
        <a:bodyPr/>
        <a:lstStyle/>
        <a:p>
          <a:r>
            <a:rPr lang="en-GB"/>
            <a:t>Tuckman’s theory</a:t>
          </a:r>
          <a:endParaRPr lang="en-US"/>
        </a:p>
      </dgm:t>
    </dgm:pt>
    <dgm:pt modelId="{DF109492-E602-4129-84D0-AE45C11E3B31}" type="parTrans" cxnId="{9ED9FEB6-44B8-4806-A921-6FF759A8009F}">
      <dgm:prSet/>
      <dgm:spPr/>
      <dgm:t>
        <a:bodyPr/>
        <a:lstStyle/>
        <a:p>
          <a:endParaRPr lang="en-US"/>
        </a:p>
      </dgm:t>
    </dgm:pt>
    <dgm:pt modelId="{0A90ABCA-E743-49B4-8444-1EDCAD120BE7}" type="sibTrans" cxnId="{9ED9FEB6-44B8-4806-A921-6FF759A8009F}">
      <dgm:prSet/>
      <dgm:spPr/>
      <dgm:t>
        <a:bodyPr/>
        <a:lstStyle/>
        <a:p>
          <a:endParaRPr lang="en-US"/>
        </a:p>
      </dgm:t>
    </dgm:pt>
    <dgm:pt modelId="{40AE3DED-1449-465C-ABA5-572DFAC48C68}">
      <dgm:prSet/>
      <dgm:spPr/>
      <dgm:t>
        <a:bodyPr/>
        <a:lstStyle/>
        <a:p>
          <a:r>
            <a:rPr lang="en-GB"/>
            <a:t>Belbin’s team roles</a:t>
          </a:r>
          <a:endParaRPr lang="en-US"/>
        </a:p>
      </dgm:t>
    </dgm:pt>
    <dgm:pt modelId="{E0A163E8-D0A5-4E5A-B1FE-5E0ABE7D5245}" type="parTrans" cxnId="{DF360561-EE30-45A9-A240-441A4EBD19E5}">
      <dgm:prSet/>
      <dgm:spPr/>
      <dgm:t>
        <a:bodyPr/>
        <a:lstStyle/>
        <a:p>
          <a:endParaRPr lang="en-US"/>
        </a:p>
      </dgm:t>
    </dgm:pt>
    <dgm:pt modelId="{B8D24990-5C43-47BE-91B8-BA7BB667C136}" type="sibTrans" cxnId="{DF360561-EE30-45A9-A240-441A4EBD19E5}">
      <dgm:prSet/>
      <dgm:spPr/>
      <dgm:t>
        <a:bodyPr/>
        <a:lstStyle/>
        <a:p>
          <a:endParaRPr lang="en-US"/>
        </a:p>
      </dgm:t>
    </dgm:pt>
    <dgm:pt modelId="{50C32352-94B6-4A61-9AD8-A8F2A7E1A6E7}" type="pres">
      <dgm:prSet presAssocID="{F9C4141D-F99A-4C04-AAB9-EA987340BC2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712A76-D648-46D0-B5A6-08DA0C524106}" type="pres">
      <dgm:prSet presAssocID="{B30B821E-9297-4D7B-AE70-14842F30AE4F}" presName="hierRoot1" presStyleCnt="0"/>
      <dgm:spPr/>
    </dgm:pt>
    <dgm:pt modelId="{8B262575-A9EF-4EB3-860F-AE5F43036CC8}" type="pres">
      <dgm:prSet presAssocID="{B30B821E-9297-4D7B-AE70-14842F30AE4F}" presName="composite" presStyleCnt="0"/>
      <dgm:spPr/>
    </dgm:pt>
    <dgm:pt modelId="{C46791D7-9492-405F-B860-966F1B107250}" type="pres">
      <dgm:prSet presAssocID="{B30B821E-9297-4D7B-AE70-14842F30AE4F}" presName="background" presStyleLbl="node0" presStyleIdx="0" presStyleCnt="3"/>
      <dgm:spPr/>
    </dgm:pt>
    <dgm:pt modelId="{9922F0AA-1F10-42A9-BDB1-B1ECCF1F333D}" type="pres">
      <dgm:prSet presAssocID="{B30B821E-9297-4D7B-AE70-14842F30AE4F}" presName="text" presStyleLbl="fgAcc0" presStyleIdx="0" presStyleCnt="3">
        <dgm:presLayoutVars>
          <dgm:chPref val="3"/>
        </dgm:presLayoutVars>
      </dgm:prSet>
      <dgm:spPr/>
    </dgm:pt>
    <dgm:pt modelId="{C55ECDD7-F56C-4F9D-B69B-AAEFD8E6FE1D}" type="pres">
      <dgm:prSet presAssocID="{B30B821E-9297-4D7B-AE70-14842F30AE4F}" presName="hierChild2" presStyleCnt="0"/>
      <dgm:spPr/>
    </dgm:pt>
    <dgm:pt modelId="{555A3537-B355-4920-8C13-8EBCA0C137D0}" type="pres">
      <dgm:prSet presAssocID="{7F968115-48B1-4933-A5DB-5E90FB3D8561}" presName="hierRoot1" presStyleCnt="0"/>
      <dgm:spPr/>
    </dgm:pt>
    <dgm:pt modelId="{5FB5C47B-2A56-4038-A7B2-31405BDB6F33}" type="pres">
      <dgm:prSet presAssocID="{7F968115-48B1-4933-A5DB-5E90FB3D8561}" presName="composite" presStyleCnt="0"/>
      <dgm:spPr/>
    </dgm:pt>
    <dgm:pt modelId="{A582DC73-C36C-4D6F-BD43-4EE1EA855298}" type="pres">
      <dgm:prSet presAssocID="{7F968115-48B1-4933-A5DB-5E90FB3D8561}" presName="background" presStyleLbl="node0" presStyleIdx="1" presStyleCnt="3"/>
      <dgm:spPr/>
    </dgm:pt>
    <dgm:pt modelId="{25376392-ABD1-450F-AB22-9FAEFE3FC147}" type="pres">
      <dgm:prSet presAssocID="{7F968115-48B1-4933-A5DB-5E90FB3D8561}" presName="text" presStyleLbl="fgAcc0" presStyleIdx="1" presStyleCnt="3">
        <dgm:presLayoutVars>
          <dgm:chPref val="3"/>
        </dgm:presLayoutVars>
      </dgm:prSet>
      <dgm:spPr/>
    </dgm:pt>
    <dgm:pt modelId="{51CCCD96-B043-4F0D-8B1C-1A41AB875477}" type="pres">
      <dgm:prSet presAssocID="{7F968115-48B1-4933-A5DB-5E90FB3D8561}" presName="hierChild2" presStyleCnt="0"/>
      <dgm:spPr/>
    </dgm:pt>
    <dgm:pt modelId="{4C0A31BD-0D25-4AB1-8705-7CAC88AB47EF}" type="pres">
      <dgm:prSet presAssocID="{40AE3DED-1449-465C-ABA5-572DFAC48C68}" presName="hierRoot1" presStyleCnt="0"/>
      <dgm:spPr/>
    </dgm:pt>
    <dgm:pt modelId="{49A29940-20C4-4748-BF2F-D01782F6B8A5}" type="pres">
      <dgm:prSet presAssocID="{40AE3DED-1449-465C-ABA5-572DFAC48C68}" presName="composite" presStyleCnt="0"/>
      <dgm:spPr/>
    </dgm:pt>
    <dgm:pt modelId="{B06F2F94-EEAE-46CD-B930-9EAE9C147704}" type="pres">
      <dgm:prSet presAssocID="{40AE3DED-1449-465C-ABA5-572DFAC48C68}" presName="background" presStyleLbl="node0" presStyleIdx="2" presStyleCnt="3"/>
      <dgm:spPr/>
    </dgm:pt>
    <dgm:pt modelId="{15C3CD1F-1B05-4DF9-ABEF-72F4EC9474C9}" type="pres">
      <dgm:prSet presAssocID="{40AE3DED-1449-465C-ABA5-572DFAC48C68}" presName="text" presStyleLbl="fgAcc0" presStyleIdx="2" presStyleCnt="3">
        <dgm:presLayoutVars>
          <dgm:chPref val="3"/>
        </dgm:presLayoutVars>
      </dgm:prSet>
      <dgm:spPr/>
    </dgm:pt>
    <dgm:pt modelId="{C963997B-8E47-43AB-8095-7B0D9F066E2C}" type="pres">
      <dgm:prSet presAssocID="{40AE3DED-1449-465C-ABA5-572DFAC48C68}" presName="hierChild2" presStyleCnt="0"/>
      <dgm:spPr/>
    </dgm:pt>
  </dgm:ptLst>
  <dgm:cxnLst>
    <dgm:cxn modelId="{DF360561-EE30-45A9-A240-441A4EBD19E5}" srcId="{F9C4141D-F99A-4C04-AAB9-EA987340BC23}" destId="{40AE3DED-1449-465C-ABA5-572DFAC48C68}" srcOrd="2" destOrd="0" parTransId="{E0A163E8-D0A5-4E5A-B1FE-5E0ABE7D5245}" sibTransId="{B8D24990-5C43-47BE-91B8-BA7BB667C136}"/>
    <dgm:cxn modelId="{A864FD8C-2FEA-4BB6-9E19-0AB5AAF18999}" srcId="{F9C4141D-F99A-4C04-AAB9-EA987340BC23}" destId="{B30B821E-9297-4D7B-AE70-14842F30AE4F}" srcOrd="0" destOrd="0" parTransId="{0A8D611B-8D54-478D-BD93-B8B8375E77F2}" sibTransId="{18A071ED-D903-4176-8350-7BA1C913700B}"/>
    <dgm:cxn modelId="{006BA3A8-0423-4AFC-A0E5-5559BA0D555F}" type="presOf" srcId="{40AE3DED-1449-465C-ABA5-572DFAC48C68}" destId="{15C3CD1F-1B05-4DF9-ABEF-72F4EC9474C9}" srcOrd="0" destOrd="0" presId="urn:microsoft.com/office/officeart/2005/8/layout/hierarchy1"/>
    <dgm:cxn modelId="{DB9DB4A8-EBA4-449A-890A-745F9C4EF3CF}" type="presOf" srcId="{B30B821E-9297-4D7B-AE70-14842F30AE4F}" destId="{9922F0AA-1F10-42A9-BDB1-B1ECCF1F333D}" srcOrd="0" destOrd="0" presId="urn:microsoft.com/office/officeart/2005/8/layout/hierarchy1"/>
    <dgm:cxn modelId="{3F7458AF-E203-4EB9-B89A-C6E0ED493685}" type="presOf" srcId="{7F968115-48B1-4933-A5DB-5E90FB3D8561}" destId="{25376392-ABD1-450F-AB22-9FAEFE3FC147}" srcOrd="0" destOrd="0" presId="urn:microsoft.com/office/officeart/2005/8/layout/hierarchy1"/>
    <dgm:cxn modelId="{9ED9FEB6-44B8-4806-A921-6FF759A8009F}" srcId="{F9C4141D-F99A-4C04-AAB9-EA987340BC23}" destId="{7F968115-48B1-4933-A5DB-5E90FB3D8561}" srcOrd="1" destOrd="0" parTransId="{DF109492-E602-4129-84D0-AE45C11E3B31}" sibTransId="{0A90ABCA-E743-49B4-8444-1EDCAD120BE7}"/>
    <dgm:cxn modelId="{A4331DDA-EC96-4ABA-BE74-D59F88D42431}" type="presOf" srcId="{F9C4141D-F99A-4C04-AAB9-EA987340BC23}" destId="{50C32352-94B6-4A61-9AD8-A8F2A7E1A6E7}" srcOrd="0" destOrd="0" presId="urn:microsoft.com/office/officeart/2005/8/layout/hierarchy1"/>
    <dgm:cxn modelId="{85CA43AF-7581-4A2B-A235-9543E308CD68}" type="presParOf" srcId="{50C32352-94B6-4A61-9AD8-A8F2A7E1A6E7}" destId="{D4712A76-D648-46D0-B5A6-08DA0C524106}" srcOrd="0" destOrd="0" presId="urn:microsoft.com/office/officeart/2005/8/layout/hierarchy1"/>
    <dgm:cxn modelId="{B31929A0-35AA-4F23-B2F1-1105B3A4757F}" type="presParOf" srcId="{D4712A76-D648-46D0-B5A6-08DA0C524106}" destId="{8B262575-A9EF-4EB3-860F-AE5F43036CC8}" srcOrd="0" destOrd="0" presId="urn:microsoft.com/office/officeart/2005/8/layout/hierarchy1"/>
    <dgm:cxn modelId="{6EEAE5FA-AC7E-4137-BF11-5124000B938B}" type="presParOf" srcId="{8B262575-A9EF-4EB3-860F-AE5F43036CC8}" destId="{C46791D7-9492-405F-B860-966F1B107250}" srcOrd="0" destOrd="0" presId="urn:microsoft.com/office/officeart/2005/8/layout/hierarchy1"/>
    <dgm:cxn modelId="{7549C78E-3D05-47D6-B6FD-100C4F741BD2}" type="presParOf" srcId="{8B262575-A9EF-4EB3-860F-AE5F43036CC8}" destId="{9922F0AA-1F10-42A9-BDB1-B1ECCF1F333D}" srcOrd="1" destOrd="0" presId="urn:microsoft.com/office/officeart/2005/8/layout/hierarchy1"/>
    <dgm:cxn modelId="{2CC1D9D9-7BD6-4CC1-BB61-A8FB71047F8A}" type="presParOf" srcId="{D4712A76-D648-46D0-B5A6-08DA0C524106}" destId="{C55ECDD7-F56C-4F9D-B69B-AAEFD8E6FE1D}" srcOrd="1" destOrd="0" presId="urn:microsoft.com/office/officeart/2005/8/layout/hierarchy1"/>
    <dgm:cxn modelId="{C709EC91-F0F8-4D33-97F5-E69499C928EB}" type="presParOf" srcId="{50C32352-94B6-4A61-9AD8-A8F2A7E1A6E7}" destId="{555A3537-B355-4920-8C13-8EBCA0C137D0}" srcOrd="1" destOrd="0" presId="urn:microsoft.com/office/officeart/2005/8/layout/hierarchy1"/>
    <dgm:cxn modelId="{19868DCB-FC53-4563-8595-0BD1B17C5DDD}" type="presParOf" srcId="{555A3537-B355-4920-8C13-8EBCA0C137D0}" destId="{5FB5C47B-2A56-4038-A7B2-31405BDB6F33}" srcOrd="0" destOrd="0" presId="urn:microsoft.com/office/officeart/2005/8/layout/hierarchy1"/>
    <dgm:cxn modelId="{C8D2E327-E0B2-4F00-A355-783EDEDDC647}" type="presParOf" srcId="{5FB5C47B-2A56-4038-A7B2-31405BDB6F33}" destId="{A582DC73-C36C-4D6F-BD43-4EE1EA855298}" srcOrd="0" destOrd="0" presId="urn:microsoft.com/office/officeart/2005/8/layout/hierarchy1"/>
    <dgm:cxn modelId="{24D0EC36-116A-40C8-BD29-467156CDB961}" type="presParOf" srcId="{5FB5C47B-2A56-4038-A7B2-31405BDB6F33}" destId="{25376392-ABD1-450F-AB22-9FAEFE3FC147}" srcOrd="1" destOrd="0" presId="urn:microsoft.com/office/officeart/2005/8/layout/hierarchy1"/>
    <dgm:cxn modelId="{65BE06F0-EBCD-45E3-B26C-8F9A9C76C6A7}" type="presParOf" srcId="{555A3537-B355-4920-8C13-8EBCA0C137D0}" destId="{51CCCD96-B043-4F0D-8B1C-1A41AB875477}" srcOrd="1" destOrd="0" presId="urn:microsoft.com/office/officeart/2005/8/layout/hierarchy1"/>
    <dgm:cxn modelId="{38530072-B56D-4AA5-B317-937746198EA5}" type="presParOf" srcId="{50C32352-94B6-4A61-9AD8-A8F2A7E1A6E7}" destId="{4C0A31BD-0D25-4AB1-8705-7CAC88AB47EF}" srcOrd="2" destOrd="0" presId="urn:microsoft.com/office/officeart/2005/8/layout/hierarchy1"/>
    <dgm:cxn modelId="{7A104592-F450-442A-945A-E9A12AF0A4FF}" type="presParOf" srcId="{4C0A31BD-0D25-4AB1-8705-7CAC88AB47EF}" destId="{49A29940-20C4-4748-BF2F-D01782F6B8A5}" srcOrd="0" destOrd="0" presId="urn:microsoft.com/office/officeart/2005/8/layout/hierarchy1"/>
    <dgm:cxn modelId="{B175FFAD-24BC-47F1-A0A8-3D90A08C02B6}" type="presParOf" srcId="{49A29940-20C4-4748-BF2F-D01782F6B8A5}" destId="{B06F2F94-EEAE-46CD-B930-9EAE9C147704}" srcOrd="0" destOrd="0" presId="urn:microsoft.com/office/officeart/2005/8/layout/hierarchy1"/>
    <dgm:cxn modelId="{15C9FD12-73E6-41C0-9877-05D022170EEC}" type="presParOf" srcId="{49A29940-20C4-4748-BF2F-D01782F6B8A5}" destId="{15C3CD1F-1B05-4DF9-ABEF-72F4EC9474C9}" srcOrd="1" destOrd="0" presId="urn:microsoft.com/office/officeart/2005/8/layout/hierarchy1"/>
    <dgm:cxn modelId="{E4E26539-20F5-42C4-8392-346E8B8DB40C}" type="presParOf" srcId="{4C0A31BD-0D25-4AB1-8705-7CAC88AB47EF}" destId="{C963997B-8E47-43AB-8095-7B0D9F066E2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6791D7-9492-405F-B860-966F1B107250}">
      <dsp:nvSpPr>
        <dsp:cNvPr id="0" name=""/>
        <dsp:cNvSpPr/>
      </dsp:nvSpPr>
      <dsp:spPr>
        <a:xfrm>
          <a:off x="0" y="618167"/>
          <a:ext cx="3261085" cy="20707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922F0AA-1F10-42A9-BDB1-B1ECCF1F333D}">
      <dsp:nvSpPr>
        <dsp:cNvPr id="0" name=""/>
        <dsp:cNvSpPr/>
      </dsp:nvSpPr>
      <dsp:spPr>
        <a:xfrm>
          <a:off x="362342" y="962392"/>
          <a:ext cx="3261085" cy="20707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Recap</a:t>
          </a:r>
          <a:endParaRPr lang="en-US" sz="5000" kern="1200"/>
        </a:p>
      </dsp:txBody>
      <dsp:txXfrm>
        <a:off x="422993" y="1023043"/>
        <a:ext cx="3139783" cy="1949486"/>
      </dsp:txXfrm>
    </dsp:sp>
    <dsp:sp modelId="{A582DC73-C36C-4D6F-BD43-4EE1EA855298}">
      <dsp:nvSpPr>
        <dsp:cNvPr id="0" name=""/>
        <dsp:cNvSpPr/>
      </dsp:nvSpPr>
      <dsp:spPr>
        <a:xfrm>
          <a:off x="3985770" y="618167"/>
          <a:ext cx="3261085" cy="20707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5376392-ABD1-450F-AB22-9FAEFE3FC147}">
      <dsp:nvSpPr>
        <dsp:cNvPr id="0" name=""/>
        <dsp:cNvSpPr/>
      </dsp:nvSpPr>
      <dsp:spPr>
        <a:xfrm>
          <a:off x="4348113" y="962392"/>
          <a:ext cx="3261085" cy="20707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Tuckman’s theory</a:t>
          </a:r>
          <a:endParaRPr lang="en-US" sz="5000" kern="1200"/>
        </a:p>
      </dsp:txBody>
      <dsp:txXfrm>
        <a:off x="4408764" y="1023043"/>
        <a:ext cx="3139783" cy="1949486"/>
      </dsp:txXfrm>
    </dsp:sp>
    <dsp:sp modelId="{B06F2F94-EEAE-46CD-B930-9EAE9C147704}">
      <dsp:nvSpPr>
        <dsp:cNvPr id="0" name=""/>
        <dsp:cNvSpPr/>
      </dsp:nvSpPr>
      <dsp:spPr>
        <a:xfrm>
          <a:off x="7971541" y="618167"/>
          <a:ext cx="3261085" cy="20707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5C3CD1F-1B05-4DF9-ABEF-72F4EC9474C9}">
      <dsp:nvSpPr>
        <dsp:cNvPr id="0" name=""/>
        <dsp:cNvSpPr/>
      </dsp:nvSpPr>
      <dsp:spPr>
        <a:xfrm>
          <a:off x="8333883" y="962392"/>
          <a:ext cx="3261085" cy="20707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Belbin’s team roles</a:t>
          </a:r>
          <a:endParaRPr lang="en-US" sz="5000" kern="1200"/>
        </a:p>
      </dsp:txBody>
      <dsp:txXfrm>
        <a:off x="8394534" y="1023043"/>
        <a:ext cx="3139783" cy="19494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40406-9590-4B8A-BA89-BB415953F73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8E68DC-5393-47CB-B4D4-26765A63A6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0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89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5600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the video and advise students you will be discussing in more detail. 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1156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919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group for a rough poll of how many of each role are present in the room – how many shapers?  Coordinators?  And so on.  Make a mental note, so that you can ask them about whether they recognise the traits for each role as they are discussed.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35D0D52-B7B8-4C70-AE2E-EA49A1FAC79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44705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Who is a Coordinator?   Draw out examples of how they behave in work or in groups – can they see this in themselves?  Is there a down-side to this preferred role?  Discuss with the whole group.  Pull out the learning…..these are summarised </a:t>
            </a:r>
            <a:r>
              <a:rPr lang="en-GB" dirty="0" err="1"/>
              <a:t>ina</a:t>
            </a:r>
            <a:r>
              <a:rPr lang="en-GB" dirty="0"/>
              <a:t> later slide.</a:t>
            </a:r>
          </a:p>
          <a:p>
            <a:r>
              <a:rPr lang="en-GB" b="1" dirty="0"/>
              <a:t>Now, go through each role and take the same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261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5971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88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555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868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409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58AF0-E09E-CEFA-C2E5-87BCA0188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F7A81-7AB0-DB9C-3B44-921885D9E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958C1-FC14-22AB-27F9-1145E7D63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675DF-F5A5-48CD-893D-5E6615A77BF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AFA2B-9FC0-E83D-5330-EFC2156B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9B9B2-0C68-05B5-4162-AB920A4D5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29182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0106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64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6349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892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49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5/8/2026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6859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7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15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675DF-F5A5-48CD-893D-5E6615A77BF6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3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8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0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80" r:id="rId5"/>
    <p:sldLayoutId id="214748368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4574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hMesDq_rNOw?feature=oembed" TargetMode="Externa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4411887-1C80-260F-D87D-7AC07129A7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BMSW4009 - Effective Teamworking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621330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86CFE06-ECFE-7D26-C8A1-76483FA44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Agenda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5D95B488-9F30-034E-8251-1005CD3A9C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9762574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3606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7059F-5A27-79F0-5A7D-87D7122FE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Belbin’s Theory</a:t>
            </a:r>
          </a:p>
        </p:txBody>
      </p:sp>
      <p:pic>
        <p:nvPicPr>
          <p:cNvPr id="5" name="Online Media 4" title="Belbin’s Theory on Team Dynamics">
            <a:hlinkClick r:id="" action="ppaction://media"/>
            <a:extLst>
              <a:ext uri="{FF2B5EF4-FFF2-40B4-BE49-F238E27FC236}">
                <a16:creationId xmlns:a16="http://schemas.microsoft.com/office/drawing/2014/main" id="{4633BA2B-C853-0986-232F-0AFE1C48D91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29600" y="1600201"/>
            <a:ext cx="693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9553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92C5A-DC42-4E43-A78A-BF8046208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Belbin’s Team Roles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A23BE-BF4B-41BD-A944-2DBCFF304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>
              <a:buNone/>
              <a:defRPr/>
            </a:pPr>
            <a:r>
              <a:rPr lang="en-GB" dirty="0">
                <a:cs typeface="Arial" pitchFamily="34" charset="0"/>
              </a:rPr>
              <a:t>Belbin considered that any individual’s potential contribution to a team could be assessed according to the following traits: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Intelligence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Dominance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Extroversion / Introversion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Stability / Anxiety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 marL="0">
              <a:buNone/>
              <a:defRPr/>
            </a:pPr>
            <a:r>
              <a:rPr lang="en-GB" dirty="0">
                <a:cs typeface="Arial" pitchFamily="34" charset="0"/>
              </a:rPr>
              <a:t>Based on these traits he identified 9 distinct team roles:</a:t>
            </a:r>
            <a:endParaRPr lang="en-US" dirty="0"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96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9A2BD-4958-4AEB-BEF4-8AB6C3DFA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Belbin’s 9 Team Roles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B0E1AF-51FC-48A3-8E07-9369120EE475}"/>
              </a:ext>
            </a:extLst>
          </p:cNvPr>
          <p:cNvSpPr/>
          <p:nvPr/>
        </p:nvSpPr>
        <p:spPr>
          <a:xfrm>
            <a:off x="335360" y="1268760"/>
            <a:ext cx="10729192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000" b="1" i="0" dirty="0">
                <a:effectLst/>
                <a:latin typeface="fkGrotesk"/>
              </a:rPr>
              <a:t>Action-Oriented Roles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Shaper: Drives the team forward and thrives on pressure and challenge.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Implementer: Turns ideas into practical actions and organises work that needs to be done.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Completer Finisher: Pays attention to detail, ensures thorough, timely completion of tasks.</a:t>
            </a:r>
          </a:p>
          <a:p>
            <a:pPr algn="l">
              <a:buNone/>
            </a:pPr>
            <a:r>
              <a:rPr lang="en-GB" sz="2000" b="1" i="0" dirty="0">
                <a:effectLst/>
                <a:latin typeface="fkGrotesk"/>
              </a:rPr>
              <a:t>People-Oriented Roles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Coordinator: Clarifies goals, delegates tasks, and promotes decision-making.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Team worker: Fosters team spirit, supports others, and helps the team to gel.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Resource Investigator: Explores opportunities, develops contacts, and brings in new ideas.</a:t>
            </a:r>
          </a:p>
          <a:p>
            <a:pPr algn="l">
              <a:buNone/>
            </a:pPr>
            <a:r>
              <a:rPr lang="en-GB" sz="2000" b="1" i="0" dirty="0">
                <a:effectLst/>
                <a:latin typeface="fkGrotesk"/>
              </a:rPr>
              <a:t>Thinking-Oriented Roles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Plant: Provides creative ideas and solves difficult problems.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Monitor Evaluator: Offers logical analysis and objective judgment.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fkGroteskNeue"/>
              </a:rPr>
              <a:t> Specialist: Brings in-depth knowledge and expertise in a specific area.</a:t>
            </a:r>
          </a:p>
          <a:p>
            <a:pPr algn="ctr">
              <a:defRPr/>
            </a:pPr>
            <a:r>
              <a:rPr lang="en-GB" altLang="en-US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yriad Pro"/>
                <a:cs typeface="Arial" pitchFamily="34" charset="0"/>
              </a:rPr>
              <a:t>We will discuss each role in detail</a:t>
            </a:r>
            <a:endParaRPr lang="en-GB" sz="3200" dirty="0">
              <a:solidFill>
                <a:prstClr val="black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207981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BD482-E1D3-40B8-BEF2-A5293E52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altLang="en-US"/>
              <a:t>Shaper (SH)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0C38A-44B0-4F8D-BC49-736F13F02B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200"/>
              <a:t>The task leader, where the Coordinator is a sociable leader.</a:t>
            </a:r>
          </a:p>
          <a:p>
            <a:pPr>
              <a:defRPr/>
            </a:pPr>
            <a:r>
              <a:rPr lang="en-GB" sz="2200"/>
              <a:t>If no Coordinator is present, the Shaper will lead and give shape to the application of the team’s efforts. </a:t>
            </a:r>
          </a:p>
          <a:p>
            <a:pPr>
              <a:defRPr/>
            </a:pPr>
            <a:r>
              <a:rPr lang="en-GB" sz="2200"/>
              <a:t>Seeks to convert ideas into decisions and action.</a:t>
            </a:r>
          </a:p>
          <a:p>
            <a:pPr>
              <a:defRPr/>
            </a:pPr>
            <a:r>
              <a:rPr lang="en-GB" sz="2200"/>
              <a:t>Impulsive and impatient, people outside the team regard him/ her as arrogant.</a:t>
            </a:r>
          </a:p>
          <a:p>
            <a:pPr marL="0" indent="0">
              <a:buNone/>
              <a:defRPr/>
            </a:pPr>
            <a:endParaRPr lang="en-GB" sz="2200" i="1"/>
          </a:p>
          <a:p>
            <a:pPr marL="0" indent="0">
              <a:buNone/>
              <a:defRPr/>
            </a:pPr>
            <a:r>
              <a:rPr lang="en-GB" sz="2200" i="1"/>
              <a:t>Can even make the team feel uncomfortable, but makes things happen. </a:t>
            </a:r>
          </a:p>
          <a:p>
            <a:endParaRPr lang="en-GB" sz="2200"/>
          </a:p>
        </p:txBody>
      </p:sp>
      <p:pic>
        <p:nvPicPr>
          <p:cNvPr id="4" name="Picture 6" descr="Belbin Character - Shaper">
            <a:extLst>
              <a:ext uri="{FF2B5EF4-FFF2-40B4-BE49-F238E27FC236}">
                <a16:creationId xmlns:a16="http://schemas.microsoft.com/office/drawing/2014/main" id="{74F618CB-6244-4838-AC1D-CB6D2CCA5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7" r="1654" b="-2"/>
          <a:stretch>
            <a:fillRect/>
          </a:stretch>
        </p:blipFill>
        <p:spPr bwMode="auto">
          <a:xfrm>
            <a:off x="8452661" y="1825625"/>
            <a:ext cx="3387404" cy="357593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3173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09D27-E21F-406E-8A46-20E400EC6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altLang="en-US"/>
              <a:t>Implementer (IMP)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C9E3B-F88E-412D-BE3A-D34344D88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500"/>
              <a:t>The practical organiser, concerned with what is feasible. </a:t>
            </a:r>
          </a:p>
          <a:p>
            <a:pPr>
              <a:defRPr/>
            </a:pPr>
            <a:endParaRPr lang="en-GB" sz="1500"/>
          </a:p>
          <a:p>
            <a:pPr>
              <a:defRPr/>
            </a:pPr>
            <a:r>
              <a:rPr lang="en-GB" sz="1500"/>
              <a:t>Turns decisions into defined and manageable tasks that people can actually get on with. </a:t>
            </a:r>
          </a:p>
          <a:p>
            <a:pPr>
              <a:defRPr/>
            </a:pPr>
            <a:endParaRPr lang="en-GB" sz="1500"/>
          </a:p>
          <a:p>
            <a:pPr>
              <a:defRPr/>
            </a:pPr>
            <a:r>
              <a:rPr lang="en-GB" sz="1500"/>
              <a:t>Not easily discouraged, though will not do so well in unstable, quickly changing situations. </a:t>
            </a:r>
          </a:p>
          <a:p>
            <a:pPr>
              <a:defRPr/>
            </a:pPr>
            <a:endParaRPr lang="en-GB" sz="1500"/>
          </a:p>
          <a:p>
            <a:pPr>
              <a:defRPr/>
            </a:pPr>
            <a:r>
              <a:rPr lang="en-GB" sz="1500"/>
              <a:t>Efficient, systematic, methodical, but can be inflexible. </a:t>
            </a:r>
          </a:p>
          <a:p>
            <a:pPr>
              <a:defRPr/>
            </a:pPr>
            <a:endParaRPr lang="en-GB" sz="1500"/>
          </a:p>
          <a:p>
            <a:pPr marL="0" indent="0">
              <a:buNone/>
              <a:defRPr/>
            </a:pPr>
            <a:r>
              <a:rPr lang="en-GB" sz="1500" i="1"/>
              <a:t>If you need to know what was decided, or what needs to be done, the implementer is the one to see.</a:t>
            </a:r>
          </a:p>
          <a:p>
            <a:endParaRPr lang="en-GB" sz="1500"/>
          </a:p>
        </p:txBody>
      </p:sp>
      <p:pic>
        <p:nvPicPr>
          <p:cNvPr id="4" name="Picture 6" descr="Belbin Character - Implementer">
            <a:extLst>
              <a:ext uri="{FF2B5EF4-FFF2-40B4-BE49-F238E27FC236}">
                <a16:creationId xmlns:a16="http://schemas.microsoft.com/office/drawing/2014/main" id="{2BCB4851-E978-4439-B222-DDEA95EC9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4" r="2577" b="-2"/>
          <a:stretch>
            <a:fillRect/>
          </a:stretch>
        </p:blipFill>
        <p:spPr bwMode="auto">
          <a:xfrm>
            <a:off x="8452661" y="1825625"/>
            <a:ext cx="3387404" cy="357593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4840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57F3B-77C2-4E9F-BE6B-16F0165E9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Completer/Finisher (CF)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02CF7-641E-4143-93F7-B2A39BBEE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r>
              <a:rPr lang="en-GB" altLang="en-US" sz="2600"/>
              <a:t>Worries about what might go wrong. </a:t>
            </a:r>
          </a:p>
          <a:p>
            <a:r>
              <a:rPr lang="en-GB" altLang="en-US" sz="2600"/>
              <a:t>Checks every detail, this obsession being an expression of anxiety. </a:t>
            </a:r>
          </a:p>
          <a:p>
            <a:r>
              <a:rPr lang="en-GB" altLang="en-US" sz="2600"/>
              <a:t>Preoccupied with order, compulsive in meeting deadlines, maintains a permanent sense of urgency. </a:t>
            </a:r>
          </a:p>
          <a:p>
            <a:endParaRPr lang="en-GB" altLang="en-US" sz="2600" i="1"/>
          </a:p>
          <a:p>
            <a:pPr marL="0" indent="0">
              <a:buNone/>
            </a:pPr>
            <a:r>
              <a:rPr lang="en-GB" altLang="en-US" sz="2600" i="1"/>
              <a:t>Although an asset to the team, can be a morale-lowering worrier, and be side-tracked by trivia.</a:t>
            </a:r>
          </a:p>
          <a:p>
            <a:endParaRPr lang="en-GB" sz="2600"/>
          </a:p>
        </p:txBody>
      </p:sp>
      <p:pic>
        <p:nvPicPr>
          <p:cNvPr id="4" name="Picture 6" descr="Belbin Character - Completer/Finisher">
            <a:extLst>
              <a:ext uri="{FF2B5EF4-FFF2-40B4-BE49-F238E27FC236}">
                <a16:creationId xmlns:a16="http://schemas.microsoft.com/office/drawing/2014/main" id="{F779D3DF-FDAB-4F33-9534-06BC11EE6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71" b="-2"/>
          <a:stretch>
            <a:fillRect/>
          </a:stretch>
        </p:blipFill>
        <p:spPr bwMode="auto">
          <a:xfrm>
            <a:off x="8452661" y="1825625"/>
            <a:ext cx="3387404" cy="357593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6896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FE05C-56BD-4A3E-A790-044DF2D7C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US" altLang="en-US"/>
              <a:t>Coordinator (CO)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32E1F-791F-45D6-A73F-8BEE7FBFB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r>
              <a:rPr lang="en-GB" altLang="en-US" sz="2400"/>
              <a:t>Presides over the team and coordinates efforts to meet targets.</a:t>
            </a:r>
          </a:p>
          <a:p>
            <a:r>
              <a:rPr lang="en-GB" altLang="en-US" sz="2400"/>
              <a:t>Intelligent rather than brilliant; not really an ‘ideas’ person. </a:t>
            </a:r>
          </a:p>
          <a:p>
            <a:r>
              <a:rPr lang="en-GB" altLang="en-US" sz="2400"/>
              <a:t>Establishes roles/work boundaries according to individual abilities and focuses people on what they do best. </a:t>
            </a:r>
          </a:p>
          <a:p>
            <a:r>
              <a:rPr lang="en-GB" altLang="en-US" sz="2400"/>
              <a:t>A good two-way communicator and self-disciplined in approach. </a:t>
            </a:r>
          </a:p>
          <a:p>
            <a:pPr marL="0" indent="0">
              <a:buNone/>
            </a:pPr>
            <a:r>
              <a:rPr lang="en-GB" altLang="en-US" sz="2400" i="1"/>
              <a:t>If a decision is necessary, it is taken firmly after everyone has had a say.</a:t>
            </a:r>
          </a:p>
          <a:p>
            <a:endParaRPr lang="en-GB" sz="2400"/>
          </a:p>
        </p:txBody>
      </p:sp>
      <p:pic>
        <p:nvPicPr>
          <p:cNvPr id="4" name="Picture 6" descr="Belbin Character - Coordinator">
            <a:extLst>
              <a:ext uri="{FF2B5EF4-FFF2-40B4-BE49-F238E27FC236}">
                <a16:creationId xmlns:a16="http://schemas.microsoft.com/office/drawing/2014/main" id="{98FC0A2E-D986-4F19-AA92-C51FD1840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0" r="1851" b="-2"/>
          <a:stretch>
            <a:fillRect/>
          </a:stretch>
        </p:blipFill>
        <p:spPr bwMode="auto">
          <a:xfrm>
            <a:off x="8452661" y="1825625"/>
            <a:ext cx="3387404" cy="357593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3516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5E34F-7C3F-4AF3-87FF-9D13054D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Team Worker (TW)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C59AD-CA94-4B9C-AA44-41B0AB2E3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r>
              <a:rPr lang="en-GB" altLang="en-US" sz="2400"/>
              <a:t>Most aware of individual needs and emotional undercurrents within the team. Most active internal communicator. </a:t>
            </a:r>
          </a:p>
          <a:p>
            <a:r>
              <a:rPr lang="en-GB" altLang="en-US" sz="2400"/>
              <a:t>Likeable, popular, unassertive: the cement of the team. </a:t>
            </a:r>
          </a:p>
          <a:p>
            <a:r>
              <a:rPr lang="en-GB" altLang="en-US" sz="2400"/>
              <a:t>Loyal to the team unit, builds on ideas rather than demolishes them. Dislikes confrontation, avoids it, and helps cool it down in others. </a:t>
            </a:r>
          </a:p>
          <a:p>
            <a:pPr marL="0" indent="0">
              <a:buFont typeface="Arial" charset="0"/>
              <a:buNone/>
            </a:pPr>
            <a:endParaRPr lang="en-GB" altLang="en-US" sz="2400" i="1"/>
          </a:p>
          <a:p>
            <a:pPr marL="0" indent="0">
              <a:buFont typeface="Arial" charset="0"/>
              <a:buNone/>
            </a:pPr>
            <a:r>
              <a:rPr lang="en-GB" altLang="en-US" sz="2400" i="1"/>
              <a:t>Exemplary team member, particularly in times of stress.</a:t>
            </a:r>
          </a:p>
          <a:p>
            <a:endParaRPr lang="en-GB" sz="2400"/>
          </a:p>
        </p:txBody>
      </p:sp>
      <p:pic>
        <p:nvPicPr>
          <p:cNvPr id="4" name="Picture 7" descr="Belbin Character - Teamworker">
            <a:extLst>
              <a:ext uri="{FF2B5EF4-FFF2-40B4-BE49-F238E27FC236}">
                <a16:creationId xmlns:a16="http://schemas.microsoft.com/office/drawing/2014/main" id="{1C446C59-8476-4752-90A9-5C5E7E562F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5" r="2266" b="-2"/>
          <a:stretch>
            <a:fillRect/>
          </a:stretch>
        </p:blipFill>
        <p:spPr bwMode="auto">
          <a:xfrm>
            <a:off x="8452661" y="1825625"/>
            <a:ext cx="3387404" cy="357593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4274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99A97-8ABA-4638-94DF-E00119ADF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altLang="en-US"/>
              <a:t>Resource Investigator (RI)</a:t>
            </a:r>
            <a:br>
              <a:rPr lang="en-GB" altLang="en-US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6BEC7-8432-496C-B445-B205489FB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200"/>
              <a:t>Sociable, gregarious, positive, enthusiastic. </a:t>
            </a:r>
          </a:p>
          <a:p>
            <a:pPr>
              <a:defRPr/>
            </a:pPr>
            <a:r>
              <a:rPr lang="en-GB" sz="2200"/>
              <a:t>Goes outside the group and brings back information, ideas etc. </a:t>
            </a:r>
          </a:p>
          <a:p>
            <a:pPr>
              <a:defRPr/>
            </a:pPr>
            <a:r>
              <a:rPr lang="en-GB" sz="2200"/>
              <a:t>The diplomat, the liaison officer, always looking for new possibilities in the wider world outside. </a:t>
            </a:r>
          </a:p>
          <a:p>
            <a:pPr>
              <a:defRPr/>
            </a:pPr>
            <a:r>
              <a:rPr lang="en-GB" sz="2200"/>
              <a:t>Needs the stimulus of others, gets bored in solitary work. </a:t>
            </a:r>
          </a:p>
          <a:p>
            <a:pPr>
              <a:defRPr/>
            </a:pPr>
            <a:r>
              <a:rPr lang="en-GB" sz="2200"/>
              <a:t>Within the team, though, a good improviser, active under pressure. </a:t>
            </a:r>
          </a:p>
          <a:p>
            <a:pPr marL="0" indent="0">
              <a:buNone/>
              <a:defRPr/>
            </a:pPr>
            <a:endParaRPr lang="en-GB" sz="2200"/>
          </a:p>
          <a:p>
            <a:pPr marL="0" indent="0">
              <a:buNone/>
              <a:defRPr/>
            </a:pPr>
            <a:r>
              <a:rPr lang="en-GB" sz="2200" i="1"/>
              <a:t>Prevents the team from losing touch with reality.</a:t>
            </a:r>
          </a:p>
          <a:p>
            <a:endParaRPr lang="en-GB" sz="2200"/>
          </a:p>
        </p:txBody>
      </p:sp>
      <p:pic>
        <p:nvPicPr>
          <p:cNvPr id="4" name="Picture 6" descr="Belbin Character - Resource Investigator">
            <a:extLst>
              <a:ext uri="{FF2B5EF4-FFF2-40B4-BE49-F238E27FC236}">
                <a16:creationId xmlns:a16="http://schemas.microsoft.com/office/drawing/2014/main" id="{397EEDC0-9001-47E0-93B8-9A14425CF2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2" r="-2" b="-2"/>
          <a:stretch>
            <a:fillRect/>
          </a:stretch>
        </p:blipFill>
        <p:spPr bwMode="auto">
          <a:xfrm>
            <a:off x="8452661" y="1825625"/>
            <a:ext cx="3387404" cy="357593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8301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AFC10-4FD8-4EF0-8A99-62DF4FA80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altLang="en-US"/>
              <a:t>Plant (PL)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71B37-A86D-4A77-A7D3-E7796E993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r>
              <a:rPr lang="en-GB" altLang="en-US" sz="2000"/>
              <a:t>The ‘ideas’ person. </a:t>
            </a:r>
          </a:p>
          <a:p>
            <a:r>
              <a:rPr lang="en-GB" altLang="en-US" sz="2000"/>
              <a:t>Most imaginative and intelligent member of the team and the one most likely to look for a new approach to a problem if the team gets bogged down. </a:t>
            </a:r>
          </a:p>
          <a:p>
            <a:r>
              <a:rPr lang="en-GB" altLang="en-US" sz="2000"/>
              <a:t>Can cause offence when criticising other people’s ideas, usually counter-proposing own ideas. </a:t>
            </a:r>
          </a:p>
          <a:p>
            <a:r>
              <a:rPr lang="en-GB" altLang="en-US" sz="2000"/>
              <a:t>Can sulk if own ideas are dissected or rejected. </a:t>
            </a:r>
          </a:p>
          <a:p>
            <a:pPr marL="0" indent="0">
              <a:buNone/>
            </a:pPr>
            <a:endParaRPr lang="en-GB" altLang="en-US" sz="2000" i="1"/>
          </a:p>
          <a:p>
            <a:pPr marL="0" indent="0">
              <a:buNone/>
            </a:pPr>
            <a:r>
              <a:rPr lang="en-GB" altLang="en-US" sz="2000" i="1"/>
              <a:t>Needs careful handling by the coordinator to ensure that vital spark is provided.</a:t>
            </a:r>
          </a:p>
          <a:p>
            <a:endParaRPr lang="en-GB" sz="2000"/>
          </a:p>
        </p:txBody>
      </p:sp>
      <p:pic>
        <p:nvPicPr>
          <p:cNvPr id="4" name="Picture 6" descr="Belbin Character - Plant">
            <a:extLst>
              <a:ext uri="{FF2B5EF4-FFF2-40B4-BE49-F238E27FC236}">
                <a16:creationId xmlns:a16="http://schemas.microsoft.com/office/drawing/2014/main" id="{06B73E1D-F915-4937-97DA-D74150F03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9" r="1862" b="-2"/>
          <a:stretch>
            <a:fillRect/>
          </a:stretch>
        </p:blipFill>
        <p:spPr bwMode="auto">
          <a:xfrm>
            <a:off x="8452661" y="1825625"/>
            <a:ext cx="3387404" cy="357593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7138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D3F3A-FC6B-49FC-B264-520433366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altLang="en-US"/>
              <a:t>Monitor/Evaluator (ME)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08E3B-155A-41D0-B32F-16ACEE8EE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000"/>
              <a:t>Measured, dispassionate, analysis is his/her forte. </a:t>
            </a:r>
          </a:p>
          <a:p>
            <a:pPr>
              <a:defRPr/>
            </a:pPr>
            <a:r>
              <a:rPr lang="en-GB" sz="2000"/>
              <a:t>Critic rather than creator – but only if he/she can see a flaw in the argument. </a:t>
            </a:r>
          </a:p>
          <a:p>
            <a:pPr>
              <a:defRPr/>
            </a:pPr>
            <a:r>
              <a:rPr lang="en-GB" sz="2000"/>
              <a:t>The most objective mind in the team, likes time to mull things over. </a:t>
            </a:r>
          </a:p>
          <a:p>
            <a:pPr>
              <a:defRPr/>
            </a:pPr>
            <a:r>
              <a:rPr lang="en-GB" sz="2000"/>
              <a:t>Most likely to stop the team from committing itself to a misguided project. </a:t>
            </a:r>
          </a:p>
          <a:p>
            <a:pPr marL="0" indent="0">
              <a:buNone/>
              <a:defRPr/>
            </a:pPr>
            <a:endParaRPr lang="en-GB" sz="2000" i="1"/>
          </a:p>
          <a:p>
            <a:pPr marL="0" indent="0">
              <a:buNone/>
              <a:defRPr/>
            </a:pPr>
            <a:r>
              <a:rPr lang="en-GB" sz="2000" i="1"/>
              <a:t>One quality makes him / her indispensable – judgement is hardly ever wrong.</a:t>
            </a:r>
          </a:p>
          <a:p>
            <a:endParaRPr lang="en-GB" sz="2000"/>
          </a:p>
        </p:txBody>
      </p:sp>
      <p:pic>
        <p:nvPicPr>
          <p:cNvPr id="4" name="Picture 7" descr="Belbin Character - Monitor Evaluator">
            <a:extLst>
              <a:ext uri="{FF2B5EF4-FFF2-40B4-BE49-F238E27FC236}">
                <a16:creationId xmlns:a16="http://schemas.microsoft.com/office/drawing/2014/main" id="{41341311-0BB6-45E4-BCE4-B2E40DFEE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8" r="3483" b="-2"/>
          <a:stretch>
            <a:fillRect/>
          </a:stretch>
        </p:blipFill>
        <p:spPr bwMode="auto">
          <a:xfrm>
            <a:off x="8452661" y="1825625"/>
            <a:ext cx="3387404" cy="357593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38855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6BEFD9-67E9-F192-3108-A3067E43C6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38EEE-984A-BDB6-8710-E73C2B7BC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altLang="en-US"/>
              <a:t>Specialist (SP)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A3B27-A86A-7CBB-CA0F-8CB8A4722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/>
              <a:t>Brings a high level of expertise in a particular field.</a:t>
            </a:r>
          </a:p>
          <a:p>
            <a:pPr>
              <a:defRPr/>
            </a:pPr>
            <a:r>
              <a:rPr lang="en-GB" sz="2400"/>
              <a:t>Priding themselves on skills, knowledge and abilities.</a:t>
            </a:r>
          </a:p>
          <a:p>
            <a:pPr>
              <a:defRPr/>
            </a:pPr>
            <a:r>
              <a:rPr lang="en-GB" sz="2400"/>
              <a:t>Experts in the team, often providing support to teammates.</a:t>
            </a:r>
          </a:p>
          <a:p>
            <a:pPr>
              <a:defRPr/>
            </a:pPr>
            <a:r>
              <a:rPr lang="en-GB" sz="2400"/>
              <a:t>The most objective mind in the team, likes time to mull things over. </a:t>
            </a:r>
          </a:p>
          <a:p>
            <a:pPr marL="0" indent="0">
              <a:buNone/>
              <a:defRPr/>
            </a:pPr>
            <a:endParaRPr lang="en-GB" sz="2400" i="1"/>
          </a:p>
          <a:p>
            <a:pPr marL="0" indent="0">
              <a:buNone/>
              <a:defRPr/>
            </a:pPr>
            <a:r>
              <a:rPr lang="en-GB" sz="2400" i="1"/>
              <a:t>Specialists may lack the social interaction skills of many of their colleagues. </a:t>
            </a:r>
          </a:p>
          <a:p>
            <a:endParaRPr lang="en-GB" sz="2400"/>
          </a:p>
        </p:txBody>
      </p:sp>
      <p:pic>
        <p:nvPicPr>
          <p:cNvPr id="4" name="Picture 7" descr="Belbin Character - Monitor Evaluator">
            <a:extLst>
              <a:ext uri="{FF2B5EF4-FFF2-40B4-BE49-F238E27FC236}">
                <a16:creationId xmlns:a16="http://schemas.microsoft.com/office/drawing/2014/main" id="{52BD5FE4-39BD-3417-0FE9-35123579B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8" r="3483" b="-2"/>
          <a:stretch>
            <a:fillRect/>
          </a:stretch>
        </p:blipFill>
        <p:spPr bwMode="auto">
          <a:xfrm>
            <a:off x="8452661" y="1825625"/>
            <a:ext cx="3387404" cy="357593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2220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19D09-4F64-A95D-25D4-7EDDC287F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team role are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B607C-CC31-EB1A-8D66-3079DED86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Belbin questionnaire on Moodle to determine which team member role you are most likely to adopt. </a:t>
            </a:r>
          </a:p>
          <a:p>
            <a:r>
              <a:rPr lang="en-GB" dirty="0"/>
              <a:t>There are seven statements for you to consider and respond to. </a:t>
            </a:r>
          </a:p>
          <a:p>
            <a:r>
              <a:rPr lang="en-GB" dirty="0"/>
              <a:t>We will help you to work out your results once you have completed. </a:t>
            </a:r>
          </a:p>
        </p:txBody>
      </p:sp>
    </p:spTree>
    <p:extLst>
      <p:ext uri="{BB962C8B-B14F-4D97-AF65-F5344CB8AC3E}">
        <p14:creationId xmlns:p14="http://schemas.microsoft.com/office/powerpoint/2010/main" val="37439454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08FBC-8299-4E30-956B-466D7600D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94FCB8E-B204-4290-82CA-3148F6CB53B6}"/>
              </a:ext>
            </a:extLst>
          </p:cNvPr>
          <p:cNvGraphicFramePr>
            <a:graphicFrameLocks noGrp="1"/>
          </p:cNvGraphicFramePr>
          <p:nvPr/>
        </p:nvGraphicFramePr>
        <p:xfrm>
          <a:off x="1775520" y="1397000"/>
          <a:ext cx="8640960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48">
                  <a:extLst>
                    <a:ext uri="{9D8B030D-6E8A-4147-A177-3AD203B41FA5}">
                      <a16:colId xmlns:a16="http://schemas.microsoft.com/office/drawing/2014/main" val="783200840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344182575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2449227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+mn-lt"/>
                        </a:rPr>
                        <a:t>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6546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Plant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+mn-lt"/>
                          <a:cs typeface="Arial" pitchFamily="34" charset="0"/>
                        </a:rPr>
                        <a:t>Creative, imaginative, unorthodox, solves difficult problems.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Arial" pitchFamily="34" charset="0"/>
                          <a:cs typeface="Arial" pitchFamily="34" charset="0"/>
                        </a:rPr>
                        <a:t>Poor in communication and in managing ordinary people.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049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Resource Investigator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Extrovert, enthusiastic, communicative. Explores opportunities and develops contacts.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Loses interest once initial enthusiasm has passed.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1945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Coordinator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Mature, confident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trusting. A good chairperson. Clarifies goals, promotes decision-making.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itchFamily="34" charset="0"/>
                          <a:cs typeface="Arial" pitchFamily="34" charset="0"/>
                        </a:rPr>
                        <a:t>Not necessarily the most clever or creative member</a:t>
                      </a:r>
                      <a:r>
                        <a:rPr lang="en-GB" sz="1400" baseline="0" dirty="0">
                          <a:latin typeface="Arial" pitchFamily="34" charset="0"/>
                          <a:cs typeface="Arial" pitchFamily="34" charset="0"/>
                        </a:rPr>
                        <a:t> of the group.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183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Shaper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Dynamic, outgoing and highly strung. Challenges, pressurises, finds ways around obstacles.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Prone to provocation and short-lived bursts of temper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3216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67284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E5A8-3A30-4ED7-BEE3-13E672D78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23528"/>
            <a:ext cx="8229600" cy="1008112"/>
          </a:xfrm>
        </p:spPr>
        <p:txBody>
          <a:bodyPr/>
          <a:lstStyle/>
          <a:p>
            <a:r>
              <a:rPr lang="en-GB" dirty="0"/>
              <a:t>Team Roles (cont.)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8E1720-9656-4466-A7B2-F9A67AD5B4D6}"/>
              </a:ext>
            </a:extLst>
          </p:cNvPr>
          <p:cNvGraphicFramePr>
            <a:graphicFrameLocks noGrp="1"/>
          </p:cNvGraphicFramePr>
          <p:nvPr/>
        </p:nvGraphicFramePr>
        <p:xfrm>
          <a:off x="1775520" y="1331640"/>
          <a:ext cx="8640960" cy="408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>
                  <a:extLst>
                    <a:ext uri="{9D8B030D-6E8A-4147-A177-3AD203B41FA5}">
                      <a16:colId xmlns:a16="http://schemas.microsoft.com/office/drawing/2014/main" val="18905208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10909617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38530267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Monitor/Evaluator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Sober, strategic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discerning. Sees all options. Judges.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Lacks drive and ability to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inspire others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58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Team 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Social, mild, perceptive and accommodating. Listens, builds, averts friction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Indecisive in crunch situations.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829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Implementer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Disciplined, reliable,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conservative and efficient. Turns ideas into plans/actions.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Somewhat inflexible. Slow</a:t>
                      </a:r>
                      <a:r>
                        <a:rPr lang="en-GB" sz="1400" baseline="0" dirty="0">
                          <a:latin typeface="+mn-lt"/>
                          <a:ea typeface="Calibri"/>
                          <a:cs typeface="Arial" pitchFamily="34" charset="0"/>
                        </a:rPr>
                        <a:t> to respond to new possibilities.</a:t>
                      </a:r>
                      <a:endParaRPr lang="en-GB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7007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Completer/Finisher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Painstakingly conscientious. Searches out errors and omissions. Delivers on time.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Inclined to worry unduly. Reluctant to delegate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92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Specialist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Single-minded,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self-starting and dedicated. Provides knowledge.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Contributes only on a narrow front.</a:t>
                      </a: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8513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58657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186E3-D9E8-2E75-DACC-3E77966E1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0B052-8258-7AF0-FEB9-FBA20C361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pairs, match the team member to the team role type and consider the following questions:</a:t>
            </a:r>
          </a:p>
          <a:p>
            <a:pPr lvl="1"/>
            <a:r>
              <a:rPr lang="en-GB" dirty="0"/>
              <a:t>What strengths does the team have?</a:t>
            </a:r>
          </a:p>
          <a:p>
            <a:pPr lvl="1"/>
            <a:r>
              <a:rPr lang="en-GB" dirty="0"/>
              <a:t>Are there any weaknesses or gaps? </a:t>
            </a:r>
          </a:p>
          <a:p>
            <a:r>
              <a:rPr lang="en-GB" dirty="0"/>
              <a:t>Once everyone has completed the activity, swap with another pair to mark and we’ll go through the answers. </a:t>
            </a:r>
          </a:p>
        </p:txBody>
      </p:sp>
    </p:spTree>
    <p:extLst>
      <p:ext uri="{BB962C8B-B14F-4D97-AF65-F5344CB8AC3E}">
        <p14:creationId xmlns:p14="http://schemas.microsoft.com/office/powerpoint/2010/main" val="32472230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09E6-9005-90B6-E279-4AA61F489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5" name="Content Placeholder 4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110F3804-86D8-D38A-0260-6FEA669427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51" b="11769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50365601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8BC233C5-51EC-479D-9954-BB2F19622AD4}" vid="{1AF3CB73-3F68-4CB4-A7F5-70C4C3B8968D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1334</Words>
  <Application>Microsoft Office PowerPoint</Application>
  <PresentationFormat>Widescreen</PresentationFormat>
  <Paragraphs>151</Paragraphs>
  <Slides>19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fkGrotesk</vt:lpstr>
      <vt:lpstr>fkGroteskNeue</vt:lpstr>
      <vt:lpstr>Myriad Pro</vt:lpstr>
      <vt:lpstr>Aptos</vt:lpstr>
      <vt:lpstr>Arial</vt:lpstr>
      <vt:lpstr>Calibri</vt:lpstr>
      <vt:lpstr>Calibri Light</vt:lpstr>
      <vt:lpstr>Theme1</vt:lpstr>
      <vt:lpstr>UWTSD Text 2</vt:lpstr>
      <vt:lpstr>UWTSD Logo Variations place image in Background</vt:lpstr>
      <vt:lpstr>PowerPoint Presentation</vt:lpstr>
      <vt:lpstr>Agenda</vt:lpstr>
      <vt:lpstr>Belbin’s Theory</vt:lpstr>
      <vt:lpstr>Belbin’s Team Roles</vt:lpstr>
      <vt:lpstr>Belbin’s 9 Team Roles</vt:lpstr>
      <vt:lpstr>Shaper (SH)</vt:lpstr>
      <vt:lpstr>Implementer (IMP)</vt:lpstr>
      <vt:lpstr>Completer/Finisher (CF) </vt:lpstr>
      <vt:lpstr>Coordinator (CO)</vt:lpstr>
      <vt:lpstr>Team Worker (TW) </vt:lpstr>
      <vt:lpstr>Resource Investigator (RI) </vt:lpstr>
      <vt:lpstr>Plant (PL)</vt:lpstr>
      <vt:lpstr>Monitor/Evaluator (ME)</vt:lpstr>
      <vt:lpstr>Specialist (SP)</vt:lpstr>
      <vt:lpstr>Which team role are you? </vt:lpstr>
      <vt:lpstr>Team Roles</vt:lpstr>
      <vt:lpstr>Team Roles (cont.)</vt:lpstr>
      <vt:lpstr>Activity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Rhiannon Akers</cp:lastModifiedBy>
  <cp:revision>11</cp:revision>
  <dcterms:created xsi:type="dcterms:W3CDTF">2025-11-20T10:37:10Z</dcterms:created>
  <dcterms:modified xsi:type="dcterms:W3CDTF">2026-05-08T14:04:04Z</dcterms:modified>
</cp:coreProperties>
</file>