
<file path=[Content_Types].xml><?xml version="1.0" encoding="utf-8"?>
<Types xmlns="http://schemas.openxmlformats.org/package/2006/content-types">
  <Default Extension="jfif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55" autoAdjust="0"/>
    <p:restoredTop sz="94227" autoAdjust="0"/>
  </p:normalViewPr>
  <p:slideViewPr>
    <p:cSldViewPr snapToGrid="0">
      <p:cViewPr varScale="1">
        <p:scale>
          <a:sx n="44" d="100"/>
          <a:sy n="44" d="100"/>
        </p:scale>
        <p:origin x="77" y="85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69F0C-27E3-41F3-8E9A-339DDD755E4D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838E8C-E0AC-43CC-A68B-2FBAF0937A9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2BF439-1DE3-419B-8AEC-F0C9DEC3DCBC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D62DD-D335-4AA2-95D6-B46CE1C39B4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6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83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19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22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4226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712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194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822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6191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2856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4037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E67E0-7E8B-44F9-BAC9-08D9C3136719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012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DE195-76E8-4011-9057-7C2843999D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16B2CD-1ACC-4EF2-A8E4-EFE19282DF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11AD9-D81A-42B3-BB9F-DF9C4F7FF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ECD6B-1B9C-49BA-B52A-4C4A138FF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1A8A3-8450-4AEE-B317-DB4658F95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020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D54A-45C9-40CB-9036-8B7C77FA5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9C6DA-AFB9-42A9-B54C-B34C2D319A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3DB4AA-E710-4059-BEBC-07ACCCA80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1D393-92FD-412A-943F-0FAE2321B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16E36C-D18F-45C9-8D15-2B9E4AB28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47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592E3-28B3-49AC-81E1-6EAD5BC1E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3E684B-3897-4C54-9633-63D69DA060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82FD4-A243-4FC9-9CB8-1FC6DCDF3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F162A-E090-4964-B227-D9F1C6E41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239562-D757-45FF-AF7B-9CF6EA5C0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0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8162D-E3F9-4431-A02C-F40052677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30756B-DFAC-4FEC-9FFF-1DC5E2EDBA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228230-884E-40CF-8D49-04E1165665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22692-B9F1-4CBD-BF92-90D1CD61A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7F844D-0BE2-4366-A982-BDE5DA164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7F831E-55B9-4505-8809-63DCC670E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994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DAFD9-ECBC-46EB-9F4F-C99AA31C5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0DF1D-2ACC-4C57-B902-91D34C4FE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33772B-CA9E-4F3A-AC39-07B525EB1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AB9005-E449-4CFE-B6E7-15E35AD875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913792-72A8-46B3-9D4D-2B2E71911A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7A6633-429E-4802-A3EA-773C266AC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99B1C3-08ED-4D7E-B1DD-E801A095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9FA01D-14D1-4409-8442-C3C841E3A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085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2F3FD-77F4-4F06-96DE-2030437A0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873FBB-12CC-4060-99EF-D23C6FDC3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B4508C-864F-459A-BDA0-956C50606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F3C176-B6A9-4D87-BDFE-D1ADF6532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45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3E7B72-70E5-4369-98D9-C003005DF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F62C66-B11D-48B6-B8AA-0B59E309B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A79C7D-758D-4956-BEFB-BB6A1FE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622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E27FC-1C68-43EC-A8DF-CC88E81B3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AAD1E-B196-4148-BE9D-00164A547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67555D-DB45-4667-A2F2-26A62FD25D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D055C1-F784-4300-A4AB-C3846835C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3D18B3-6302-4846-B10C-212728AC8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631298-FB8F-42F5-B883-D26C9635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19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573B5-6F12-4561-B78D-CEB419203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34E041-0F45-4B9E-BB7A-277C1BB7C6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B1372C-B759-4EDA-8B5F-278E43F216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73862-C4EE-4FC8-94C2-5DDD456C9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2FC65F-4A31-40DC-9F00-69801A5FE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14B111-79A4-491E-8F0F-54000B00A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9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2DD97-C009-41E4-8D56-424C936B6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16C5EF-DA73-41F4-A9B2-0F074AF79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DEDAD-CA57-4102-AA0C-ADBBF4BDE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E06D7-BD18-479E-8948-855893A3A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93A65-3DA2-45B8-9350-79774C62A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139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9E9CCD-42BF-456A-BE24-0616637002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700D3D-985B-4A50-9E81-161E2D8856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0EAE5E-810D-4F30-8D2A-0232490F9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A43ABF-F12A-40E3-8BF1-0A568076F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4DBA4-2318-46A5-9775-A643B6059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954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6143FB-E36E-48B9-B350-F0714BE29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144B5-38C9-4C92-A97E-94B109B3A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7DC64-A2C8-49B1-97FC-5B45955985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1A2EB-B463-4845-B374-63DAD7DC56FF}" type="datetimeFigureOut">
              <a:rPr lang="en-GB" smtClean="0"/>
              <a:pPr/>
              <a:t>11/02/2020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F3A035-3F9D-4087-A29A-873A76A9D3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43FCA-0AA9-4DBF-976D-7C635AC9F4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C3936-9039-4218-8304-01B22B3376C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5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f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f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fif"/><Relationship Id="rId4" Type="http://schemas.openxmlformats.org/officeDocument/2006/relationships/image" Target="../media/image5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ationalarchives.gov.uk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rte.ie/archives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ndependent.ie/lifestyle/no-wonder-michael-was-never-caught-all-the-women-wanted-to-hide-him-26801323.html" TargetMode="External"/><Relationship Id="rId5" Type="http://schemas.openxmlformats.org/officeDocument/2006/relationships/hyperlink" Target="https://www.britishnewspaperarchive.co.uk/" TargetMode="External"/><Relationship Id="rId10" Type="http://schemas.openxmlformats.org/officeDocument/2006/relationships/hyperlink" Target="http://www.timpatcoogan.com/media/what_if_michael_collins_had_survived_the_civil_war.htm" TargetMode="External"/><Relationship Id="rId4" Type="http://schemas.openxmlformats.org/officeDocument/2006/relationships/hyperlink" Target="https://www.youtube.com/watch?v=oCkxwROWYAQ&amp;list=PL-NlJbmY3woh0SDUIy2ION2-DWyoz8oxY&amp;index=9&amp;t=0s" TargetMode="External"/><Relationship Id="rId9" Type="http://schemas.openxmlformats.org/officeDocument/2006/relationships/hyperlink" Target="http://digital.ucd.ie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mpawards.com/1996/michael_collins.html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imdb.com/title/tt9555104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hejournal.ie/michael-collins-brexit-3485219-Jul2017/" TargetMode="External"/><Relationship Id="rId5" Type="http://schemas.openxmlformats.org/officeDocument/2006/relationships/hyperlink" Target="https://www.irishtimes.com/culture/heritage/memorial-to-michael-collins-unveiled-on-anniversary-1.1502160" TargetMode="External"/><Relationship Id="rId4" Type="http://schemas.openxmlformats.org/officeDocument/2006/relationships/hyperlink" Target="https://www.britannica.com/biography/Michael-Collins-Irish-statesm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5477" y="1168924"/>
            <a:ext cx="11498284" cy="3170598"/>
          </a:xfrm>
        </p:spPr>
        <p:txBody>
          <a:bodyPr anchor="ctr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Hero or Sell-out?</a:t>
            </a:r>
            <a:br>
              <a:rPr lang="en-GB" sz="4000" b="1" dirty="0">
                <a:solidFill>
                  <a:schemeClr val="bg1"/>
                </a:solidFill>
                <a:latin typeface="Bangle" pitchFamily="2" charset="0"/>
              </a:rPr>
            </a:br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Irish and British Opinions on Michael Collins during the Irish War of Independence, Irish Civil War and later periods.</a:t>
            </a:r>
            <a:br>
              <a:rPr lang="en-GB" sz="4000" b="1" dirty="0">
                <a:solidFill>
                  <a:schemeClr val="bg1"/>
                </a:solidFill>
                <a:latin typeface="Bangle" pitchFamily="2" charset="0"/>
              </a:rPr>
            </a:br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HPHI6017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C24F3-4320-479F-BDD4-F84659CA9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3501" y="4554148"/>
            <a:ext cx="10222523" cy="1655762"/>
          </a:xfrm>
        </p:spPr>
        <p:txBody>
          <a:bodyPr>
            <a:normAutofit/>
          </a:bodyPr>
          <a:lstStyle/>
          <a:p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Declan Lennon</a:t>
            </a:r>
          </a:p>
          <a:p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1703779</a:t>
            </a:r>
          </a:p>
          <a:p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BA Modern Historical Studies</a:t>
            </a:r>
          </a:p>
        </p:txBody>
      </p:sp>
    </p:spTree>
    <p:extLst>
      <p:ext uri="{BB962C8B-B14F-4D97-AF65-F5344CB8AC3E}">
        <p14:creationId xmlns:p14="http://schemas.microsoft.com/office/powerpoint/2010/main" val="192678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Aims &amp; Objectives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C24F3-4320-479F-BDD4-F84659CA9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1092" y="2340886"/>
            <a:ext cx="5683828" cy="3041608"/>
          </a:xfrm>
        </p:spPr>
        <p:txBody>
          <a:bodyPr>
            <a:normAutofit/>
          </a:bodyPr>
          <a:lstStyle/>
          <a:p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To discover whether opinions from a British and Irish viewpoint on Michael Collins changed over the course of events in Ireland during the early 20</a:t>
            </a:r>
            <a:r>
              <a:rPr lang="en-GB" sz="3000" baseline="30000" dirty="0">
                <a:solidFill>
                  <a:schemeClr val="bg1"/>
                </a:solidFill>
                <a:latin typeface="Bangle" pitchFamily="2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 Century.</a:t>
            </a:r>
          </a:p>
        </p:txBody>
      </p:sp>
      <p:pic>
        <p:nvPicPr>
          <p:cNvPr id="7" name="Picture 6" descr="A group of people sitting in uniform&#10;&#10;Description automatically generated">
            <a:extLst>
              <a:ext uri="{FF2B5EF4-FFF2-40B4-BE49-F238E27FC236}">
                <a16:creationId xmlns:a16="http://schemas.microsoft.com/office/drawing/2014/main" id="{78D3B1AC-0156-4C60-8523-0B3C4F0DA5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709" y="1497496"/>
            <a:ext cx="3222325" cy="4354493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AA64794D-6E0C-41DE-859C-5DC8C3FA12C9}"/>
              </a:ext>
            </a:extLst>
          </p:cNvPr>
          <p:cNvSpPr txBox="1">
            <a:spLocks/>
          </p:cNvSpPr>
          <p:nvPr/>
        </p:nvSpPr>
        <p:spPr>
          <a:xfrm>
            <a:off x="6416762" y="5837860"/>
            <a:ext cx="5683828" cy="549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solidFill>
                  <a:schemeClr val="bg1"/>
                </a:solidFill>
                <a:latin typeface="Bangle" pitchFamily="2" charset="0"/>
              </a:rPr>
              <a:t>Fig. 1</a:t>
            </a:r>
          </a:p>
        </p:txBody>
      </p:sp>
    </p:spTree>
    <p:extLst>
      <p:ext uri="{BB962C8B-B14F-4D97-AF65-F5344CB8AC3E}">
        <p14:creationId xmlns:p14="http://schemas.microsoft.com/office/powerpoint/2010/main" val="117383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Research Questions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C24F3-4320-479F-BDD4-F84659CA9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871" y="2252870"/>
            <a:ext cx="10800520" cy="371061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What opinions were held regarding Collins during his life and career prior to the signing of the Anglo-Irish Treaty?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What opinions were held regarding Collins following the signing of the Anglo-Irish Treaty and immediately following his death?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Have contemporary opinions on Michael Collins altered in the modern era?</a:t>
            </a:r>
          </a:p>
        </p:txBody>
      </p:sp>
    </p:spTree>
    <p:extLst>
      <p:ext uri="{BB962C8B-B14F-4D97-AF65-F5344CB8AC3E}">
        <p14:creationId xmlns:p14="http://schemas.microsoft.com/office/powerpoint/2010/main" val="88419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Why?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C24F3-4320-479F-BDD4-F84659CA9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871" y="2252870"/>
            <a:ext cx="10800520" cy="3710610"/>
          </a:xfrm>
        </p:spPr>
        <p:txBody>
          <a:bodyPr>
            <a:normAutofit/>
          </a:bodyPr>
          <a:lstStyle/>
          <a:p>
            <a:pPr algn="l"/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Work has been carried out regarding Collins’ military tactics and biography.</a:t>
            </a:r>
          </a:p>
          <a:p>
            <a:pPr algn="l"/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However, no work has been carried out in discussing whether Collins was deemed to be making the correct decision in signing the Anglo-Irish Treaty. No work has been carried out in seeing if opinions on signing the treaty have altered over the last 79 years.</a:t>
            </a:r>
          </a:p>
        </p:txBody>
      </p:sp>
    </p:spTree>
    <p:extLst>
      <p:ext uri="{BB962C8B-B14F-4D97-AF65-F5344CB8AC3E}">
        <p14:creationId xmlns:p14="http://schemas.microsoft.com/office/powerpoint/2010/main" val="388451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054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Beginning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C24F3-4320-479F-BDD4-F84659CA9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53769" y="2513165"/>
            <a:ext cx="5196207" cy="260217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Views on Michael Collins in media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British Newspapers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Irish Newspapers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Documentaries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en-GB" sz="2600" dirty="0">
              <a:solidFill>
                <a:schemeClr val="bg1"/>
              </a:solidFill>
              <a:latin typeface="Bangle" pitchFamily="2" charset="0"/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en-GB" sz="2600" dirty="0">
              <a:solidFill>
                <a:schemeClr val="bg1"/>
              </a:solidFill>
              <a:latin typeface="Bangle" pitchFamily="2" charset="0"/>
            </a:endParaRPr>
          </a:p>
        </p:txBody>
      </p:sp>
      <p:pic>
        <p:nvPicPr>
          <p:cNvPr id="5" name="Picture 4" descr="A person wearing a uniform posing for a photo&#10;&#10;Description automatically generated">
            <a:extLst>
              <a:ext uri="{FF2B5EF4-FFF2-40B4-BE49-F238E27FC236}">
                <a16:creationId xmlns:a16="http://schemas.microsoft.com/office/drawing/2014/main" id="{817F7DD7-88B2-45DD-9F72-366705069D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92" y="1643273"/>
            <a:ext cx="3224027" cy="427183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BF3AF663-F102-416B-B4F6-1FBBA375CFBA}"/>
              </a:ext>
            </a:extLst>
          </p:cNvPr>
          <p:cNvSpPr txBox="1">
            <a:spLocks/>
          </p:cNvSpPr>
          <p:nvPr/>
        </p:nvSpPr>
        <p:spPr>
          <a:xfrm>
            <a:off x="659016" y="5915109"/>
            <a:ext cx="5683828" cy="549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solidFill>
                  <a:schemeClr val="bg1"/>
                </a:solidFill>
                <a:latin typeface="Bangle" pitchFamily="2" charset="0"/>
              </a:rPr>
              <a:t>Fig. 2</a:t>
            </a:r>
          </a:p>
        </p:txBody>
      </p:sp>
    </p:spTree>
    <p:extLst>
      <p:ext uri="{BB962C8B-B14F-4D97-AF65-F5344CB8AC3E}">
        <p14:creationId xmlns:p14="http://schemas.microsoft.com/office/powerpoint/2010/main" val="348951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41851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Focussing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C24F3-4320-479F-BDD4-F84659CA9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7162" y="1848356"/>
            <a:ext cx="11689237" cy="4015409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Viewing the content of Media and whether it held a particular nationalist agenda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British Newspapers holding anti IRA/Republican views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Divided opinions in Irish Newspapers depending on Loyalist/Republican allegiances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Focusing on individuals and their opinions on Collins and discussing if their opinions also fit into particular agendas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Eamon De Valera, Winston Churchill, Arthur Griffiths.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en-GB" sz="2600" dirty="0">
              <a:solidFill>
                <a:schemeClr val="bg1"/>
              </a:solidFill>
              <a:latin typeface="Bangl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00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Sources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FEA3AACD-90F8-4A0E-BE89-2864FD08A77B}"/>
              </a:ext>
            </a:extLst>
          </p:cNvPr>
          <p:cNvSpPr txBox="1">
            <a:spLocks/>
          </p:cNvSpPr>
          <p:nvPr/>
        </p:nvSpPr>
        <p:spPr>
          <a:xfrm>
            <a:off x="5591772" y="1477616"/>
            <a:ext cx="5849381" cy="22727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Diaries of Participants in Civil War and War of Independence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Letters between individuals at the time.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C24F3-4320-479F-BDD4-F84659CA9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297" y="1484242"/>
            <a:ext cx="5849381" cy="5022573"/>
          </a:xfrm>
        </p:spPr>
        <p:txBody>
          <a:bodyPr>
            <a:normAutofit/>
          </a:bodyPr>
          <a:lstStyle/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Period Newspapers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First Hand Accounts of Individuals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Biographies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Winston Churchill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Eamon De Valera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Michael Collins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Documentaries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Ireland: A Television History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The Story of Ireland</a:t>
            </a:r>
          </a:p>
          <a:p>
            <a:pPr lvl="2" algn="l"/>
            <a:endParaRPr lang="en-GB" sz="2400" dirty="0">
              <a:solidFill>
                <a:schemeClr val="bg1"/>
              </a:solidFill>
              <a:latin typeface="Bangle" pitchFamily="2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827B78B-FEE6-4C52-A69F-F902DDF92CF8}"/>
              </a:ext>
            </a:extLst>
          </p:cNvPr>
          <p:cNvSpPr txBox="1">
            <a:spLocks/>
          </p:cNvSpPr>
          <p:nvPr/>
        </p:nvSpPr>
        <p:spPr>
          <a:xfrm>
            <a:off x="5939684" y="6205114"/>
            <a:ext cx="5683828" cy="549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solidFill>
                  <a:schemeClr val="bg1"/>
                </a:solidFill>
                <a:latin typeface="Bangle" pitchFamily="2" charset="0"/>
              </a:rPr>
              <a:t>Fig. 3</a:t>
            </a:r>
          </a:p>
        </p:txBody>
      </p:sp>
      <p:pic>
        <p:nvPicPr>
          <p:cNvPr id="8" name="Picture 7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33FAEEFD-9AC9-4080-8B76-008A2BCDD7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267" y="3194626"/>
            <a:ext cx="4119615" cy="301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1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Findings so Far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641FE59-6F04-4FC7-8035-C31FA573C378}"/>
              </a:ext>
            </a:extLst>
          </p:cNvPr>
          <p:cNvSpPr txBox="1">
            <a:spLocks/>
          </p:cNvSpPr>
          <p:nvPr/>
        </p:nvSpPr>
        <p:spPr>
          <a:xfrm>
            <a:off x="479502" y="1610591"/>
            <a:ext cx="5728930" cy="4972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During War of Independence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Regarded by many politicians and civilians a hero who was beating the great power of the British.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Following treaty signing and during Civil war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Division of opinion some felt he had sold out the Irish dream of an independent Ireland, some had felt he had brought peace to Ireland.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en-GB" sz="2600" dirty="0">
              <a:solidFill>
                <a:schemeClr val="bg1"/>
              </a:solidFill>
              <a:latin typeface="Bangle" pitchFamily="2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421A34E-4AEC-4D1A-A62B-C8C29BA424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52288" y="1610590"/>
            <a:ext cx="5448693" cy="49721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Following Collins’ death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Despite differences in political policies mutual respect from British politicians for Collins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Bangle" pitchFamily="2" charset="0"/>
              </a:rPr>
              <a:t>Loyalist Irish Politicians felt that despite Collins negotiating the signing of the treaty being the incorrect decision he would be regarded in history books as hero.</a:t>
            </a:r>
          </a:p>
        </p:txBody>
      </p:sp>
    </p:spTree>
    <p:extLst>
      <p:ext uri="{BB962C8B-B14F-4D97-AF65-F5344CB8AC3E}">
        <p14:creationId xmlns:p14="http://schemas.microsoft.com/office/powerpoint/2010/main" val="3097981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Popular Culture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827B78B-FEE6-4C52-A69F-F902DDF92CF8}"/>
              </a:ext>
            </a:extLst>
          </p:cNvPr>
          <p:cNvSpPr txBox="1">
            <a:spLocks/>
          </p:cNvSpPr>
          <p:nvPr/>
        </p:nvSpPr>
        <p:spPr>
          <a:xfrm>
            <a:off x="9195834" y="5982435"/>
            <a:ext cx="1949628" cy="549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solidFill>
                  <a:schemeClr val="bg1"/>
                </a:solidFill>
                <a:latin typeface="Bangle" pitchFamily="2" charset="0"/>
              </a:rPr>
              <a:t>Fig. 5</a:t>
            </a:r>
          </a:p>
        </p:txBody>
      </p:sp>
      <p:pic>
        <p:nvPicPr>
          <p:cNvPr id="10" name="Picture 9" descr="A picture containing text, person, book, man&#10;&#10;Description automatically generated">
            <a:extLst>
              <a:ext uri="{FF2B5EF4-FFF2-40B4-BE49-F238E27FC236}">
                <a16:creationId xmlns:a16="http://schemas.microsoft.com/office/drawing/2014/main" id="{9585974B-EC1F-4AFD-8115-20BFCEFCEB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207" y="1610591"/>
            <a:ext cx="2961305" cy="4418548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5359951C-E92B-4F98-A49C-BC94E9F1B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2302" y="2275608"/>
            <a:ext cx="4022989" cy="3397827"/>
          </a:xfrm>
        </p:spPr>
        <p:txBody>
          <a:bodyPr>
            <a:normAutofit/>
          </a:bodyPr>
          <a:lstStyle/>
          <a:p>
            <a:pPr algn="l"/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Have the depictions of Collins in popular culture affected the opinions of Michael Collins in the modern era?</a:t>
            </a:r>
          </a:p>
        </p:txBody>
      </p:sp>
      <p:pic>
        <p:nvPicPr>
          <p:cNvPr id="4" name="Picture 3" descr="A close up of a person&#10;&#10;Description automatically generated">
            <a:extLst>
              <a:ext uri="{FF2B5EF4-FFF2-40B4-BE49-F238E27FC236}">
                <a16:creationId xmlns:a16="http://schemas.microsoft.com/office/drawing/2014/main" id="{23366382-EBCA-4FAA-88EB-0CC30F36A6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232" y="1634144"/>
            <a:ext cx="2984661" cy="4394995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963D18E9-CCE3-4DF0-8C8D-4872B0186514}"/>
              </a:ext>
            </a:extLst>
          </p:cNvPr>
          <p:cNvSpPr txBox="1">
            <a:spLocks/>
          </p:cNvSpPr>
          <p:nvPr/>
        </p:nvSpPr>
        <p:spPr>
          <a:xfrm>
            <a:off x="6096000" y="5982435"/>
            <a:ext cx="1949628" cy="549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solidFill>
                  <a:schemeClr val="bg1"/>
                </a:solidFill>
                <a:latin typeface="Bangle" pitchFamily="2" charset="0"/>
              </a:rPr>
              <a:t>Fig. 4</a:t>
            </a:r>
          </a:p>
        </p:txBody>
      </p:sp>
    </p:spTree>
    <p:extLst>
      <p:ext uri="{BB962C8B-B14F-4D97-AF65-F5344CB8AC3E}">
        <p14:creationId xmlns:p14="http://schemas.microsoft.com/office/powerpoint/2010/main" val="33357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1" grpId="0" build="p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600" y="275304"/>
            <a:ext cx="11689237" cy="1335287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Conclusion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5359951C-E92B-4F98-A49C-BC94E9F1B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060" y="2567354"/>
            <a:ext cx="5448693" cy="4015342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During war of independence Michael Collins was regarded as and influential member of the IRA and Sinn Fein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His belief that the fight for Irish freedom needed to be militarily fought rather than politically was mostly proving popular with the Irish public and politicians.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021064CD-A4BA-489D-A652-DB7EBAA5C151}"/>
              </a:ext>
            </a:extLst>
          </p:cNvPr>
          <p:cNvSpPr txBox="1">
            <a:spLocks/>
          </p:cNvSpPr>
          <p:nvPr/>
        </p:nvSpPr>
        <p:spPr>
          <a:xfrm>
            <a:off x="255600" y="1406767"/>
            <a:ext cx="11523447" cy="116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Research is suggesting that the expected outcomes are proving to be correct.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A5F2797-62A7-44A9-8578-AF1C16B89BE4}"/>
              </a:ext>
            </a:extLst>
          </p:cNvPr>
          <p:cNvSpPr txBox="1">
            <a:spLocks/>
          </p:cNvSpPr>
          <p:nvPr/>
        </p:nvSpPr>
        <p:spPr>
          <a:xfrm>
            <a:off x="6079213" y="2567354"/>
            <a:ext cx="5448693" cy="40153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His military tactics and actions against the British during the War of Independence lifted Collins to Hero Status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Following the signing of the Anglo-</a:t>
            </a:r>
            <a:r>
              <a:rPr lang="en-GB" sz="3000" dirty="0" err="1">
                <a:solidFill>
                  <a:schemeClr val="bg1"/>
                </a:solidFill>
                <a:latin typeface="Bangle" pitchFamily="2" charset="0"/>
              </a:rPr>
              <a:t>IrishTreaty</a:t>
            </a:r>
            <a:r>
              <a:rPr lang="en-GB" sz="3000" dirty="0">
                <a:solidFill>
                  <a:schemeClr val="bg1"/>
                </a:solidFill>
                <a:latin typeface="Bangle" pitchFamily="2" charset="0"/>
              </a:rPr>
              <a:t> and Collins’ death politics surrounding Collins becomes increasingly complicated and divided.</a:t>
            </a:r>
          </a:p>
        </p:txBody>
      </p:sp>
    </p:spTree>
    <p:extLst>
      <p:ext uri="{BB962C8B-B14F-4D97-AF65-F5344CB8AC3E}">
        <p14:creationId xmlns:p14="http://schemas.microsoft.com/office/powerpoint/2010/main" val="2149608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uiExpand="1" build="p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381" y="152757"/>
            <a:ext cx="11689237" cy="884193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References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5359951C-E92B-4F98-A49C-BC94E9F1B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4505" y="1063421"/>
            <a:ext cx="11833782" cy="6049108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BBC,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Ireland: A Television History,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1981 </a:t>
            </a:r>
            <a:r>
              <a:rPr lang="en-GB" sz="3100" u="sng" dirty="0">
                <a:solidFill>
                  <a:schemeClr val="bg1"/>
                </a:solidFill>
                <a:latin typeface="Bangle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https://www.youtube.com/watch?v=oCkxwROWYAQ&amp;list=PL-NlJbmY3woh0SDUIy2ION2-DWyoz8oxY&amp;index=9&amp;t=0s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[Accessed 15 October 2019].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Britishnewspaperarchive.co.uk, 2019 </a:t>
            </a:r>
            <a:r>
              <a:rPr lang="en-GB" sz="3100" u="sng" dirty="0">
                <a:solidFill>
                  <a:schemeClr val="bg1"/>
                </a:solidFill>
                <a:latin typeface="Bangle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https://www.britishnewspaperarchive.co.uk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[Accessed 15 October 2019].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Collins, Michael,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The Path to Freedom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(Cardiff, Welsh Academic Press, 1996).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Coogan, Tim Pat,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De Valera: Long Fellow, Long Shadow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(London, Arrow Books, 1995).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Coogan, Tim Pat,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Michael Collins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(London, Arrow Books, 2015).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English, Richard,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Armed Struggle: The History of the IRA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(Oxford, Pan Macmillan, 2004).</a:t>
            </a:r>
          </a:p>
          <a:p>
            <a:pPr algn="l"/>
            <a:r>
              <a:rPr lang="en-GB" sz="3100" dirty="0" err="1">
                <a:solidFill>
                  <a:schemeClr val="bg1"/>
                </a:solidFill>
                <a:latin typeface="Bangle" pitchFamily="2" charset="0"/>
              </a:rPr>
              <a:t>Furneaux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Smith, Eleanor,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Life’s a circus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(New York, Doubleday, 1940).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Gilbert, Martin,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Churchill: A Life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(London, Heinemann, 1991).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Hart, Peter,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British Intelligence in Ireland: 1920-21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(Cork, Cork University Press, 2003).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Hopkinson, Michael,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The Irish War of Independence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(Dublin, Gill &amp; Macmillan Ltd, 2004).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Independent, ‘No wonder Michael was never caught: all the women wanted to hide him…’,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independent.ie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, 10 December 2011 </a:t>
            </a:r>
            <a:r>
              <a:rPr lang="en-GB" sz="3100" u="sng" dirty="0">
                <a:solidFill>
                  <a:schemeClr val="bg1"/>
                </a:solidFill>
                <a:latin typeface="Bangle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https://www.independent.ie/lifestyle/no-wonder-michael-was-never-caught-all-the-women-wanted-to-hide-him-26801323.html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[Accessed 1 February 2020].</a:t>
            </a:r>
          </a:p>
          <a:p>
            <a:pPr algn="l"/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Michael Collins,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dir. By Neil Jordan (Warner Bros, 1996) [on DVD].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Moloney, Ed,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A Secret History of the IRA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(London, Penguin Press, 2002).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O’Connor, Ulick,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Michael Collins and the Troubles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(Edinburgh, Mainstream Publishing, 2007).</a:t>
            </a:r>
          </a:p>
          <a:p>
            <a:pPr algn="l"/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Rebellion, 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RTE One, 3 January 2016.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Resistance, RTE One, 6 January 2019.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RTE Archives, 2019 </a:t>
            </a:r>
            <a:r>
              <a:rPr lang="en-GB" sz="3100" u="sng" dirty="0">
                <a:solidFill>
                  <a:schemeClr val="bg1"/>
                </a:solidFill>
                <a:latin typeface="Bangle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http://rte.ie/archives/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[Accessed 14 October 2019].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The National Archives, 2019 </a:t>
            </a:r>
            <a:r>
              <a:rPr lang="en-GB" sz="3100" u="sng" dirty="0">
                <a:solidFill>
                  <a:schemeClr val="bg1"/>
                </a:solidFill>
                <a:latin typeface="Bangle" pitchFamily="2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https://www.nationalarchives.gov.uk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[Accessed 14 October 2019].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UCD Digital Library, 2019 </a:t>
            </a:r>
            <a:r>
              <a:rPr lang="en-GB" sz="3100" u="sng" dirty="0">
                <a:solidFill>
                  <a:schemeClr val="bg1"/>
                </a:solidFill>
                <a:latin typeface="Bangle" pitchFamily="2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http://digital.ucd.ie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[Accessed 14 October 2019].</a:t>
            </a:r>
          </a:p>
          <a:p>
            <a:pPr algn="l"/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‘What If…Michael Collins had survived the war’, </a:t>
            </a:r>
            <a:r>
              <a:rPr lang="en-GB" sz="3100" i="1" dirty="0">
                <a:solidFill>
                  <a:schemeClr val="bg1"/>
                </a:solidFill>
                <a:latin typeface="Bangle" pitchFamily="2" charset="0"/>
              </a:rPr>
              <a:t>What If…,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RTE Radio 1, 4 March 2007 </a:t>
            </a:r>
            <a:r>
              <a:rPr lang="en-GB" sz="3100" u="sng" dirty="0">
                <a:solidFill>
                  <a:schemeClr val="bg1"/>
                </a:solidFill>
                <a:latin typeface="Bangle" pitchFamily="2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http://www.timpatcoogan.com/media/what_if_michael_collins_had_survived_the_civil_war.htm</a:t>
            </a:r>
            <a:r>
              <a:rPr lang="en-GB" sz="3100" dirty="0">
                <a:solidFill>
                  <a:schemeClr val="bg1"/>
                </a:solidFill>
                <a:latin typeface="Bangle" pitchFamily="2" charset="0"/>
              </a:rPr>
              <a:t> [Accessed 15 October 2019].</a:t>
            </a:r>
          </a:p>
          <a:p>
            <a:pPr algn="l"/>
            <a:endParaRPr lang="en-GB" sz="3000" dirty="0">
              <a:solidFill>
                <a:schemeClr val="bg1"/>
              </a:solidFill>
              <a:latin typeface="Bangl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31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6A9F-4EBD-4FA6-A6A1-8CCD548FA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381" y="181038"/>
            <a:ext cx="11689237" cy="884193"/>
          </a:xfrm>
        </p:spPr>
        <p:txBody>
          <a:bodyPr anchor="ctr" anchorCtr="1">
            <a:no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Bangle" pitchFamily="2" charset="0"/>
              </a:rPr>
              <a:t>List of Figures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5359951C-E92B-4F98-A49C-BC94E9F1B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4505" y="1167118"/>
            <a:ext cx="11576113" cy="5478781"/>
          </a:xfrm>
        </p:spPr>
        <p:txBody>
          <a:bodyPr>
            <a:normAutofit/>
          </a:bodyPr>
          <a:lstStyle/>
          <a:p>
            <a:pPr algn="l"/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Figure 1 – Editors, ‘Michael Collins’, </a:t>
            </a:r>
            <a:r>
              <a:rPr lang="en-GB" sz="2200" i="1" dirty="0">
                <a:solidFill>
                  <a:schemeClr val="bg1"/>
                </a:solidFill>
                <a:latin typeface="Bangle" pitchFamily="2" charset="0"/>
              </a:rPr>
              <a:t>Encyclopaedia Britannica, 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9 January 2020 </a:t>
            </a:r>
            <a:r>
              <a:rPr lang="en-GB" sz="2200" u="sng" dirty="0">
                <a:solidFill>
                  <a:schemeClr val="bg1"/>
                </a:solidFill>
                <a:latin typeface="Bangle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https://www.britannica.com/biography/Michael-Collins-Irish-statesman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 [Accessed 1 February 2020].</a:t>
            </a:r>
          </a:p>
          <a:p>
            <a:pPr algn="l"/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Figure 2 – Irish Times, ‘Memorial to Michael Collins unveiled on anniversary’, </a:t>
            </a:r>
            <a:r>
              <a:rPr lang="en-GB" sz="2200" i="1" dirty="0">
                <a:solidFill>
                  <a:schemeClr val="bg1"/>
                </a:solidFill>
                <a:latin typeface="Bangle" pitchFamily="2" charset="0"/>
              </a:rPr>
              <a:t>irishtimes.com, 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22 August 2013 </a:t>
            </a:r>
            <a:r>
              <a:rPr lang="en-GB" sz="2200" u="sng" dirty="0">
                <a:solidFill>
                  <a:schemeClr val="bg1"/>
                </a:solidFill>
                <a:latin typeface="Bangle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https://www.irishtimes.com/culture/heritage/memorial-to-michael-collins-unveiled-on-anniversary-1.1502160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 [Accessed 31 January 2020].</a:t>
            </a:r>
          </a:p>
          <a:p>
            <a:pPr algn="l"/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Figure 3 – Hennessy, Michelle, ‘Michael Collins would not be happy with suggestions Ireland follow Britain out of EU’, </a:t>
            </a:r>
            <a:r>
              <a:rPr lang="en-GB" sz="2200" i="1" dirty="0">
                <a:solidFill>
                  <a:schemeClr val="bg1"/>
                </a:solidFill>
                <a:latin typeface="Bangle" pitchFamily="2" charset="0"/>
              </a:rPr>
              <a:t>thejournal.ie, 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8 July 2017 </a:t>
            </a:r>
            <a:r>
              <a:rPr lang="en-GB" sz="2200" u="sng" dirty="0">
                <a:solidFill>
                  <a:schemeClr val="bg1"/>
                </a:solidFill>
                <a:latin typeface="Bangle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https://www.thejournal.ie/michael-collins-brexit-3485219-Jul2017/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 [Accessed 2 February 2020].</a:t>
            </a:r>
          </a:p>
          <a:p>
            <a:pPr algn="l"/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Figure 4 - Internet Movie Database, ‘Resistance’, </a:t>
            </a:r>
            <a:r>
              <a:rPr lang="en-GB" sz="2200" i="1" dirty="0">
                <a:solidFill>
                  <a:schemeClr val="bg1"/>
                </a:solidFill>
                <a:latin typeface="Bangle" pitchFamily="2" charset="0"/>
              </a:rPr>
              <a:t>IMDb.com </a:t>
            </a:r>
            <a:r>
              <a:rPr lang="en-GB" sz="2200" u="sng" dirty="0">
                <a:solidFill>
                  <a:schemeClr val="bg1"/>
                </a:solidFill>
                <a:latin typeface="Bangle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https://www.imdb.com/title/tt9555104/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 [Accessed 2 February 2020].</a:t>
            </a:r>
          </a:p>
          <a:p>
            <a:pPr algn="l"/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Figure 5 – IMP Awards, ‘Michael Collins (1996)’, </a:t>
            </a:r>
            <a:r>
              <a:rPr lang="en-GB" sz="2200" i="1" dirty="0">
                <a:solidFill>
                  <a:schemeClr val="bg1"/>
                </a:solidFill>
                <a:latin typeface="Bangle" pitchFamily="2" charset="0"/>
              </a:rPr>
              <a:t>impawards.com, 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8 January 2003 </a:t>
            </a:r>
            <a:r>
              <a:rPr lang="en-GB" sz="2200" u="sng" dirty="0">
                <a:solidFill>
                  <a:schemeClr val="bg1"/>
                </a:solidFill>
                <a:latin typeface="Bangle" pitchFamily="2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http://www.impawards.com/1996/michael_collins.html</a:t>
            </a:r>
            <a:r>
              <a:rPr lang="en-GB" sz="2200" dirty="0">
                <a:solidFill>
                  <a:schemeClr val="bg1"/>
                </a:solidFill>
                <a:latin typeface="Bangle" pitchFamily="2" charset="0"/>
              </a:rPr>
              <a:t> [Accessed 4 February 2020].</a:t>
            </a:r>
          </a:p>
        </p:txBody>
      </p:sp>
    </p:spTree>
    <p:extLst>
      <p:ext uri="{BB962C8B-B14F-4D97-AF65-F5344CB8AC3E}">
        <p14:creationId xmlns:p14="http://schemas.microsoft.com/office/powerpoint/2010/main" val="70591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2799</TotalTime>
  <Words>1170</Words>
  <Application>Microsoft Office PowerPoint</Application>
  <PresentationFormat>Widescreen</PresentationFormat>
  <Paragraphs>96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Bangle</vt:lpstr>
      <vt:lpstr>Calibri</vt:lpstr>
      <vt:lpstr>Calibri Light</vt:lpstr>
      <vt:lpstr>Office Theme</vt:lpstr>
      <vt:lpstr>Hero or Sell-out? Irish and British Opinions on Michael Collins during the Irish War of Independence, Irish Civil War and later periods. HPHI6017</vt:lpstr>
      <vt:lpstr>Aims &amp; Objectives</vt:lpstr>
      <vt:lpstr>Research Questions</vt:lpstr>
      <vt:lpstr>Why?</vt:lpstr>
      <vt:lpstr>Beginning Research</vt:lpstr>
      <vt:lpstr>Focussing Research</vt:lpstr>
      <vt:lpstr>Sources</vt:lpstr>
      <vt:lpstr>Findings so Far</vt:lpstr>
      <vt:lpstr>Popular Culture</vt:lpstr>
      <vt:lpstr>Conclusion</vt:lpstr>
      <vt:lpstr>References</vt:lpstr>
      <vt:lpstr>List of Figures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Michael Collins</dc:title>
  <dc:creator>Declan Lennon</dc:creator>
  <cp:lastModifiedBy>Declan Lennon</cp:lastModifiedBy>
  <cp:revision>91</cp:revision>
  <dcterms:created xsi:type="dcterms:W3CDTF">2018-01-08T17:24:18Z</dcterms:created>
  <dcterms:modified xsi:type="dcterms:W3CDTF">2020-02-11T19:59:39Z</dcterms:modified>
</cp:coreProperties>
</file>