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2" r:id="rId2"/>
  </p:sldMasterIdLst>
  <p:notesMasterIdLst>
    <p:notesMasterId r:id="rId31"/>
  </p:notesMasterIdLst>
  <p:handoutMasterIdLst>
    <p:handoutMasterId r:id="rId32"/>
  </p:handoutMasterIdLst>
  <p:sldIdLst>
    <p:sldId id="352" r:id="rId3"/>
    <p:sldId id="353" r:id="rId4"/>
    <p:sldId id="256" r:id="rId5"/>
    <p:sldId id="317" r:id="rId6"/>
    <p:sldId id="316" r:id="rId7"/>
    <p:sldId id="314" r:id="rId8"/>
    <p:sldId id="298" r:id="rId9"/>
    <p:sldId id="300" r:id="rId10"/>
    <p:sldId id="313" r:id="rId11"/>
    <p:sldId id="308" r:id="rId12"/>
    <p:sldId id="302" r:id="rId13"/>
    <p:sldId id="318" r:id="rId14"/>
    <p:sldId id="337" r:id="rId15"/>
    <p:sldId id="323" r:id="rId16"/>
    <p:sldId id="324" r:id="rId17"/>
    <p:sldId id="329" r:id="rId18"/>
    <p:sldId id="331" r:id="rId19"/>
    <p:sldId id="334" r:id="rId20"/>
    <p:sldId id="335" r:id="rId21"/>
    <p:sldId id="336" r:id="rId22"/>
    <p:sldId id="340" r:id="rId23"/>
    <p:sldId id="344" r:id="rId24"/>
    <p:sldId id="342" r:id="rId25"/>
    <p:sldId id="347" r:id="rId26"/>
    <p:sldId id="348" r:id="rId27"/>
    <p:sldId id="349" r:id="rId28"/>
    <p:sldId id="350" r:id="rId29"/>
    <p:sldId id="351" r:id="rId30"/>
  </p:sldIdLst>
  <p:sldSz cx="12192000" cy="6858000"/>
  <p:notesSz cx="6889750" cy="100155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67492" autoAdjust="0"/>
  </p:normalViewPr>
  <p:slideViewPr>
    <p:cSldViewPr snapToGrid="0">
      <p:cViewPr varScale="1">
        <p:scale>
          <a:sx n="58" d="100"/>
          <a:sy n="58" d="100"/>
        </p:scale>
        <p:origin x="181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F0B3D6-ADE8-A403-CFE2-C154DDFAE32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5558" cy="502516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8D567C-8B4D-8842-A738-4CA140A183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02597" y="1"/>
            <a:ext cx="2985558" cy="502516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r">
              <a:defRPr sz="1300"/>
            </a:lvl1pPr>
          </a:lstStyle>
          <a:p>
            <a:fld id="{BAC38542-901C-4AD8-A9B2-7D6085B93B4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6D1798-5A5B-527E-1AE3-18347D5A7AF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13023"/>
            <a:ext cx="2985558" cy="502515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8B0314-03DA-469F-C2D3-D03E1026B7E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02597" y="9513023"/>
            <a:ext cx="2985558" cy="502515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r">
              <a:defRPr sz="1300"/>
            </a:lvl1pPr>
          </a:lstStyle>
          <a:p>
            <a:fld id="{19262AA6-404A-4EA4-AD07-CB45AFD3F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7871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5558" cy="502516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1"/>
            <a:ext cx="2985558" cy="502516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r">
              <a:defRPr sz="1300"/>
            </a:lvl1pPr>
          </a:lstStyle>
          <a:p>
            <a:fld id="{B9D96AB9-3FCD-40A8-838C-01324DF36B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1252538"/>
            <a:ext cx="6007100" cy="3379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597" tIns="48299" rIns="96597" bIns="4829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19977"/>
            <a:ext cx="5511800" cy="3943619"/>
          </a:xfrm>
          <a:prstGeom prst="rect">
            <a:avLst/>
          </a:prstGeom>
        </p:spPr>
        <p:txBody>
          <a:bodyPr vert="horz" lIns="96597" tIns="48299" rIns="96597" bIns="4829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3023"/>
            <a:ext cx="2985558" cy="502515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3023"/>
            <a:ext cx="2985558" cy="502515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r">
              <a:defRPr sz="1300"/>
            </a:lvl1pPr>
          </a:lstStyle>
          <a:p>
            <a:fld id="{7F5FDDC8-1212-4DF6-8C3C-98E2288D7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44672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F5FDDC8-1212-4DF6-8C3C-98E2288D7234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71825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0820BC-3987-D525-5F12-DDC175A424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945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F8ACB3-820D-5DC3-68FB-F51DFE539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0E7A64-A3D2-6A6D-DB4B-4817F5A4F1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C0B63A-0E28-01BF-3988-90FD8D8BE0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13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CC5C3-EA73-AE60-A917-45AB4DF45F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369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A289A7-7FA2-1F56-F19A-349C8DE437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15FDE0-813C-0F7B-681F-40A1D63EE1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18CB63-7B41-6BA9-DA9F-BDE56BEA10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5972">
              <a:defRPr/>
            </a:pPr>
            <a:endParaRPr lang="en-GB" sz="13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756A2B-0897-0808-C182-B0A4F743BA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736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5D849C-9D91-7C6D-22FF-D1157DADE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6E0CBF-BC58-B559-89DE-A939AC9586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BFD5E7-609F-8C2D-62F4-34D273F35E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45"/>
              </a:spcAft>
              <a:buSzPts val="1000"/>
              <a:tabLst>
                <a:tab pos="482986" algn="l"/>
              </a:tabLst>
            </a:pPr>
            <a:endParaRPr lang="en-GB" sz="1300" kern="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522399-0043-E1E5-0245-3D0267D94F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272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1ABD4E-14AC-6F6A-C9E2-DBD4990056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3753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300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5B53AD-8ABC-7BD8-5576-FAAFC7930A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450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14F5B-3FCC-5CB9-B0F3-C3F57DAC54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136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6B240F-8CD1-66AA-51ED-CBBED424A7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626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44CCA9-6E39-C203-D4E7-40A98DD284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499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FE376-60B7-31BE-0C64-539B4426A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BE2342-F9E9-19A1-97FA-E77235E37C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FC0E91-C946-B0EF-C6FF-A09DD5ECA8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CF0760-8721-156B-E120-31D84EF2F0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045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120D22-F49C-C21C-94B8-2259AED49B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6483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F85AF6-12D0-BF14-03B4-8ACF00698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F96D11-91B6-C1B7-E0C3-D2C21B51A8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963889-76F9-CFFB-D551-2749309D88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70A417-DC14-80AF-24EF-6E98714267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926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20646">
              <a:defRPr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AB831-F4FA-F503-0F68-DE57BCF6D8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2547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0A1589-4DE5-3000-C1E4-2AD89AED3A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1605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6060E4-0F79-1043-6B97-E4F61F090F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466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9165C-D0DA-705E-1EA6-AADB01F486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3F2415-01C3-9F6C-E558-5025448354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283FE4-9911-5D3A-D07D-126972AEE7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5972">
              <a:defRPr/>
            </a:pPr>
            <a:endParaRPr lang="en-GB" sz="1300" dirty="0"/>
          </a:p>
          <a:p>
            <a:pPr lvl="0"/>
            <a:endParaRPr lang="en-GB" sz="1300" dirty="0"/>
          </a:p>
          <a:p>
            <a:pPr lvl="1"/>
            <a:endParaRPr lang="en-GB" sz="1300" dirty="0"/>
          </a:p>
          <a:p>
            <a:pPr lvl="1"/>
            <a:endParaRPr lang="en-GB" sz="1300" dirty="0"/>
          </a:p>
          <a:p>
            <a:pPr defTabSz="1020646">
              <a:defRPr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D7D3FB-E854-E48C-1AC3-2070078F9E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2941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2374DC-CFCE-7C1E-0688-621351E48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DDCBB7-5094-E7DA-105B-F821691569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A5B77A-2DDA-F225-9FF7-74A3B31E0B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E95768-A8A6-06A5-C077-5A2430D655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5543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0A86F8-E567-6C6C-5407-39319F12D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0107C7-1B0F-AA56-54E2-1FC8E6AFAC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A00849-C0CB-C8C0-87A2-B9906CEB3D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300" dirty="0"/>
          </a:p>
          <a:p>
            <a:endParaRPr lang="en-GB" sz="1300" dirty="0"/>
          </a:p>
          <a:p>
            <a:r>
              <a:rPr lang="en-GB" dirty="0"/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6E715-6268-CD36-6AB5-ECFCAD327C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8829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87185B-D32B-C8DD-1D6D-4389557D88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4D84B1-07F1-10BD-FC50-0E46B53803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F5D4B0-3287-65CC-AB29-46CEC86542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20646">
              <a:defRPr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9D636A-A77C-2A18-7F6A-C753042FE5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0823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B67D4A-DFDB-6A11-9E19-1231311E4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7C804F-4AFE-72A7-658A-9A0F776D9D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2879CD-4437-00A0-9979-74C10B5170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300" dirty="0"/>
          </a:p>
          <a:p>
            <a:endParaRPr lang="en-GB" sz="1300" dirty="0"/>
          </a:p>
          <a:p>
            <a:r>
              <a:rPr lang="en-GB" dirty="0"/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277A7F-D593-5FA0-AD9C-9F4117B000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745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11A1E-B7F7-4C29-C341-7432CC262C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EA0969-50DC-0AF4-57D4-C74315CA12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72B07C-B021-1AFD-4FF1-16E6532803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CAFA93-4ECB-369B-55D6-3AF7643213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4246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61E2CB-08E5-564C-34A9-9587F3B1BC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384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693DC9-A6EA-61BB-3244-160529DF28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4985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91018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1931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5FDDC8-1212-4DF6-8C3C-98E2288D72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651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A87FE-7ED3-40AC-A0B8-BF458C42CFF0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1521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F618-678D-497B-83AB-09973954380B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13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46B80-32B4-4DC8-A20E-B16D73A9F798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9727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57B03-ABCB-4664-A40F-0088EC9AA614}" type="datetime1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575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8A75C-85A7-4029-B761-EB1A9ECAFCE9}" type="datetime1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475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2EFBA-147D-4A94-8803-9C5B1A5FA081}" type="datetime1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346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0889-B0CF-4644-8947-7752BAF4BBFF}" type="datetime1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128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8FA94D0-2548-4CF7-B6B3-27933629736F}" type="datetime1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278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9EAA4-6012-4CB6-844C-637FC9291578}" type="datetime1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817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1BEE9-490F-4DCA-A16A-C820897D2711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83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5C324-C9A9-4C90-8C2D-7167E71FFC1B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5554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A87FE-7ED3-40AC-A0B8-BF458C42CFF0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6438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F618-678D-497B-83AB-09973954380B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88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46B80-32B4-4DC8-A20E-B16D73A9F798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24042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57B03-ABCB-4664-A40F-0088EC9AA614}" type="datetime1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7395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8A75C-85A7-4029-B761-EB1A9ECAFCE9}" type="datetime1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9503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2EFBA-147D-4A94-8803-9C5B1A5FA081}" type="datetime1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3705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0889-B0CF-4644-8947-7752BAF4BBFF}" type="datetime1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1400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8FA94D0-2548-4CF7-B6B3-27933629736F}" type="datetime1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00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9EAA4-6012-4CB6-844C-637FC9291578}" type="datetime1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9380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1BEE9-490F-4DCA-A16A-C820897D2711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8314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5C324-C9A9-4C90-8C2D-7167E71FFC1B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130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B0BDB79-1076-4FEC-98C0-2B395E2574D0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589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B0BDB79-1076-4FEC-98C0-2B395E2574D0}" type="datetime1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8635BB35-5220-4C86-95FA-3BCABD6B2BC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5035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rticles/cy8gw55vezvo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wales/sites/default/files/publications/2023-09/inspiring-children-and-young-peoples-career-journeys-through-work-related-experiences.pdf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.org/en/topics/sub-issues/social-mobility-and-equal-opportunity.html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who.int/health-topics/adolescent-health" TargetMode="External"/><Relationship Id="rId4" Type="http://schemas.openxmlformats.org/officeDocument/2006/relationships/hyperlink" Target="https://www.gov.wales/our-national-mission-high-standards-and-aspirations-all-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C6D64D-F90F-82B9-6481-89DDC1D7BE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198" y="905933"/>
            <a:ext cx="3565607" cy="5039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857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12CC58-F1F9-80A2-31C1-A283B0B2B6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423" y="905933"/>
            <a:ext cx="10285157" cy="5039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826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FFB1F00-5AA6-B915-7F05-F3A23635C4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3225" y="479426"/>
            <a:ext cx="10259876" cy="1106487"/>
          </a:xfrm>
        </p:spPr>
        <p:txBody>
          <a:bodyPr rtlCol="0">
            <a:noAutofit/>
          </a:bodyPr>
          <a:lstStyle/>
          <a:p>
            <a:pPr rtl="0"/>
            <a:r>
              <a:rPr lang="en-GB" sz="6600" b="1" dirty="0"/>
              <a:t>Research Title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E93E4E-222D-7C75-6402-CF145D2BA38F}"/>
              </a:ext>
            </a:extLst>
          </p:cNvPr>
          <p:cNvSpPr txBox="1"/>
          <p:nvPr/>
        </p:nvSpPr>
        <p:spPr>
          <a:xfrm>
            <a:off x="1767620" y="5312455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The Literature Review</a:t>
            </a:r>
          </a:p>
          <a:p>
            <a:r>
              <a:rPr lang="en-GB" sz="1800" dirty="0"/>
              <a:t>ECDE7016</a:t>
            </a:r>
          </a:p>
          <a:p>
            <a:pPr rtl="0"/>
            <a:r>
              <a:rPr lang="en-GB" sz="1800" dirty="0"/>
              <a:t>Assessment component 1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C235A1-BEB8-2C35-4ACC-9A88862ED739}"/>
              </a:ext>
            </a:extLst>
          </p:cNvPr>
          <p:cNvSpPr txBox="1"/>
          <p:nvPr/>
        </p:nvSpPr>
        <p:spPr>
          <a:xfrm>
            <a:off x="1123225" y="2316975"/>
            <a:ext cx="10259876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2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“How do </a:t>
            </a:r>
            <a:r>
              <a:rPr lang="en-GB" sz="28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Secondary Schools </a:t>
            </a:r>
            <a:r>
              <a:rPr lang="en-GB" sz="2800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2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hape the </a:t>
            </a:r>
            <a:r>
              <a:rPr lang="en-GB" sz="28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Career Aspirations </a:t>
            </a:r>
            <a:r>
              <a:rPr lang="en-GB" sz="2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 </a:t>
            </a:r>
            <a:r>
              <a:rPr lang="en-GB" sz="2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2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eenagers in Wales? </a:t>
            </a:r>
          </a:p>
          <a:p>
            <a:pPr algn="ctr"/>
            <a:r>
              <a:rPr lang="en-GB" sz="2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 exploratory case study of the ‘</a:t>
            </a:r>
            <a:r>
              <a:rPr lang="en-GB" sz="28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Ambitious, Capable Learner</a:t>
            </a:r>
            <a:r>
              <a:rPr lang="en-GB" sz="2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 within the Curriculum for Wales.” 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48185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2C7BA8-79E6-9658-7A2A-AA934DFA86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84C46F-DBF2-6DC4-3B5F-A52F8AD8207D}"/>
              </a:ext>
            </a:extLst>
          </p:cNvPr>
          <p:cNvSpPr txBox="1"/>
          <p:nvPr/>
        </p:nvSpPr>
        <p:spPr>
          <a:xfrm>
            <a:off x="2000120" y="300343"/>
            <a:ext cx="76165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Terminology</a:t>
            </a:r>
            <a:endParaRPr lang="en-GB" sz="3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8CA1A27-D539-0386-2C5A-13DE771CB238}"/>
              </a:ext>
            </a:extLst>
          </p:cNvPr>
          <p:cNvSpPr/>
          <p:nvPr/>
        </p:nvSpPr>
        <p:spPr>
          <a:xfrm>
            <a:off x="1584126" y="2866726"/>
            <a:ext cx="2698692" cy="22202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Adolescent: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Broad developmental period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10-24 years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CC07E4-E907-E4FE-8B1F-927B5F6637E4}"/>
              </a:ext>
            </a:extLst>
          </p:cNvPr>
          <p:cNvSpPr/>
          <p:nvPr/>
        </p:nvSpPr>
        <p:spPr>
          <a:xfrm>
            <a:off x="4587373" y="2866726"/>
            <a:ext cx="2698692" cy="22202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Teenager: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Specific Age-Range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13-19 years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6B40DB-01BE-F8BB-9D33-95793E906DBD}"/>
              </a:ext>
            </a:extLst>
          </p:cNvPr>
          <p:cNvSpPr txBox="1"/>
          <p:nvPr/>
        </p:nvSpPr>
        <p:spPr>
          <a:xfrm>
            <a:off x="1355503" y="1048531"/>
            <a:ext cx="8905759" cy="10464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2400" dirty="0"/>
              <a:t>When terminology is clear, research results are easier to understand.</a:t>
            </a:r>
          </a:p>
          <a:p>
            <a:pPr algn="ctr"/>
            <a:r>
              <a:rPr lang="en-GB" sz="1400" i="1" dirty="0"/>
              <a:t>Jacobsen, et al., (2019)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6DB36B-8FBE-BEA5-284A-F2BEF72F0A05}"/>
              </a:ext>
            </a:extLst>
          </p:cNvPr>
          <p:cNvSpPr txBox="1"/>
          <p:nvPr/>
        </p:nvSpPr>
        <p:spPr>
          <a:xfrm>
            <a:off x="1054492" y="5655580"/>
            <a:ext cx="35328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              World Health Organisation (2020)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591652-6587-4C94-EEB6-C1AB9564A5A3}"/>
              </a:ext>
            </a:extLst>
          </p:cNvPr>
          <p:cNvSpPr/>
          <p:nvPr/>
        </p:nvSpPr>
        <p:spPr>
          <a:xfrm>
            <a:off x="7771731" y="2866725"/>
            <a:ext cx="2698692" cy="22202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Student/Learner: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Secondary school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11-16 years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61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803D43-4791-05EB-5C6E-0D7DFF87B3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FBB6CB-134A-7A43-8BB5-57EE484D1581}"/>
              </a:ext>
            </a:extLst>
          </p:cNvPr>
          <p:cNvSpPr txBox="1"/>
          <p:nvPr/>
        </p:nvSpPr>
        <p:spPr>
          <a:xfrm>
            <a:off x="334107" y="307952"/>
            <a:ext cx="1152378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Research area: Adolescent Post-16 and Career Aspirations  </a:t>
            </a:r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30A9EE-95AC-9A9B-2534-CC0559649CE9}"/>
              </a:ext>
            </a:extLst>
          </p:cNvPr>
          <p:cNvSpPr txBox="1"/>
          <p:nvPr/>
        </p:nvSpPr>
        <p:spPr>
          <a:xfrm>
            <a:off x="1142999" y="1265231"/>
            <a:ext cx="990600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Significance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5A128E-370F-AD92-48F0-9FE8535928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3851" y="1915703"/>
            <a:ext cx="9925148" cy="418703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1D1E16F-7885-F56F-079B-39B30A00042C}"/>
              </a:ext>
            </a:extLst>
          </p:cNvPr>
          <p:cNvSpPr txBox="1"/>
          <p:nvPr/>
        </p:nvSpPr>
        <p:spPr>
          <a:xfrm>
            <a:off x="1330568" y="2144462"/>
            <a:ext cx="2801815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Theoretical: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Progressive Education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Dewey (1916); </a:t>
            </a:r>
            <a:endParaRPr lang="en-GB" sz="1600" b="1" i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Human Capital Theory</a:t>
            </a:r>
            <a:r>
              <a:rPr lang="en-GB" sz="1600" b="1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Becker (1964);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Pedagogy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Freire </a:t>
            </a:r>
            <a:r>
              <a:rPr lang="en-GB" sz="1400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1968);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Global Achievement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Wagner (2008).</a:t>
            </a:r>
            <a:endParaRPr lang="en-GB" sz="1400" i="1" dirty="0"/>
          </a:p>
          <a:p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868402-9E88-BC70-EEA2-A0B3B36288E6}"/>
              </a:ext>
            </a:extLst>
          </p:cNvPr>
          <p:cNvSpPr txBox="1"/>
          <p:nvPr/>
        </p:nvSpPr>
        <p:spPr>
          <a:xfrm>
            <a:off x="4643900" y="2144462"/>
            <a:ext cx="30278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Societal: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kern="100" dirty="0">
              <a:solidFill>
                <a:prstClr val="black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Decline in university applications </a:t>
            </a:r>
          </a:p>
          <a:p>
            <a:r>
              <a:rPr lang="en-GB" sz="1600" b="1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</a:t>
            </a:r>
            <a:r>
              <a:rPr lang="en-GB" sz="1400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(UCAS, 2024; IFS,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Stagnation in social mobility </a:t>
            </a:r>
          </a:p>
          <a:p>
            <a:r>
              <a:rPr lang="en-GB" sz="1600" b="1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</a:t>
            </a:r>
            <a:r>
              <a:rPr lang="en-GB" sz="1400" b="1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(OECD, 2020)</a:t>
            </a:r>
            <a:endParaRPr lang="en-GB" i="1" kern="100" dirty="0">
              <a:solidFill>
                <a:prstClr val="black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754AA6-6B90-62DB-E288-84BADEA2EBB5}"/>
              </a:ext>
            </a:extLst>
          </p:cNvPr>
          <p:cNvSpPr txBox="1"/>
          <p:nvPr/>
        </p:nvSpPr>
        <p:spPr>
          <a:xfrm>
            <a:off x="7902916" y="2144462"/>
            <a:ext cx="3027875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Educational: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Successful Futures </a:t>
            </a:r>
            <a:r>
              <a:rPr lang="en-GB" sz="1400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Donaldson (2015)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Well-being of Future Generations (Wales) Act </a:t>
            </a:r>
            <a:r>
              <a:rPr lang="en-GB" sz="1400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WG (2015)</a:t>
            </a:r>
            <a:endParaRPr lang="en-GB" sz="14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Curriculum for Wales  </a:t>
            </a:r>
            <a:r>
              <a:rPr lang="en-GB" sz="1400" i="1" dirty="0"/>
              <a:t>WG (2022)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National Mission </a:t>
            </a:r>
            <a:r>
              <a:rPr lang="en-GB" sz="1400" b="1" i="1" dirty="0"/>
              <a:t>  </a:t>
            </a:r>
            <a:r>
              <a:rPr lang="en-GB" sz="1400" i="1" dirty="0"/>
              <a:t>WG (2023)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5031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3E22C3-62E5-FD49-954E-40F85B733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F4F1FDC-67DF-3018-8608-7575D5635983}"/>
              </a:ext>
            </a:extLst>
          </p:cNvPr>
          <p:cNvSpPr txBox="1"/>
          <p:nvPr/>
        </p:nvSpPr>
        <p:spPr>
          <a:xfrm>
            <a:off x="998359" y="351897"/>
            <a:ext cx="1009036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Research Gap </a:t>
            </a:r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DA198C-7F1D-FC53-61AC-394FBEBD2051}"/>
              </a:ext>
            </a:extLst>
          </p:cNvPr>
          <p:cNvSpPr txBox="1"/>
          <p:nvPr/>
        </p:nvSpPr>
        <p:spPr>
          <a:xfrm>
            <a:off x="1050817" y="1313144"/>
            <a:ext cx="3873879" cy="23698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dirty="0"/>
              <a:t>The Curriculum for Wales (CFW) aims to develop “</a:t>
            </a:r>
            <a:r>
              <a:rPr lang="en-GB" sz="2000" b="1" i="1" dirty="0"/>
              <a:t>ambitious, capable learners</a:t>
            </a:r>
            <a:r>
              <a:rPr lang="en-GB" sz="2000" dirty="0"/>
              <a:t>” who are confident in planning their next steps </a:t>
            </a:r>
          </a:p>
          <a:p>
            <a:endParaRPr lang="en-GB" sz="2000" dirty="0"/>
          </a:p>
          <a:p>
            <a:r>
              <a:rPr lang="en-GB" sz="1400" i="1" dirty="0"/>
              <a:t>(WG, 2022); Estyn, 2023); </a:t>
            </a:r>
          </a:p>
          <a:p>
            <a:r>
              <a:rPr lang="en-GB" sz="1400" i="1" dirty="0"/>
              <a:t>Careers Wales, 2023).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9E238B-85FD-D368-F8DA-E4F3454F1FBA}"/>
              </a:ext>
            </a:extLst>
          </p:cNvPr>
          <p:cNvSpPr txBox="1"/>
          <p:nvPr/>
        </p:nvSpPr>
        <p:spPr>
          <a:xfrm>
            <a:off x="1050817" y="4242045"/>
            <a:ext cx="3873878" cy="175432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dirty="0"/>
              <a:t>Existing theories demonstrate aspirations are socially and institutionally shaped</a:t>
            </a:r>
          </a:p>
          <a:p>
            <a:endParaRPr lang="en-GB" sz="2000" dirty="0"/>
          </a:p>
          <a:p>
            <a:r>
              <a:rPr lang="en-GB" sz="1400" dirty="0"/>
              <a:t>(</a:t>
            </a:r>
            <a:r>
              <a:rPr lang="en-GB" sz="1400" i="1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Taylor &amp; Hooley, 2024; Yates, et al., 2022); Morris, et al., 2021; Archer, et al., 2023).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FFB2C3-FFCB-FA81-A87D-2082CA96BD68}"/>
              </a:ext>
            </a:extLst>
          </p:cNvPr>
          <p:cNvSpPr txBox="1"/>
          <p:nvPr/>
        </p:nvSpPr>
        <p:spPr>
          <a:xfrm>
            <a:off x="6790226" y="1851753"/>
            <a:ext cx="4448005" cy="36625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How does school culture influence students’ career aspirations in Wales?</a:t>
            </a:r>
          </a:p>
          <a:p>
            <a:r>
              <a:rPr lang="en-GB" sz="1400" i="1" dirty="0"/>
              <a:t>        (Morris, 2021; Moore, 2020)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How are the broad aims of the </a:t>
            </a:r>
            <a:r>
              <a:rPr lang="en-GB" sz="2000" dirty="0" err="1"/>
              <a:t>CfW</a:t>
            </a:r>
            <a:r>
              <a:rPr lang="en-GB" sz="2000" dirty="0"/>
              <a:t> being interpreted and implemented to support aspirations? 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what extent is curriculum reform shaping aspirations and a sense of what is possible or achievable? 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302F65F7-C309-9951-7596-9B7C4B3A0C82}"/>
              </a:ext>
            </a:extLst>
          </p:cNvPr>
          <p:cNvSpPr/>
          <p:nvPr/>
        </p:nvSpPr>
        <p:spPr>
          <a:xfrm>
            <a:off x="5247861" y="2226414"/>
            <a:ext cx="1219200" cy="543339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9610EC4D-9C94-ED57-537E-8C5A22913653}"/>
              </a:ext>
            </a:extLst>
          </p:cNvPr>
          <p:cNvSpPr/>
          <p:nvPr/>
        </p:nvSpPr>
        <p:spPr>
          <a:xfrm>
            <a:off x="5247861" y="4658139"/>
            <a:ext cx="1219200" cy="543339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Correct - Free icons">
            <a:extLst>
              <a:ext uri="{FF2B5EF4-FFF2-40B4-BE49-F238E27FC236}">
                <a16:creationId xmlns:a16="http://schemas.microsoft.com/office/drawing/2014/main" id="{6F62CEE6-F7FC-53C5-46CF-5575D04F4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54" y="856420"/>
            <a:ext cx="745435" cy="74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❓ Red Question Mark Emoji: Meaning &amp; Usage">
            <a:extLst>
              <a:ext uri="{FF2B5EF4-FFF2-40B4-BE49-F238E27FC236}">
                <a16:creationId xmlns:a16="http://schemas.microsoft.com/office/drawing/2014/main" id="{EF24B96C-3B02-1564-F892-6F99989B54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8725" y="1427482"/>
            <a:ext cx="745436" cy="74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674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31135-ED88-45D1-5901-355878F6F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07BB2E5-5B18-4633-E559-B93C1B79B2C8}"/>
              </a:ext>
            </a:extLst>
          </p:cNvPr>
          <p:cNvSpPr txBox="1"/>
          <p:nvPr/>
        </p:nvSpPr>
        <p:spPr>
          <a:xfrm>
            <a:off x="259298" y="247241"/>
            <a:ext cx="11673404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kern="0" dirty="0">
                <a:cs typeface="Times New Roman" panose="02020603050405020304" pitchFamily="18" charset="0"/>
              </a:rPr>
              <a:t>Research Aims:</a:t>
            </a:r>
          </a:p>
          <a:p>
            <a:endParaRPr lang="en-GB" sz="1200" b="1" kern="0" dirty="0">
              <a:cs typeface="Times New Roman" panose="02020603050405020304" pitchFamily="18" charset="0"/>
            </a:endParaRPr>
          </a:p>
          <a:p>
            <a:pPr algn="ctr"/>
            <a:r>
              <a:rPr lang="en-GB" sz="2400" dirty="0"/>
              <a:t>To explore how schools interpret and implement the ‘</a:t>
            </a:r>
            <a:r>
              <a:rPr lang="en-GB" sz="2400" i="1" dirty="0"/>
              <a:t>ambitious, capable learner</a:t>
            </a:r>
            <a:r>
              <a:rPr lang="en-GB" sz="2400" dirty="0"/>
              <a:t>’ purpose in shaping students’ career aspirations and post-16 thinking.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964D11-DF8A-B6B2-1CD3-2739A8032AFC}"/>
              </a:ext>
            </a:extLst>
          </p:cNvPr>
          <p:cNvSpPr txBox="1"/>
          <p:nvPr/>
        </p:nvSpPr>
        <p:spPr>
          <a:xfrm>
            <a:off x="593103" y="3037996"/>
            <a:ext cx="2688288" cy="224676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Investigate how schools interpret </a:t>
            </a:r>
            <a:r>
              <a:rPr lang="en-GB" sz="2000" dirty="0" err="1"/>
              <a:t>CfW’s</a:t>
            </a:r>
            <a:r>
              <a:rPr lang="en-GB" sz="2000" dirty="0"/>
              <a:t> </a:t>
            </a:r>
            <a:r>
              <a:rPr lang="en-GB" sz="2000" i="1" dirty="0"/>
              <a:t>“ambitious, capable learner”</a:t>
            </a:r>
            <a:r>
              <a:rPr lang="en-GB" sz="2000" dirty="0"/>
              <a:t> purpose in relation to career aspirations post-16 thinking.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10EC28-C1E2-D3C9-3001-BD1E83E6DF41}"/>
              </a:ext>
            </a:extLst>
          </p:cNvPr>
          <p:cNvSpPr txBox="1"/>
          <p:nvPr/>
        </p:nvSpPr>
        <p:spPr>
          <a:xfrm>
            <a:off x="3425641" y="3037996"/>
            <a:ext cx="2688288" cy="224676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Examine how school practices and structures support or constrain career aspirations </a:t>
            </a:r>
            <a:r>
              <a:rPr lang="en-GB" sz="2000" dirty="0">
                <a:solidFill>
                  <a:schemeClr val="tx1"/>
                </a:solidFill>
              </a:rPr>
              <a:t>and post-16 thinking. </a:t>
            </a:r>
          </a:p>
          <a:p>
            <a:pPr algn="ctr"/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748057-F2AD-77DB-663D-A85D75FC5F00}"/>
              </a:ext>
            </a:extLst>
          </p:cNvPr>
          <p:cNvSpPr txBox="1"/>
          <p:nvPr/>
        </p:nvSpPr>
        <p:spPr>
          <a:xfrm>
            <a:off x="6264881" y="3037996"/>
            <a:ext cx="2688288" cy="224676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Explore how students and staff perceive school influences on career aspirations </a:t>
            </a:r>
            <a:r>
              <a:rPr lang="en-GB" sz="2000" dirty="0">
                <a:solidFill>
                  <a:schemeClr val="tx1"/>
                </a:solidFill>
              </a:rPr>
              <a:t>and post-16 thinking. 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505E88-3BD0-ABF0-95A3-80078D4E07B2}"/>
              </a:ext>
            </a:extLst>
          </p:cNvPr>
          <p:cNvSpPr txBox="1"/>
          <p:nvPr/>
        </p:nvSpPr>
        <p:spPr>
          <a:xfrm>
            <a:off x="9100770" y="3037996"/>
            <a:ext cx="2688288" cy="224676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Contribute to theoretical and policy understanding of how curriculum reform shapes the career aspirations of teenagers in Wales. </a:t>
            </a: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AC3696E7-F87E-17AD-9AEE-F0BF46B47810}"/>
              </a:ext>
            </a:extLst>
          </p:cNvPr>
          <p:cNvSpPr/>
          <p:nvPr/>
        </p:nvSpPr>
        <p:spPr>
          <a:xfrm>
            <a:off x="1751127" y="2123034"/>
            <a:ext cx="384486" cy="769763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F2E25345-7FBE-1263-D03E-4FCF28EDAAEB}"/>
              </a:ext>
            </a:extLst>
          </p:cNvPr>
          <p:cNvSpPr/>
          <p:nvPr/>
        </p:nvSpPr>
        <p:spPr>
          <a:xfrm>
            <a:off x="4598411" y="2123033"/>
            <a:ext cx="384486" cy="769763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9E258E90-267D-1BC2-19C8-700978078193}"/>
              </a:ext>
            </a:extLst>
          </p:cNvPr>
          <p:cNvSpPr/>
          <p:nvPr/>
        </p:nvSpPr>
        <p:spPr>
          <a:xfrm>
            <a:off x="7445695" y="2123032"/>
            <a:ext cx="384486" cy="769763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4AC7C6E2-83B1-0283-EEF8-9BDFD6D8DE91}"/>
              </a:ext>
            </a:extLst>
          </p:cNvPr>
          <p:cNvSpPr/>
          <p:nvPr/>
        </p:nvSpPr>
        <p:spPr>
          <a:xfrm>
            <a:off x="10386957" y="2123031"/>
            <a:ext cx="384486" cy="769763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F59941-C138-3AC7-423A-53E9605E906B}"/>
              </a:ext>
            </a:extLst>
          </p:cNvPr>
          <p:cNvSpPr txBox="1"/>
          <p:nvPr/>
        </p:nvSpPr>
        <p:spPr>
          <a:xfrm>
            <a:off x="585059" y="5456596"/>
            <a:ext cx="26882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Interpretation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4EE0C2-3B14-4B80-05F6-52613C6634BD}"/>
              </a:ext>
            </a:extLst>
          </p:cNvPr>
          <p:cNvSpPr txBox="1"/>
          <p:nvPr/>
        </p:nvSpPr>
        <p:spPr>
          <a:xfrm>
            <a:off x="3417597" y="5456596"/>
            <a:ext cx="26882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Practice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6616A45-E544-615C-9997-BD5876E3D6D9}"/>
              </a:ext>
            </a:extLst>
          </p:cNvPr>
          <p:cNvSpPr txBox="1"/>
          <p:nvPr/>
        </p:nvSpPr>
        <p:spPr>
          <a:xfrm>
            <a:off x="6264881" y="5456596"/>
            <a:ext cx="26882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Perception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D823C-BF3A-580C-C5E3-DF5843C89EE2}"/>
              </a:ext>
            </a:extLst>
          </p:cNvPr>
          <p:cNvSpPr txBox="1"/>
          <p:nvPr/>
        </p:nvSpPr>
        <p:spPr>
          <a:xfrm>
            <a:off x="9092726" y="5456596"/>
            <a:ext cx="26882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Contribution</a:t>
            </a:r>
          </a:p>
        </p:txBody>
      </p:sp>
    </p:spTree>
    <p:extLst>
      <p:ext uri="{BB962C8B-B14F-4D97-AF65-F5344CB8AC3E}">
        <p14:creationId xmlns:p14="http://schemas.microsoft.com/office/powerpoint/2010/main" val="3922205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457D2-AE13-29E9-0FDD-286DDB3159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C54A1C-64D7-D5F9-BF8A-6C402B61C806}"/>
              </a:ext>
            </a:extLst>
          </p:cNvPr>
          <p:cNvSpPr txBox="1"/>
          <p:nvPr/>
        </p:nvSpPr>
        <p:spPr>
          <a:xfrm>
            <a:off x="918146" y="403584"/>
            <a:ext cx="60935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kern="0" dirty="0">
                <a:cs typeface="Times New Roman" panose="02020603050405020304" pitchFamily="18" charset="0"/>
              </a:rPr>
              <a:t>Research Questions (RQs):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2D804E21-BC8A-874E-B110-00D6F69E26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4786767"/>
              </p:ext>
            </p:extLst>
          </p:nvPr>
        </p:nvGraphicFramePr>
        <p:xfrm>
          <a:off x="918146" y="1402769"/>
          <a:ext cx="8476864" cy="1005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91267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5462350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223247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RQ1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How is the ‘</a:t>
                      </a:r>
                      <a:r>
                        <a:rPr lang="en-GB" sz="2000" b="0" i="1" dirty="0">
                          <a:solidFill>
                            <a:schemeClr val="tx1"/>
                          </a:solidFill>
                        </a:rPr>
                        <a:t>ambitious, capable learner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’ purpose interpreted and enacted in schools in relation to students’ career aspirations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Interpretation: 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Policy, Leadership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A00B043F-752B-444B-27E2-15743053CB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7127222"/>
              </p:ext>
            </p:extLst>
          </p:nvPr>
        </p:nvGraphicFramePr>
        <p:xfrm>
          <a:off x="918145" y="2543552"/>
          <a:ext cx="8476864" cy="13106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91267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5462350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223247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RQ2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In what ways do school policies and programmes support or limit students’ career aspirations?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Practice: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Institutional practices and structures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6F0F2081-75A4-A8D2-7B81-357661FEEA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7313520"/>
              </p:ext>
            </p:extLst>
          </p:nvPr>
        </p:nvGraphicFramePr>
        <p:xfrm>
          <a:off x="918145" y="3987631"/>
          <a:ext cx="8476865" cy="7010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91267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5480280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205318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RQ3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How do teachers and school staff view their role in influencing students’ career aspirations? 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Perception: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Professional beliefs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70913195-7F63-DFE2-F1D6-FC3BE9AD38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7602917"/>
              </p:ext>
            </p:extLst>
          </p:nvPr>
        </p:nvGraphicFramePr>
        <p:xfrm>
          <a:off x="918145" y="5136337"/>
          <a:ext cx="8476865" cy="1005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91267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5462352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223246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RQ4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How do students perceive the influence of school experiences on their aspirations and post-16 thinking?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Perception: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Lived experiences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  <p:sp>
        <p:nvSpPr>
          <p:cNvPr id="24" name="Oval 23">
            <a:extLst>
              <a:ext uri="{FF2B5EF4-FFF2-40B4-BE49-F238E27FC236}">
                <a16:creationId xmlns:a16="http://schemas.microsoft.com/office/drawing/2014/main" id="{F0C390FB-913C-22D5-81CF-4AA174E6443E}"/>
              </a:ext>
            </a:extLst>
          </p:cNvPr>
          <p:cNvSpPr/>
          <p:nvPr/>
        </p:nvSpPr>
        <p:spPr>
          <a:xfrm>
            <a:off x="10075474" y="1382585"/>
            <a:ext cx="1480457" cy="1019409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Macro/ </a:t>
            </a:r>
            <a:r>
              <a:rPr lang="en-GB" b="1" dirty="0" err="1">
                <a:solidFill>
                  <a:schemeClr val="tx1"/>
                </a:solidFill>
              </a:rPr>
              <a:t>Meso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A8A956A-C610-2409-580F-505C982B396E}"/>
              </a:ext>
            </a:extLst>
          </p:cNvPr>
          <p:cNvSpPr/>
          <p:nvPr/>
        </p:nvSpPr>
        <p:spPr>
          <a:xfrm>
            <a:off x="10075474" y="2689167"/>
            <a:ext cx="1480457" cy="1019409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solidFill>
                  <a:schemeClr val="tx1"/>
                </a:solidFill>
              </a:rPr>
              <a:t>Meso</a:t>
            </a:r>
            <a:r>
              <a:rPr lang="en-GB" b="1" dirty="0">
                <a:solidFill>
                  <a:schemeClr val="tx1"/>
                </a:solidFill>
              </a:rPr>
              <a:t>/ Micro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8CE1F1FA-F33F-CFC5-ABCF-0B09B813BB48}"/>
              </a:ext>
            </a:extLst>
          </p:cNvPr>
          <p:cNvSpPr/>
          <p:nvPr/>
        </p:nvSpPr>
        <p:spPr>
          <a:xfrm>
            <a:off x="10060959" y="3954512"/>
            <a:ext cx="1480457" cy="1019409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Micro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E9E64A8A-C7BE-87AC-781E-86F5EF7102C8}"/>
              </a:ext>
            </a:extLst>
          </p:cNvPr>
          <p:cNvSpPr/>
          <p:nvPr/>
        </p:nvSpPr>
        <p:spPr>
          <a:xfrm>
            <a:off x="10075474" y="5129552"/>
            <a:ext cx="1480457" cy="1019409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Micro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95636C9-6E07-8F1A-228F-FAC912C0E40A}"/>
              </a:ext>
            </a:extLst>
          </p:cNvPr>
          <p:cNvSpPr txBox="1"/>
          <p:nvPr/>
        </p:nvSpPr>
        <p:spPr>
          <a:xfrm>
            <a:off x="9395009" y="260625"/>
            <a:ext cx="2525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Turner’s Model of Social Analysis (1979)</a:t>
            </a:r>
          </a:p>
        </p:txBody>
      </p:sp>
    </p:spTree>
    <p:extLst>
      <p:ext uri="{BB962C8B-B14F-4D97-AF65-F5344CB8AC3E}">
        <p14:creationId xmlns:p14="http://schemas.microsoft.com/office/powerpoint/2010/main" val="516380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69EB154-C849-6EA6-1CB5-D7685386EF6E}"/>
              </a:ext>
            </a:extLst>
          </p:cNvPr>
          <p:cNvSpPr txBox="1"/>
          <p:nvPr/>
        </p:nvSpPr>
        <p:spPr>
          <a:xfrm>
            <a:off x="450295" y="605836"/>
            <a:ext cx="10693955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Searching For Literature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7336E9-5380-4262-C06C-EC96E6C26699}"/>
              </a:ext>
            </a:extLst>
          </p:cNvPr>
          <p:cNvSpPr txBox="1"/>
          <p:nvPr/>
        </p:nvSpPr>
        <p:spPr>
          <a:xfrm>
            <a:off x="3273148" y="1919389"/>
            <a:ext cx="2378629" cy="323165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/>
              <a:t>Scoping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Internet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Google Scholar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Databases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i="1" dirty="0"/>
              <a:t>JSTOR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i="1" dirty="0"/>
              <a:t>EBSCO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UWTSD Library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Reference Lists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56FCD4-70F6-099A-F546-7FD576D9984F}"/>
              </a:ext>
            </a:extLst>
          </p:cNvPr>
          <p:cNvSpPr txBox="1"/>
          <p:nvPr/>
        </p:nvSpPr>
        <p:spPr>
          <a:xfrm>
            <a:off x="8765621" y="1919389"/>
            <a:ext cx="2378629" cy="323165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/>
              <a:t>Boundaries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Date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/>
              <a:t>Since 2018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Region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/>
              <a:t>UK/Wales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Phase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/>
              <a:t>Secondary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/>
              <a:t>Post-secondary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CF3D05-A9B3-DEFB-BDD3-5860C4C94D50}"/>
              </a:ext>
            </a:extLst>
          </p:cNvPr>
          <p:cNvSpPr txBox="1"/>
          <p:nvPr/>
        </p:nvSpPr>
        <p:spPr>
          <a:xfrm>
            <a:off x="6096000" y="1919389"/>
            <a:ext cx="2378629" cy="323165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/>
              <a:t>Refining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Boolean Operators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i="1" dirty="0"/>
              <a:t>“and”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i="1" dirty="0"/>
              <a:t>“Not”</a:t>
            </a:r>
            <a:endParaRPr lang="en-GB" sz="16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Truncation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i="1" dirty="0" err="1"/>
              <a:t>Aspir</a:t>
            </a:r>
            <a:r>
              <a:rPr lang="en-GB" i="1" dirty="0"/>
              <a:t>*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Grouping phrases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i="1" dirty="0"/>
              <a:t>“educational research”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i="1" dirty="0"/>
              <a:t>“Teenage aspirations”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7A7CE1B-BDDB-2E02-DBDE-3B04645679D7}"/>
              </a:ext>
            </a:extLst>
          </p:cNvPr>
          <p:cNvSpPr txBox="1"/>
          <p:nvPr/>
        </p:nvSpPr>
        <p:spPr>
          <a:xfrm>
            <a:off x="450295" y="5544278"/>
            <a:ext cx="10693955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Thomas (2017): Devise a strategy when searching for the literature.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4A07AC-2900-12BB-85A7-8334535F168A}"/>
              </a:ext>
            </a:extLst>
          </p:cNvPr>
          <p:cNvSpPr txBox="1"/>
          <p:nvPr/>
        </p:nvSpPr>
        <p:spPr>
          <a:xfrm>
            <a:off x="450295" y="1919389"/>
            <a:ext cx="2378630" cy="323165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/>
              <a:t>Key Terms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Adolescent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Teenage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Aspiration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Ambition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Efficacy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Agency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Curriculum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945233D-1935-D00E-441A-FAFB354BE2A8}"/>
              </a:ext>
            </a:extLst>
          </p:cNvPr>
          <p:cNvCxnSpPr>
            <a:cxnSpLocks/>
          </p:cNvCxnSpPr>
          <p:nvPr/>
        </p:nvCxnSpPr>
        <p:spPr>
          <a:xfrm>
            <a:off x="1514475" y="1457326"/>
            <a:ext cx="855821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14ED269-841E-AD16-635B-A92582EDE35B}"/>
              </a:ext>
            </a:extLst>
          </p:cNvPr>
          <p:cNvCxnSpPr>
            <a:cxnSpLocks/>
            <a:stCxn id="7" idx="2"/>
          </p:cNvCxnSpPr>
          <p:nvPr/>
        </p:nvCxnSpPr>
        <p:spPr>
          <a:xfrm>
            <a:off x="5797273" y="1190611"/>
            <a:ext cx="0" cy="266715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63524C2-CE6C-8993-D0C4-6020346915B4}"/>
              </a:ext>
            </a:extLst>
          </p:cNvPr>
          <p:cNvCxnSpPr>
            <a:cxnSpLocks/>
          </p:cNvCxnSpPr>
          <p:nvPr/>
        </p:nvCxnSpPr>
        <p:spPr>
          <a:xfrm>
            <a:off x="1514475" y="1457326"/>
            <a:ext cx="0" cy="462063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7F932FF-669C-AF9A-AF9D-A56518EE34AA}"/>
              </a:ext>
            </a:extLst>
          </p:cNvPr>
          <p:cNvCxnSpPr>
            <a:cxnSpLocks/>
          </p:cNvCxnSpPr>
          <p:nvPr/>
        </p:nvCxnSpPr>
        <p:spPr>
          <a:xfrm>
            <a:off x="10072688" y="1457326"/>
            <a:ext cx="0" cy="462063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CEC1E6-E901-C292-06E5-5E778B84E5FE}"/>
              </a:ext>
            </a:extLst>
          </p:cNvPr>
          <p:cNvCxnSpPr>
            <a:cxnSpLocks/>
          </p:cNvCxnSpPr>
          <p:nvPr/>
        </p:nvCxnSpPr>
        <p:spPr>
          <a:xfrm>
            <a:off x="4452937" y="1457326"/>
            <a:ext cx="0" cy="462063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1014478-A7B6-3364-C6C1-52E3DBB008A6}"/>
              </a:ext>
            </a:extLst>
          </p:cNvPr>
          <p:cNvCxnSpPr>
            <a:cxnSpLocks/>
          </p:cNvCxnSpPr>
          <p:nvPr/>
        </p:nvCxnSpPr>
        <p:spPr>
          <a:xfrm>
            <a:off x="7267575" y="1457326"/>
            <a:ext cx="0" cy="462063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584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5C95F9-9499-D89A-F4E4-7AD3D652BA71}"/>
              </a:ext>
            </a:extLst>
          </p:cNvPr>
          <p:cNvSpPr txBox="1"/>
          <p:nvPr/>
        </p:nvSpPr>
        <p:spPr>
          <a:xfrm>
            <a:off x="142185" y="72595"/>
            <a:ext cx="5298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Nature of the Literature</a:t>
            </a:r>
            <a:endParaRPr lang="en-GB" sz="36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A076D84-E135-E825-0C83-D350C564E81E}"/>
              </a:ext>
            </a:extLst>
          </p:cNvPr>
          <p:cNvSpPr txBox="1"/>
          <p:nvPr/>
        </p:nvSpPr>
        <p:spPr>
          <a:xfrm>
            <a:off x="4088605" y="874793"/>
            <a:ext cx="40147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Theoretical Framework</a:t>
            </a:r>
          </a:p>
          <a:p>
            <a:pPr algn="ctr"/>
            <a:r>
              <a:rPr lang="en-GB" sz="1400" i="1" dirty="0"/>
              <a:t>St Clair, et al (2013)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AB11B38-DA8C-27C3-3201-186EE45CA049}"/>
              </a:ext>
            </a:extLst>
          </p:cNvPr>
          <p:cNvSpPr txBox="1"/>
          <p:nvPr/>
        </p:nvSpPr>
        <p:spPr>
          <a:xfrm>
            <a:off x="446282" y="2530626"/>
            <a:ext cx="3422785" cy="193899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Journals and articles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Academic 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Doctoral Theses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Government websites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Policy analysis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D071604-B708-47F6-536F-D4971F81F3C3}"/>
              </a:ext>
            </a:extLst>
          </p:cNvPr>
          <p:cNvSpPr txBox="1"/>
          <p:nvPr/>
        </p:nvSpPr>
        <p:spPr>
          <a:xfrm>
            <a:off x="8487239" y="2653737"/>
            <a:ext cx="3285600" cy="193899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Seminal: </a:t>
            </a:r>
          </a:p>
          <a:p>
            <a:r>
              <a:rPr lang="en-GB" sz="1200" dirty="0"/>
              <a:t>           </a:t>
            </a:r>
            <a:r>
              <a:rPr lang="en-GB" sz="1400" i="1" dirty="0"/>
              <a:t>Bourdieu (1977) ; Bandura (1985)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Experts in the field: </a:t>
            </a:r>
          </a:p>
          <a:p>
            <a:r>
              <a:rPr lang="en-GB" sz="1400" dirty="0"/>
              <a:t>          </a:t>
            </a:r>
            <a:r>
              <a:rPr lang="en-GB" sz="1400" i="1" dirty="0"/>
              <a:t>Schoon (2021); St Clair (2014)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Empirical: </a:t>
            </a:r>
          </a:p>
          <a:p>
            <a:r>
              <a:rPr lang="en-GB" sz="1400" dirty="0"/>
              <a:t>         </a:t>
            </a:r>
            <a:r>
              <a:rPr lang="en-GB" sz="1400" i="1" dirty="0"/>
              <a:t>Ridley, et al.  (2024) ; Archer (2023);</a:t>
            </a:r>
          </a:p>
          <a:p>
            <a:r>
              <a:rPr lang="en-GB" sz="1400" i="1" dirty="0"/>
              <a:t>         Yates, et al. (2022)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C0F69F-BDC7-24B5-0050-BF8B1D6CD98D}"/>
              </a:ext>
            </a:extLst>
          </p:cNvPr>
          <p:cNvSpPr txBox="1"/>
          <p:nvPr/>
        </p:nvSpPr>
        <p:spPr>
          <a:xfrm>
            <a:off x="3446858" y="5727665"/>
            <a:ext cx="5462590" cy="61555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Sources should be relevant, reliable and recent </a:t>
            </a:r>
            <a:r>
              <a:rPr lang="en-GB" sz="1400" i="1" dirty="0" err="1">
                <a:solidFill>
                  <a:schemeClr val="tx1"/>
                </a:solidFill>
              </a:rPr>
              <a:t>Biggam</a:t>
            </a:r>
            <a:r>
              <a:rPr lang="en-GB" sz="1400" i="1" dirty="0">
                <a:solidFill>
                  <a:schemeClr val="tx1"/>
                </a:solidFill>
              </a:rPr>
              <a:t> (2021</a:t>
            </a:r>
            <a:r>
              <a:rPr lang="en-GB" sz="1400" dirty="0">
                <a:solidFill>
                  <a:schemeClr val="tx1"/>
                </a:solidFill>
              </a:rPr>
              <a:t>)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329DD9-5348-AF38-C7C9-38D4BACD3F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2622" y="1613457"/>
            <a:ext cx="4191063" cy="3960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713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C24BF9-C75B-8819-5C15-550A842747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E4A89F-177D-B751-752D-DB941441422C}"/>
              </a:ext>
            </a:extLst>
          </p:cNvPr>
          <p:cNvSpPr txBox="1"/>
          <p:nvPr/>
        </p:nvSpPr>
        <p:spPr>
          <a:xfrm>
            <a:off x="627336" y="359244"/>
            <a:ext cx="109373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kern="0" dirty="0">
                <a:cs typeface="Times New Roman" panose="02020603050405020304" pitchFamily="18" charset="0"/>
              </a:rPr>
              <a:t>Literature Review Structure: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EC2E098-C643-3B19-8223-0B6F047354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6101466"/>
              </p:ext>
            </p:extLst>
          </p:nvPr>
        </p:nvGraphicFramePr>
        <p:xfrm>
          <a:off x="627336" y="1432496"/>
          <a:ext cx="10535964" cy="410059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86027">
                  <a:extLst>
                    <a:ext uri="{9D8B030D-6E8A-4147-A177-3AD203B41FA5}">
                      <a16:colId xmlns:a16="http://schemas.microsoft.com/office/drawing/2014/main" val="155558413"/>
                    </a:ext>
                  </a:extLst>
                </a:gridCol>
                <a:gridCol w="3582710">
                  <a:extLst>
                    <a:ext uri="{9D8B030D-6E8A-4147-A177-3AD203B41FA5}">
                      <a16:colId xmlns:a16="http://schemas.microsoft.com/office/drawing/2014/main" val="3723412907"/>
                    </a:ext>
                  </a:extLst>
                </a:gridCol>
                <a:gridCol w="5767227">
                  <a:extLst>
                    <a:ext uri="{9D8B030D-6E8A-4147-A177-3AD203B41FA5}">
                      <a16:colId xmlns:a16="http://schemas.microsoft.com/office/drawing/2014/main" val="2495163044"/>
                    </a:ext>
                  </a:extLst>
                </a:gridCol>
              </a:tblGrid>
              <a:tr h="41579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Chapter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Working Title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Purpose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7207319"/>
                  </a:ext>
                </a:extLst>
              </a:tr>
              <a:tr h="484401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</a:rPr>
                        <a:t>Introduction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Establish the relevance, professional and national context (Wales), and the research gap.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7369497"/>
                  </a:ext>
                </a:extLst>
              </a:tr>
              <a:tr h="484401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Conceptualising “Aspiration”</a:t>
                      </a:r>
                      <a:endParaRPr lang="en-GB" dirty="0">
                        <a:highlight>
                          <a:srgbClr val="FFFF00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Define and critically evaluate key concepts.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493363"/>
                  </a:ext>
                </a:extLst>
              </a:tr>
              <a:tr h="484401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Theoretical Frameworks informing Aspiration Development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Critically discuss the seminal theories underpinning the study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3871865"/>
                  </a:ext>
                </a:extLst>
              </a:tr>
              <a:tr h="484401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Education and Career Aspirations: Empirical Perspectives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</a:rPr>
                        <a:t>Examine what  current empirical research says about how schools influence aspirations and post-16 thinking.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0664166"/>
                  </a:ext>
                </a:extLst>
              </a:tr>
              <a:tr h="484401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The Curriculum for Wales and the “Ambitious, Capable Learner”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Position the study in the context of Welsh policy and the Curriculum for Wales (2022).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3817086"/>
                  </a:ext>
                </a:extLst>
              </a:tr>
              <a:tr h="46806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Synthesis, summary and Conclusion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Draw together key themes from the literature and demonstrate how this will inform Research design.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90893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09185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59918-DA97-70B8-8FCB-6CBF6EB966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099726-B9D3-6976-067D-79800777CD64}"/>
              </a:ext>
            </a:extLst>
          </p:cNvPr>
          <p:cNvSpPr txBox="1"/>
          <p:nvPr/>
        </p:nvSpPr>
        <p:spPr>
          <a:xfrm>
            <a:off x="746975" y="685800"/>
            <a:ext cx="4477583" cy="14746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Chapter 2. Conceptualising “Aspiration”.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22BB2A-5A53-968B-AFEC-47BBA2745064}"/>
              </a:ext>
            </a:extLst>
          </p:cNvPr>
          <p:cNvSpPr txBox="1"/>
          <p:nvPr/>
        </p:nvSpPr>
        <p:spPr>
          <a:xfrm>
            <a:off x="871442" y="2447337"/>
            <a:ext cx="4353116" cy="2561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595959"/>
                </a:solidFill>
              </a:rPr>
              <a:t>2.1</a:t>
            </a:r>
            <a:r>
              <a:rPr lang="en-US" sz="2000" dirty="0">
                <a:solidFill>
                  <a:srgbClr val="595959"/>
                </a:solidFill>
              </a:rPr>
              <a:t>: Introduction: Why conceptualisation matters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595959"/>
                </a:solidFill>
              </a:rPr>
              <a:t>2.2</a:t>
            </a:r>
            <a:r>
              <a:rPr lang="en-US" sz="2000" dirty="0">
                <a:solidFill>
                  <a:srgbClr val="595959"/>
                </a:solidFill>
              </a:rPr>
              <a:t>: Psychological Perspectives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595959"/>
                </a:solidFill>
              </a:rPr>
              <a:t>2.3</a:t>
            </a:r>
            <a:r>
              <a:rPr lang="en-US" sz="2000" dirty="0">
                <a:solidFill>
                  <a:srgbClr val="595959"/>
                </a:solidFill>
              </a:rPr>
              <a:t>: Sociological Perspectives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595959"/>
                </a:solidFill>
              </a:rPr>
              <a:t>2.4</a:t>
            </a:r>
            <a:r>
              <a:rPr lang="en-US" sz="2000" dirty="0">
                <a:solidFill>
                  <a:srgbClr val="595959"/>
                </a:solidFill>
              </a:rPr>
              <a:t>: Educational Perspective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595959"/>
                </a:solidFill>
              </a:rPr>
              <a:t>2.5</a:t>
            </a:r>
            <a:r>
              <a:rPr lang="en-US" sz="2000" dirty="0">
                <a:solidFill>
                  <a:srgbClr val="595959"/>
                </a:solidFill>
              </a:rPr>
              <a:t>: Conclusion: Pulling the perspectives together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FC69FA-5D45-014B-01E2-9CCF8086B4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5447" y="784040"/>
            <a:ext cx="5197105" cy="48997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07450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61F468-971B-16F7-BB30-63F7EE16514E}"/>
              </a:ext>
            </a:extLst>
          </p:cNvPr>
          <p:cNvSpPr txBox="1"/>
          <p:nvPr/>
        </p:nvSpPr>
        <p:spPr>
          <a:xfrm>
            <a:off x="322326" y="161518"/>
            <a:ext cx="10515600" cy="7553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2.1 Why conceptualisation matters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BD1978-5C69-F6A6-A7A1-629296204837}"/>
              </a:ext>
            </a:extLst>
          </p:cNvPr>
          <p:cNvSpPr txBox="1"/>
          <p:nvPr/>
        </p:nvSpPr>
        <p:spPr>
          <a:xfrm>
            <a:off x="985838" y="1128713"/>
            <a:ext cx="9986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Aspiration Research is Transdisciplinary, Complex and Multifaceted.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973F16-749B-8688-015C-28104493749B}"/>
              </a:ext>
            </a:extLst>
          </p:cNvPr>
          <p:cNvSpPr txBox="1"/>
          <p:nvPr/>
        </p:nvSpPr>
        <p:spPr>
          <a:xfrm>
            <a:off x="1282388" y="1544897"/>
            <a:ext cx="24003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St. Clair, et al., (2013)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07C0C4-B46A-18EF-9FD6-A3A07BADC02F}"/>
              </a:ext>
            </a:extLst>
          </p:cNvPr>
          <p:cNvSpPr txBox="1"/>
          <p:nvPr/>
        </p:nvSpPr>
        <p:spPr>
          <a:xfrm>
            <a:off x="985838" y="2190542"/>
            <a:ext cx="9986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Different interpretations across different fields.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EE9CE3-5AF1-B7C9-06FB-54677AF60008}"/>
              </a:ext>
            </a:extLst>
          </p:cNvPr>
          <p:cNvSpPr txBox="1"/>
          <p:nvPr/>
        </p:nvSpPr>
        <p:spPr>
          <a:xfrm>
            <a:off x="1282388" y="2605697"/>
            <a:ext cx="2824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err="1"/>
              <a:t>Huijsmans</a:t>
            </a:r>
            <a:r>
              <a:rPr lang="en-GB" sz="1400" i="1" dirty="0"/>
              <a:t>, et al., (2020)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F136E9-ED70-858B-D078-697C788B9DF9}"/>
              </a:ext>
            </a:extLst>
          </p:cNvPr>
          <p:cNvSpPr txBox="1"/>
          <p:nvPr/>
        </p:nvSpPr>
        <p:spPr>
          <a:xfrm>
            <a:off x="985838" y="3236297"/>
            <a:ext cx="9986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Ambiguity can lead to misinterpretation of research findings.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8C2A85-2B72-AB48-51F5-6427B17FA430}"/>
              </a:ext>
            </a:extLst>
          </p:cNvPr>
          <p:cNvSpPr txBox="1"/>
          <p:nvPr/>
        </p:nvSpPr>
        <p:spPr>
          <a:xfrm>
            <a:off x="1282388" y="3714722"/>
            <a:ext cx="22145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Belcher (2016)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7F781E-BCB7-59E0-AC5B-6FA40705DCC8}"/>
              </a:ext>
            </a:extLst>
          </p:cNvPr>
          <p:cNvSpPr txBox="1"/>
          <p:nvPr/>
        </p:nvSpPr>
        <p:spPr>
          <a:xfrm>
            <a:off x="985838" y="4298126"/>
            <a:ext cx="9986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Clarity and consistency is essential in social research.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5A087C-B6F3-53E8-234B-43802F1A11B1}"/>
              </a:ext>
            </a:extLst>
          </p:cNvPr>
          <p:cNvSpPr txBox="1"/>
          <p:nvPr/>
        </p:nvSpPr>
        <p:spPr>
          <a:xfrm>
            <a:off x="1282388" y="4773809"/>
            <a:ext cx="2679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 Jacobsen, et al., (2019)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4716A4-B8CB-C723-3C58-135BFDBE048E}"/>
              </a:ext>
            </a:extLst>
          </p:cNvPr>
          <p:cNvSpPr txBox="1"/>
          <p:nvPr/>
        </p:nvSpPr>
        <p:spPr>
          <a:xfrm>
            <a:off x="985838" y="5359955"/>
            <a:ext cx="9986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How we define </a:t>
            </a:r>
            <a:r>
              <a:rPr lang="en-GB" sz="2000" i="1" dirty="0"/>
              <a:t>Aspiration</a:t>
            </a:r>
            <a:r>
              <a:rPr lang="en-GB" sz="2000" dirty="0"/>
              <a:t>, impacts how we research it.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0BD9D9-9DCA-2922-08D6-BCFFD6259D7F}"/>
              </a:ext>
            </a:extLst>
          </p:cNvPr>
          <p:cNvSpPr txBox="1"/>
          <p:nvPr/>
        </p:nvSpPr>
        <p:spPr>
          <a:xfrm>
            <a:off x="1264592" y="5802536"/>
            <a:ext cx="13573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 Hart (2016)</a:t>
            </a:r>
          </a:p>
        </p:txBody>
      </p:sp>
    </p:spTree>
    <p:extLst>
      <p:ext uri="{BB962C8B-B14F-4D97-AF65-F5344CB8AC3E}">
        <p14:creationId xmlns:p14="http://schemas.microsoft.com/office/powerpoint/2010/main" val="2350725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2ADF9-D15F-4B67-19DD-7A264F195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81DC391-C081-0B9B-EA23-F7C89DE4C2AB}"/>
              </a:ext>
            </a:extLst>
          </p:cNvPr>
          <p:cNvSpPr txBox="1"/>
          <p:nvPr/>
        </p:nvSpPr>
        <p:spPr>
          <a:xfrm>
            <a:off x="2046707" y="780722"/>
            <a:ext cx="76165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Terminology</a:t>
            </a:r>
            <a:endParaRPr lang="en-GB" sz="32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710A19-11D0-F8F3-28AC-80714C249DA8}"/>
              </a:ext>
            </a:extLst>
          </p:cNvPr>
          <p:cNvSpPr/>
          <p:nvPr/>
        </p:nvSpPr>
        <p:spPr>
          <a:xfrm>
            <a:off x="447948" y="1881896"/>
            <a:ext cx="2698692" cy="22202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Aspiration: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A hope or desire of achieving an ideal goal</a:t>
            </a:r>
          </a:p>
          <a:p>
            <a:endParaRPr lang="en-GB" sz="2000" dirty="0">
              <a:solidFill>
                <a:schemeClr val="tx1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DC3775-A01B-3402-7FC5-59ACC5520200}"/>
              </a:ext>
            </a:extLst>
          </p:cNvPr>
          <p:cNvSpPr/>
          <p:nvPr/>
        </p:nvSpPr>
        <p:spPr>
          <a:xfrm>
            <a:off x="6172281" y="1881895"/>
            <a:ext cx="2698692" cy="22202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Expectation: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</a:rPr>
              <a:t>What one believes can be achieved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047797-1461-71F9-A288-E454DECB244C}"/>
              </a:ext>
            </a:extLst>
          </p:cNvPr>
          <p:cNvSpPr/>
          <p:nvPr/>
        </p:nvSpPr>
        <p:spPr>
          <a:xfrm>
            <a:off x="3308580" y="1881896"/>
            <a:ext cx="2698692" cy="22202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Ambition: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</a:rPr>
              <a:t>Drive or Motivation to Succeed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270AAF-9267-C674-7E11-D3BE27D0DB3B}"/>
              </a:ext>
            </a:extLst>
          </p:cNvPr>
          <p:cNvSpPr/>
          <p:nvPr/>
        </p:nvSpPr>
        <p:spPr>
          <a:xfrm>
            <a:off x="9032913" y="1881894"/>
            <a:ext cx="2698692" cy="22202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Career Aspiration: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</a:rPr>
              <a:t>Imagined or preferred future occupation</a:t>
            </a:r>
          </a:p>
          <a:p>
            <a:pPr algn="ctr"/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809B7D-2660-05CE-EEE1-2AFA21FCCA80}"/>
              </a:ext>
            </a:extLst>
          </p:cNvPr>
          <p:cNvSpPr txBox="1"/>
          <p:nvPr/>
        </p:nvSpPr>
        <p:spPr>
          <a:xfrm>
            <a:off x="3489457" y="4618533"/>
            <a:ext cx="50642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/>
              <a:t>(Abbott and Chapman, 2014; Schoon, 2021)</a:t>
            </a:r>
          </a:p>
        </p:txBody>
      </p:sp>
    </p:spTree>
    <p:extLst>
      <p:ext uri="{BB962C8B-B14F-4D97-AF65-F5344CB8AC3E}">
        <p14:creationId xmlns:p14="http://schemas.microsoft.com/office/powerpoint/2010/main" val="27571841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B2DDB6-E553-5826-BE54-72350477D2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FAC453-FFFF-8A7E-60D9-6187D80A2146}"/>
              </a:ext>
            </a:extLst>
          </p:cNvPr>
          <p:cNvSpPr txBox="1"/>
          <p:nvPr/>
        </p:nvSpPr>
        <p:spPr>
          <a:xfrm>
            <a:off x="808855" y="227427"/>
            <a:ext cx="59062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2.2 Psychological Perspectives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4BBF7A-88D2-791B-AB62-CF91A8F9EB0B}"/>
              </a:ext>
            </a:extLst>
          </p:cNvPr>
          <p:cNvSpPr txBox="1"/>
          <p:nvPr/>
        </p:nvSpPr>
        <p:spPr>
          <a:xfrm>
            <a:off x="940904" y="1204385"/>
            <a:ext cx="9797667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Aspirations as Individual Qualities </a:t>
            </a:r>
            <a:r>
              <a:rPr lang="en-GB" sz="1400" i="1" dirty="0"/>
              <a:t>(Hart, 2016)</a:t>
            </a:r>
            <a:endParaRPr lang="en-GB" sz="2800" i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BB17A0-9A0E-B5DC-5898-342FD7D1B71F}"/>
              </a:ext>
            </a:extLst>
          </p:cNvPr>
          <p:cNvSpPr txBox="1"/>
          <p:nvPr/>
        </p:nvSpPr>
        <p:spPr>
          <a:xfrm>
            <a:off x="1053199" y="2379304"/>
            <a:ext cx="3834188" cy="36009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Self efficacy and capability</a:t>
            </a:r>
            <a:r>
              <a:rPr lang="en-GB" sz="2000" dirty="0"/>
              <a:t>: </a:t>
            </a:r>
            <a:r>
              <a:rPr lang="en-GB" sz="1400" i="1" dirty="0"/>
              <a:t>(Bandura,1986)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Self and future-self image</a:t>
            </a:r>
            <a:r>
              <a:rPr lang="en-GB" sz="2000" dirty="0"/>
              <a:t>: </a:t>
            </a:r>
            <a:r>
              <a:rPr lang="en-GB" sz="1400" i="1" dirty="0"/>
              <a:t>(Markus and Nurius,1986)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Ability and mindset</a:t>
            </a:r>
            <a:r>
              <a:rPr lang="en-GB" sz="2000" dirty="0"/>
              <a:t>:        </a:t>
            </a:r>
          </a:p>
          <a:p>
            <a:r>
              <a:rPr lang="en-GB" sz="2000" dirty="0"/>
              <a:t>      </a:t>
            </a:r>
            <a:r>
              <a:rPr lang="en-GB" sz="1400" i="1" dirty="0"/>
              <a:t>(Dweck, 1988)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Intrinsic and extrinsic motivation </a:t>
            </a:r>
          </a:p>
          <a:p>
            <a:r>
              <a:rPr lang="en-GB" sz="2000" b="1" i="1" dirty="0"/>
              <a:t>      </a:t>
            </a:r>
            <a:r>
              <a:rPr lang="en-GB" sz="1400" i="1" dirty="0"/>
              <a:t>(Deci and Ryan, 2000)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429EF2-1935-11EC-D40C-303AA10C176E}"/>
              </a:ext>
            </a:extLst>
          </p:cNvPr>
          <p:cNvSpPr txBox="1"/>
          <p:nvPr/>
        </p:nvSpPr>
        <p:spPr>
          <a:xfrm>
            <a:off x="6096000" y="2119788"/>
            <a:ext cx="4536554" cy="150810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Sheu et al. (202</a:t>
            </a:r>
            <a:r>
              <a:rPr lang="en-GB" sz="2000" b="1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20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Study of 825 American undergraduates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Aspirations are shaped by individual traits including self-belief, expectation outcome and mindset.</a:t>
            </a:r>
            <a:endParaRPr lang="en-GB" sz="1800" b="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23D6371-FD18-24FD-E271-43B49410870A}"/>
              </a:ext>
            </a:extLst>
          </p:cNvPr>
          <p:cNvSpPr txBox="1"/>
          <p:nvPr/>
        </p:nvSpPr>
        <p:spPr>
          <a:xfrm>
            <a:off x="6096000" y="3881553"/>
            <a:ext cx="4536554" cy="206210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Ridley (2024)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Study of 60 Year 9 students (England)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Aspiration is related to individual identity formation.</a:t>
            </a:r>
            <a:endParaRPr lang="en-GB" sz="1800" b="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Self-efficacy, self and future self-concept are crucial factors in aspiration formation and development</a:t>
            </a:r>
          </a:p>
        </p:txBody>
      </p:sp>
      <p:sp>
        <p:nvSpPr>
          <p:cNvPr id="14" name="Right Brace 13">
            <a:extLst>
              <a:ext uri="{FF2B5EF4-FFF2-40B4-BE49-F238E27FC236}">
                <a16:creationId xmlns:a16="http://schemas.microsoft.com/office/drawing/2014/main" id="{9816A62F-23A2-3E65-3B6D-03BE375F5D58}"/>
              </a:ext>
            </a:extLst>
          </p:cNvPr>
          <p:cNvSpPr/>
          <p:nvPr/>
        </p:nvSpPr>
        <p:spPr>
          <a:xfrm>
            <a:off x="5292910" y="2818345"/>
            <a:ext cx="503583" cy="2372139"/>
          </a:xfrm>
          <a:prstGeom prst="rightBrace">
            <a:avLst/>
          </a:prstGeom>
          <a:ln w="28575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6154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1FA742-485C-07D9-D327-FF1F355E05D8}"/>
              </a:ext>
            </a:extLst>
          </p:cNvPr>
          <p:cNvSpPr txBox="1"/>
          <p:nvPr/>
        </p:nvSpPr>
        <p:spPr>
          <a:xfrm>
            <a:off x="1395063" y="601270"/>
            <a:ext cx="865092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Common themes relevant to the study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4CB200-9D12-A854-6480-6404A857D33D}"/>
              </a:ext>
            </a:extLst>
          </p:cNvPr>
          <p:cNvSpPr txBox="1"/>
          <p:nvPr/>
        </p:nvSpPr>
        <p:spPr>
          <a:xfrm>
            <a:off x="441752" y="2387916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Confidence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5E02D7-A95F-05EF-416F-73874712F5D1}"/>
              </a:ext>
            </a:extLst>
          </p:cNvPr>
          <p:cNvSpPr txBox="1"/>
          <p:nvPr/>
        </p:nvSpPr>
        <p:spPr>
          <a:xfrm>
            <a:off x="441752" y="3248814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Future self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ED3954-872C-184E-2C79-63ACBFABC2FE}"/>
              </a:ext>
            </a:extLst>
          </p:cNvPr>
          <p:cNvSpPr txBox="1"/>
          <p:nvPr/>
        </p:nvSpPr>
        <p:spPr>
          <a:xfrm>
            <a:off x="441751" y="4085125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Motivations</a:t>
            </a:r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D04B1BB3-2561-1E4D-D795-4CD70A89500F}"/>
              </a:ext>
            </a:extLst>
          </p:cNvPr>
          <p:cNvSpPr/>
          <p:nvPr/>
        </p:nvSpPr>
        <p:spPr>
          <a:xfrm>
            <a:off x="3745149" y="2649526"/>
            <a:ext cx="680936" cy="1650099"/>
          </a:xfrm>
          <a:prstGeom prst="rightBrace">
            <a:avLst/>
          </a:prstGeom>
          <a:ln w="9525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088D4EB-BDCE-3A86-01BB-4150E4566077}"/>
              </a:ext>
            </a:extLst>
          </p:cNvPr>
          <p:cNvGraphicFramePr>
            <a:graphicFrameLocks noGrp="1"/>
          </p:cNvGraphicFramePr>
          <p:nvPr/>
        </p:nvGraphicFramePr>
        <p:xfrm>
          <a:off x="4727643" y="2114857"/>
          <a:ext cx="6712084" cy="13106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89497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3443592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178995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RQ3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How do teachers and school staff view their role in influencing students’ career aspirations? 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Perception: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Professional beliefs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50A08C3-3F9F-0552-4953-37F80D9AC8F8}"/>
              </a:ext>
            </a:extLst>
          </p:cNvPr>
          <p:cNvGraphicFramePr>
            <a:graphicFrameLocks noGrp="1"/>
          </p:cNvGraphicFramePr>
          <p:nvPr/>
        </p:nvGraphicFramePr>
        <p:xfrm>
          <a:off x="4727644" y="3609289"/>
          <a:ext cx="6712084" cy="1615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89496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3404681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217907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RQ4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How do students perceive the influence of school experiences on their aspirations and post-16 thinking?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Perception: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Lived experiences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03898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BBC8F4-AB26-1880-90B1-F09C76C1E6EC}"/>
              </a:ext>
            </a:extLst>
          </p:cNvPr>
          <p:cNvSpPr txBox="1"/>
          <p:nvPr/>
        </p:nvSpPr>
        <p:spPr>
          <a:xfrm>
            <a:off x="604381" y="416583"/>
            <a:ext cx="82515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Critique of Psychological Models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FFF894-BA75-85BD-A64A-BE24A9098782}"/>
              </a:ext>
            </a:extLst>
          </p:cNvPr>
          <p:cNvSpPr txBox="1"/>
          <p:nvPr/>
        </p:nvSpPr>
        <p:spPr>
          <a:xfrm>
            <a:off x="604381" y="1567640"/>
            <a:ext cx="3090797" cy="132343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Overly Individual focus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96D980-A06B-76B1-4563-FD14A117B318}"/>
              </a:ext>
            </a:extLst>
          </p:cNvPr>
          <p:cNvSpPr txBox="1"/>
          <p:nvPr/>
        </p:nvSpPr>
        <p:spPr>
          <a:xfrm>
            <a:off x="3963444" y="1567640"/>
            <a:ext cx="3090797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Underestimates impact of social structures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BE2248-C9DC-2CAC-2AB3-534680A4F839}"/>
              </a:ext>
            </a:extLst>
          </p:cNvPr>
          <p:cNvSpPr txBox="1"/>
          <p:nvPr/>
        </p:nvSpPr>
        <p:spPr>
          <a:xfrm>
            <a:off x="7520836" y="1567640"/>
            <a:ext cx="3090797" cy="132343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Aspirations are socially and culturally shaped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DFF08C-FBEB-DD36-E03D-4EAC5B06293D}"/>
              </a:ext>
            </a:extLst>
          </p:cNvPr>
          <p:cNvSpPr txBox="1"/>
          <p:nvPr/>
        </p:nvSpPr>
        <p:spPr>
          <a:xfrm>
            <a:off x="604379" y="3749747"/>
            <a:ext cx="3090797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Has created a "deficit” model of Aspirations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92164D-8785-2535-BFB6-CD32C67B9F94}"/>
              </a:ext>
            </a:extLst>
          </p:cNvPr>
          <p:cNvSpPr txBox="1"/>
          <p:nvPr/>
        </p:nvSpPr>
        <p:spPr>
          <a:xfrm>
            <a:off x="7520834" y="3727402"/>
            <a:ext cx="3090797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Oversimplification of a complex issue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F0CA23-8202-3370-1D6A-8559778AB0AB}"/>
              </a:ext>
            </a:extLst>
          </p:cNvPr>
          <p:cNvSpPr txBox="1"/>
          <p:nvPr/>
        </p:nvSpPr>
        <p:spPr>
          <a:xfrm>
            <a:off x="3963442" y="3749747"/>
            <a:ext cx="3090797" cy="132343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Ignores contextual understanding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64A670-E0BA-528A-6B07-32D2380EA6F3}"/>
              </a:ext>
            </a:extLst>
          </p:cNvPr>
          <p:cNvSpPr txBox="1"/>
          <p:nvPr/>
        </p:nvSpPr>
        <p:spPr>
          <a:xfrm>
            <a:off x="604379" y="2229359"/>
            <a:ext cx="30907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/>
              <a:t>(Archer et al., 2023; Morris, 2021)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D48CCF-7B43-4BD7-FA6F-8D0D29A39885}"/>
              </a:ext>
            </a:extLst>
          </p:cNvPr>
          <p:cNvSpPr txBox="1"/>
          <p:nvPr/>
        </p:nvSpPr>
        <p:spPr>
          <a:xfrm>
            <a:off x="3963442" y="2229359"/>
            <a:ext cx="3090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/>
              <a:t>(Appadurai, 2013; Archer et al., 2023; Morris, 2021)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A5F81-60F9-94DE-8DB1-FD4765C721C8}"/>
              </a:ext>
            </a:extLst>
          </p:cNvPr>
          <p:cNvSpPr txBox="1"/>
          <p:nvPr/>
        </p:nvSpPr>
        <p:spPr>
          <a:xfrm>
            <a:off x="7520835" y="2422691"/>
            <a:ext cx="30907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/>
              <a:t>(</a:t>
            </a:r>
            <a:r>
              <a:rPr lang="en-GB" sz="1400" i="1" dirty="0" err="1"/>
              <a:t>Huijsmans</a:t>
            </a:r>
            <a:r>
              <a:rPr lang="en-GB" sz="1400" i="1" dirty="0"/>
              <a:t> et al., 2020; Price,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3EB73E-A979-2161-8E00-661E8CD153E7}"/>
              </a:ext>
            </a:extLst>
          </p:cNvPr>
          <p:cNvSpPr txBox="1"/>
          <p:nvPr/>
        </p:nvSpPr>
        <p:spPr>
          <a:xfrm>
            <a:off x="623694" y="4534369"/>
            <a:ext cx="29905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i="1" dirty="0"/>
              <a:t>Anderson (2018)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5008C87-7393-F294-1D74-E51B778CCEE4}"/>
              </a:ext>
            </a:extLst>
          </p:cNvPr>
          <p:cNvSpPr txBox="1"/>
          <p:nvPr/>
        </p:nvSpPr>
        <p:spPr>
          <a:xfrm>
            <a:off x="8059453" y="4549965"/>
            <a:ext cx="20135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i="1" dirty="0"/>
              <a:t>Price (2025)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34816E-EC0E-9255-3E15-4079E2344365}"/>
              </a:ext>
            </a:extLst>
          </p:cNvPr>
          <p:cNvSpPr txBox="1"/>
          <p:nvPr/>
        </p:nvSpPr>
        <p:spPr>
          <a:xfrm>
            <a:off x="4120016" y="4549965"/>
            <a:ext cx="27776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i="1" dirty="0"/>
              <a:t>(Archer, 2023; Price, 2025)</a:t>
            </a:r>
          </a:p>
        </p:txBody>
      </p:sp>
    </p:spTree>
    <p:extLst>
      <p:ext uri="{BB962C8B-B14F-4D97-AF65-F5344CB8AC3E}">
        <p14:creationId xmlns:p14="http://schemas.microsoft.com/office/powerpoint/2010/main" val="2526492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8B870-6944-A7A8-9E5A-2EA8DABA4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5764F9A-7970-3F26-A8A6-E1E6AFC37CAD}"/>
              </a:ext>
            </a:extLst>
          </p:cNvPr>
          <p:cNvSpPr txBox="1"/>
          <p:nvPr/>
        </p:nvSpPr>
        <p:spPr>
          <a:xfrm>
            <a:off x="457200" y="210780"/>
            <a:ext cx="8469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2.3 Sociological Perspectives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181B8F-4D70-AF97-ED55-874F189DA9A5}"/>
              </a:ext>
            </a:extLst>
          </p:cNvPr>
          <p:cNvSpPr txBox="1"/>
          <p:nvPr/>
        </p:nvSpPr>
        <p:spPr>
          <a:xfrm>
            <a:off x="457200" y="923212"/>
            <a:ext cx="10768519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Aspirations as Socially Shaped Constructs </a:t>
            </a:r>
            <a:r>
              <a:rPr lang="en-GB" sz="1400" i="1" dirty="0"/>
              <a:t>(Schoon, 2021)</a:t>
            </a:r>
            <a:endParaRPr lang="en-GB" sz="2800" i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AF8A7C-D00C-815C-BB25-9267423DAE7E}"/>
              </a:ext>
            </a:extLst>
          </p:cNvPr>
          <p:cNvSpPr txBox="1"/>
          <p:nvPr/>
        </p:nvSpPr>
        <p:spPr>
          <a:xfrm>
            <a:off x="457200" y="1811064"/>
            <a:ext cx="4271554" cy="433965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Habitus </a:t>
            </a:r>
            <a:r>
              <a:rPr lang="en-GB" sz="2000" dirty="0"/>
              <a:t>(</a:t>
            </a:r>
            <a:r>
              <a:rPr lang="en-GB" dirty="0"/>
              <a:t>Bourdieu</a:t>
            </a:r>
            <a:r>
              <a:rPr lang="en-GB" sz="2000" dirty="0"/>
              <a:t>,</a:t>
            </a:r>
            <a:r>
              <a:rPr lang="en-GB" sz="1600" dirty="0"/>
              <a:t>1977</a:t>
            </a:r>
            <a:r>
              <a:rPr lang="en-GB" sz="2000" dirty="0"/>
              <a:t>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Unconscious internalisation of social structures </a:t>
            </a:r>
            <a:r>
              <a:rPr lang="en-GB"/>
              <a:t>(inequality).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Aspirations are formed within this social context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Cultural capital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Rational Pragmatism</a:t>
            </a:r>
            <a:r>
              <a:rPr lang="en-GB" sz="2000" dirty="0"/>
              <a:t> (</a:t>
            </a:r>
            <a:r>
              <a:rPr lang="en-GB" dirty="0"/>
              <a:t>Hodkinson and Sparkes, 1997):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Distinction between career aspirations and career choices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Practical decisions are made based on social context, available resources and social structures.</a:t>
            </a:r>
          </a:p>
          <a:p>
            <a:pPr lvl="1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26A9B2-985F-CCCE-E729-4E8C33A6B38C}"/>
              </a:ext>
            </a:extLst>
          </p:cNvPr>
          <p:cNvSpPr txBox="1"/>
          <p:nvPr/>
        </p:nvSpPr>
        <p:spPr>
          <a:xfrm>
            <a:off x="5817140" y="1716329"/>
            <a:ext cx="5408579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Hart (2019)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Aspirations are bounded</a:t>
            </a: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or </a:t>
            </a:r>
            <a:r>
              <a:rPr lang="en-GB" dirty="0"/>
              <a:t>limited by social experience and not personal deficit </a:t>
            </a:r>
            <a:endParaRPr lang="en-GB" sz="1800" b="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9029AD2-B79D-84B4-FBF2-8CDBDAC856A3}"/>
              </a:ext>
            </a:extLst>
          </p:cNvPr>
          <p:cNvSpPr txBox="1"/>
          <p:nvPr/>
        </p:nvSpPr>
        <p:spPr>
          <a:xfrm>
            <a:off x="5817139" y="2876481"/>
            <a:ext cx="5408579" cy="233910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Archer et al. (2020)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Aspires project (Longitudinal study)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 evidence that some young people are more aspirational than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Mismatch between aspirations and actual trajectories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Role models and social class considered strong determinants (social capital)</a:t>
            </a:r>
          </a:p>
        </p:txBody>
      </p:sp>
      <p:sp>
        <p:nvSpPr>
          <p:cNvPr id="14" name="Right Brace 13">
            <a:extLst>
              <a:ext uri="{FF2B5EF4-FFF2-40B4-BE49-F238E27FC236}">
                <a16:creationId xmlns:a16="http://schemas.microsoft.com/office/drawing/2014/main" id="{59C766F6-1163-0F4D-E4DC-975849643E63}"/>
              </a:ext>
            </a:extLst>
          </p:cNvPr>
          <p:cNvSpPr/>
          <p:nvPr/>
        </p:nvSpPr>
        <p:spPr>
          <a:xfrm>
            <a:off x="5114212" y="2670436"/>
            <a:ext cx="503583" cy="2372139"/>
          </a:xfrm>
          <a:prstGeom prst="rightBrace">
            <a:avLst/>
          </a:prstGeom>
          <a:ln w="28575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5098D4-E9FB-C9CD-F433-02AE8E030E7D}"/>
              </a:ext>
            </a:extLst>
          </p:cNvPr>
          <p:cNvSpPr txBox="1"/>
          <p:nvPr/>
        </p:nvSpPr>
        <p:spPr>
          <a:xfrm>
            <a:off x="5817139" y="5421628"/>
            <a:ext cx="5408579" cy="12311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Gater (2022)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Working class men (Wales) made pragmatic career choices based on changes in the local labour market.</a:t>
            </a:r>
            <a:endParaRPr lang="en-GB" sz="1800" b="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6413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40AE3A-33CE-2F72-0AFB-813521A562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1650EB-3E20-C6A3-3659-5D533E82243B}"/>
              </a:ext>
            </a:extLst>
          </p:cNvPr>
          <p:cNvSpPr txBox="1"/>
          <p:nvPr/>
        </p:nvSpPr>
        <p:spPr>
          <a:xfrm>
            <a:off x="1395063" y="601270"/>
            <a:ext cx="865092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Common themes relevant to the study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1C27D2-10F6-AD75-67C3-3EF51428C9A6}"/>
              </a:ext>
            </a:extLst>
          </p:cNvPr>
          <p:cNvSpPr txBox="1"/>
          <p:nvPr/>
        </p:nvSpPr>
        <p:spPr>
          <a:xfrm>
            <a:off x="441752" y="2387916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Social Capital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CD1AEF-135C-ED31-200F-E72CAE0C7D82}"/>
              </a:ext>
            </a:extLst>
          </p:cNvPr>
          <p:cNvSpPr txBox="1"/>
          <p:nvPr/>
        </p:nvSpPr>
        <p:spPr>
          <a:xfrm>
            <a:off x="441752" y="3248814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Social Norms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FDD610-0E68-9B94-C142-6F8798F1146B}"/>
              </a:ext>
            </a:extLst>
          </p:cNvPr>
          <p:cNvSpPr txBox="1"/>
          <p:nvPr/>
        </p:nvSpPr>
        <p:spPr>
          <a:xfrm>
            <a:off x="441751" y="4085125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Role Models</a:t>
            </a:r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D324CE8D-66BC-22E7-A7FC-F9C7F9B8011D}"/>
              </a:ext>
            </a:extLst>
          </p:cNvPr>
          <p:cNvSpPr/>
          <p:nvPr/>
        </p:nvSpPr>
        <p:spPr>
          <a:xfrm>
            <a:off x="3745149" y="2649526"/>
            <a:ext cx="680936" cy="1650099"/>
          </a:xfrm>
          <a:prstGeom prst="rightBrace">
            <a:avLst/>
          </a:prstGeom>
          <a:ln w="9525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F41B5A0-814C-3006-AD58-5BB1BE792302}"/>
              </a:ext>
            </a:extLst>
          </p:cNvPr>
          <p:cNvGraphicFramePr>
            <a:graphicFrameLocks noGrp="1"/>
          </p:cNvGraphicFramePr>
          <p:nvPr/>
        </p:nvGraphicFramePr>
        <p:xfrm>
          <a:off x="4713258" y="2117555"/>
          <a:ext cx="6712084" cy="1005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89497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3443592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178995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 1/2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How do school policies and practices reinforce or challenge social norms around careers?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Interpretation</a:t>
                      </a:r>
                    </a:p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Practice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F2BCDB4-08D3-AF20-F5FB-F56B4CD10D3C}"/>
              </a:ext>
            </a:extLst>
          </p:cNvPr>
          <p:cNvGraphicFramePr>
            <a:graphicFrameLocks noGrp="1"/>
          </p:cNvGraphicFramePr>
          <p:nvPr/>
        </p:nvGraphicFramePr>
        <p:xfrm>
          <a:off x="4713258" y="4085125"/>
          <a:ext cx="6712084" cy="1005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89496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3404681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217907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RQ3/4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How do staff and students perceive the influence of school experiences?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Perception: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8E29BD4-535F-8842-6CAF-6C320D082A9D}"/>
              </a:ext>
            </a:extLst>
          </p:cNvPr>
          <p:cNvSpPr txBox="1"/>
          <p:nvPr/>
        </p:nvSpPr>
        <p:spPr>
          <a:xfrm>
            <a:off x="441750" y="5090965"/>
            <a:ext cx="3176937" cy="95410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Class </a:t>
            </a:r>
          </a:p>
          <a:p>
            <a:pPr algn="ctr"/>
            <a:r>
              <a:rPr lang="en-GB" sz="1400" i="1" dirty="0"/>
              <a:t>(Bourdieu,1977; Ash, 2013; </a:t>
            </a:r>
          </a:p>
          <a:p>
            <a:pPr algn="ctr"/>
            <a:r>
              <a:rPr lang="en-GB" sz="1400" i="1" dirty="0"/>
              <a:t>BERA, 2024)</a:t>
            </a:r>
          </a:p>
        </p:txBody>
      </p:sp>
    </p:spTree>
    <p:extLst>
      <p:ext uri="{BB962C8B-B14F-4D97-AF65-F5344CB8AC3E}">
        <p14:creationId xmlns:p14="http://schemas.microsoft.com/office/powerpoint/2010/main" val="7810402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E3DD5-21AA-287D-B9F4-D9E1DCD7B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6B25F7-8255-8E34-0342-0CDE376AFFF5}"/>
              </a:ext>
            </a:extLst>
          </p:cNvPr>
          <p:cNvSpPr txBox="1"/>
          <p:nvPr/>
        </p:nvSpPr>
        <p:spPr>
          <a:xfrm>
            <a:off x="604381" y="416583"/>
            <a:ext cx="82515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Critique of </a:t>
            </a:r>
            <a:r>
              <a:rPr lang="en-GB" sz="3200" b="1"/>
              <a:t>Sociological Perspective</a:t>
            </a:r>
            <a:endParaRPr lang="en-GB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E22B5E-94A5-5B6E-D83F-3E278A72F4F1}"/>
              </a:ext>
            </a:extLst>
          </p:cNvPr>
          <p:cNvSpPr txBox="1"/>
          <p:nvPr/>
        </p:nvSpPr>
        <p:spPr>
          <a:xfrm>
            <a:off x="604381" y="1567640"/>
            <a:ext cx="3090797" cy="163121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Understates individual variations 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C9EA44-E835-F2A2-6605-53488B0A3E04}"/>
              </a:ext>
            </a:extLst>
          </p:cNvPr>
          <p:cNvSpPr txBox="1"/>
          <p:nvPr/>
        </p:nvSpPr>
        <p:spPr>
          <a:xfrm>
            <a:off x="3963444" y="1567640"/>
            <a:ext cx="3090797" cy="16312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Risks implying that people are determined by their background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BD133C-4EF3-821A-A528-5C7ED9C77AF1}"/>
              </a:ext>
            </a:extLst>
          </p:cNvPr>
          <p:cNvSpPr txBox="1"/>
          <p:nvPr/>
        </p:nvSpPr>
        <p:spPr>
          <a:xfrm>
            <a:off x="7520836" y="1567640"/>
            <a:ext cx="3090797" cy="163121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Overlooks the role of the individual in making meaning of their own context.  </a:t>
            </a:r>
          </a:p>
          <a:p>
            <a:pPr algn="ctr"/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B85CC4-9A52-3328-D7B1-84A121D9706E}"/>
              </a:ext>
            </a:extLst>
          </p:cNvPr>
          <p:cNvSpPr txBox="1"/>
          <p:nvPr/>
        </p:nvSpPr>
        <p:spPr>
          <a:xfrm>
            <a:off x="604379" y="4274697"/>
            <a:ext cx="10038040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Price (2025):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Aspirations are constructed by individual and societal factors.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Calls for a nuanced conceptualisations and empirical investigations across contexts.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48BE74-316A-C56C-74E8-8F9575A2C884}"/>
              </a:ext>
            </a:extLst>
          </p:cNvPr>
          <p:cNvSpPr txBox="1"/>
          <p:nvPr/>
        </p:nvSpPr>
        <p:spPr>
          <a:xfrm>
            <a:off x="604378" y="2700875"/>
            <a:ext cx="30907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/>
              <a:t>Hart (2016)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7E8E6D-405E-AC6A-803F-188F6B8A6B5D}"/>
              </a:ext>
            </a:extLst>
          </p:cNvPr>
          <p:cNvSpPr txBox="1"/>
          <p:nvPr/>
        </p:nvSpPr>
        <p:spPr>
          <a:xfrm>
            <a:off x="3963441" y="2700875"/>
            <a:ext cx="30907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(Nussbaum</a:t>
            </a:r>
            <a:r>
              <a:rPr lang="en-GB" sz="1400" i="1" dirty="0"/>
              <a:t>, 2011; Dweck,2020)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2F3FAA-1F2C-71B3-77D7-C2F2AEF17FEB}"/>
              </a:ext>
            </a:extLst>
          </p:cNvPr>
          <p:cNvSpPr txBox="1"/>
          <p:nvPr/>
        </p:nvSpPr>
        <p:spPr>
          <a:xfrm>
            <a:off x="7520833" y="2788861"/>
            <a:ext cx="30907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/>
              <a:t>Archer, et al., (2023)</a:t>
            </a:r>
          </a:p>
        </p:txBody>
      </p:sp>
    </p:spTree>
    <p:extLst>
      <p:ext uri="{BB962C8B-B14F-4D97-AF65-F5344CB8AC3E}">
        <p14:creationId xmlns:p14="http://schemas.microsoft.com/office/powerpoint/2010/main" val="7158917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D83638-00D8-79C1-0215-F62927AEFF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4480FB-A06D-34B4-9816-E1E22191B7D2}"/>
              </a:ext>
            </a:extLst>
          </p:cNvPr>
          <p:cNvSpPr txBox="1"/>
          <p:nvPr/>
        </p:nvSpPr>
        <p:spPr>
          <a:xfrm>
            <a:off x="331777" y="227427"/>
            <a:ext cx="52871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2.4 Educational Perspectives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252A75-B4A8-E50A-B798-E4C1D1C8ED56}"/>
              </a:ext>
            </a:extLst>
          </p:cNvPr>
          <p:cNvSpPr txBox="1"/>
          <p:nvPr/>
        </p:nvSpPr>
        <p:spPr>
          <a:xfrm>
            <a:off x="571500" y="1065622"/>
            <a:ext cx="10997293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Educational Aspiration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634D3E-3C49-3CAE-6793-8A4B7A86139F}"/>
              </a:ext>
            </a:extLst>
          </p:cNvPr>
          <p:cNvSpPr txBox="1"/>
          <p:nvPr/>
        </p:nvSpPr>
        <p:spPr>
          <a:xfrm>
            <a:off x="571501" y="1903817"/>
            <a:ext cx="3149600" cy="440120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Aspirations an individual learner goal:</a:t>
            </a:r>
          </a:p>
          <a:p>
            <a:endParaRPr lang="en-GB" sz="2000" b="1" dirty="0"/>
          </a:p>
          <a:p>
            <a:r>
              <a:rPr lang="en-GB" sz="2000" b="1" dirty="0"/>
              <a:t>Singh and Sharma </a:t>
            </a:r>
            <a:r>
              <a:rPr lang="en-GB" sz="2000" b="1"/>
              <a:t>(2017)</a:t>
            </a: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Progression, qualifications and post-16 transitions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Measurable outcomes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Linear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86C98B-AC80-7962-55C7-EACBFF296572}"/>
              </a:ext>
            </a:extLst>
          </p:cNvPr>
          <p:cNvSpPr txBox="1"/>
          <p:nvPr/>
        </p:nvSpPr>
        <p:spPr>
          <a:xfrm>
            <a:off x="3911600" y="1903817"/>
            <a:ext cx="3733347" cy="440120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Aspirations a Policy Tool:</a:t>
            </a:r>
          </a:p>
          <a:p>
            <a:endParaRPr lang="en-GB" sz="2000" b="1" dirty="0"/>
          </a:p>
          <a:p>
            <a:r>
              <a:rPr lang="en-GB" sz="2000" b="1" dirty="0"/>
              <a:t>Rainford (2023)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Widening participation policy in England frames aspiration as an economic tool.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“Aim higher” agenda influenced by labour market-needs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Rasing aspirations will raise achievement and improve social mobility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1D06899-C626-0B89-D657-242CA943D584}"/>
              </a:ext>
            </a:extLst>
          </p:cNvPr>
          <p:cNvSpPr txBox="1"/>
          <p:nvPr/>
        </p:nvSpPr>
        <p:spPr>
          <a:xfrm>
            <a:off x="7835446" y="1903817"/>
            <a:ext cx="3733347" cy="440120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Aspirations a Social Process:</a:t>
            </a:r>
          </a:p>
          <a:p>
            <a:endParaRPr lang="en-GB" sz="2000" b="1" dirty="0"/>
          </a:p>
          <a:p>
            <a:r>
              <a:rPr lang="en-GB" sz="2000" b="1" dirty="0" err="1"/>
              <a:t>Huijsmans</a:t>
            </a:r>
            <a:r>
              <a:rPr lang="en-GB" sz="2000" b="1" dirty="0"/>
              <a:t>, et al. (2020)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Tension between policy and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b="1" dirty="0"/>
              <a:t>Price (2025)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Schools do not deliver aspirations, they shape them through relationships, social processes and the curriculum.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440490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FD3DCA-6C86-F1F8-92C3-D9DAAEB7F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FB58E6C-2F69-3562-411B-66730C554B31}"/>
              </a:ext>
            </a:extLst>
          </p:cNvPr>
          <p:cNvSpPr txBox="1"/>
          <p:nvPr/>
        </p:nvSpPr>
        <p:spPr>
          <a:xfrm>
            <a:off x="604381" y="416583"/>
            <a:ext cx="82515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Critique of Educational Perspectives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3C136F-0BEA-2631-B855-8D91AB494308}"/>
              </a:ext>
            </a:extLst>
          </p:cNvPr>
          <p:cNvSpPr txBox="1"/>
          <p:nvPr/>
        </p:nvSpPr>
        <p:spPr>
          <a:xfrm>
            <a:off x="2352504" y="1958895"/>
            <a:ext cx="3090797" cy="193899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Deficit model assumes disadvantaged students lack aspiration 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57D7B6-9D1D-4AE1-DFC8-CB2C6380B0C6}"/>
              </a:ext>
            </a:extLst>
          </p:cNvPr>
          <p:cNvSpPr txBox="1"/>
          <p:nvPr/>
        </p:nvSpPr>
        <p:spPr>
          <a:xfrm>
            <a:off x="2352504" y="3559332"/>
            <a:ext cx="30907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/>
              <a:t>(Anderson, 2018)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5F3A0B-1E5A-E443-0D95-A6A37595106A}"/>
              </a:ext>
            </a:extLst>
          </p:cNvPr>
          <p:cNvSpPr txBox="1"/>
          <p:nvPr/>
        </p:nvSpPr>
        <p:spPr>
          <a:xfrm>
            <a:off x="5979916" y="1958895"/>
            <a:ext cx="3090797" cy="193899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Lacks a clear conceptual distinction between </a:t>
            </a:r>
            <a:r>
              <a:rPr lang="en-GB" sz="2000" b="1" i="1" dirty="0"/>
              <a:t>educational aspirations</a:t>
            </a:r>
            <a:r>
              <a:rPr lang="en-GB" sz="2000" b="1" dirty="0"/>
              <a:t>, </a:t>
            </a:r>
            <a:r>
              <a:rPr lang="en-GB" sz="2000" b="1" i="1" dirty="0"/>
              <a:t>career aspirations</a:t>
            </a:r>
            <a:r>
              <a:rPr lang="en-GB" sz="2000" b="1" dirty="0"/>
              <a:t>, and </a:t>
            </a:r>
            <a:r>
              <a:rPr lang="en-GB" sz="2000" b="1" i="1" dirty="0"/>
              <a:t>expectations</a:t>
            </a:r>
            <a:r>
              <a:rPr lang="en-GB" sz="2000" b="1" dirty="0"/>
              <a:t>. </a:t>
            </a:r>
            <a:endParaRPr lang="en-GB" sz="2400" b="1" dirty="0"/>
          </a:p>
          <a:p>
            <a:pPr algn="ctr"/>
            <a:endParaRPr lang="en-GB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E45589-2D1A-E1E7-62B3-3C9A9412D2D0}"/>
              </a:ext>
            </a:extLst>
          </p:cNvPr>
          <p:cNvSpPr txBox="1"/>
          <p:nvPr/>
        </p:nvSpPr>
        <p:spPr>
          <a:xfrm>
            <a:off x="6060127" y="3559333"/>
            <a:ext cx="30907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/>
              <a:t>Singh and Sharma  (2017)</a:t>
            </a:r>
          </a:p>
        </p:txBody>
      </p:sp>
    </p:spTree>
    <p:extLst>
      <p:ext uri="{BB962C8B-B14F-4D97-AF65-F5344CB8AC3E}">
        <p14:creationId xmlns:p14="http://schemas.microsoft.com/office/powerpoint/2010/main" val="3199601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CA6F2-E8EA-9FC6-0A97-111B3F87C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BB03B0-DF85-46C0-5A5D-4125231C45E4}"/>
              </a:ext>
            </a:extLst>
          </p:cNvPr>
          <p:cNvSpPr txBox="1"/>
          <p:nvPr/>
        </p:nvSpPr>
        <p:spPr>
          <a:xfrm>
            <a:off x="1395063" y="601270"/>
            <a:ext cx="865092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Common themes relevant to the study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480904-B2F3-21BB-F1D3-42E824024737}"/>
              </a:ext>
            </a:extLst>
          </p:cNvPr>
          <p:cNvSpPr txBox="1"/>
          <p:nvPr/>
        </p:nvSpPr>
        <p:spPr>
          <a:xfrm>
            <a:off x="424625" y="2238133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Policy to Practice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5B2608-A4B1-8F87-5C08-1FFDD85C8B58}"/>
              </a:ext>
            </a:extLst>
          </p:cNvPr>
          <p:cNvSpPr txBox="1"/>
          <p:nvPr/>
        </p:nvSpPr>
        <p:spPr>
          <a:xfrm>
            <a:off x="441746" y="3166585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Curriculum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073B83-F7C6-8653-C84B-CA1930C45C39}"/>
              </a:ext>
            </a:extLst>
          </p:cNvPr>
          <p:cNvSpPr txBox="1"/>
          <p:nvPr/>
        </p:nvSpPr>
        <p:spPr>
          <a:xfrm>
            <a:off x="424624" y="4038015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Opportunity</a:t>
            </a:r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230F1579-817A-1B17-A272-76DA51BF49DB}"/>
              </a:ext>
            </a:extLst>
          </p:cNvPr>
          <p:cNvSpPr/>
          <p:nvPr/>
        </p:nvSpPr>
        <p:spPr>
          <a:xfrm>
            <a:off x="3846749" y="2401421"/>
            <a:ext cx="649051" cy="1040279"/>
          </a:xfrm>
          <a:prstGeom prst="rightBrace">
            <a:avLst/>
          </a:prstGeom>
          <a:ln w="9525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6DA1B38-99A8-64E7-23DB-2FFA6950D8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1568535"/>
              </p:ext>
            </p:extLst>
          </p:nvPr>
        </p:nvGraphicFramePr>
        <p:xfrm>
          <a:off x="4713258" y="2422355"/>
          <a:ext cx="6712084" cy="1005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89497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3443592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178995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 1/2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The extent to which policy aims of the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</a:rPr>
                        <a:t>CfW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 reflect classroom realities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Interpretation</a:t>
                      </a:r>
                    </a:p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Practice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B55007A-3E17-A3C1-A676-D209FCA7A9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697503"/>
              </p:ext>
            </p:extLst>
          </p:nvPr>
        </p:nvGraphicFramePr>
        <p:xfrm>
          <a:off x="4713258" y="4198491"/>
          <a:ext cx="6712084" cy="1005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89496">
                  <a:extLst>
                    <a:ext uri="{9D8B030D-6E8A-4147-A177-3AD203B41FA5}">
                      <a16:colId xmlns:a16="http://schemas.microsoft.com/office/drawing/2014/main" val="2063690640"/>
                    </a:ext>
                  </a:extLst>
                </a:gridCol>
                <a:gridCol w="3404681">
                  <a:extLst>
                    <a:ext uri="{9D8B030D-6E8A-4147-A177-3AD203B41FA5}">
                      <a16:colId xmlns:a16="http://schemas.microsoft.com/office/drawing/2014/main" val="220412840"/>
                    </a:ext>
                  </a:extLst>
                </a:gridCol>
                <a:gridCol w="2217907">
                  <a:extLst>
                    <a:ext uri="{9D8B030D-6E8A-4147-A177-3AD203B41FA5}">
                      <a16:colId xmlns:a16="http://schemas.microsoft.com/office/drawing/2014/main" val="402168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RQ3/4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How do staff and students perceive the influence of school experiences?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Perception</a:t>
                      </a:r>
                    </a:p>
                  </a:txBody>
                  <a:tcPr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608325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8EAD26B-0A67-FC08-6CBE-AB97B1B25465}"/>
              </a:ext>
            </a:extLst>
          </p:cNvPr>
          <p:cNvSpPr txBox="1"/>
          <p:nvPr/>
        </p:nvSpPr>
        <p:spPr>
          <a:xfrm>
            <a:off x="424624" y="4871584"/>
            <a:ext cx="3176937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School Culture</a:t>
            </a:r>
          </a:p>
        </p:txBody>
      </p:sp>
      <p:sp>
        <p:nvSpPr>
          <p:cNvPr id="9" name="Right Brace 8">
            <a:extLst>
              <a:ext uri="{FF2B5EF4-FFF2-40B4-BE49-F238E27FC236}">
                <a16:creationId xmlns:a16="http://schemas.microsoft.com/office/drawing/2014/main" id="{6E245028-EB66-30D1-2957-068B88EAADF4}"/>
              </a:ext>
            </a:extLst>
          </p:cNvPr>
          <p:cNvSpPr/>
          <p:nvPr/>
        </p:nvSpPr>
        <p:spPr>
          <a:xfrm>
            <a:off x="3846749" y="4198491"/>
            <a:ext cx="649051" cy="1040279"/>
          </a:xfrm>
          <a:prstGeom prst="rightBrace">
            <a:avLst/>
          </a:prstGeom>
          <a:ln w="9525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4284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C438C7-65C6-87E9-6EB1-39463AD50F45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2.5 Synthesis and 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231920-5297-A18E-BA08-39A177199F70}"/>
              </a:ext>
            </a:extLst>
          </p:cNvPr>
          <p:cNvSpPr txBox="1"/>
          <p:nvPr/>
        </p:nvSpPr>
        <p:spPr>
          <a:xfrm>
            <a:off x="572493" y="2452978"/>
            <a:ext cx="6068939" cy="337850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</a:rPr>
              <a:t>Career aspirations are personal motivations                                          </a:t>
            </a:r>
            <a:r>
              <a:rPr lang="en-US" sz="1400" i="1" dirty="0">
                <a:solidFill>
                  <a:schemeClr val="tx1"/>
                </a:solidFill>
              </a:rPr>
              <a:t>(Sheu et al., 2022; Ridley, 2024)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>
              <a:solidFill>
                <a:schemeClr val="tx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</a:rPr>
              <a:t>They are also shaped by social structure and context </a:t>
            </a:r>
            <a:r>
              <a:rPr lang="en-US" sz="1400" i="1" dirty="0">
                <a:solidFill>
                  <a:schemeClr val="tx1"/>
                </a:solidFill>
              </a:rPr>
              <a:t>(Archer, et al., 2023; Schoon, 2021)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</a:rPr>
              <a:t>Furthermore, they are constructed through educational practices and relationships                                             </a:t>
            </a:r>
            <a:r>
              <a:rPr lang="en-US" sz="1400" i="1" dirty="0">
                <a:solidFill>
                  <a:schemeClr val="tx1"/>
                </a:solidFill>
              </a:rPr>
              <a:t>(Price, 2025; Anderson, 2018)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8CEDD7-431F-EE79-B683-EA9D6CB318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3" r="-2" b="-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0152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B47ADA-613F-7A2F-F558-B622A6B9E548}"/>
              </a:ext>
            </a:extLst>
          </p:cNvPr>
          <p:cNvSpPr txBox="1"/>
          <p:nvPr/>
        </p:nvSpPr>
        <p:spPr>
          <a:xfrm>
            <a:off x="451104" y="374415"/>
            <a:ext cx="7217664" cy="664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latin typeface="+mj-lt"/>
                <a:ea typeface="+mj-ea"/>
                <a:cs typeface="+mj-cs"/>
              </a:rPr>
              <a:t>Conclusion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EA70E0-1EDF-C3D0-1667-77FB2BD708F8}"/>
              </a:ext>
            </a:extLst>
          </p:cNvPr>
          <p:cNvSpPr txBox="1"/>
          <p:nvPr/>
        </p:nvSpPr>
        <p:spPr>
          <a:xfrm>
            <a:off x="474472" y="5489298"/>
            <a:ext cx="1078636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This perspective justifies the selection of RQs which aim to explore how career aspirations are shaped through educational experiences.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9EC9546-EDD2-6FF6-0A8A-CA6401A3E5DE}"/>
              </a:ext>
            </a:extLst>
          </p:cNvPr>
          <p:cNvSpPr txBox="1"/>
          <p:nvPr/>
        </p:nvSpPr>
        <p:spPr>
          <a:xfrm>
            <a:off x="474472" y="2880074"/>
            <a:ext cx="10762996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Yin (2018): A literature review is designed, not only to demonstrate mastery, but also to support the relevance of the research questions.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0DC8B5B-1B76-34FC-531B-6859974E0B0C}"/>
              </a:ext>
            </a:extLst>
          </p:cNvPr>
          <p:cNvSpPr txBox="1"/>
          <p:nvPr/>
        </p:nvSpPr>
        <p:spPr>
          <a:xfrm>
            <a:off x="474472" y="1132033"/>
            <a:ext cx="10762996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The research study will: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Broadly draw upon a social constructivist perspective (Vygotsky, 1978)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Recognise the role of individual agency in aspiration formation and development (Bandura, 1986)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Further recognise aspirations as socially constructed through social interaction (Hart, 2019), school structures (Rainford, 2023) and educational opportunities (Price, 2025)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71D980F-0234-8B0F-71A0-BCA8C37AE8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0258" y="3785051"/>
            <a:ext cx="7841996" cy="1350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0651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13CE09-F8E1-460D-9FC3-5554A72008DA}"/>
              </a:ext>
            </a:extLst>
          </p:cNvPr>
          <p:cNvSpPr txBox="1"/>
          <p:nvPr/>
        </p:nvSpPr>
        <p:spPr>
          <a:xfrm>
            <a:off x="403413" y="292885"/>
            <a:ext cx="11429999" cy="62722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Abbott-Chapman, J., Martin, K.,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Ollington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N., Venn, A., Dwyer, T. and Gall, S. (2014) ‘The longitudinal association of childhood school engagement with adult educational and occupational achievement: Findings from an Australian national study’, British Educational Research Journal, 40(1), pp. 102–120.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Appadurai, A., 2007. The capacity to aspire: Culture and the terms of recognition. Cultural politics in a global age: Uncertainty, solidarity and innovation, p.29.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Archer, L., DeWitt, J., Godec, S., Henderson, M., Holmegaard, H., Liu, Q., Macleod, E., Mendick, H., Moote, J. and Watson, E., 2023. ASPIRES3 Main Report: Young People's STEM Trajectories, Age 10-22.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Bandura, A.,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Barbaranelli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C., Caprara, G.V. and Pastorelli, C. (2001) ‘Self-efficacy beliefs as shapers of children's aspirations and career trajectories’, Child Development, 72(1), pp. 187–206.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 News (2025) University applications from Wales fall again.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https://www.bbc.co.uk/news/articles/cy8gw55vezvo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16 November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Becker, G.S. (2009) Human capital: A theoretical and empirical analysis, with special reference to education. University of Chicago Press.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Belcher, B.M., Rasmussen, K.E.,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Kemshaw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M.R. and Zornes, D.A. (2016) ‘Defining and assessing research quality in a transdisciplinary context’, Research Evaluation, 25(1), pp. 1–17.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Biggam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(2021) Succeeding with your master’s dissertation: A step-by-step approach. 5th edition.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Bourdieu, P., (1977) 2020. Outline of a Theory of Practice. In The new social theory reader (pp. 80-86).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Careers Wales (2023) Future Ambitions: Young People’s Career Aspirations and Awareness of Opportunities in Wales.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Deci, E.L. and Ryan, R.M., 2000. Intrinsic and extrinsic motivations: Classic definitions and new directions. Contemporary educational psychology, 25(1), pp.54-67.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Dewey, J. (2016) ‘Excerpts from Democracy and Education (1916)’, Schools, 13(1), pp. 127–139.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Donaldson, G. (2015) Successful futures: Independent review of curriculum and assessment arrangements in Wales. Welsh Government.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Dweck CS, Leggett EL. A social-cognitive approach to motivation and personality. Psychological review. 1988 Apr;95(2):256.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Estyn (2023) Report on Careers and Work-Related Experiences (CWRE).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https://www.gov.wales/sites/default/files/publications/2023-09/inspiring-children-and-young-peoples-career-journeys-through-work-related-experiences.pdf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30th Sep 2025)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Freire, P. (1996) Pedagogy of the oppressed. Revised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New York: Continuum.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Gater, R. (2022) The 21st Century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Ladz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The school-to-work transition and masculine identity of marginalised working-class young men from the South Wales Valleys. Doctoral dissertation. Cardiff University.</a:t>
            </a:r>
          </a:p>
        </p:txBody>
      </p:sp>
    </p:spTree>
    <p:extLst>
      <p:ext uri="{BB962C8B-B14F-4D97-AF65-F5344CB8AC3E}">
        <p14:creationId xmlns:p14="http://schemas.microsoft.com/office/powerpoint/2010/main" val="27748109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780444-31BF-7CC1-576E-96FC6F17C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BC3767-AFE8-5DCE-436B-B75D3FAC5F6F}"/>
              </a:ext>
            </a:extLst>
          </p:cNvPr>
          <p:cNvSpPr txBox="1"/>
          <p:nvPr/>
        </p:nvSpPr>
        <p:spPr>
          <a:xfrm>
            <a:off x="381000" y="146563"/>
            <a:ext cx="11429999" cy="606704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Hart, C.S. (2016) ‘How do aspirations matter?’, Journal of Human Development and Capabilities, 17(3), pp. 324–341.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Hart, C.S. (2019) ‘Education, inequality and social justice: A critical analysis applying the Sen–Bourdieu analytical framework’, Policy Futures in Education, 17(5), pp. 582–598.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Huijsmans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R., Ansell, N. and Froerer, P. (2020) ‘Development, young people, and the social production of aspirations’, The European Journal of Development Research, 33(1).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Hodkinson, P., &amp; Sparkes, A. (1997). “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Careership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A sociological theory of career decision making.” British Journal of Sociology of Education, 18(1).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Jacobson, M.J., Levin, J.A. and Kapur, M. (2019) ‘Education as a complex system: Conceptual and methodological implications’, Educational Researcher, 48(2), pp. 112–119.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Kintrea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K., St Clair, R. and Houston, M. (2011) The influence of parents, places and poverty on educational attitudes and aspirations. Joseph Rowntree Foundation.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Markus, H. and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Nurius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(1986) ‘Possible selves’, American Psychologist, 41(9), p. 954.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Moore, K. (2020) Reporting on poverty: news media narratives and third sector communications in Wales. Cardiff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Morris, R. et al. (2021) ‘Education and aspiration under policy reform’, British Journal of Sociology of Education.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Organisation for Economic Co-operation and Development (OECD) (2020) Social mobility and equal opportunity.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https://www.oecd.org/en/topics/sub-issues/social-mobility-and-equal-opportunity.html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12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Price, C., Thiele, T. and Price, M., 2025. The Building Blocks of Aspiration to Go to University in Young People From Post</a:t>
            </a:r>
            <a:r>
              <a:rPr lang="en-GB" sz="12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Industrial Towns in England.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European Journal of Education, 60(2), p.e70080.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Rainford, J., 2023. Are we still “raising aspirations”? The complex relationship between aspiration and widening participation practices in English higher education institutions. Educational Review, 75(3), pp.411-428.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Ridley, J., 2024. Aspirations and Expectations: Investigating the Development of ‘possible Selves’ of Young People in UK Secondary Education (Doctoral dissertation, Oxford Brookes University).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Salawu, R., Shamsuddin, A.,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Bolatitio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and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Masibo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(2023) ‘Theoretical and conceptual frameworks in research: Conceptual clarification’, European Chemical Bulletin, 12(12), pp. 2103–17.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Schoon, I. and Burger, K. (2021) ‘Incongruence between parental and adolescent educational aspirations hinders academic attainment’, Longitudinal and Life Course Studies, pp. 1–21.</a:t>
            </a:r>
          </a:p>
        </p:txBody>
      </p:sp>
    </p:spTree>
    <p:extLst>
      <p:ext uri="{BB962C8B-B14F-4D97-AF65-F5344CB8AC3E}">
        <p14:creationId xmlns:p14="http://schemas.microsoft.com/office/powerpoint/2010/main" val="760976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51FFCB-49EA-E90B-1C54-49B8384430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94D7C6-0C29-58A8-5599-E576097B00AE}"/>
              </a:ext>
            </a:extLst>
          </p:cNvPr>
          <p:cNvSpPr txBox="1"/>
          <p:nvPr/>
        </p:nvSpPr>
        <p:spPr>
          <a:xfrm>
            <a:off x="381000" y="146563"/>
            <a:ext cx="11429999" cy="517212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Sheu, H.B., Chong, S.S. and Dawes, M.E. (2022) ‘The chicken or the egg? Testing temporal relations between academic support, self-efficacy, outcome expectations, and goal progress among college students’, Journal of Counselling Psychology, 69(5).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/>
              <a:t>Singh, A. &amp; Sharma, D. (2017) Educational aspiration of secondary school students in relation to academic achievement. International Journal of Social Science and Economic Invention, 3(2), pp.159–163.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Sivan, E. (1986) ‘Motivation in Social Constructivist Theory’, Educational Psychologist, 21(3), pp. 209–233.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 Clair, R. et al. (2013) ‘Silver bullet or red herring? New evidence on the place of aspirations in education’, Oxford Review of Education, 39(6), pp. 719–738.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Taylor, A. and Hooley, T. (2024) ‘Career development in the Curriculum for Wales: Policy and practice in transition’, British Journal of Guidance &amp; Counselling.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Thomas, G. (2017) How to do your research project: A guide for students in education and applied social sciences. SAGE.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Turner, J.H. (2016) ‘The macro and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meso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basis of the micro social order’, in Handbook of Contemporary Sociological Theory. Cham: Springer, pp. 123–148.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Wagner, T. (2008) The Global Achievement Gap: Why Even Our Best Schools Don't Teach the New Survival Skills Our Children Need—and What We Can Do About It. Basic Books.</a:t>
            </a:r>
          </a:p>
          <a:p>
            <a:pPr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</a:rPr>
              <a:t>Well-being of Future Generations (Wales) Act 2015. Available online at: https://www.legislation.gov.uk/anaw/2015/2/enacted (Accessed 12 Sep. 2023).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Government, 2022. Curriculum for Wales: Guidance. Cardiff: Welsh Government. Available online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https://hwb.gov.wales/curriculum-for-wales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21 Nov. 2024).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(2023) Our national mission: High standards and aspirations for all.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https://www.gov.wales/our-national-mission-high-standards-and-aspirations-all-html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4 April 2024).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Organization (WHO) (2020) Adolescent health.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https://www.who.int/health-topics/adolescent-health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 November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Yates, S. et al. (2022) ‘Young people’s career decision-making post-pandemic’, Journal of Education and Work.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Yin, R.K. (2018) Case Study Research and Applications: Design and Methods. 6th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Thousand Oaks, CA: Sage</a:t>
            </a:r>
          </a:p>
        </p:txBody>
      </p:sp>
    </p:spTree>
    <p:extLst>
      <p:ext uri="{BB962C8B-B14F-4D97-AF65-F5344CB8AC3E}">
        <p14:creationId xmlns:p14="http://schemas.microsoft.com/office/powerpoint/2010/main" val="191589678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1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1809</TotalTime>
  <Words>3502</Words>
  <Application>Microsoft Office PowerPoint</Application>
  <PresentationFormat>Widescreen</PresentationFormat>
  <Paragraphs>421</Paragraphs>
  <Slides>28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Aptos</vt:lpstr>
      <vt:lpstr>Arial</vt:lpstr>
      <vt:lpstr>Calibri</vt:lpstr>
      <vt:lpstr>Calibri Light</vt:lpstr>
      <vt:lpstr>Cambria Math</vt:lpstr>
      <vt:lpstr>Courier New</vt:lpstr>
      <vt:lpstr>Times New Roman</vt:lpstr>
      <vt:lpstr>Retrospect</vt:lpstr>
      <vt:lpstr>1_Retrospect</vt:lpstr>
      <vt:lpstr>PowerPoint Presentation</vt:lpstr>
      <vt:lpstr>PowerPoint Presentation</vt:lpstr>
      <vt:lpstr>Research Title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Joanna Bamsey (1450105)</dc:creator>
  <cp:lastModifiedBy>Joanna Bamsey (1450105)</cp:lastModifiedBy>
  <cp:revision>222</cp:revision>
  <cp:lastPrinted>2025-12-03T09:27:02Z</cp:lastPrinted>
  <dcterms:created xsi:type="dcterms:W3CDTF">2025-10-26T13:10:42Z</dcterms:created>
  <dcterms:modified xsi:type="dcterms:W3CDTF">2025-12-04T09:17:19Z</dcterms:modified>
</cp:coreProperties>
</file>