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0"/>
  </p:notesMasterIdLst>
  <p:handoutMasterIdLst>
    <p:handoutMasterId r:id="rId31"/>
  </p:handoutMasterIdLst>
  <p:sldIdLst>
    <p:sldId id="277" r:id="rId2"/>
    <p:sldId id="278" r:id="rId3"/>
    <p:sldId id="313" r:id="rId4"/>
    <p:sldId id="312" r:id="rId5"/>
    <p:sldId id="285" r:id="rId6"/>
    <p:sldId id="286" r:id="rId7"/>
    <p:sldId id="283" r:id="rId8"/>
    <p:sldId id="308" r:id="rId9"/>
    <p:sldId id="257" r:id="rId10"/>
    <p:sldId id="260" r:id="rId11"/>
    <p:sldId id="265" r:id="rId12"/>
    <p:sldId id="258" r:id="rId13"/>
    <p:sldId id="309" r:id="rId14"/>
    <p:sldId id="261" r:id="rId15"/>
    <p:sldId id="297" r:id="rId16"/>
    <p:sldId id="299" r:id="rId17"/>
    <p:sldId id="264" r:id="rId18"/>
    <p:sldId id="300" r:id="rId19"/>
    <p:sldId id="301" r:id="rId20"/>
    <p:sldId id="302" r:id="rId21"/>
    <p:sldId id="303" r:id="rId22"/>
    <p:sldId id="267" r:id="rId23"/>
    <p:sldId id="304" r:id="rId24"/>
    <p:sldId id="305" r:id="rId25"/>
    <p:sldId id="306" r:id="rId26"/>
    <p:sldId id="298" r:id="rId27"/>
    <p:sldId id="314" r:id="rId28"/>
    <p:sldId id="315" r:id="rId29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91" autoAdjust="0"/>
    <p:restoredTop sz="87179" autoAdjust="0"/>
  </p:normalViewPr>
  <p:slideViewPr>
    <p:cSldViewPr>
      <p:cViewPr varScale="1">
        <p:scale>
          <a:sx n="75" d="100"/>
          <a:sy n="75" d="100"/>
        </p:scale>
        <p:origin x="1579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09703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6238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:a16="http://schemas.microsoft.com/office/drawing/2014/main" id="{85F97575-0414-4FE7-ADCA-82151A71695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>
            <a:extLst>
              <a:ext uri="{FF2B5EF4-FFF2-40B4-BE49-F238E27FC236}">
                <a16:creationId xmlns:a16="http://schemas.microsoft.com/office/drawing/2014/main" id="{4E0E0C6E-AAE5-4424-B7B2-6924CC04023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7B09624F-C706-4758-ADAD-63F19F26B3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657B6FF-4894-4F0A-B37A-6093777CDEB0}" type="slidenum">
              <a:rPr lang="en-GB" altLang="en-US">
                <a:latin typeface="Calibri" panose="020F0502020204030204" pitchFamily="34" charset="0"/>
              </a:rPr>
              <a:pPr eaLnBrk="1" hangingPunct="1"/>
              <a:t>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717A6D26-B993-49BC-B370-A9F8C5DB73B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2C1A9F-9D00-47B2-ABF6-4C4005DA81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>
                <a:solidFill>
                  <a:srgbClr val="000000"/>
                </a:solidFill>
                <a:latin typeface="Univers"/>
              </a:rPr>
              <a:t>Most businesses innovate without necessarily realising that they are doing it.  Like all business processes, it is best carried out in a reasonably systematic fashion.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000000"/>
              </a:solidFill>
              <a:latin typeface="Univer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800" dirty="0">
                <a:solidFill>
                  <a:srgbClr val="005093"/>
                </a:solidFill>
                <a:latin typeface="Univers"/>
              </a:rPr>
              <a:t>• </a:t>
            </a:r>
            <a:r>
              <a:rPr lang="en-GB" dirty="0">
                <a:solidFill>
                  <a:srgbClr val="000000"/>
                </a:solidFill>
                <a:latin typeface="Univers"/>
              </a:rPr>
              <a:t>The process starts with an idea and ends with successful and profitable sales. It is easiest to describe in a linear fashion, but in practice many activities often take place together, or in a different order, and may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000000"/>
                </a:solidFill>
                <a:latin typeface="Univers"/>
              </a:rPr>
              <a:t>require recycling. In general, the front end is more chaotic and the back end more defined.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000000"/>
              </a:solidFill>
              <a:latin typeface="Univer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800" dirty="0">
                <a:solidFill>
                  <a:srgbClr val="005093"/>
                </a:solidFill>
                <a:latin typeface="Univers"/>
              </a:rPr>
              <a:t>• </a:t>
            </a:r>
            <a:r>
              <a:rPr lang="en-GB" dirty="0">
                <a:solidFill>
                  <a:srgbClr val="000000"/>
                </a:solidFill>
                <a:latin typeface="Univers"/>
              </a:rPr>
              <a:t>The “Stagegate”™ model breaks activity down into discrete linear units. Progression only occurs after satisfying certain criteria, designed to ensure that the investment is minimised in the early stages and if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000000"/>
                </a:solidFill>
                <a:latin typeface="Univers"/>
              </a:rPr>
              <a:t>necessary the project abandoned sooner rather than later. In this way a portfolio of projects in an “innovation pipeline” (sometimes called the innovation funnel because many initial ideas are refined down to only a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000000"/>
                </a:solidFill>
                <a:latin typeface="Univers"/>
              </a:rPr>
              <a:t>few market entry projects), can be created, with their progress matched to suit the available funding, resources and desired entry time into the market place. (Diagram D). ™ Robert Cooper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000000"/>
              </a:solidFill>
              <a:latin typeface="Univers"/>
            </a:endParaRP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>
                <a:solidFill>
                  <a:srgbClr val="000000"/>
                </a:solidFill>
                <a:latin typeface="Univers"/>
              </a:rPr>
              <a:t>Typical stages in the pipeline are Concept, Feasibility, Development and Implementation. Between each stage are notional gates where the idea/project is assessed against selected criteria to determine whether to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000000"/>
                </a:solidFill>
                <a:latin typeface="Univers"/>
              </a:rPr>
              <a:t>progress it.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000000"/>
              </a:solidFill>
              <a:latin typeface="Univer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0180" name="Slide Number Placeholder 3">
            <a:extLst>
              <a:ext uri="{FF2B5EF4-FFF2-40B4-BE49-F238E27FC236}">
                <a16:creationId xmlns:a16="http://schemas.microsoft.com/office/drawing/2014/main" id="{37F43AA8-3CA7-4FEF-A76A-42DEA87D22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2F5C51C-AAB2-429F-BE0D-69223358850F}" type="slidenum">
              <a:rPr lang="en-GB" altLang="en-US">
                <a:latin typeface="Calibri" panose="020F0502020204030204" pitchFamily="34" charset="0"/>
              </a:rPr>
              <a:pPr eaLnBrk="1" hangingPunct="1"/>
              <a:t>18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>
            <a:extLst>
              <a:ext uri="{FF2B5EF4-FFF2-40B4-BE49-F238E27FC236}">
                <a16:creationId xmlns:a16="http://schemas.microsoft.com/office/drawing/2014/main" id="{CB1B6A22-AA4D-40CE-A238-6984EA554EC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>
            <a:extLst>
              <a:ext uri="{FF2B5EF4-FFF2-40B4-BE49-F238E27FC236}">
                <a16:creationId xmlns:a16="http://schemas.microsoft.com/office/drawing/2014/main" id="{5184C62D-445A-4381-BC25-B0FA7D3F4A7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/>
              <a:t>Each gate consists of cross functional activities which inputs the decision to move onto the next stage or not</a:t>
            </a:r>
          </a:p>
        </p:txBody>
      </p:sp>
      <p:sp>
        <p:nvSpPr>
          <p:cNvPr id="51204" name="Slide Number Placeholder 3">
            <a:extLst>
              <a:ext uri="{FF2B5EF4-FFF2-40B4-BE49-F238E27FC236}">
                <a16:creationId xmlns:a16="http://schemas.microsoft.com/office/drawing/2014/main" id="{3FB43D68-64EE-482C-A74B-4E95DD0C75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1BBF9D4-5C2B-4A2D-BDC1-851DB378CF0D}" type="slidenum">
              <a:rPr lang="en-GB" altLang="en-US">
                <a:latin typeface="Calibri" panose="020F0502020204030204" pitchFamily="34" charset="0"/>
              </a:rPr>
              <a:pPr eaLnBrk="1" hangingPunct="1"/>
              <a:t>19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19/01/2023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19/01/2023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19/01/2023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19/01/2023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19/01/2023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19/01/2023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19/01/2023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19/01/2023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19/01/2023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19/01/2023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19/01/2023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19/01/2023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hbr.org/2015/12/what-is-disruptive-innovation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880FA4C-4304-3144-9A84-D311DB8D2E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5536" y="1340768"/>
            <a:ext cx="8496944" cy="4392488"/>
          </a:xfrm>
        </p:spPr>
        <p:txBody>
          <a:bodyPr/>
          <a:lstStyle/>
          <a:p>
            <a:r>
              <a:rPr lang="en-US" altLang="en-US" b="1" dirty="0"/>
              <a:t>Welcome to </a:t>
            </a:r>
            <a:br>
              <a:rPr lang="en-US" altLang="en-US" b="1" dirty="0"/>
            </a:br>
            <a:r>
              <a:rPr lang="en-US" altLang="en-US" sz="3200" b="1" dirty="0"/>
              <a:t>Developing Innovation </a:t>
            </a:r>
            <a:br>
              <a:rPr lang="en-US" altLang="en-US" sz="3200" b="1" dirty="0"/>
            </a:br>
            <a:r>
              <a:rPr lang="en-US" altLang="en-US" sz="3200" b="1" dirty="0"/>
              <a:t>and </a:t>
            </a:r>
            <a:br>
              <a:rPr lang="en-US" altLang="en-US" sz="3200" b="1" dirty="0"/>
            </a:br>
            <a:r>
              <a:rPr lang="en-US" altLang="en-US" sz="3200" b="1" dirty="0"/>
              <a:t>Creativity for Business Advantage</a:t>
            </a:r>
            <a:br>
              <a:rPr lang="en-US" altLang="en-US" sz="3200" b="1" dirty="0"/>
            </a:br>
            <a:r>
              <a:rPr lang="en-US" altLang="en-US" sz="3200" b="1" dirty="0"/>
              <a:t> (BMSWK6102)</a:t>
            </a:r>
            <a:br>
              <a:rPr lang="en-US" altLang="en-US" sz="3200" b="1" dirty="0"/>
            </a:br>
            <a:br>
              <a:rPr lang="en-US" altLang="en-US" sz="3200" b="1" dirty="0"/>
            </a:br>
            <a:r>
              <a:rPr lang="en-US" altLang="en-US" sz="3200" b="1" dirty="0"/>
              <a:t>Week 1 - Lecture 1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73568"/>
            <a:ext cx="8229600" cy="751176"/>
          </a:xfrm>
        </p:spPr>
        <p:txBody>
          <a:bodyPr wrap="square" anchor="ctr"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3130" y="959642"/>
            <a:ext cx="8229599" cy="4413574"/>
          </a:xfrm>
        </p:spPr>
        <p:txBody>
          <a:bodyPr wrap="square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800" b="1" dirty="0"/>
              <a:t>Starting with ……</a:t>
            </a:r>
          </a:p>
          <a:p>
            <a:pPr marL="0" indent="0">
              <a:lnSpc>
                <a:spcPct val="90000"/>
              </a:lnSpc>
              <a:buNone/>
            </a:pPr>
            <a:endParaRPr lang="en-GB" sz="1800" dirty="0"/>
          </a:p>
          <a:p>
            <a:r>
              <a:rPr lang="en-GB" sz="2400" dirty="0"/>
              <a:t>Get to know each other</a:t>
            </a:r>
          </a:p>
          <a:p>
            <a:r>
              <a:rPr lang="en-GB" sz="2400" dirty="0"/>
              <a:t>BMSW 6102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50825" y="5750720"/>
            <a:ext cx="971550" cy="164306"/>
          </a:xfrm>
        </p:spPr>
        <p:txBody>
          <a:bodyPr anchor="ctr">
            <a:normAutofit fontScale="92500" lnSpcReduction="20000"/>
          </a:bodyPr>
          <a:lstStyle/>
          <a:p>
            <a:pPr>
              <a:lnSpc>
                <a:spcPct val="90000"/>
              </a:lnSpc>
              <a:spcAft>
                <a:spcPts val="450"/>
              </a:spcAft>
              <a:defRPr/>
            </a:pPr>
            <a:fld id="{522351A0-EC59-43FA-9D01-40E3F89903B1}" type="datetime1">
              <a:rPr lang="en-GB" altLang="en-US" sz="675" smtClean="0"/>
              <a:t>19/01/2023</a:t>
            </a:fld>
            <a:endParaRPr lang="en-GB" altLang="en-US" sz="675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956550" y="5643564"/>
            <a:ext cx="730250" cy="254794"/>
          </a:xfrm>
        </p:spPr>
        <p:txBody>
          <a:bodyPr wrap="square" anchor="ctr">
            <a:normAutofit fontScale="92500" lnSpcReduction="10000"/>
          </a:bodyPr>
          <a:lstStyle/>
          <a:p>
            <a:pPr>
              <a:spcAft>
                <a:spcPts val="450"/>
              </a:spcAft>
              <a:defRPr/>
            </a:pPr>
            <a:fld id="{6550E941-99E4-4403-A917-B30FF69A9617}" type="slidenum">
              <a:rPr lang="en-GB" altLang="en-US" smtClean="0"/>
              <a:pPr>
                <a:spcAft>
                  <a:spcPts val="450"/>
                </a:spcAft>
                <a:defRPr/>
              </a:pPr>
              <a:t>2</a:t>
            </a:fld>
            <a:endParaRPr lang="en-GB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096C8F-3E16-4988-8BD1-146315CFED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08920"/>
            <a:ext cx="9144000" cy="2934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6878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73568"/>
            <a:ext cx="8229600" cy="857250"/>
          </a:xfrm>
        </p:spPr>
        <p:txBody>
          <a:bodyPr wrap="square" anchor="ctr"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8055529" cy="3604946"/>
          </a:xfrm>
        </p:spPr>
        <p:txBody>
          <a:bodyPr wrap="square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800" b="1" dirty="0"/>
              <a:t>Learning Outcomes:</a:t>
            </a:r>
          </a:p>
          <a:p>
            <a:pPr marL="0" indent="0">
              <a:lnSpc>
                <a:spcPct val="90000"/>
              </a:lnSpc>
              <a:buNone/>
            </a:pPr>
            <a:endParaRPr lang="en-GB" sz="1800" dirty="0"/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sz="1800" dirty="0"/>
              <a:t>Critically reflect on the innovation concept;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sz="1800" dirty="0"/>
              <a:t>Recognise, analyse and apply creative thinking at the individual, team, organisational and industry level;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sz="1800" dirty="0"/>
              <a:t>Critically explore and differentiate between different models of innovation;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sz="1800" dirty="0"/>
              <a:t>Critically assess characteristics of organisational knowledge and organisational knowing.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8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1800" dirty="0"/>
              <a:t>(UWTSD Module Descriptor, 2019)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50825" y="5750720"/>
            <a:ext cx="971550" cy="164306"/>
          </a:xfrm>
        </p:spPr>
        <p:txBody>
          <a:bodyPr anchor="ctr">
            <a:normAutofit fontScale="92500" lnSpcReduction="20000"/>
          </a:bodyPr>
          <a:lstStyle/>
          <a:p>
            <a:pPr>
              <a:lnSpc>
                <a:spcPct val="90000"/>
              </a:lnSpc>
              <a:spcAft>
                <a:spcPts val="450"/>
              </a:spcAft>
              <a:defRPr/>
            </a:pPr>
            <a:fld id="{522351A0-EC59-43FA-9D01-40E3F89903B1}" type="datetime1">
              <a:rPr lang="en-GB" altLang="en-US" sz="675" smtClean="0"/>
              <a:t>19/01/2023</a:t>
            </a:fld>
            <a:endParaRPr lang="en-GB" altLang="en-US" sz="675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956550" y="5643564"/>
            <a:ext cx="730250" cy="254794"/>
          </a:xfrm>
        </p:spPr>
        <p:txBody>
          <a:bodyPr wrap="square" anchor="ctr">
            <a:normAutofit fontScale="92500" lnSpcReduction="10000"/>
          </a:bodyPr>
          <a:lstStyle/>
          <a:p>
            <a:pPr>
              <a:spcAft>
                <a:spcPts val="450"/>
              </a:spcAft>
              <a:defRPr/>
            </a:pPr>
            <a:fld id="{6550E941-99E4-4403-A917-B30FF69A9617}" type="slidenum">
              <a:rPr lang="en-GB" altLang="en-US" smtClean="0"/>
              <a:pPr>
                <a:spcAft>
                  <a:spcPts val="450"/>
                </a:spcAft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75784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1EE03-8FB5-48A0-9BF9-D90DC3909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Weekly Schedule</a:t>
            </a:r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50DDEED6-3AB5-4C58-8A94-CF1974FA6A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8467557"/>
              </p:ext>
            </p:extLst>
          </p:nvPr>
        </p:nvGraphicFramePr>
        <p:xfrm>
          <a:off x="457200" y="1268760"/>
          <a:ext cx="8147248" cy="424847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465841">
                  <a:extLst>
                    <a:ext uri="{9D8B030D-6E8A-4147-A177-3AD203B41FA5}">
                      <a16:colId xmlns:a16="http://schemas.microsoft.com/office/drawing/2014/main" val="703729110"/>
                    </a:ext>
                  </a:extLst>
                </a:gridCol>
                <a:gridCol w="6681407">
                  <a:extLst>
                    <a:ext uri="{9D8B030D-6E8A-4147-A177-3AD203B41FA5}">
                      <a16:colId xmlns:a16="http://schemas.microsoft.com/office/drawing/2014/main" val="3684238859"/>
                    </a:ext>
                  </a:extLst>
                </a:gridCol>
              </a:tblGrid>
              <a:tr h="424847">
                <a:tc>
                  <a:txBody>
                    <a:bodyPr/>
                    <a:lstStyle/>
                    <a:p>
                      <a:r>
                        <a:rPr lang="en-GB" dirty="0"/>
                        <a:t>Week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Introduction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7429520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r>
                        <a:rPr lang="en-GB" b="1" dirty="0"/>
                        <a:t>Week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Concepts &amp; techniques of innovation &amp; creativity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2523253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r>
                        <a:rPr lang="en-GB" b="1" dirty="0"/>
                        <a:t>Week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The process of innovation management and models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3557477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r>
                        <a:rPr lang="en-GB" b="1" dirty="0"/>
                        <a:t>Week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Innovation and product development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6104918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r>
                        <a:rPr lang="en-GB" b="1" dirty="0"/>
                        <a:t>Week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Digital revolution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5365564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r>
                        <a:rPr lang="en-GB" b="1" dirty="0"/>
                        <a:t>Week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Assignment preparation workshop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170047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r>
                        <a:rPr lang="en-GB" b="1" dirty="0"/>
                        <a:t>Week 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Disruptive innovations and innovation matrix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0967318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r>
                        <a:rPr lang="en-GB" b="1" dirty="0"/>
                        <a:t>Week 8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Innovation and growth open vs closed innovation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00327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r>
                        <a:rPr lang="en-GB" b="1" dirty="0"/>
                        <a:t>Week 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Workshop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7528400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r>
                        <a:rPr lang="en-GB" b="1" dirty="0"/>
                        <a:t>Week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Interview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5401996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2EF0F3-62AD-4AB0-BBFD-52017B95E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4BA00-9FAF-462D-B291-4D51CB45B1A7}" type="datetime1">
              <a:rPr lang="en-GB" smtClean="0"/>
              <a:t>19/01/2023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C776C6-7597-4593-8745-B83F57A0E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7507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99CFC4-1F68-4CDA-A27C-B7DC559573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2375" y="1964596"/>
            <a:ext cx="6172200" cy="2780951"/>
          </a:xfrm>
        </p:spPr>
        <p:txBody>
          <a:bodyPr/>
          <a:lstStyle/>
          <a:p>
            <a:pPr marL="0" indent="0">
              <a:buNone/>
            </a:pPr>
            <a:r>
              <a:rPr lang="en-GB" sz="1500" dirty="0">
                <a:ea typeface="+mn-lt"/>
                <a:cs typeface="+mn-lt"/>
              </a:rPr>
              <a:t> The study time for the module is divided as follows:</a:t>
            </a:r>
          </a:p>
          <a:p>
            <a:pPr marL="0" indent="0">
              <a:buNone/>
            </a:pPr>
            <a:endParaRPr lang="en-GB" sz="15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sz="15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sz="15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sz="105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05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05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05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05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05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05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05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050" dirty="0">
                <a:solidFill>
                  <a:srgbClr val="FF0000"/>
                </a:solidFill>
                <a:ea typeface="+mn-lt"/>
                <a:cs typeface="+mn-lt"/>
              </a:rPr>
              <a:t>Source: UWTSD Module Descriptor</a:t>
            </a:r>
            <a:endParaRPr lang="en-GB" sz="105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150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50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50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50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50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50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50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50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500" dirty="0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500" dirty="0">
              <a:solidFill>
                <a:srgbClr val="FF0000"/>
              </a:solidFill>
              <a:ea typeface="+mn-lt"/>
              <a:cs typeface="+mn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F92A6A-B6A6-461C-A0A2-AE81A3331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BAB61F-969B-47FA-B7D5-5D850AF4D630}" type="datetime1">
              <a:rPr lang="en-GB" altLang="en-US" smtClean="0">
                <a:solidFill>
                  <a:prstClr val="black">
                    <a:tint val="75000"/>
                  </a:prstClr>
                </a:solidFill>
                <a:latin typeface="Myriad Pro"/>
              </a:rPr>
              <a:t>19/01/2023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F4438B-D677-4675-BD7C-5A3C3D3EF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5</a:t>
            </a:fld>
            <a:endParaRPr lang="en-GB" alt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B924731-579D-43B5-8B39-B547CDD4B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5593"/>
            <a:ext cx="8229600" cy="857250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Learning and Teaching Strategy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49DACF-A5B8-44C0-1408-3F3762FBF9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676" y="2476134"/>
            <a:ext cx="7128792" cy="143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52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5C68D-8C4A-4174-84B9-9073317BE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4298"/>
            <a:ext cx="8229600" cy="1143000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Module Assessments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C524EF-702D-455B-850B-D344B2BDE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78C26-BC0B-4E38-A131-7AF0BFCCAF02}" type="datetime1">
              <a:rPr lang="en-GB" smtClean="0"/>
              <a:t>19/01/2023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6D4873-A8C4-4714-B6FB-7B04C202C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6</a:t>
            </a:fld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CCAB9A-4CBD-43AA-8109-AF3CA04C408D}"/>
              </a:ext>
            </a:extLst>
          </p:cNvPr>
          <p:cNvSpPr txBox="1"/>
          <p:nvPr/>
        </p:nvSpPr>
        <p:spPr>
          <a:xfrm>
            <a:off x="2267744" y="4005064"/>
            <a:ext cx="594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+mj-lt"/>
              </a:rPr>
              <a:t>Source: UWTSD Module Descriptor</a:t>
            </a: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1402DBC2-6567-4256-BCC6-02BA6A814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6108" y="1663745"/>
            <a:ext cx="3027112" cy="377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>
              <a:tabLst>
                <a:tab pos="13144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13144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13144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13144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13144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44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44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44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3144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>
              <a:tabLst>
                <a:tab pos="985838" algn="l"/>
              </a:tabLst>
            </a:pPr>
            <a:r>
              <a:rPr kumimoji="0" lang="en-GB" altLang="en-US" sz="20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Myriad Pro (Body)"/>
                <a:ea typeface="Calibri" panose="020F0502020204030204" pitchFamily="34" charset="0"/>
                <a:cs typeface="Times New Roman" panose="02020603050405020304" pitchFamily="18" charset="0"/>
              </a:rPr>
              <a:t>Assessment Component</a:t>
            </a:r>
            <a:endParaRPr lang="en-GB" altLang="en-US" sz="2000" dirty="0">
              <a:latin typeface="Arial Black" panose="020B0A040201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7CA734F-6E15-C30B-34DD-CBD927F8D3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132856"/>
            <a:ext cx="8229600" cy="159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6499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9B958-3B27-400F-8A23-7C690989A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5900" y="395465"/>
            <a:ext cx="6172200" cy="475562"/>
          </a:xfrm>
        </p:spPr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Reading List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BB3AC-F623-4630-982B-8D019F425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06FAA3-546A-40E0-BC91-08531B825DF9}" type="datetime1">
              <a:rPr lang="en-GB" altLang="en-US" smtClean="0"/>
              <a:t>19/01/2023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B2F426-6B89-449B-8908-F7E1F6BC5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7</a:t>
            </a:fld>
            <a:endParaRPr lang="en-GB" alt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BA32CE-CACD-4D49-D42F-879544437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1241"/>
            <a:ext cx="9144000" cy="4755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2485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515FD-8183-4198-AA92-0AA676823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002" y="-190165"/>
            <a:ext cx="8229600" cy="1143000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Today’s Objective(s)</a:t>
            </a:r>
          </a:p>
        </p:txBody>
      </p:sp>
      <p:sp>
        <p:nvSpPr>
          <p:cNvPr id="15363" name="Text Placeholder 2">
            <a:extLst>
              <a:ext uri="{FF2B5EF4-FFF2-40B4-BE49-F238E27FC236}">
                <a16:creationId xmlns:a16="http://schemas.microsoft.com/office/drawing/2014/main" id="{3B22A440-FEEF-40AA-9A7E-D5BD6D6EE1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3002" y="775916"/>
            <a:ext cx="8135937" cy="492844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GB" altLang="en-US" dirty="0"/>
              <a:t>At the end of this session you will be able to:</a:t>
            </a:r>
          </a:p>
        </p:txBody>
      </p:sp>
      <p:sp>
        <p:nvSpPr>
          <p:cNvPr id="15364" name="Content Placeholder 3">
            <a:extLst>
              <a:ext uri="{FF2B5EF4-FFF2-40B4-BE49-F238E27FC236}">
                <a16:creationId xmlns:a16="http://schemas.microsoft.com/office/drawing/2014/main" id="{B6209C69-25A0-4D31-9B12-0DACABC504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76144" y="1297619"/>
            <a:ext cx="8591712" cy="3951287"/>
          </a:xfrm>
        </p:spPr>
        <p:txBody>
          <a:bodyPr/>
          <a:lstStyle/>
          <a:p>
            <a:r>
              <a:rPr lang="en-GB" altLang="en-US" dirty="0"/>
              <a:t>Explain what this module is all about;</a:t>
            </a:r>
          </a:p>
          <a:p>
            <a:r>
              <a:rPr lang="en-GB" altLang="en-US" dirty="0"/>
              <a:t>Define &amp; understand what innovation is;</a:t>
            </a:r>
          </a:p>
          <a:p>
            <a:r>
              <a:rPr lang="en-GB" altLang="en-US" dirty="0"/>
              <a:t>Assess the </a:t>
            </a:r>
            <a:r>
              <a:rPr lang="en-GB" altLang="en-US" u="sng" dirty="0"/>
              <a:t>different types of innovation </a:t>
            </a:r>
            <a:r>
              <a:rPr lang="en-GB" altLang="en-US" dirty="0"/>
              <a:t>and the </a:t>
            </a:r>
            <a:r>
              <a:rPr lang="en-GB" altLang="en-US" u="sng" dirty="0"/>
              <a:t>application</a:t>
            </a:r>
            <a:r>
              <a:rPr lang="en-GB" altLang="en-US" dirty="0"/>
              <a:t> within an organisation;</a:t>
            </a:r>
          </a:p>
          <a:p>
            <a:r>
              <a:rPr lang="en-GB" altLang="en-US" dirty="0"/>
              <a:t>Analyse the </a:t>
            </a:r>
            <a:r>
              <a:rPr lang="en-GB" altLang="en-US" u="sng" dirty="0"/>
              <a:t>drivers and sources </a:t>
            </a:r>
            <a:r>
              <a:rPr lang="en-GB" altLang="en-US" dirty="0"/>
              <a:t>of innovation;</a:t>
            </a:r>
          </a:p>
          <a:p>
            <a:r>
              <a:rPr lang="en-GB" altLang="en-US" dirty="0"/>
              <a:t>New Conditions for Innovation</a:t>
            </a:r>
          </a:p>
          <a:p>
            <a:r>
              <a:rPr lang="en-GB" altLang="en-US" dirty="0"/>
              <a:t>Understand relevant (Stage-Gate) model</a:t>
            </a:r>
          </a:p>
          <a:p>
            <a:r>
              <a:rPr lang="en-GB" altLang="en-US" dirty="0"/>
              <a:t>Illustrate the conditions that promote and hinder innovation in the workplace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8A55F434-1008-41C8-96A1-FC7564C37F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528" y="551942"/>
            <a:ext cx="7886700" cy="47411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sv-SE" alt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What is Innovation? 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40678E77-BCBE-4A29-891D-5F1618DA2A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512" y="1484784"/>
            <a:ext cx="8640960" cy="4351338"/>
          </a:xfrm>
        </p:spPr>
        <p:txBody>
          <a:bodyPr/>
          <a:lstStyle/>
          <a:p>
            <a:pPr eaLnBrk="1" hangingPunct="1"/>
            <a:r>
              <a:rPr lang="sv-SE" altLang="en-US" sz="2800" b="1" dirty="0"/>
              <a:t>Innovation</a:t>
            </a:r>
            <a:r>
              <a:rPr lang="sv-SE" altLang="en-US" sz="2800" dirty="0"/>
              <a:t> is the process and outcome of creating </a:t>
            </a:r>
            <a:r>
              <a:rPr lang="sv-SE" altLang="en-US" sz="2800" dirty="0">
                <a:solidFill>
                  <a:srgbClr val="FF0000"/>
                </a:solidFill>
              </a:rPr>
              <a:t>something new</a:t>
            </a:r>
            <a:r>
              <a:rPr lang="sv-SE" altLang="en-US" sz="2800" dirty="0"/>
              <a:t>, which is also of </a:t>
            </a:r>
            <a:r>
              <a:rPr lang="sv-SE" altLang="en-US" sz="2800" dirty="0">
                <a:solidFill>
                  <a:srgbClr val="FF0000"/>
                </a:solidFill>
              </a:rPr>
              <a:t>value</a:t>
            </a:r>
            <a:r>
              <a:rPr lang="sv-SE" altLang="en-US" sz="2800" dirty="0"/>
              <a:t>. </a:t>
            </a:r>
          </a:p>
          <a:p>
            <a:pPr eaLnBrk="1" hangingPunct="1">
              <a:buFontTx/>
              <a:buNone/>
            </a:pPr>
            <a:endParaRPr lang="sv-SE" altLang="en-US" sz="2800" dirty="0"/>
          </a:p>
          <a:p>
            <a:pPr eaLnBrk="1" hangingPunct="1"/>
            <a:r>
              <a:rPr lang="sv-SE" altLang="en-US" sz="2800" dirty="0">
                <a:solidFill>
                  <a:srgbClr val="FF0000"/>
                </a:solidFill>
              </a:rPr>
              <a:t>Innovation</a:t>
            </a:r>
            <a:r>
              <a:rPr lang="sv-SE" altLang="en-US" sz="2800" dirty="0"/>
              <a:t> involves the </a:t>
            </a:r>
            <a:r>
              <a:rPr lang="sv-SE" altLang="en-US" sz="2800" b="1" dirty="0"/>
              <a:t>whole process</a:t>
            </a:r>
            <a:r>
              <a:rPr lang="sv-SE" altLang="en-US" sz="2800" dirty="0"/>
              <a:t> from opportunity identification, ideation or invention to development, prototyping, production marketing and sales, while </a:t>
            </a:r>
            <a:r>
              <a:rPr lang="sv-SE" altLang="en-US" sz="2800" dirty="0">
                <a:solidFill>
                  <a:srgbClr val="FF0000"/>
                </a:solidFill>
              </a:rPr>
              <a:t>entrepreneurship</a:t>
            </a:r>
            <a:r>
              <a:rPr lang="sv-SE" altLang="en-US" sz="2800" dirty="0"/>
              <a:t> only needs to involve commercialisation (Schumpeter).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57409708-B25E-4A63-BED1-D23781B5C0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852" y="404664"/>
            <a:ext cx="8820472" cy="1325563"/>
          </a:xfrm>
        </p:spPr>
        <p:txBody>
          <a:bodyPr/>
          <a:lstStyle/>
          <a:p>
            <a:pPr eaLnBrk="1" hangingPunct="1"/>
            <a:r>
              <a:rPr lang="sv-SE" alt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What is Innovation? (</a:t>
            </a:r>
            <a:r>
              <a:rPr lang="sv-SE" altLang="en-US" sz="32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Contd</a:t>
            </a:r>
            <a:r>
              <a:rPr lang="sv-SE" alt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...) 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568C619F-DDAD-40ED-ABD3-F7B53E5469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9566" y="1772816"/>
            <a:ext cx="8884868" cy="435133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3200" dirty="0">
                <a:cs typeface="Times New Roman" panose="02020603050405020304" pitchFamily="18" charset="0"/>
              </a:rPr>
              <a:t>Schumpeter argued that innovation comes about through new combinations made by an entrepreneur, resulting in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800" dirty="0">
                <a:cs typeface="Times New Roman" panose="02020603050405020304" pitchFamily="18" charset="0"/>
              </a:rPr>
              <a:t>a new product,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800" dirty="0">
                <a:cs typeface="Times New Roman" panose="02020603050405020304" pitchFamily="18" charset="0"/>
              </a:rPr>
              <a:t>a new process,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800" dirty="0">
                <a:cs typeface="Times New Roman" panose="02020603050405020304" pitchFamily="18" charset="0"/>
              </a:rPr>
              <a:t>opening of new market,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800" dirty="0">
                <a:cs typeface="Times New Roman" panose="02020603050405020304" pitchFamily="18" charset="0"/>
              </a:rPr>
              <a:t>new way of organising the business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800" dirty="0">
                <a:cs typeface="Times New Roman" panose="02020603050405020304" pitchFamily="18" charset="0"/>
              </a:rPr>
              <a:t>new sources of supply.</a:t>
            </a:r>
            <a:endParaRPr lang="sv-SE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8787C08F-68D3-447C-BB40-500BEB31D1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v-SE" alt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Dimensions of Innovation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519A47C2-FAC7-425C-B6AC-C6A3CCDB54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28442" y="1744206"/>
            <a:ext cx="7886700" cy="43513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sv-SE" altLang="en-US" sz="3200" dirty="0"/>
              <a:t>There are several types of innovation</a:t>
            </a:r>
          </a:p>
          <a:p>
            <a:pPr lvl="1" eaLnBrk="1" hangingPunct="1"/>
            <a:r>
              <a:rPr lang="sv-SE" altLang="en-US" sz="2800" dirty="0"/>
              <a:t>Process, product/service, strategy,</a:t>
            </a:r>
          </a:p>
          <a:p>
            <a:pPr eaLnBrk="1" hangingPunct="1">
              <a:buFontTx/>
              <a:buNone/>
            </a:pPr>
            <a:r>
              <a:rPr lang="sv-SE" altLang="en-US" sz="3200" dirty="0"/>
              <a:t>which can vary in degree of newness:</a:t>
            </a:r>
          </a:p>
          <a:p>
            <a:pPr lvl="1" eaLnBrk="1" hangingPunct="1"/>
            <a:r>
              <a:rPr lang="sv-SE" altLang="en-US" sz="2800" dirty="0"/>
              <a:t>Incremental to radical, </a:t>
            </a:r>
          </a:p>
          <a:p>
            <a:pPr eaLnBrk="1" hangingPunct="1">
              <a:buFontTx/>
              <a:buNone/>
            </a:pPr>
            <a:r>
              <a:rPr lang="sv-SE" altLang="en-US" sz="3200" dirty="0"/>
              <a:t>and impact:</a:t>
            </a:r>
          </a:p>
          <a:p>
            <a:pPr lvl="1" eaLnBrk="1" hangingPunct="1">
              <a:buFontTx/>
              <a:buNone/>
            </a:pPr>
            <a:r>
              <a:rPr lang="sv-SE" altLang="en-US" sz="2800" dirty="0"/>
              <a:t>continuous to discontinuous</a:t>
            </a:r>
          </a:p>
          <a:p>
            <a:pPr lvl="1" eaLnBrk="1" hangingPunct="1"/>
            <a:endParaRPr lang="sv-SE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265FD443-BBBD-493C-9F3F-A5B80B65CE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468560" y="633328"/>
            <a:ext cx="8883070" cy="718375"/>
          </a:xfrm>
        </p:spPr>
        <p:txBody>
          <a:bodyPr/>
          <a:lstStyle/>
          <a:p>
            <a:pPr eaLnBrk="1" hangingPunct="1"/>
            <a:r>
              <a:rPr lang="sv-SE" alt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Drivers of Innovation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C393034A-87E2-4419-931D-B3CE33C7DF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1162" y="1844824"/>
            <a:ext cx="8962373" cy="4351338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90000"/>
              </a:lnSpc>
            </a:pPr>
            <a:r>
              <a:rPr lang="sv-SE" altLang="en-US" sz="2800" dirty="0"/>
              <a:t>Financial pressures to reduce costs, increase efficiency, do more with less, etc</a:t>
            </a:r>
          </a:p>
          <a:p>
            <a:pPr lvl="1" eaLnBrk="1" hangingPunct="1">
              <a:lnSpc>
                <a:spcPct val="90000"/>
              </a:lnSpc>
            </a:pPr>
            <a:r>
              <a:rPr lang="sv-SE" altLang="en-US" sz="2800" dirty="0"/>
              <a:t>Increased competition</a:t>
            </a:r>
          </a:p>
          <a:p>
            <a:pPr lvl="1" eaLnBrk="1" hangingPunct="1">
              <a:lnSpc>
                <a:spcPct val="90000"/>
              </a:lnSpc>
            </a:pPr>
            <a:r>
              <a:rPr lang="sv-SE" altLang="en-US" sz="2800" dirty="0"/>
              <a:t>Shorter product life cycles</a:t>
            </a:r>
          </a:p>
          <a:p>
            <a:pPr lvl="1" eaLnBrk="1" hangingPunct="1">
              <a:lnSpc>
                <a:spcPct val="90000"/>
              </a:lnSpc>
            </a:pPr>
            <a:r>
              <a:rPr lang="sv-SE" altLang="en-US" sz="2800" dirty="0"/>
              <a:t>Value migration</a:t>
            </a:r>
          </a:p>
          <a:p>
            <a:pPr lvl="1" eaLnBrk="1" hangingPunct="1">
              <a:lnSpc>
                <a:spcPct val="90000"/>
              </a:lnSpc>
            </a:pPr>
            <a:r>
              <a:rPr lang="sv-SE" altLang="en-US" sz="2800" dirty="0"/>
              <a:t>Stricter regulation</a:t>
            </a:r>
          </a:p>
          <a:p>
            <a:pPr lvl="1" eaLnBrk="1" hangingPunct="1">
              <a:lnSpc>
                <a:spcPct val="90000"/>
              </a:lnSpc>
            </a:pPr>
            <a:r>
              <a:rPr lang="sv-SE" altLang="en-US" sz="2800" dirty="0"/>
              <a:t>Industry &amp; community needs for sustainable development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265FD443-BBBD-493C-9F3F-A5B80B65CE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15431" y="980728"/>
            <a:ext cx="7886700" cy="718375"/>
          </a:xfrm>
        </p:spPr>
        <p:txBody>
          <a:bodyPr/>
          <a:lstStyle/>
          <a:p>
            <a:pPr eaLnBrk="1" hangingPunct="1"/>
            <a:r>
              <a:rPr lang="sv-SE" alt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Drivers of  Innovation</a:t>
            </a:r>
            <a:r>
              <a:rPr kumimoji="0" lang="sv-SE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kumimoji="0" lang="sv-SE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Contd</a:t>
            </a:r>
            <a:r>
              <a:rPr kumimoji="0" lang="sv-SE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...)</a:t>
            </a:r>
            <a:endParaRPr lang="sv-SE" alt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C393034A-87E2-4419-931D-B3CE33C7DF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-108520" y="2276872"/>
            <a:ext cx="8962373" cy="4351338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90000"/>
              </a:lnSpc>
            </a:pPr>
            <a:r>
              <a:rPr lang="sv-SE" altLang="en-US" dirty="0"/>
              <a:t>Increased demand for accountability</a:t>
            </a:r>
          </a:p>
          <a:p>
            <a:pPr lvl="1" eaLnBrk="1" hangingPunct="1">
              <a:lnSpc>
                <a:spcPct val="90000"/>
              </a:lnSpc>
            </a:pPr>
            <a:r>
              <a:rPr lang="sv-SE" altLang="en-US" sz="2800" dirty="0"/>
              <a:t>Demographic, social and maket changes</a:t>
            </a:r>
          </a:p>
          <a:p>
            <a:pPr lvl="1" eaLnBrk="1" hangingPunct="1">
              <a:lnSpc>
                <a:spcPct val="90000"/>
              </a:lnSpc>
            </a:pPr>
            <a:r>
              <a:rPr lang="sv-SE" altLang="en-US" sz="2800" dirty="0"/>
              <a:t>Rising customer expectations regarding service &amp; quality</a:t>
            </a:r>
          </a:p>
          <a:p>
            <a:pPr lvl="1" eaLnBrk="1" hangingPunct="1">
              <a:lnSpc>
                <a:spcPct val="90000"/>
              </a:lnSpc>
            </a:pPr>
            <a:r>
              <a:rPr lang="sv-SE" altLang="en-US" sz="2800" dirty="0"/>
              <a:t>Changing economy</a:t>
            </a:r>
          </a:p>
          <a:p>
            <a:pPr lvl="1" eaLnBrk="1" hangingPunct="1">
              <a:lnSpc>
                <a:spcPct val="90000"/>
              </a:lnSpc>
            </a:pPr>
            <a:r>
              <a:rPr lang="sv-SE" altLang="en-US" sz="2800" dirty="0"/>
              <a:t>Exceeding in the competition in these technologies</a:t>
            </a:r>
          </a:p>
        </p:txBody>
      </p:sp>
    </p:spTree>
    <p:extLst>
      <p:ext uri="{BB962C8B-B14F-4D97-AF65-F5344CB8AC3E}">
        <p14:creationId xmlns:p14="http://schemas.microsoft.com/office/powerpoint/2010/main" val="769504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52753245-05F7-4C22-824F-762332A02F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116632"/>
            <a:ext cx="8354244" cy="724639"/>
          </a:xfrm>
        </p:spPr>
        <p:txBody>
          <a:bodyPr/>
          <a:lstStyle/>
          <a:p>
            <a:pPr eaLnBrk="1" hangingPunct="1"/>
            <a:r>
              <a:rPr lang="en-GB" altLang="en-US" b="1" dirty="0">
                <a:cs typeface="Times New Roman" panose="02020603050405020304" pitchFamily="18" charset="0"/>
              </a:rPr>
              <a:t>4. Radical Business Innovation</a:t>
            </a:r>
            <a:endParaRPr lang="sv-SE" alt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AD6DCEEF-54F9-4897-B43E-113F562A34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0416" y="1196752"/>
            <a:ext cx="8743168" cy="4752528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None/>
            </a:pPr>
            <a:r>
              <a:rPr lang="en-GB" altLang="en-US" sz="3200" dirty="0">
                <a:cs typeface="Times New Roman" panose="02020603050405020304" pitchFamily="18" charset="0"/>
              </a:rPr>
              <a:t>Market place is </a:t>
            </a:r>
            <a:r>
              <a:rPr lang="en-GB" altLang="en-US" sz="3200" b="1" dirty="0">
                <a:cs typeface="Times New Roman" panose="02020603050405020304" pitchFamily="18" charset="0"/>
              </a:rPr>
              <a:t>hostile to incumbents</a:t>
            </a:r>
            <a:r>
              <a:rPr lang="en-GB" altLang="en-US" sz="3200" dirty="0">
                <a:cs typeface="Times New Roman" panose="02020603050405020304" pitchFamily="18" charset="0"/>
              </a:rPr>
              <a:t>, who now needs to conduct </a:t>
            </a:r>
            <a:r>
              <a:rPr lang="en-GB" altLang="en-US" sz="3200" b="1" dirty="0">
                <a:cs typeface="Times New Roman" panose="02020603050405020304" pitchFamily="18" charset="0"/>
              </a:rPr>
              <a:t>radical business innovation</a:t>
            </a:r>
            <a:r>
              <a:rPr lang="en-GB" altLang="en-US" sz="3200" dirty="0">
                <a:cs typeface="Times New Roman" panose="02020603050405020304" pitchFamily="18" charset="0"/>
              </a:rPr>
              <a:t>:</a:t>
            </a:r>
          </a:p>
          <a:p>
            <a:pPr marL="514350" indent="-514350" eaLnBrk="1" hangingPunct="1">
              <a:spcBef>
                <a:spcPts val="600"/>
              </a:spcBef>
              <a:buAutoNum type="arabicParenR"/>
            </a:pPr>
            <a:r>
              <a:rPr lang="sv-SE" altLang="en-US" sz="2800" dirty="0"/>
              <a:t>Radically reconceiving products and services, not just developing new products and services</a:t>
            </a:r>
          </a:p>
          <a:p>
            <a:pPr marL="514350" indent="-514350" eaLnBrk="1" hangingPunct="1">
              <a:spcBef>
                <a:spcPts val="600"/>
              </a:spcBef>
              <a:buAutoNum type="arabicParenR"/>
            </a:pPr>
            <a:r>
              <a:rPr lang="sv-SE" altLang="en-US" sz="2800" dirty="0"/>
              <a:t>Redefining market space</a:t>
            </a:r>
          </a:p>
          <a:p>
            <a:pPr marL="514350" indent="-514350" eaLnBrk="1" hangingPunct="1">
              <a:spcBef>
                <a:spcPts val="600"/>
              </a:spcBef>
              <a:buAutoNum type="arabicParenR"/>
            </a:pPr>
            <a:r>
              <a:rPr lang="sv-SE" altLang="en-US" sz="2800" dirty="0"/>
              <a:t>Redrawing industry boundaries.</a:t>
            </a:r>
            <a:endParaRPr lang="sv-SE" altLang="en-US" sz="28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A3CBA231-CECE-4C85-8EDF-7D0524CE9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282" y="-3272"/>
            <a:ext cx="7886700" cy="718376"/>
          </a:xfrm>
        </p:spPr>
        <p:txBody>
          <a:bodyPr>
            <a:normAutofit/>
          </a:bodyPr>
          <a:lstStyle/>
          <a:p>
            <a:r>
              <a:rPr lang="en-GB" altLang="en-US" sz="40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Sources of Innovation </a:t>
            </a:r>
            <a:endParaRPr lang="en-GB" altLang="en-US" sz="4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4DC845-EE34-433C-9A22-6569C3AC72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20688"/>
            <a:ext cx="8874690" cy="5968652"/>
          </a:xfrm>
        </p:spPr>
        <p:txBody>
          <a:bodyPr>
            <a:normAutofit/>
          </a:bodyPr>
          <a:lstStyle/>
          <a:p>
            <a:r>
              <a:rPr lang="en-GB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REGULATION</a:t>
            </a:r>
            <a:r>
              <a:rPr lang="en-GB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: triggered or enabled by changes in legislation opening up new directions. Also entrepreneurs can take advantage of new legal restrictions.</a:t>
            </a:r>
          </a:p>
          <a:p>
            <a:r>
              <a:rPr lang="en-GB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DISRUPTIVE TECHNOLOGY</a:t>
            </a:r>
            <a:r>
              <a:rPr lang="en-GB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: triggered or enabled by developments in technologies which can disrupt current markets.</a:t>
            </a:r>
          </a:p>
          <a:p>
            <a:r>
              <a:rPr lang="en-GB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RECOMBINANT INNOVATION</a:t>
            </a:r>
            <a:r>
              <a:rPr lang="en-GB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: triggered or enabled by transferring an idea from one market or usage and apply it into another.</a:t>
            </a:r>
          </a:p>
          <a:p>
            <a:r>
              <a:rPr lang="en-GB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LEAD USERS</a:t>
            </a:r>
            <a:r>
              <a:rPr lang="en-GB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: triggered or enabled by the demands of early, sophisticated users who contribute ideas. Their requirements are ahead of the general market of other users.</a:t>
            </a:r>
          </a:p>
          <a:p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A3CBA231-CECE-4C85-8EDF-7D0524CE9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283" y="139658"/>
            <a:ext cx="7886700" cy="718376"/>
          </a:xfrm>
        </p:spPr>
        <p:txBody>
          <a:bodyPr>
            <a:normAutofit fontScale="90000"/>
          </a:bodyPr>
          <a:lstStyle/>
          <a:p>
            <a:r>
              <a:rPr lang="en-GB" altLang="en-US" sz="40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Sources of Innovation </a:t>
            </a:r>
            <a:r>
              <a:rPr lang="sv-SE" altLang="en-US" sz="4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sv-SE" altLang="en-US" sz="40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Contd</a:t>
            </a:r>
            <a:r>
              <a:rPr lang="sv-SE" altLang="en-US" sz="4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...)</a:t>
            </a:r>
            <a:endParaRPr lang="en-GB" altLang="en-US" sz="4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4DC845-EE34-433C-9A22-6569C3AC72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749690"/>
            <a:ext cx="8964488" cy="5968652"/>
          </a:xfrm>
        </p:spPr>
        <p:txBody>
          <a:bodyPr>
            <a:normAutofit/>
          </a:bodyPr>
          <a:lstStyle/>
          <a:p>
            <a:r>
              <a:rPr lang="en-GB" altLang="en-US" sz="2600" b="1" dirty="0">
                <a:solidFill>
                  <a:srgbClr val="000000"/>
                </a:solidFill>
                <a:latin typeface="Arial" panose="020B0604020202020204" pitchFamily="34" charset="0"/>
              </a:rPr>
              <a:t>OPEN / USER-LED INNOVATION</a:t>
            </a:r>
            <a:r>
              <a:rPr lang="en-GB" altLang="en-US" sz="2600" dirty="0">
                <a:solidFill>
                  <a:srgbClr val="000000"/>
                </a:solidFill>
                <a:latin typeface="Arial" panose="020B0604020202020204" pitchFamily="34" charset="0"/>
              </a:rPr>
              <a:t>: triggered or enabled by key or strategic users that create ideas – and often prototypes – for innovations rather than acting as consumers of other people’s ideas.</a:t>
            </a:r>
          </a:p>
          <a:p>
            <a:r>
              <a:rPr lang="en-GB" altLang="en-US" sz="2600" b="1" dirty="0">
                <a:solidFill>
                  <a:srgbClr val="000000"/>
                </a:solidFill>
                <a:latin typeface="Arial" panose="020B0604020202020204" pitchFamily="34" charset="0"/>
              </a:rPr>
              <a:t>OPEN COLLECTIVE INNOVATION</a:t>
            </a:r>
            <a:r>
              <a:rPr lang="en-GB" altLang="en-US" sz="2600" dirty="0">
                <a:solidFill>
                  <a:srgbClr val="000000"/>
                </a:solidFill>
                <a:latin typeface="Arial" panose="020B0604020202020204" pitchFamily="34" charset="0"/>
              </a:rPr>
              <a:t>: triggered or enabled by co-creation amongst a wide range of users enabled by the internet and similar communication technologies.</a:t>
            </a:r>
          </a:p>
          <a:p>
            <a:r>
              <a:rPr lang="en-GB" altLang="en-US" sz="2600" b="1" dirty="0">
                <a:solidFill>
                  <a:srgbClr val="000000"/>
                </a:solidFill>
                <a:latin typeface="Arial" panose="020B0604020202020204" pitchFamily="34" charset="0"/>
              </a:rPr>
              <a:t>BENCHMARKING</a:t>
            </a:r>
            <a:r>
              <a:rPr lang="en-GB" altLang="en-US" sz="2600" dirty="0">
                <a:solidFill>
                  <a:srgbClr val="000000"/>
                </a:solidFill>
                <a:latin typeface="Arial" panose="020B0604020202020204" pitchFamily="34" charset="0"/>
              </a:rPr>
              <a:t>: triggered or enabled by learning from other companies by systematic comparing products, services or processes with those from competing companies</a:t>
            </a:r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25225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B7E6B839-EA3C-4E12-8B48-F933A84BAB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sv-SE" altLang="en-US" sz="4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 Developments in Innovation Raises New Issues and Problems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C3E4EA87-44CC-4F50-B42E-30F862BF40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512" y="1556792"/>
            <a:ext cx="8339986" cy="4351338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sv-SE" altLang="en-US" sz="3200" dirty="0"/>
              <a:t>Greater emphasis on </a:t>
            </a:r>
            <a:r>
              <a:rPr lang="sv-SE" altLang="en-US" sz="3200" b="1" dirty="0"/>
              <a:t>commercializing scientific discoveries</a:t>
            </a:r>
            <a:r>
              <a:rPr lang="sv-SE" altLang="en-US" sz="3200" dirty="0"/>
              <a:t>, particularly in IT and the bio-sciences</a:t>
            </a:r>
          </a:p>
          <a:p>
            <a:pPr eaLnBrk="1" hangingPunct="1"/>
            <a:r>
              <a:rPr lang="sv-SE" altLang="en-US" sz="3200" dirty="0"/>
              <a:t>Speed and potential value of scientific progress leads to emphasis on </a:t>
            </a:r>
            <a:r>
              <a:rPr lang="sv-SE" altLang="en-US" sz="3200" b="1" dirty="0"/>
              <a:t>solid and well-designed portfolios of research projects</a:t>
            </a:r>
          </a:p>
          <a:p>
            <a:pPr eaLnBrk="1" hangingPunct="1"/>
            <a:r>
              <a:rPr lang="sv-SE" altLang="en-US" sz="3200" dirty="0"/>
              <a:t>Universites as </a:t>
            </a:r>
            <a:r>
              <a:rPr lang="sv-SE" altLang="en-US" sz="3200" b="1" dirty="0"/>
              <a:t>active</a:t>
            </a:r>
            <a:r>
              <a:rPr lang="sv-SE" altLang="en-US" sz="3200" dirty="0"/>
              <a:t> drivers of innovation: Academic entrepreneurship and the entrepreneurial university</a:t>
            </a:r>
          </a:p>
          <a:p>
            <a:pPr eaLnBrk="1" hangingPunct="1"/>
            <a:r>
              <a:rPr lang="sv-SE" altLang="en-US" sz="3200" dirty="0"/>
              <a:t>University-industry </a:t>
            </a:r>
            <a:r>
              <a:rPr lang="sv-SE" altLang="en-US" sz="3200" b="1" dirty="0"/>
              <a:t>partnerships</a:t>
            </a:r>
          </a:p>
          <a:p>
            <a:pPr eaLnBrk="1" hangingPunct="1"/>
            <a:r>
              <a:rPr lang="sv-SE" altLang="en-US" sz="3200" dirty="0"/>
              <a:t>Increased search for </a:t>
            </a:r>
            <a:r>
              <a:rPr lang="sv-SE" altLang="en-US" sz="3200" b="1" dirty="0"/>
              <a:t>radical innovation</a:t>
            </a:r>
            <a:r>
              <a:rPr lang="sv-SE" altLang="en-US" sz="3200" dirty="0"/>
              <a:t> and top-line growth</a:t>
            </a:r>
            <a:r>
              <a:rPr lang="sv-SE" altLang="en-US" sz="2400" dirty="0"/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6452EC94-0ECA-49DB-AA3D-771C1CCEA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298" y="-153422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Stage-Gate Model</a:t>
            </a: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7FECC049-1D3A-49F4-95F2-23E2400451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298" y="900070"/>
            <a:ext cx="9034702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Univers-Bold"/>
              </a:rPr>
              <a:t>Concept - </a:t>
            </a:r>
            <a:r>
              <a:rPr lang="en-GB" altLang="en-US" sz="2400" dirty="0">
                <a:latin typeface="Univers" panose="020B0503020202020204" pitchFamily="34" charset="0"/>
              </a:rPr>
              <a:t>Idea Generation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Univers" panose="020B0503020202020204" pitchFamily="34" charset="0"/>
              </a:rPr>
              <a:t>Considered against strategic fit, market need and decide which are worth exploring further.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Univers-Bold"/>
              </a:rPr>
              <a:t>Feasibility  - </a:t>
            </a:r>
            <a:r>
              <a:rPr lang="en-GB" altLang="en-US" sz="2400" dirty="0">
                <a:latin typeface="Univers" panose="020B0503020202020204" pitchFamily="34" charset="0"/>
              </a:rPr>
              <a:t>Proof of Concept/Principle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Univers" panose="020B0503020202020204" pitchFamily="34" charset="0"/>
              </a:rPr>
              <a:t>Project to go into development based on market acceptability, achievability of technical requirements, risk/reward criteria, and the availability of resources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Univers-Bold"/>
              </a:rPr>
              <a:t>Development - </a:t>
            </a:r>
            <a:r>
              <a:rPr lang="en-GB" altLang="en-US" sz="2400" dirty="0">
                <a:latin typeface="Univers" panose="020B0503020202020204" pitchFamily="34" charset="0"/>
              </a:rPr>
              <a:t>Development, Prototyping and Testing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Univers" panose="020B0503020202020204" pitchFamily="34" charset="0"/>
              </a:rPr>
              <a:t>Progress to market based on the prototype, an assessment of the competitive response, and deliverable strategies on sourcing, marketing and pricing/ margins.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Univers-Bold"/>
              </a:rPr>
              <a:t>Implementation -  </a:t>
            </a:r>
            <a:r>
              <a:rPr lang="en-GB" altLang="en-US" sz="2400" dirty="0">
                <a:latin typeface="Univers" panose="020B0503020202020204" pitchFamily="34" charset="0"/>
              </a:rPr>
              <a:t>Marketing and Launch</a:t>
            </a:r>
            <a:endParaRPr lang="en-GB" altLang="en-US"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93B2620D-DCB7-4F59-A0A6-A35C50F21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30218"/>
            <a:ext cx="78867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Stage-Gate Model Cooper, R.G. (2011)</a:t>
            </a:r>
          </a:p>
        </p:txBody>
      </p:sp>
      <p:pic>
        <p:nvPicPr>
          <p:cNvPr id="15363" name="Picture 2">
            <a:extLst>
              <a:ext uri="{FF2B5EF4-FFF2-40B4-BE49-F238E27FC236}">
                <a16:creationId xmlns:a16="http://schemas.microsoft.com/office/drawing/2014/main" id="{14B7E8BE-EF88-48A0-A149-E4A899276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942" y="1268413"/>
            <a:ext cx="8661748" cy="5652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AE071C11-50ED-4D58-A153-FC07F8079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035" y="106515"/>
            <a:ext cx="8645429" cy="544839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Innovation Pipeline (Funnel) Stage-Gate Model</a:t>
            </a:r>
          </a:p>
        </p:txBody>
      </p:sp>
      <p:pic>
        <p:nvPicPr>
          <p:cNvPr id="16387" name="Picture 2">
            <a:extLst>
              <a:ext uri="{FF2B5EF4-FFF2-40B4-BE49-F238E27FC236}">
                <a16:creationId xmlns:a16="http://schemas.microsoft.com/office/drawing/2014/main" id="{4746FC58-A1CF-42CC-AAB3-7CC58760C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0247"/>
            <a:ext cx="9166225" cy="6319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DC85B312-1151-40AC-AC80-C911AED3C8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-43842"/>
            <a:ext cx="8229600" cy="70643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sz="4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Idea Screening</a:t>
            </a:r>
            <a:r>
              <a:rPr lang="en-US" altLang="en-US" sz="4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6E537B80-3566-43EB-8036-3D56FEAF6B7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7205" y="1210395"/>
            <a:ext cx="8868428" cy="2808312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2400" dirty="0"/>
              <a:t>A good idea is not enough: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/>
              <a:t>it needs some</a:t>
            </a:r>
            <a:r>
              <a:rPr lang="en-US" altLang="en-US" sz="2400" dirty="0"/>
              <a:t> </a:t>
            </a:r>
            <a:r>
              <a:rPr lang="en-US" altLang="en-US" sz="2400" b="1" dirty="0"/>
              <a:t>degree of fit with the organization in terms of resources, capabilities, finances, structure and values</a:t>
            </a:r>
            <a:r>
              <a:rPr lang="en-US" altLang="en-US" sz="2400" dirty="0"/>
              <a:t>.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dirty="0"/>
              <a:t>It must also fit with the external environment – the market, the needs of customers, relevant regulations and other relevant stakeholders.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 dirty="0"/>
              <a:t>Ideas need screening to ensure resources, finance, people structure, market demand and policies are existent</a:t>
            </a:r>
            <a:endParaRPr lang="en-US" altLang="en-US" sz="2400" dirty="0"/>
          </a:p>
        </p:txBody>
      </p:sp>
      <p:sp>
        <p:nvSpPr>
          <p:cNvPr id="17412" name="Slide Number Placeholder 5">
            <a:extLst>
              <a:ext uri="{FF2B5EF4-FFF2-40B4-BE49-F238E27FC236}">
                <a16:creationId xmlns:a16="http://schemas.microsoft.com/office/drawing/2014/main" id="{99194485-AA2C-407D-9ED5-D87253E36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6627986-A970-4846-89F5-382BBE0E8F3E}" type="slidenum">
              <a:rPr lang="en-US" altLang="en-US" sz="1200">
                <a:solidFill>
                  <a:srgbClr val="000000"/>
                </a:solidFill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21</a:t>
            </a:fld>
            <a:endParaRPr lang="en-US" altLang="en-US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14C175E9-8499-43CF-9FB9-62B57C56C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420" y="194153"/>
            <a:ext cx="7946964" cy="138503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Idea Screening</a:t>
            </a:r>
            <a:r>
              <a:rPr kumimoji="0" lang="sv-SE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kumimoji="0" lang="sv-SE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Contd</a:t>
            </a:r>
            <a:r>
              <a:rPr kumimoji="0" lang="sv-SE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...)</a:t>
            </a:r>
            <a:r>
              <a:rPr kumimoji="0" lang="en-GB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altLang="en-US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D4631526-9195-4D01-A096-F8256C1A8D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7040"/>
            <a:ext cx="9150262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Monotype Sort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Monotype Sort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Char char="•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Char char="•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Char char="•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Char char="•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Char char="•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Clr>
                <a:srgbClr val="B2B2B2"/>
              </a:buClr>
              <a:buFont typeface="Monotype Sorts" pitchFamily="2" charset="2"/>
              <a:buNone/>
              <a:defRPr/>
            </a:pPr>
            <a:r>
              <a:rPr lang="en-US" sz="2400" kern="0" dirty="0">
                <a:solidFill>
                  <a:srgbClr val="000000"/>
                </a:solidFill>
              </a:rPr>
              <a:t>Out of 100 or more ideas, may be </a:t>
            </a:r>
            <a:r>
              <a:rPr lang="en-US" sz="2400" b="1" u="sng" kern="0" dirty="0">
                <a:solidFill>
                  <a:srgbClr val="000000"/>
                </a:solidFill>
              </a:rPr>
              <a:t>1 or 2 </a:t>
            </a:r>
            <a:r>
              <a:rPr lang="en-US" sz="2400" kern="0" dirty="0">
                <a:solidFill>
                  <a:srgbClr val="000000"/>
                </a:solidFill>
              </a:rPr>
              <a:t>opportunities.</a:t>
            </a:r>
          </a:p>
          <a:p>
            <a:pPr>
              <a:buClr>
                <a:srgbClr val="B2B2B2"/>
              </a:buClr>
              <a:buFont typeface="Monotype Sorts" pitchFamily="2" charset="2"/>
              <a:buNone/>
              <a:defRPr/>
            </a:pPr>
            <a:r>
              <a:rPr lang="en-US" sz="2400" kern="0" dirty="0">
                <a:solidFill>
                  <a:srgbClr val="000000"/>
                </a:solidFill>
              </a:rPr>
              <a:t>Superior business </a:t>
            </a:r>
            <a:r>
              <a:rPr lang="en-US" sz="2400" i="1" kern="0" dirty="0">
                <a:solidFill>
                  <a:srgbClr val="000000"/>
                </a:solidFill>
              </a:rPr>
              <a:t>ideas</a:t>
            </a:r>
            <a:r>
              <a:rPr lang="en-US" sz="2400" kern="0" dirty="0">
                <a:solidFill>
                  <a:srgbClr val="000000"/>
                </a:solidFill>
              </a:rPr>
              <a:t> have 4 anchors:</a:t>
            </a:r>
          </a:p>
          <a:p>
            <a:pPr marL="457200" indent="-457200">
              <a:buClr>
                <a:srgbClr val="B2B2B2"/>
              </a:buClr>
              <a:buFont typeface="+mj-lt"/>
              <a:buAutoNum type="arabicPeriod"/>
              <a:defRPr/>
            </a:pPr>
            <a:r>
              <a:rPr lang="en-US" sz="2400" kern="0" dirty="0">
                <a:solidFill>
                  <a:srgbClr val="000000"/>
                </a:solidFill>
                <a:cs typeface="Arial" charset="0"/>
              </a:rPr>
              <a:t>They create / add </a:t>
            </a:r>
            <a:r>
              <a:rPr lang="en-US" sz="2400" u="sng" kern="0" dirty="0">
                <a:solidFill>
                  <a:srgbClr val="000000"/>
                </a:solidFill>
                <a:cs typeface="Arial" charset="0"/>
              </a:rPr>
              <a:t>significant value</a:t>
            </a:r>
            <a:r>
              <a:rPr lang="en-US" sz="2400" kern="0" dirty="0">
                <a:solidFill>
                  <a:srgbClr val="000000"/>
                </a:solidFill>
                <a:cs typeface="Arial" charset="0"/>
              </a:rPr>
              <a:t> to a customer;</a:t>
            </a:r>
          </a:p>
          <a:p>
            <a:pPr marL="457200" indent="-457200">
              <a:buClr>
                <a:srgbClr val="B2B2B2"/>
              </a:buClr>
              <a:buFont typeface="+mj-lt"/>
              <a:buAutoNum type="arabicPeriod"/>
              <a:defRPr/>
            </a:pPr>
            <a:r>
              <a:rPr lang="en-US" sz="2400" kern="0" dirty="0">
                <a:solidFill>
                  <a:srgbClr val="000000"/>
                </a:solidFill>
                <a:cs typeface="Arial" charset="0"/>
              </a:rPr>
              <a:t>They do so by </a:t>
            </a:r>
            <a:r>
              <a:rPr lang="en-US" sz="2400" u="sng" kern="0" dirty="0">
                <a:solidFill>
                  <a:srgbClr val="000000"/>
                </a:solidFill>
                <a:cs typeface="Arial" charset="0"/>
              </a:rPr>
              <a:t>solving a significant problem</a:t>
            </a:r>
            <a:r>
              <a:rPr lang="en-US" sz="2400" kern="0" dirty="0">
                <a:solidFill>
                  <a:srgbClr val="000000"/>
                </a:solidFill>
                <a:cs typeface="Arial" charset="0"/>
              </a:rPr>
              <a:t>, or </a:t>
            </a:r>
            <a:r>
              <a:rPr lang="en-US" sz="2400" u="sng" kern="0" dirty="0">
                <a:solidFill>
                  <a:srgbClr val="000000"/>
                </a:solidFill>
                <a:cs typeface="Arial" charset="0"/>
              </a:rPr>
              <a:t>meeting a significant want or need</a:t>
            </a:r>
            <a:r>
              <a:rPr lang="en-US" sz="2400" kern="0" dirty="0">
                <a:solidFill>
                  <a:srgbClr val="000000"/>
                </a:solidFill>
                <a:cs typeface="Arial" charset="0"/>
              </a:rPr>
              <a:t>, for which someone is willing to pay a premium. </a:t>
            </a:r>
          </a:p>
          <a:p>
            <a:pPr marL="457200" indent="-457200">
              <a:buClr>
                <a:srgbClr val="B2B2B2"/>
              </a:buClr>
              <a:buFont typeface="+mj-lt"/>
              <a:buAutoNum type="arabicPeriod"/>
              <a:defRPr/>
            </a:pPr>
            <a:r>
              <a:rPr lang="en-US" sz="2400" kern="0" dirty="0">
                <a:solidFill>
                  <a:srgbClr val="000000"/>
                </a:solidFill>
                <a:cs typeface="Arial" charset="0"/>
              </a:rPr>
              <a:t>They therefore have a </a:t>
            </a:r>
            <a:r>
              <a:rPr lang="en-US" sz="2400" u="sng" kern="0" dirty="0">
                <a:solidFill>
                  <a:srgbClr val="000000"/>
                </a:solidFill>
                <a:cs typeface="Arial" charset="0"/>
              </a:rPr>
              <a:t>robust market, profit margin</a:t>
            </a:r>
            <a:r>
              <a:rPr lang="en-US" sz="2400" kern="0" dirty="0">
                <a:solidFill>
                  <a:srgbClr val="000000"/>
                </a:solidFill>
                <a:cs typeface="Arial" charset="0"/>
              </a:rPr>
              <a:t>, and moneymaking characteristics.</a:t>
            </a:r>
          </a:p>
          <a:p>
            <a:pPr marL="457200" indent="-457200">
              <a:buClr>
                <a:srgbClr val="B2B2B2"/>
              </a:buClr>
              <a:buFont typeface="+mj-lt"/>
              <a:buAutoNum type="arabicPeriod"/>
              <a:defRPr/>
            </a:pPr>
            <a:r>
              <a:rPr lang="en-US" sz="2400" kern="0" dirty="0">
                <a:solidFill>
                  <a:srgbClr val="000000"/>
                </a:solidFill>
                <a:cs typeface="Arial" charset="0"/>
              </a:rPr>
              <a:t>They are a </a:t>
            </a:r>
            <a:r>
              <a:rPr lang="en-US" sz="2400" u="sng" kern="0" dirty="0">
                <a:solidFill>
                  <a:srgbClr val="000000"/>
                </a:solidFill>
                <a:cs typeface="Arial" charset="0"/>
              </a:rPr>
              <a:t>good fit</a:t>
            </a:r>
            <a:r>
              <a:rPr lang="en-US" sz="2400" kern="0" dirty="0">
                <a:solidFill>
                  <a:srgbClr val="000000"/>
                </a:solidFill>
                <a:cs typeface="Arial" charset="0"/>
              </a:rPr>
              <a:t> with the founder(s) and management team at the time and in the marketplace with a risk/reward balance.</a:t>
            </a:r>
          </a:p>
          <a:p>
            <a:pPr marL="514350" indent="-514350">
              <a:buClr>
                <a:srgbClr val="B2B2B2"/>
              </a:buClr>
              <a:buFont typeface="+mj-lt"/>
              <a:buAutoNum type="arabicPeriod"/>
              <a:defRPr/>
            </a:pPr>
            <a:endParaRPr lang="en-US" sz="2800" kern="0" dirty="0">
              <a:solidFill>
                <a:srgbClr val="000000"/>
              </a:solidFill>
              <a:cs typeface="Arial" charset="0"/>
            </a:endParaRPr>
          </a:p>
          <a:p>
            <a:pPr marL="0" indent="0">
              <a:buClr>
                <a:srgbClr val="B2B2B2"/>
              </a:buClr>
              <a:buNone/>
              <a:defRPr/>
            </a:pPr>
            <a:endParaRPr lang="en-US" sz="2800" kern="0" dirty="0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08661EFB-D1F3-45D5-B8DA-778FCA284B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5260" y="67958"/>
            <a:ext cx="8229600" cy="993775"/>
          </a:xfrm>
        </p:spPr>
        <p:txBody>
          <a:bodyPr/>
          <a:lstStyle/>
          <a:p>
            <a:pPr eaLnBrk="1" hangingPunct="1"/>
            <a:r>
              <a:rPr lang="en-GB" altLang="en-US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Idea Screening: Offices of Innovation</a:t>
            </a:r>
            <a:r>
              <a:rPr kumimoji="0" lang="sv-SE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kumimoji="0" lang="sv-SE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Contd</a:t>
            </a:r>
            <a:r>
              <a:rPr kumimoji="0" lang="sv-SE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...)</a:t>
            </a:r>
            <a:r>
              <a:rPr kumimoji="0" lang="en-GB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altLang="en-US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956BEA5F-EBAB-494E-84B6-C08305A8727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893" y="1139868"/>
            <a:ext cx="8906006" cy="4305257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800" dirty="0"/>
              <a:t>They tend to be </a:t>
            </a:r>
            <a:r>
              <a:rPr lang="en-GB" altLang="en-US" sz="2800" b="1" dirty="0"/>
              <a:t>established in order to stimulate innovative ideas</a:t>
            </a:r>
            <a:r>
              <a:rPr lang="en-GB" altLang="en-US" sz="2800" dirty="0"/>
              <a:t> and are created in large organisations. They are sometimes known as discovery or innovation networks</a:t>
            </a:r>
          </a:p>
          <a:p>
            <a:pPr eaLnBrk="1" hangingPunct="1"/>
            <a:endParaRPr lang="en-US" altLang="en-US" sz="2800" dirty="0"/>
          </a:p>
          <a:p>
            <a:pPr eaLnBrk="1" hangingPunct="1"/>
            <a:r>
              <a:rPr lang="en-US" altLang="en-US" sz="2800" dirty="0"/>
              <a:t>An Office of Innovation </a:t>
            </a:r>
            <a:r>
              <a:rPr lang="en-US" altLang="en-US" sz="2800" b="1" dirty="0"/>
              <a:t>usually comprises a decentralized network of innovation facilitators</a:t>
            </a:r>
            <a:r>
              <a:rPr lang="en-US" altLang="en-US" sz="2800" dirty="0"/>
              <a:t> who seek out and attract other employees to offer ideas for innovations. </a:t>
            </a:r>
          </a:p>
        </p:txBody>
      </p:sp>
      <p:sp>
        <p:nvSpPr>
          <p:cNvPr id="19460" name="Slide Number Placeholder 5">
            <a:extLst>
              <a:ext uri="{FF2B5EF4-FFF2-40B4-BE49-F238E27FC236}">
                <a16:creationId xmlns:a16="http://schemas.microsoft.com/office/drawing/2014/main" id="{64B0635E-0985-4C11-8A09-E77CD3C42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68EEA39-5C3E-479D-86EB-58D18A92482B}" type="slidenum">
              <a:rPr lang="en-US" altLang="en-US" sz="1200">
                <a:solidFill>
                  <a:srgbClr val="000000"/>
                </a:solidFill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23</a:t>
            </a:fld>
            <a:endParaRPr lang="en-US" altLang="en-US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34E5B6B6-A036-4D91-A280-163D00F928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528" y="121119"/>
            <a:ext cx="8229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Idea Screening: </a:t>
            </a:r>
            <a:br>
              <a:rPr lang="en-GB" alt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alt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Patents and Suggestion Schemes</a:t>
            </a:r>
            <a:r>
              <a:rPr kumimoji="0" lang="sv-SE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kumimoji="0" lang="sv-SE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Contd</a:t>
            </a:r>
            <a:r>
              <a:rPr kumimoji="0" lang="sv-SE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...)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altLang="en-US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3D82298B-7489-4F8D-A3DF-5575BA3FDE8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8376" y="1435353"/>
            <a:ext cx="8229600" cy="4205288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800" b="1" dirty="0"/>
              <a:t>Patents / Intellectual Property Rights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Used to protect innovative ideas so that there is no commercial loss for the innovator.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Used to 'ward off' competitors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b="1" u="sng" dirty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800" b="1" dirty="0"/>
              <a:t>Suggestion Schemes &amp; Customer Involvement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Means of tapping employers' ideas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Customer involvement and feedback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Incentive schemes</a:t>
            </a:r>
            <a:endParaRPr lang="en-US" altLang="en-US" sz="2800" dirty="0"/>
          </a:p>
        </p:txBody>
      </p:sp>
      <p:sp>
        <p:nvSpPr>
          <p:cNvPr id="20484" name="Slide Number Placeholder 5">
            <a:extLst>
              <a:ext uri="{FF2B5EF4-FFF2-40B4-BE49-F238E27FC236}">
                <a16:creationId xmlns:a16="http://schemas.microsoft.com/office/drawing/2014/main" id="{0C0BF757-00DA-400C-9515-8308740E4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96A7759-81B3-4D97-80A2-E8BA5A98FA94}" type="slidenum">
              <a:rPr lang="en-US" altLang="en-US" sz="1200">
                <a:solidFill>
                  <a:srgbClr val="000000"/>
                </a:solidFill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24</a:t>
            </a:fld>
            <a:endParaRPr lang="en-US" altLang="en-US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4561599F-9822-4D18-8ABC-E1A690204B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-101143"/>
            <a:ext cx="8686800" cy="1153329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Key Features of Innovative Organisations</a:t>
            </a:r>
            <a:endParaRPr lang="en-US" altLang="en-US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C8FC14E0-CDE7-4B30-B601-FB939DFE5FA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528" y="908720"/>
            <a:ext cx="8686799" cy="4895850"/>
          </a:xfrm>
        </p:spPr>
        <p:txBody>
          <a:bodyPr>
            <a:normAutofit/>
          </a:bodyPr>
          <a:lstStyle/>
          <a:p>
            <a:pPr marL="609600" indent="-609600" eaLnBrk="1" hangingPunct="1">
              <a:buFontTx/>
              <a:buAutoNum type="arabicParenR"/>
            </a:pPr>
            <a:r>
              <a:rPr lang="en-GB" altLang="en-US" sz="2400" b="1" u="sng" dirty="0"/>
              <a:t>Flatter in structure</a:t>
            </a:r>
            <a:r>
              <a:rPr lang="en-GB" altLang="en-US" sz="2400" dirty="0"/>
              <a:t> and make </a:t>
            </a:r>
            <a:r>
              <a:rPr lang="en-GB" altLang="en-US" sz="2400" b="1" dirty="0"/>
              <a:t>use of multi-disciplinary workforce / project teams</a:t>
            </a:r>
            <a:r>
              <a:rPr lang="en-GB" altLang="en-US" sz="2400" dirty="0"/>
              <a:t>;</a:t>
            </a:r>
          </a:p>
          <a:p>
            <a:pPr marL="609600" indent="-609600" eaLnBrk="1" hangingPunct="1">
              <a:buFontTx/>
              <a:buAutoNum type="arabicParenR"/>
            </a:pPr>
            <a:r>
              <a:rPr lang="en-GB" altLang="en-US" sz="2400" b="1" u="sng" dirty="0"/>
              <a:t>Faster and more flexible</a:t>
            </a:r>
            <a:r>
              <a:rPr lang="en-GB" altLang="en-US" sz="2400" dirty="0"/>
              <a:t> in terms of its responsiveness to business and change;</a:t>
            </a:r>
          </a:p>
          <a:p>
            <a:pPr marL="609600" indent="-609600" eaLnBrk="1" hangingPunct="1">
              <a:buFontTx/>
              <a:buAutoNum type="arabicParenR"/>
            </a:pPr>
            <a:r>
              <a:rPr lang="en-GB" altLang="en-US" sz="2400" b="1" u="sng" dirty="0"/>
              <a:t>Constantly</a:t>
            </a:r>
            <a:r>
              <a:rPr lang="en-GB" altLang="en-US" sz="2400" u="sng" dirty="0"/>
              <a:t> </a:t>
            </a:r>
            <a:r>
              <a:rPr lang="en-GB" altLang="en-US" sz="2400" b="1" u="sng" dirty="0"/>
              <a:t>looking for incremental improvement</a:t>
            </a:r>
            <a:r>
              <a:rPr lang="en-GB" altLang="en-US" sz="2400" u="sng" dirty="0"/>
              <a:t>;</a:t>
            </a:r>
          </a:p>
          <a:p>
            <a:pPr marL="609600" indent="-609600" eaLnBrk="1" hangingPunct="1">
              <a:buFontTx/>
              <a:buAutoNum type="arabicParenR"/>
            </a:pPr>
            <a:r>
              <a:rPr lang="en-GB" altLang="en-US" sz="2400" b="1" u="sng" dirty="0"/>
              <a:t>Actively developing partnerships </a:t>
            </a:r>
            <a:r>
              <a:rPr lang="en-GB" altLang="en-US" sz="2400" dirty="0"/>
              <a:t>with customers, suppliers and competitors;</a:t>
            </a:r>
          </a:p>
          <a:p>
            <a:pPr marL="609600" indent="-609600" eaLnBrk="1" hangingPunct="1">
              <a:buFontTx/>
              <a:buAutoNum type="arabicParenR"/>
            </a:pPr>
            <a:r>
              <a:rPr lang="en-GB" altLang="en-US" sz="2400" b="1" u="sng" dirty="0"/>
              <a:t>Advocates of </a:t>
            </a:r>
            <a:r>
              <a:rPr lang="en-US" altLang="en-US" sz="2400" b="1" u="sng" dirty="0"/>
              <a:t>parallel product development</a:t>
            </a:r>
            <a:r>
              <a:rPr lang="en-US" altLang="en-US" sz="2400" u="sng" dirty="0"/>
              <a:t>; </a:t>
            </a:r>
          </a:p>
          <a:p>
            <a:pPr marL="609600" indent="-609600" eaLnBrk="1" hangingPunct="1">
              <a:buFontTx/>
              <a:buAutoNum type="arabicParenR"/>
            </a:pPr>
            <a:r>
              <a:rPr lang="en-US" altLang="en-US" sz="2400" b="1" u="sng" dirty="0"/>
              <a:t>Patience with failure</a:t>
            </a:r>
            <a:r>
              <a:rPr lang="en-US" altLang="en-US" sz="2400" u="sng" dirty="0"/>
              <a:t>; </a:t>
            </a:r>
          </a:p>
          <a:p>
            <a:pPr marL="609600" indent="-609600" eaLnBrk="1" hangingPunct="1">
              <a:buFontTx/>
              <a:buAutoNum type="arabicParenR"/>
            </a:pPr>
            <a:r>
              <a:rPr lang="en-US" altLang="en-US" sz="2400" b="1" u="sng" dirty="0"/>
              <a:t>Keen to promote systems of incentives</a:t>
            </a:r>
            <a:r>
              <a:rPr lang="en-US" altLang="en-US" sz="2400" u="sng" dirty="0"/>
              <a:t>;</a:t>
            </a:r>
          </a:p>
          <a:p>
            <a:pPr marL="609600" indent="-609600" eaLnBrk="1" hangingPunct="1">
              <a:buFontTx/>
              <a:buAutoNum type="arabicParenR"/>
            </a:pPr>
            <a:r>
              <a:rPr lang="en-US" altLang="en-US" sz="2400" b="1" u="sng" dirty="0"/>
              <a:t>Advocates of R&amp;D investment</a:t>
            </a:r>
            <a:r>
              <a:rPr lang="en-US" altLang="en-US" sz="2400" u="sng" dirty="0"/>
              <a:t> </a:t>
            </a:r>
          </a:p>
        </p:txBody>
      </p:sp>
      <p:sp>
        <p:nvSpPr>
          <p:cNvPr id="21508" name="Slide Number Placeholder 5">
            <a:extLst>
              <a:ext uri="{FF2B5EF4-FFF2-40B4-BE49-F238E27FC236}">
                <a16:creationId xmlns:a16="http://schemas.microsoft.com/office/drawing/2014/main" id="{604F426D-9433-4B57-A196-9519C9421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98D8644-1380-4D85-B270-D5726195A882}" type="slidenum">
              <a:rPr lang="en-US" altLang="en-US" sz="1200">
                <a:solidFill>
                  <a:srgbClr val="000000"/>
                </a:solidFill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25</a:t>
            </a:fld>
            <a:endParaRPr lang="en-US" altLang="en-US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F0ED0E5A-38FB-4152-9F9B-E53F26D7A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lang="en-GB" altLang="en-US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lass Activity (30 minutes)  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6227463C-B92D-4B88-945C-37F4349567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1600200"/>
            <a:ext cx="8480121" cy="3916363"/>
          </a:xfrm>
        </p:spPr>
        <p:txBody>
          <a:bodyPr>
            <a:normAutofit/>
          </a:bodyPr>
          <a:lstStyle/>
          <a:p>
            <a:r>
              <a:rPr lang="en-GB" altLang="en-US" sz="4000" dirty="0"/>
              <a:t>Identify the sources of innovation in your organisation (an organisation you work at or own) or in any organisation of your choice.  </a:t>
            </a:r>
          </a:p>
        </p:txBody>
      </p:sp>
    </p:spTree>
    <p:extLst>
      <p:ext uri="{BB962C8B-B14F-4D97-AF65-F5344CB8AC3E}">
        <p14:creationId xmlns:p14="http://schemas.microsoft.com/office/powerpoint/2010/main" val="4594149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F0ED0E5A-38FB-4152-9F9B-E53F26D7A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lang="en-GB" altLang="en-US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lass Discussion (30 minutes)  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6227463C-B92D-4B88-945C-37F4349567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1600200"/>
            <a:ext cx="8480121" cy="3916363"/>
          </a:xfrm>
        </p:spPr>
        <p:txBody>
          <a:bodyPr>
            <a:normAutofit/>
          </a:bodyPr>
          <a:lstStyle/>
          <a:p>
            <a:r>
              <a:rPr lang="en-GB" altLang="en-US" sz="4000" dirty="0"/>
              <a:t>Discuss your findings with the rest of the class.</a:t>
            </a:r>
          </a:p>
        </p:txBody>
      </p:sp>
    </p:spTree>
    <p:extLst>
      <p:ext uri="{BB962C8B-B14F-4D97-AF65-F5344CB8AC3E}">
        <p14:creationId xmlns:p14="http://schemas.microsoft.com/office/powerpoint/2010/main" val="22960403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F0ED0E5A-38FB-4152-9F9B-E53F26D7A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lang="en-GB" altLang="en-US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lass Discussion (30 minutes)  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6227463C-B92D-4B88-945C-37F4349567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1600200"/>
            <a:ext cx="8480121" cy="3916363"/>
          </a:xfrm>
        </p:spPr>
        <p:txBody>
          <a:bodyPr>
            <a:normAutofit/>
          </a:bodyPr>
          <a:lstStyle/>
          <a:p>
            <a:r>
              <a:rPr lang="en-GB" altLang="en-US" sz="4000" dirty="0"/>
              <a:t>Disruptive Innovation:</a:t>
            </a:r>
          </a:p>
          <a:p>
            <a:r>
              <a:rPr lang="en-GB" altLang="en-US" sz="4000" dirty="0"/>
              <a:t>Watch this video:</a:t>
            </a:r>
          </a:p>
          <a:p>
            <a:pPr marL="0" indent="0">
              <a:buNone/>
            </a:pPr>
            <a:r>
              <a:rPr lang="en-GB" altLang="en-US" sz="4000" dirty="0">
                <a:hlinkClick r:id="rId2"/>
              </a:rPr>
              <a:t>https://hbr.org/2015/12/what-is-disruptive-innovation</a:t>
            </a:r>
            <a:endParaRPr lang="en-GB" altLang="en-US" sz="4000" dirty="0"/>
          </a:p>
          <a:p>
            <a:pPr marL="0" indent="0">
              <a:buNone/>
            </a:pPr>
            <a:endParaRPr lang="en-GB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978044920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3125</TotalTime>
  <Words>1532</Words>
  <Application>Microsoft Office PowerPoint</Application>
  <PresentationFormat>On-screen Show (4:3)</PresentationFormat>
  <Paragraphs>206</Paragraphs>
  <Slides>28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42" baseType="lpstr">
      <vt:lpstr>Arial</vt:lpstr>
      <vt:lpstr>Arial Black</vt:lpstr>
      <vt:lpstr>Calibri</vt:lpstr>
      <vt:lpstr>Monotype Sorts</vt:lpstr>
      <vt:lpstr>Myriad Pro</vt:lpstr>
      <vt:lpstr>Myriad Pro (Body)</vt:lpstr>
      <vt:lpstr>Tahoma</vt:lpstr>
      <vt:lpstr>Times New Roman</vt:lpstr>
      <vt:lpstr>Univers</vt:lpstr>
      <vt:lpstr>Univers-Bold</vt:lpstr>
      <vt:lpstr>Verdana</vt:lpstr>
      <vt:lpstr>Wingdings</vt:lpstr>
      <vt:lpstr>Wingdings 2</vt:lpstr>
      <vt:lpstr>20140311PresentationUWTSDTemplate</vt:lpstr>
      <vt:lpstr>Welcome to  Developing Innovation  and  Creativity for Business Advantage  (BMSWK6102)  Week 1 - Lecture 1</vt:lpstr>
      <vt:lpstr>Introduction</vt:lpstr>
      <vt:lpstr>Introduction</vt:lpstr>
      <vt:lpstr>Weekly Schedule</vt:lpstr>
      <vt:lpstr>Learning and Teaching Strategy</vt:lpstr>
      <vt:lpstr>Module Assessments</vt:lpstr>
      <vt:lpstr>Reading List</vt:lpstr>
      <vt:lpstr>Today’s Objective(s)</vt:lpstr>
      <vt:lpstr>1. What is Innovation? </vt:lpstr>
      <vt:lpstr>1. What is Innovation? (Contd...) </vt:lpstr>
      <vt:lpstr>2. Dimensions of Innovation</vt:lpstr>
      <vt:lpstr>3. Drivers of Innovation</vt:lpstr>
      <vt:lpstr>3. Drivers of  Innovation (Contd...)</vt:lpstr>
      <vt:lpstr>4. Radical Business Innovation</vt:lpstr>
      <vt:lpstr>Sources of Innovation </vt:lpstr>
      <vt:lpstr>Sources of Innovation (Contd...)</vt:lpstr>
      <vt:lpstr>New Developments in Innovation Raises New Issues and Problems</vt:lpstr>
      <vt:lpstr>Stage-Gate Model</vt:lpstr>
      <vt:lpstr>Stage-Gate Model Cooper, R.G. (2011)</vt:lpstr>
      <vt:lpstr>Innovation Pipeline (Funnel) Stage-Gate Model</vt:lpstr>
      <vt:lpstr>     Idea Screening </vt:lpstr>
      <vt:lpstr>Idea Screening (Contd...) </vt:lpstr>
      <vt:lpstr>Idea Screening: Offices of Innovation (Contd...) </vt:lpstr>
      <vt:lpstr>Idea Screening:  Patents and Suggestion Schemes (Contd...) </vt:lpstr>
      <vt:lpstr>Key Features of Innovative Organisations</vt:lpstr>
      <vt:lpstr>Class Activity (30 minutes)  </vt:lpstr>
      <vt:lpstr>Class Discussion (30 minutes)  </vt:lpstr>
      <vt:lpstr>Class Discussion (30 minutes)  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Olu Adegbite</cp:lastModifiedBy>
  <cp:revision>165</cp:revision>
  <cp:lastPrinted>2018-07-09T15:27:01Z</cp:lastPrinted>
  <dcterms:created xsi:type="dcterms:W3CDTF">2002-10-07T19:43:58Z</dcterms:created>
  <dcterms:modified xsi:type="dcterms:W3CDTF">2023-01-19T01:27:04Z</dcterms:modified>
</cp:coreProperties>
</file>