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2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70"/>
    <p:restoredTop sz="94657"/>
  </p:normalViewPr>
  <p:slideViewPr>
    <p:cSldViewPr snapToGrid="0" snapToObjects="1">
      <p:cViewPr varScale="1">
        <p:scale>
          <a:sx n="102" d="100"/>
          <a:sy n="102" d="100"/>
        </p:scale>
        <p:origin x="712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2" d="100"/>
          <a:sy n="82" d="100"/>
        </p:scale>
        <p:origin x="399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95227C-9DD3-6D4A-A33E-906560AE5AD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7124D3-44A6-4444-B037-C96F6962899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C5AE19-6BE4-544A-84C3-26CE30E11FC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DF6749-ECF3-284E-8B3E-816D7818566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11D284-93C5-F844-995D-B36B488D079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65CBFA-8866-3F4B-9985-6509CDAB79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1381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A269C3-B65E-4546-A997-3016F3FEAD43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9C0917-C5F0-CC4C-9BB7-6A687BB0D1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895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 texts relating to prehistoric textiles in Wales.</a:t>
            </a:r>
          </a:p>
          <a:p>
            <a:r>
              <a:rPr lang="en-US" dirty="0"/>
              <a:t>Principal reference for prehistoric textiles is Elizabeth Barber’s “Prehistoric Textiles”, published in 1991.   Complementary text is Women’s Work, The First 20,000 Years, also by Elizabeth Barber.</a:t>
            </a:r>
          </a:p>
          <a:p>
            <a:r>
              <a:rPr lang="en-US" dirty="0"/>
              <a:t>Oxbow Books is a publishing business specializing in archaeological textbooks which publishes an excellent range of texts covering prehistoric and later textiles. These are often reports of conferences containing full coverage of papers presented.</a:t>
            </a:r>
          </a:p>
          <a:p>
            <a:r>
              <a:rPr lang="en-US" dirty="0"/>
              <a:t>Centre for Textile Research, Copenhagen, also produces a lot of information online.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9C0917-C5F0-CC4C-9BB7-6A687BB0D14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3108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Access:   Carmarthen – emails</a:t>
            </a:r>
          </a:p>
          <a:p>
            <a:r>
              <a:rPr lang="en-US" dirty="0"/>
              <a:t>                </a:t>
            </a:r>
            <a:r>
              <a:rPr lang="en-US" dirty="0" err="1"/>
              <a:t>Scoulton</a:t>
            </a:r>
            <a:r>
              <a:rPr lang="en-US" dirty="0"/>
              <a:t> Manor: Pembroke – 1. no tools in museum, 2. not catalogued in box in attic, 3. provisional appt Jan (requested Oct).</a:t>
            </a:r>
          </a:p>
          <a:p>
            <a:r>
              <a:rPr lang="en-US" dirty="0"/>
              <a:t>Quality of data: differing standards between museums.   </a:t>
            </a:r>
          </a:p>
          <a:p>
            <a:r>
              <a:rPr lang="en-US" dirty="0"/>
              <a:t>Sample size – small; lack of material?   Archaeological bias/hostile topography?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9C0917-C5F0-CC4C-9BB7-6A687BB0D14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427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D821D-55DC-8641-B813-8CBA39402D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BCD57B-54ED-6D44-A9D5-F207ABA08B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ABC85-425F-5044-B1B4-4C98B528B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EB9B50-3396-0D46-AC6A-7DD120BBB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D491A0-5118-6A4F-B1B6-14ADBAA85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043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303D1-C58F-974C-9073-382DFCF34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FC8D5-0382-E846-9AE9-8FB3EEAB33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4AE36-09FF-D34A-8E95-02B4D24AC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39D97-5B57-904B-BA1A-A730573F0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568D34-651E-7148-864F-CA7448890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393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4D25F-E2D5-634A-98AD-1DA2E03A0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D8150-17F5-E647-9811-0EAF0D07BB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F3370-7FEA-0D4E-9FB5-99F166327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977AA6-FA17-824C-BFA0-313619977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0660F-5960-4C4B-B4FD-47F1A9911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873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885FB-3D89-3B4B-AB76-E48AAB8CB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279C5-34AE-C14E-8622-08F548A0D6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D8D432-AAB9-EE43-B8C8-ACE917AA2A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A532D-144C-C74F-86E9-69C850019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06EF7B-FF1A-F14D-8E14-CACB32E2D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99DBC2-3688-DB46-95AC-1B702B91A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109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EAF87-DDF0-264B-9810-5B14F4ED1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77C5E-9D15-9841-AB11-5ACA29E978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75B89D-3F26-B749-9B2B-E02C8863CF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DB78FD-BC44-6441-A1E6-0AD7470319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55D5E5-0B57-F948-84AA-66E72C0617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EEA0AF-2B1A-E345-9FE4-B0D22E462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C81C3B-DCCB-B240-8886-7B5C7EBBC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08D480-C5BB-8C40-A691-40294B3B6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323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2BA7F-7FA8-9E4A-9706-3283029A3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097028-4A31-5C4D-AC74-AAA7D4D66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4393CF-0A7C-7140-A473-C5AB4C1B1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63C274-4F0F-C942-B9F9-B70E8308D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337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42312F-ADD2-6C43-9D07-B953A3978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AC5FA9-BFB9-3249-A584-6E09C3FBF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45D34C-C473-324E-A0C4-B7445BCA5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378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E1064-AF0D-CF45-A6E9-CCCE7199D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C1CFC-80E6-BD4F-86CB-B1C50D5AC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10D651-A264-524F-A37B-7F4FC40174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B52DC3-A0D1-7C42-8DE2-EDE437395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425B26-598D-AC40-A619-D77F1BE2A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FAF6C2-880C-B342-A8BA-945A3B2B2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800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1EAEC-2B7B-D840-80E9-71E871658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53B6FE-8B9D-794C-8D41-F72D775D85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1C82ED-9B1A-0E46-8B31-E36CF4B63F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19055-F131-5444-9C81-030F9BE8E3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A94FF5-B620-9941-AA3E-C65500EC6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3CAB2D-7144-BB45-B025-A78F08CB5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839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E2DFC-202E-424F-9A4B-369B007F5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B48547-D2E2-3B46-BCD3-0D408BBAB3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2A1CE5-B1C2-314E-9A62-F63D490FE1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E54D31-E6AC-A24E-B5EF-5C01387C7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A6701-B455-5F48-91F9-B5A579A5A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580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278A3F-7E12-254C-A8DD-2229DD3FCF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8E0DD9-42C3-0440-9D2E-D2428BCF8B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B29D10-5F5D-1B48-AAD7-FD6CBF773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D0315A-1261-0F4E-8BDE-2F2DDB008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BFCBCC-7929-934A-BB68-E5A3A534B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07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F54843-90C6-A046-A4E4-F3D5687F6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13F9D-EB3F-7545-816E-E1CE22CC3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6CFAC3-5530-0740-869F-2F5831547D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4B62F-2539-7E41-ADDB-2620375637B5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66268D-05F9-1044-95A3-B72353FBB3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C86A1-3B33-5F4F-8407-FE0F70190B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17D4A-EC15-7E40-9249-2BCB36EE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027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microsoft.com/office/2007/relationships/hdphoto" Target="../media/hdphoto1.wdp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person, holding, hand, animal&#10;&#10;Description automatically generated">
            <a:extLst>
              <a:ext uri="{FF2B5EF4-FFF2-40B4-BE49-F238E27FC236}">
                <a16:creationId xmlns:a16="http://schemas.microsoft.com/office/drawing/2014/main" id="{9D155F69-9D8A-AB42-A0BB-6F09E7AC58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549" r="-1" b="8624"/>
          <a:stretch/>
        </p:blipFill>
        <p:spPr>
          <a:xfrm>
            <a:off x="4110127" y="10"/>
            <a:ext cx="8081873" cy="6857990"/>
          </a:xfrm>
          <a:custGeom>
            <a:avLst/>
            <a:gdLst>
              <a:gd name="connsiteX0" fmla="*/ 0 w 8081873"/>
              <a:gd name="connsiteY0" fmla="*/ 0 h 6858000"/>
              <a:gd name="connsiteX1" fmla="*/ 8081873 w 8081873"/>
              <a:gd name="connsiteY1" fmla="*/ 0 h 6858000"/>
              <a:gd name="connsiteX2" fmla="*/ 8081873 w 8081873"/>
              <a:gd name="connsiteY2" fmla="*/ 6858000 h 6858000"/>
              <a:gd name="connsiteX3" fmla="*/ 0 w 8081873"/>
              <a:gd name="connsiteY3" fmla="*/ 6858000 h 6858000"/>
              <a:gd name="connsiteX4" fmla="*/ 68897 w 8081873"/>
              <a:gd name="connsiteY4" fmla="*/ 6734633 h 6858000"/>
              <a:gd name="connsiteX5" fmla="*/ 848920 w 8081873"/>
              <a:gd name="connsiteY5" fmla="*/ 3429000 h 6858000"/>
              <a:gd name="connsiteX6" fmla="*/ 68897 w 8081873"/>
              <a:gd name="connsiteY6" fmla="*/ 12336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CD7A5-6240-3A44-B067-3717B86A9E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400">
                <a:latin typeface="Arial" panose="020B0604020202020204" pitchFamily="34" charset="0"/>
                <a:cs typeface="Arial" panose="020B0604020202020204" pitchFamily="34" charset="0"/>
              </a:rPr>
              <a:t>Welsh Textile Tools in Archaeology – where are they?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DDA1F9-8CE5-1443-9BF2-92BEB35B5E7A}"/>
              </a:ext>
            </a:extLst>
          </p:cNvPr>
          <p:cNvSpPr txBox="1"/>
          <p:nvPr/>
        </p:nvSpPr>
        <p:spPr>
          <a:xfrm>
            <a:off x="9110663" y="6134715"/>
            <a:ext cx="2857500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Karen Davies - 1703046</a:t>
            </a:r>
          </a:p>
          <a:p>
            <a:pPr algn="r">
              <a:spcAft>
                <a:spcPts val="600"/>
              </a:spcAft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HPAR6003</a:t>
            </a:r>
          </a:p>
        </p:txBody>
      </p:sp>
      <p:pic>
        <p:nvPicPr>
          <p:cNvPr id="6" name="Picture 5" descr="A picture containing knife&#10;&#10;Description automatically generated">
            <a:extLst>
              <a:ext uri="{FF2B5EF4-FFF2-40B4-BE49-F238E27FC236}">
                <a16:creationId xmlns:a16="http://schemas.microsoft.com/office/drawing/2014/main" id="{6225F135-6B30-C744-832A-ECE64BF593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81" y="5735637"/>
            <a:ext cx="1876425" cy="938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679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83976-D076-3447-9357-4DD4809F0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1" y="26350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</a:p>
        </p:txBody>
      </p:sp>
      <p:pic>
        <p:nvPicPr>
          <p:cNvPr id="5" name="Picture 4" descr="A hand holding a chocolate covered donut&#10;&#10;Description automatically generated">
            <a:extLst>
              <a:ext uri="{FF2B5EF4-FFF2-40B4-BE49-F238E27FC236}">
                <a16:creationId xmlns:a16="http://schemas.microsoft.com/office/drawing/2014/main" id="{04118FA3-6CBE-6546-ADE7-47F4B83B52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505" r="8424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160AC-2376-7C4B-9A0F-A0B5D8376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1845293"/>
            <a:ext cx="6586489" cy="4654099"/>
          </a:xfrm>
        </p:spPr>
        <p:txBody>
          <a:bodyPr>
            <a:normAutofit lnSpcReduction="10000"/>
          </a:bodyPr>
          <a:lstStyle/>
          <a:p>
            <a:r>
              <a:rPr lang="en-US" sz="1800" dirty="0"/>
              <a:t>Aim -   collate evidence from material culture assemblage of textile tools from south-west region of Wales</a:t>
            </a:r>
          </a:p>
          <a:p>
            <a:r>
              <a:rPr lang="en-US" sz="1800" dirty="0"/>
              <a:t>Focus - south-west Wales, rich in prehistoric sites, therefore greater chance of significant sample size. Practicable</a:t>
            </a:r>
          </a:p>
          <a:p>
            <a:r>
              <a:rPr lang="en-US" sz="1800" dirty="0"/>
              <a:t>Chronology - prehistoric and Roman periods: realistically late Bronze Age to Roman – no limit allows wide research in archaeological archive</a:t>
            </a:r>
          </a:p>
          <a:p>
            <a:r>
              <a:rPr lang="en-US" sz="1800" dirty="0"/>
              <a:t>Large corpus of publications about textiles and textile technology covering Aegean, Near East, mainland Europe, and, to a lesser degree, Ireland - nothing published about these topics referring to Wales</a:t>
            </a:r>
          </a:p>
          <a:p>
            <a:r>
              <a:rPr lang="en-US" sz="1800" dirty="0"/>
              <a:t>In collating the data,  produce database that can be interrogated for spatial and temporal information, and for technological details</a:t>
            </a:r>
          </a:p>
          <a:p>
            <a:r>
              <a:rPr lang="en-US" sz="1800" dirty="0"/>
              <a:t>This information can be analyzed for patterns, enabling discussion about technology dispersal and diffusion, about technology refinement, and about technology change </a:t>
            </a:r>
          </a:p>
          <a:p>
            <a:endParaRPr lang="en-US" sz="15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947786-B8FB-6D40-871D-99F26DBCE1EE}"/>
              </a:ext>
            </a:extLst>
          </p:cNvPr>
          <p:cNvSpPr txBox="1"/>
          <p:nvPr/>
        </p:nvSpPr>
        <p:spPr>
          <a:xfrm>
            <a:off x="5711869" y="1240077"/>
            <a:ext cx="46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619248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3">
            <a:extLst>
              <a:ext uri="{FF2B5EF4-FFF2-40B4-BE49-F238E27FC236}">
                <a16:creationId xmlns:a16="http://schemas.microsoft.com/office/drawing/2014/main" id="{0EFD753D-6A49-46DD-9E82-AA6E2C62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Rectangle 45">
            <a:extLst>
              <a:ext uri="{FF2B5EF4-FFF2-40B4-BE49-F238E27FC236}">
                <a16:creationId xmlns:a16="http://schemas.microsoft.com/office/drawing/2014/main" id="{138A5824-1F4A-4EE7-BC13-5BB48FC08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44" y="321732"/>
            <a:ext cx="4568741" cy="6192603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4F5794-5676-4541-B616-C3669772B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317" y="466326"/>
            <a:ext cx="3608896" cy="6769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dirty="0">
                <a:solidFill>
                  <a:srgbClr val="FFFFFF"/>
                </a:solidFill>
                <a:cs typeface="Arial" panose="020B0604020202020204" pitchFamily="34" charset="0"/>
              </a:rPr>
              <a:t>Literature Review</a:t>
            </a:r>
          </a:p>
        </p:txBody>
      </p:sp>
      <p:pic>
        <p:nvPicPr>
          <p:cNvPr id="9" name="Picture 8" descr="A picture containing photo, different, sitting, doughnut&#10;&#10;Description automatically generated">
            <a:extLst>
              <a:ext uri="{FF2B5EF4-FFF2-40B4-BE49-F238E27FC236}">
                <a16:creationId xmlns:a16="http://schemas.microsoft.com/office/drawing/2014/main" id="{2A91CCAE-F382-A847-BD5B-EECEA11BB8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245" r="-6" b="23090"/>
          <a:stretch/>
        </p:blipFill>
        <p:spPr>
          <a:xfrm>
            <a:off x="5120372" y="461337"/>
            <a:ext cx="2097301" cy="1867179"/>
          </a:xfrm>
          <a:prstGeom prst="rect">
            <a:avLst/>
          </a:prstGeom>
        </p:spPr>
      </p:pic>
      <p:pic>
        <p:nvPicPr>
          <p:cNvPr id="7" name="Picture 6" descr="A close up of a book&#10;&#10;Description automatically generated">
            <a:extLst>
              <a:ext uri="{FF2B5EF4-FFF2-40B4-BE49-F238E27FC236}">
                <a16:creationId xmlns:a16="http://schemas.microsoft.com/office/drawing/2014/main" id="{6FDA27CB-107B-3E49-96B1-4546D6DD7B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250" r="-5" b="17881"/>
          <a:stretch/>
        </p:blipFill>
        <p:spPr>
          <a:xfrm>
            <a:off x="7443247" y="457450"/>
            <a:ext cx="2101381" cy="1867179"/>
          </a:xfrm>
          <a:prstGeom prst="rect">
            <a:avLst/>
          </a:prstGeom>
        </p:spPr>
      </p:pic>
      <p:pic>
        <p:nvPicPr>
          <p:cNvPr id="15" name="Picture 14" descr="A picture containing photo, sitting, food, monitor&#10;&#10;Description automatically generated">
            <a:extLst>
              <a:ext uri="{FF2B5EF4-FFF2-40B4-BE49-F238E27FC236}">
                <a16:creationId xmlns:a16="http://schemas.microsoft.com/office/drawing/2014/main" id="{FA1258AF-0147-384C-A9A8-1170164A04F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7145" r="5" b="12794"/>
          <a:stretch/>
        </p:blipFill>
        <p:spPr>
          <a:xfrm>
            <a:off x="9765186" y="457450"/>
            <a:ext cx="2100696" cy="1874954"/>
          </a:xfrm>
          <a:prstGeom prst="rect">
            <a:avLst/>
          </a:prstGeom>
        </p:spPr>
      </p:pic>
      <p:sp>
        <p:nvSpPr>
          <p:cNvPr id="34" name="Content Placeholder 33">
            <a:extLst>
              <a:ext uri="{FF2B5EF4-FFF2-40B4-BE49-F238E27FC236}">
                <a16:creationId xmlns:a16="http://schemas.microsoft.com/office/drawing/2014/main" id="{D3FDF8F5-405F-4D44-809D-7EBB87942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740" y="1143253"/>
            <a:ext cx="3607930" cy="5248421"/>
          </a:xfrm>
        </p:spPr>
        <p:txBody>
          <a:bodyPr anchor="t">
            <a:normAutofit fontScale="92500"/>
          </a:bodyPr>
          <a:lstStyle/>
          <a:p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Prehistoric Textiles – Elizabeth Barber (1991)</a:t>
            </a:r>
          </a:p>
          <a:p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Women’s Work. The First 20,000 Years – Elizabeth Barber (1994)</a:t>
            </a:r>
          </a:p>
          <a:p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First Textiles. The Beginnings of Textile Manufacture in Europe &amp; the Mediterranean  - </a:t>
            </a:r>
            <a:r>
              <a:rPr lang="en-US" sz="1700" dirty="0" err="1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Siennicka</a:t>
            </a:r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, </a:t>
            </a:r>
            <a:r>
              <a:rPr lang="en-US" sz="1700" dirty="0" err="1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Rahmstorf</a:t>
            </a:r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 &amp; </a:t>
            </a:r>
            <a:r>
              <a:rPr lang="en-US" sz="1700" dirty="0" err="1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Ulanowska</a:t>
            </a:r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 (Eds.) (2018)</a:t>
            </a:r>
          </a:p>
          <a:p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Prehistoric, Ancient Near Eastern &amp; Aegean Textiles &amp; Dress – Harlow, Michel &amp; </a:t>
            </a:r>
            <a:r>
              <a:rPr lang="en-US" sz="1700" dirty="0" err="1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Nosch</a:t>
            </a:r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 (Eds.) (2014)</a:t>
            </a:r>
          </a:p>
          <a:p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Tools, Textiles and Contexts. Investigating Textile Production in the Aegean &amp; Eastern Mediterranean Bronze Age – Andersson Strand &amp; </a:t>
            </a:r>
            <a:r>
              <a:rPr lang="en-US" sz="1700" dirty="0" err="1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Nosch</a:t>
            </a:r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 (Eds.) (2015)</a:t>
            </a:r>
          </a:p>
          <a:p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Making Textiles in Pre-Roman &amp; Roman Times. People, Places, Identities – </a:t>
            </a:r>
            <a:r>
              <a:rPr lang="en-US" sz="1700" dirty="0" err="1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Gleba</a:t>
            </a:r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 &amp; </a:t>
            </a:r>
            <a:r>
              <a:rPr lang="en-US" sz="1700" dirty="0" err="1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Pásztókai-Szeöke</a:t>
            </a:r>
            <a:r>
              <a:rPr lang="en-US" sz="1700" dirty="0">
                <a:solidFill>
                  <a:srgbClr val="FFFFFF"/>
                </a:solidFill>
                <a:latin typeface="+mj-lt"/>
                <a:cs typeface="Arial" panose="020B0604020202020204" pitchFamily="34" charset="0"/>
              </a:rPr>
              <a:t> (2013)</a:t>
            </a:r>
          </a:p>
          <a:p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13" name="Picture 12" descr="A picture containing woman, looking, standing, holding&#10;&#10;Description automatically generated">
            <a:extLst>
              <a:ext uri="{FF2B5EF4-FFF2-40B4-BE49-F238E27FC236}">
                <a16:creationId xmlns:a16="http://schemas.microsoft.com/office/drawing/2014/main" id="{D83EC783-784D-EB46-8939-3AA4433CD86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7361" r="-2" b="4100"/>
          <a:stretch/>
        </p:blipFill>
        <p:spPr>
          <a:xfrm>
            <a:off x="5126787" y="2555388"/>
            <a:ext cx="2090886" cy="1867179"/>
          </a:xfrm>
          <a:prstGeom prst="rect">
            <a:avLst/>
          </a:prstGeom>
        </p:spPr>
      </p:pic>
      <p:pic>
        <p:nvPicPr>
          <p:cNvPr id="11" name="Picture 10" descr="A black and red text&#10;&#10;Description automatically generated">
            <a:extLst>
              <a:ext uri="{FF2B5EF4-FFF2-40B4-BE49-F238E27FC236}">
                <a16:creationId xmlns:a16="http://schemas.microsoft.com/office/drawing/2014/main" id="{19D6DD97-83E6-2643-B80C-FED9EAD7B4C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3016" r="-6" b="14916"/>
          <a:stretch/>
        </p:blipFill>
        <p:spPr>
          <a:xfrm>
            <a:off x="5135194" y="4647155"/>
            <a:ext cx="2090885" cy="1867179"/>
          </a:xfrm>
          <a:prstGeom prst="rect">
            <a:avLst/>
          </a:prstGeom>
        </p:spPr>
      </p:pic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75AB8E49-8AB6-A343-8B78-A09B4E7A425C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26948"/>
          <a:stretch/>
        </p:blipFill>
        <p:spPr>
          <a:xfrm>
            <a:off x="7566304" y="2650535"/>
            <a:ext cx="4299576" cy="3877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7699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5235E-CF6D-8448-B82C-B8D1F76DA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857" y="804334"/>
            <a:ext cx="4624342" cy="1325563"/>
          </a:xfrm>
        </p:spPr>
        <p:txBody>
          <a:bodyPr>
            <a:normAutofit/>
          </a:bodyPr>
          <a:lstStyle/>
          <a:p>
            <a:r>
              <a:rPr lang="en-US" dirty="0">
                <a:latin typeface="+mn-lt"/>
              </a:rPr>
              <a:t>Literature Review (cont.)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495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Content Placeholder 9" descr="A picture containing cat&#10;&#10;Description automatically generated">
            <a:extLst>
              <a:ext uri="{FF2B5EF4-FFF2-40B4-BE49-F238E27FC236}">
                <a16:creationId xmlns:a16="http://schemas.microsoft.com/office/drawing/2014/main" id="{E84817C1-4DAC-0D42-B040-9E0D2F01A0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115" r="-3" b="9383"/>
          <a:stretch/>
        </p:blipFill>
        <p:spPr>
          <a:xfrm>
            <a:off x="5680087" y="361702"/>
            <a:ext cx="1691640" cy="1691640"/>
          </a:xfrm>
          <a:custGeom>
            <a:avLst/>
            <a:gdLst>
              <a:gd name="connsiteX0" fmla="*/ 978408 w 1956816"/>
              <a:gd name="connsiteY0" fmla="*/ 0 h 1956816"/>
              <a:gd name="connsiteX1" fmla="*/ 1956816 w 1956816"/>
              <a:gd name="connsiteY1" fmla="*/ 978408 h 1956816"/>
              <a:gd name="connsiteX2" fmla="*/ 978408 w 1956816"/>
              <a:gd name="connsiteY2" fmla="*/ 1956816 h 1956816"/>
              <a:gd name="connsiteX3" fmla="*/ 0 w 1956816"/>
              <a:gd name="connsiteY3" fmla="*/ 978408 h 1956816"/>
              <a:gd name="connsiteX4" fmla="*/ 978408 w 1956816"/>
              <a:gd name="connsiteY4" fmla="*/ 0 h 1956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D3EDAF04-70DE-425E-9016-EB2D4FF13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4558309" cy="3181684"/>
          </a:xfrm>
        </p:spPr>
        <p:txBody>
          <a:bodyPr anchor="t">
            <a:normAutofit/>
          </a:bodyPr>
          <a:lstStyle/>
          <a:p>
            <a:r>
              <a:rPr lang="en-US" sz="1300" dirty="0"/>
              <a:t>Lindy Crewe’s 1998 publication Spindle Whorls. A study of form, function and decoration in prehistoric Bronze Age Cyprus.</a:t>
            </a:r>
          </a:p>
          <a:p>
            <a:r>
              <a:rPr lang="en-US" sz="1300" dirty="0"/>
              <a:t>Helpful background, ideas for methodology, and typology class definitions.</a:t>
            </a:r>
          </a:p>
          <a:p>
            <a:r>
              <a:rPr lang="en-US" sz="1300" dirty="0"/>
              <a:t>Does for Cyprus what I envisaged doing for the south-west Wales region.</a:t>
            </a:r>
          </a:p>
          <a:p>
            <a:r>
              <a:rPr lang="en-US" sz="1300" dirty="0"/>
              <a:t>i.e. analyze textile tools assemblage both spatially and temporally</a:t>
            </a:r>
          </a:p>
          <a:p>
            <a:r>
              <a:rPr lang="en-US" sz="1300" dirty="0"/>
              <a:t>Use this analysis to investigate the possibility of textile tools being regional and/or chronological markers, and to examine evidence of functional and stylistic variability. Is there evidence o f changes in spinning technology?   Is there a pattern to artefact distribution?</a:t>
            </a:r>
          </a:p>
          <a:p>
            <a:endParaRPr lang="en-US" sz="1300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3660" y="2557569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4" descr="A whiteboard with black text&#10;&#10;Description automatically generated">
            <a:extLst>
              <a:ext uri="{FF2B5EF4-FFF2-40B4-BE49-F238E27FC236}">
                <a16:creationId xmlns:a16="http://schemas.microsoft.com/office/drawing/2014/main" id="{1C3E2793-039D-9F45-9956-52F28214FE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401" r="27601" b="2"/>
          <a:stretch/>
        </p:blipFill>
        <p:spPr>
          <a:xfrm>
            <a:off x="5838252" y="2722161"/>
            <a:ext cx="2743200" cy="2743200"/>
          </a:xfrm>
          <a:custGeom>
            <a:avLst/>
            <a:gdLst>
              <a:gd name="connsiteX0" fmla="*/ 1417320 w 2834640"/>
              <a:gd name="connsiteY0" fmla="*/ 0 h 2834640"/>
              <a:gd name="connsiteX1" fmla="*/ 2834640 w 2834640"/>
              <a:gd name="connsiteY1" fmla="*/ 1417320 h 2834640"/>
              <a:gd name="connsiteX2" fmla="*/ 1417320 w 2834640"/>
              <a:gd name="connsiteY2" fmla="*/ 2834640 h 2834640"/>
              <a:gd name="connsiteX3" fmla="*/ 0 w 2834640"/>
              <a:gd name="connsiteY3" fmla="*/ 1417320 h 2834640"/>
              <a:gd name="connsiteX4" fmla="*/ 1417320 w 2834640"/>
              <a:gd name="connsiteY4" fmla="*/ 0 h 2834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13" name="Picture 12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41668809-7C3F-6D44-9FEA-ACDD62E1D54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709"/>
                    </a14:imgEffect>
                  </a14:imgLayer>
                </a14:imgProps>
              </a:ext>
            </a:extLst>
          </a:blip>
          <a:srcRect t="17564" r="-3" b="5707"/>
          <a:stretch/>
        </p:blipFill>
        <p:spPr>
          <a:xfrm>
            <a:off x="8278624" y="2"/>
            <a:ext cx="3913376" cy="3281569"/>
          </a:xfrm>
          <a:custGeom>
            <a:avLst/>
            <a:gdLst>
              <a:gd name="connsiteX0" fmla="*/ 267865 w 3913376"/>
              <a:gd name="connsiteY0" fmla="*/ 0 h 3281569"/>
              <a:gd name="connsiteX1" fmla="*/ 3913376 w 3913376"/>
              <a:gd name="connsiteY1" fmla="*/ 0 h 3281569"/>
              <a:gd name="connsiteX2" fmla="*/ 3913376 w 3913376"/>
              <a:gd name="connsiteY2" fmla="*/ 2499938 h 3281569"/>
              <a:gd name="connsiteX3" fmla="*/ 3794714 w 3913376"/>
              <a:gd name="connsiteY3" fmla="*/ 2630499 h 3281569"/>
              <a:gd name="connsiteX4" fmla="*/ 2222892 w 3913376"/>
              <a:gd name="connsiteY4" fmla="*/ 3281569 h 3281569"/>
              <a:gd name="connsiteX5" fmla="*/ 0 w 3913376"/>
              <a:gd name="connsiteY5" fmla="*/ 1058677 h 3281569"/>
              <a:gd name="connsiteX6" fmla="*/ 174686 w 3913376"/>
              <a:gd name="connsiteY6" fmla="*/ 193427 h 3281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  <a:blipFill dpi="0" rotWithShape="1">
            <a:blip r:embed="rId6">
              <a:alphaModFix amt="99000"/>
            </a:blip>
            <a:srcRect/>
            <a:stretch>
              <a:fillRect/>
            </a:stretch>
          </a:blipFill>
          <a:effectLst>
            <a:outerShdw sx="1000" sy="1000" algn="ctr" rotWithShape="0">
              <a:schemeClr val="tx1"/>
            </a:outerShdw>
          </a:effectLst>
        </p:spPr>
      </p:pic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Content Placeholder 7" descr="A picture containing food&#10;&#10;Description automatically generated">
            <a:extLst>
              <a:ext uri="{FF2B5EF4-FFF2-40B4-BE49-F238E27FC236}">
                <a16:creationId xmlns:a16="http://schemas.microsoft.com/office/drawing/2014/main" id="{8B17C2E7-2BBA-514A-83C1-E9C2E4DE2AD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327" r="1" b="31921"/>
          <a:stretch/>
        </p:blipFill>
        <p:spPr>
          <a:xfrm>
            <a:off x="9009416" y="4131546"/>
            <a:ext cx="3178912" cy="2726454"/>
          </a:xfrm>
          <a:custGeom>
            <a:avLst/>
            <a:gdLst>
              <a:gd name="connsiteX0" fmla="*/ 1837818 w 3178912"/>
              <a:gd name="connsiteY0" fmla="*/ 0 h 2726454"/>
              <a:gd name="connsiteX1" fmla="*/ 3137352 w 3178912"/>
              <a:gd name="connsiteY1" fmla="*/ 538285 h 2726454"/>
              <a:gd name="connsiteX2" fmla="*/ 3178912 w 3178912"/>
              <a:gd name="connsiteY2" fmla="*/ 584013 h 2726454"/>
              <a:gd name="connsiteX3" fmla="*/ 3178912 w 3178912"/>
              <a:gd name="connsiteY3" fmla="*/ 2726454 h 2726454"/>
              <a:gd name="connsiteX4" fmla="*/ 229483 w 3178912"/>
              <a:gd name="connsiteY4" fmla="*/ 2726454 h 2726454"/>
              <a:gd name="connsiteX5" fmla="*/ 221815 w 3178912"/>
              <a:gd name="connsiteY5" fmla="*/ 2713832 h 2726454"/>
              <a:gd name="connsiteX6" fmla="*/ 0 w 3178912"/>
              <a:gd name="connsiteY6" fmla="*/ 1837818 h 2726454"/>
              <a:gd name="connsiteX7" fmla="*/ 1837818 w 3178912"/>
              <a:gd name="connsiteY7" fmla="*/ 0 h 2726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63402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F69B0-1D1E-FA41-BDB0-7A31A1F25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Methodology</a:t>
            </a:r>
          </a:p>
        </p:txBody>
      </p:sp>
      <p:pic>
        <p:nvPicPr>
          <p:cNvPr id="5" name="Picture 4" descr="A picture containing person, artifact, stone, indoor&#10;&#10;Description automatically generated">
            <a:extLst>
              <a:ext uri="{FF2B5EF4-FFF2-40B4-BE49-F238E27FC236}">
                <a16:creationId xmlns:a16="http://schemas.microsoft.com/office/drawing/2014/main" id="{C3955A6A-6F45-2A45-8D76-A7001E9766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73" r="1007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54E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A6C22-17FC-9241-A51A-06D26F4E9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1600" dirty="0"/>
              <a:t>Identify locations of textile tool material culture</a:t>
            </a:r>
          </a:p>
          <a:p>
            <a:r>
              <a:rPr lang="en-US" sz="1600" dirty="0"/>
              <a:t>Research excavation background where context is identified</a:t>
            </a:r>
          </a:p>
          <a:p>
            <a:r>
              <a:rPr lang="en-US" sz="1600" dirty="0"/>
              <a:t>Visit said locations to gather data relating to dimensions and weight, and to construct photographic record</a:t>
            </a:r>
          </a:p>
          <a:p>
            <a:r>
              <a:rPr lang="en-US" sz="1600" dirty="0"/>
              <a:t>Construct database – Excel spreadsheet</a:t>
            </a:r>
          </a:p>
          <a:p>
            <a:r>
              <a:rPr lang="en-US" sz="1600" dirty="0"/>
              <a:t>Analyze data – spatial: where?</a:t>
            </a:r>
          </a:p>
          <a:p>
            <a:pPr marL="0" indent="0">
              <a:buNone/>
            </a:pPr>
            <a:r>
              <a:rPr lang="en-US" sz="1600"/>
              <a:t>                            </a:t>
            </a:r>
            <a:r>
              <a:rPr lang="en-US" sz="1600" dirty="0"/>
              <a:t>– chronological: when?</a:t>
            </a:r>
          </a:p>
          <a:p>
            <a:pPr marL="0" indent="0">
              <a:buNone/>
            </a:pPr>
            <a:r>
              <a:rPr lang="en-US" sz="1600" dirty="0"/>
              <a:t>                            – typological: shape?</a:t>
            </a:r>
          </a:p>
          <a:p>
            <a:pPr marL="0" indent="0">
              <a:buNone/>
            </a:pPr>
            <a:r>
              <a:rPr lang="en-US" sz="1600" dirty="0"/>
              <a:t>                            – provenance: raw materials? </a:t>
            </a:r>
          </a:p>
          <a:p>
            <a:pPr marL="0" indent="0">
              <a:buNone/>
            </a:pPr>
            <a:r>
              <a:rPr lang="en-US" sz="1600" dirty="0"/>
              <a:t>                            – technological: size?</a:t>
            </a:r>
          </a:p>
          <a:p>
            <a:pPr marL="0" indent="0">
              <a:buNone/>
            </a:pPr>
            <a:r>
              <a:rPr lang="en-US" sz="1600" dirty="0"/>
              <a:t>                            – technological: use-wear?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719944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9A699-31A2-D942-BAA0-B49F68DEB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US" dirty="0"/>
              <a:t>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B92B4-E5CF-B74A-B26A-D3F390FFE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/>
          </a:bodyPr>
          <a:lstStyle/>
          <a:p>
            <a:r>
              <a:rPr lang="en-US" dirty="0"/>
              <a:t>Access</a:t>
            </a:r>
          </a:p>
          <a:p>
            <a:r>
              <a:rPr lang="en-US" dirty="0"/>
              <a:t>Quality of  data</a:t>
            </a:r>
          </a:p>
          <a:p>
            <a:r>
              <a:rPr lang="en-US" dirty="0"/>
              <a:t>Sample size</a:t>
            </a:r>
          </a:p>
        </p:txBody>
      </p:sp>
      <p:pic>
        <p:nvPicPr>
          <p:cNvPr id="5" name="Picture 4" descr="A hand holding artifact&#10;&#10;Description automatically generated">
            <a:extLst>
              <a:ext uri="{FF2B5EF4-FFF2-40B4-BE49-F238E27FC236}">
                <a16:creationId xmlns:a16="http://schemas.microsoft.com/office/drawing/2014/main" id="{CE8B5AF2-0845-AD44-A36E-92B206438A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93" b="3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19073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1C9BDD-2584-6346-9316-C07B740D09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3894151"/>
              </p:ext>
            </p:extLst>
          </p:nvPr>
        </p:nvGraphicFramePr>
        <p:xfrm>
          <a:off x="134459" y="703735"/>
          <a:ext cx="11965047" cy="596772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33712">
                  <a:extLst>
                    <a:ext uri="{9D8B030D-6E8A-4147-A177-3AD203B41FA5}">
                      <a16:colId xmlns:a16="http://schemas.microsoft.com/office/drawing/2014/main" val="1246331618"/>
                    </a:ext>
                  </a:extLst>
                </a:gridCol>
                <a:gridCol w="687957">
                  <a:extLst>
                    <a:ext uri="{9D8B030D-6E8A-4147-A177-3AD203B41FA5}">
                      <a16:colId xmlns:a16="http://schemas.microsoft.com/office/drawing/2014/main" val="2696733836"/>
                    </a:ext>
                  </a:extLst>
                </a:gridCol>
                <a:gridCol w="1426406">
                  <a:extLst>
                    <a:ext uri="{9D8B030D-6E8A-4147-A177-3AD203B41FA5}">
                      <a16:colId xmlns:a16="http://schemas.microsoft.com/office/drawing/2014/main" val="1656048762"/>
                    </a:ext>
                  </a:extLst>
                </a:gridCol>
                <a:gridCol w="612216">
                  <a:extLst>
                    <a:ext uri="{9D8B030D-6E8A-4147-A177-3AD203B41FA5}">
                      <a16:colId xmlns:a16="http://schemas.microsoft.com/office/drawing/2014/main" val="3993642106"/>
                    </a:ext>
                  </a:extLst>
                </a:gridCol>
                <a:gridCol w="586971">
                  <a:extLst>
                    <a:ext uri="{9D8B030D-6E8A-4147-A177-3AD203B41FA5}">
                      <a16:colId xmlns:a16="http://schemas.microsoft.com/office/drawing/2014/main" val="4287750909"/>
                    </a:ext>
                  </a:extLst>
                </a:gridCol>
                <a:gridCol w="517548">
                  <a:extLst>
                    <a:ext uri="{9D8B030D-6E8A-4147-A177-3AD203B41FA5}">
                      <a16:colId xmlns:a16="http://schemas.microsoft.com/office/drawing/2014/main" val="4123577980"/>
                    </a:ext>
                  </a:extLst>
                </a:gridCol>
                <a:gridCol w="676909">
                  <a:extLst>
                    <a:ext uri="{9D8B030D-6E8A-4147-A177-3AD203B41FA5}">
                      <a16:colId xmlns:a16="http://schemas.microsoft.com/office/drawing/2014/main" val="3411522990"/>
                    </a:ext>
                  </a:extLst>
                </a:gridCol>
                <a:gridCol w="460739">
                  <a:extLst>
                    <a:ext uri="{9D8B030D-6E8A-4147-A177-3AD203B41FA5}">
                      <a16:colId xmlns:a16="http://schemas.microsoft.com/office/drawing/2014/main" val="4163321477"/>
                    </a:ext>
                  </a:extLst>
                </a:gridCol>
                <a:gridCol w="454427">
                  <a:extLst>
                    <a:ext uri="{9D8B030D-6E8A-4147-A177-3AD203B41FA5}">
                      <a16:colId xmlns:a16="http://schemas.microsoft.com/office/drawing/2014/main" val="3058161828"/>
                    </a:ext>
                  </a:extLst>
                </a:gridCol>
                <a:gridCol w="479677">
                  <a:extLst>
                    <a:ext uri="{9D8B030D-6E8A-4147-A177-3AD203B41FA5}">
                      <a16:colId xmlns:a16="http://schemas.microsoft.com/office/drawing/2014/main" val="278013222"/>
                    </a:ext>
                  </a:extLst>
                </a:gridCol>
                <a:gridCol w="355022">
                  <a:extLst>
                    <a:ext uri="{9D8B030D-6E8A-4147-A177-3AD203B41FA5}">
                      <a16:colId xmlns:a16="http://schemas.microsoft.com/office/drawing/2014/main" val="771361776"/>
                    </a:ext>
                  </a:extLst>
                </a:gridCol>
                <a:gridCol w="366065">
                  <a:extLst>
                    <a:ext uri="{9D8B030D-6E8A-4147-A177-3AD203B41FA5}">
                      <a16:colId xmlns:a16="http://schemas.microsoft.com/office/drawing/2014/main" val="3502900398"/>
                    </a:ext>
                  </a:extLst>
                </a:gridCol>
                <a:gridCol w="555412">
                  <a:extLst>
                    <a:ext uri="{9D8B030D-6E8A-4147-A177-3AD203B41FA5}">
                      <a16:colId xmlns:a16="http://schemas.microsoft.com/office/drawing/2014/main" val="617241613"/>
                    </a:ext>
                  </a:extLst>
                </a:gridCol>
                <a:gridCol w="411824">
                  <a:extLst>
                    <a:ext uri="{9D8B030D-6E8A-4147-A177-3AD203B41FA5}">
                      <a16:colId xmlns:a16="http://schemas.microsoft.com/office/drawing/2014/main" val="629231527"/>
                    </a:ext>
                  </a:extLst>
                </a:gridCol>
                <a:gridCol w="411824">
                  <a:extLst>
                    <a:ext uri="{9D8B030D-6E8A-4147-A177-3AD203B41FA5}">
                      <a16:colId xmlns:a16="http://schemas.microsoft.com/office/drawing/2014/main" val="2326321207"/>
                    </a:ext>
                  </a:extLst>
                </a:gridCol>
                <a:gridCol w="1017729">
                  <a:extLst>
                    <a:ext uri="{9D8B030D-6E8A-4147-A177-3AD203B41FA5}">
                      <a16:colId xmlns:a16="http://schemas.microsoft.com/office/drawing/2014/main" val="1268863047"/>
                    </a:ext>
                  </a:extLst>
                </a:gridCol>
                <a:gridCol w="2210609">
                  <a:extLst>
                    <a:ext uri="{9D8B030D-6E8A-4147-A177-3AD203B41FA5}">
                      <a16:colId xmlns:a16="http://schemas.microsoft.com/office/drawing/2014/main" val="2822445705"/>
                    </a:ext>
                  </a:extLst>
                </a:gridCol>
              </a:tblGrid>
              <a:tr h="450859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Ref. No./Accession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Location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Description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Photograph Top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Photograph Base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Culture/Period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Provenance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Context/Date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Material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Shape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Diameter 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Thickness 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Perforation diameter 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Weight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Decoration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Publications</a:t>
                      </a:r>
                      <a:endParaRPr lang="en-GB" sz="105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</a:rPr>
                        <a:t>Notes/Comments/Links</a:t>
                      </a:r>
                      <a:endParaRPr lang="en-GB" sz="105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829788292"/>
                  </a:ext>
                </a:extLst>
              </a:tr>
              <a:tr h="150286"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973100909"/>
                  </a:ext>
                </a:extLst>
              </a:tr>
              <a:tr h="3005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00.2496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Ceredigion Museum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Spindle whorl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Prehistoric ?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201F1E"/>
                        </a:solidFill>
                        <a:effectLst/>
                        <a:latin typeface="Inherit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</a:rPr>
                        <a:t>Listed on museum database, but missing/unfound.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878729522"/>
                  </a:ext>
                </a:extLst>
              </a:tr>
              <a:tr h="2104008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1977.78.11/1008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Ceredigion Museum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Spindle whorl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Prehistoric ?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 err="1">
                          <a:effectLst/>
                        </a:rPr>
                        <a:t>Gorsgoch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Mudstone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Circular, flat</a:t>
                      </a:r>
                      <a:endParaRPr lang="en-GB" sz="1050" b="0" i="0" u="none" strike="noStrike">
                        <a:solidFill>
                          <a:srgbClr val="201F1E"/>
                        </a:solidFill>
                        <a:effectLst/>
                        <a:latin typeface="Inherit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45 &amp; 45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7 &amp; 7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5 &amp; 5 upper  6 &amp; 4 lower Circular scratch marks on upper side, rougher and more marked on base (annotated)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27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None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</a:rPr>
                        <a:t>Kept in storage box in Archaeology Gallery. Ex-display 27.   Purchased.   Welsh Prehistory Catalogue of Accessions in the County &amp; local museums of Wales. N P Figgis. 1999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977493147"/>
                  </a:ext>
                </a:extLst>
              </a:tr>
              <a:tr h="76750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1981.61.1/1663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Ceredigion Museum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Spindle whorl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Prehistoric ?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Lampeter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Sandstone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Circular, flat with sloping surface,  stubby.  </a:t>
                      </a:r>
                      <a:endParaRPr lang="en-GB" sz="1050" b="0" i="0" u="none" strike="noStrike">
                        <a:solidFill>
                          <a:srgbClr val="201F1E"/>
                        </a:solidFill>
                        <a:effectLst/>
                        <a:latin typeface="Inherit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29 &amp; 30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12 x 9, 8 &amp; 8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6 &amp; 7 on upper and lower 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14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Lines on upper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</a:rPr>
                        <a:t>Kept in storage box in Archaeology Gallery. Ex-display 23.   Donated. Welsh Prehistory Catalogue of Accessions in the County &amp; local museums of Wales. N P Figgis. 1999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667886973"/>
                  </a:ext>
                </a:extLst>
              </a:tr>
              <a:tr h="1967226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1983.84.28/2066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Ceredigion Museum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Spindle whorl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</a:rPr>
                        <a:t>Prehistoric ?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</a:rPr>
                        <a:t>? Unknown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Mudstone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Roughly circular, flat</a:t>
                      </a:r>
                      <a:endParaRPr lang="en-GB" sz="1050" b="0" i="0" u="none" strike="noStrike">
                        <a:solidFill>
                          <a:srgbClr val="201F1E"/>
                        </a:solidFill>
                        <a:effectLst/>
                        <a:latin typeface="Inherit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39 &amp; 43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6 &amp; 3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Upper - 11 &amp; 12 outer, 5 &amp; 5 inner,    Lower - 11 &amp; 10 outer, 5 &amp; 5 inner. Circular marks on both sides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50" u="none" strike="noStrike">
                          <a:effectLst/>
                        </a:rPr>
                        <a:t>21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>
                          <a:effectLst/>
                        </a:rPr>
                        <a:t>None</a:t>
                      </a:r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5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u="none" strike="noStrike" dirty="0">
                          <a:effectLst/>
                        </a:rPr>
                        <a:t>Kept in storage box in Archaeology Gallery. Ex-display 20.   Donated. Welsh Prehistory Catalogue of Accessions in the County &amp; local museums of Wales. N P Figgis. 1999</a:t>
                      </a:r>
                      <a:endParaRPr lang="en-GB" sz="105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267195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F1F56CD-BC52-8844-AA67-BD7463D7B4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2474715" y="1708230"/>
            <a:ext cx="1015440" cy="11299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601FE77-945F-664C-9951-AC671435661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3490155" y="1715743"/>
            <a:ext cx="1008437" cy="11149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431616-E66A-074E-9C3F-196B2FEA7B6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2474715" y="3782632"/>
            <a:ext cx="901991" cy="10488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439F7C-9F62-1F4C-983F-372C3FB856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V="1">
            <a:off x="3366886" y="3855510"/>
            <a:ext cx="784342" cy="9030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2D34482-5BC8-1842-8FF4-CDA07ED6447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V="1">
            <a:off x="2306627" y="5031840"/>
            <a:ext cx="1060259" cy="115101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75DB1A5-F40D-2D4B-928B-0C1F7B1C4A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V="1">
            <a:off x="3366886" y="5024326"/>
            <a:ext cx="1113369" cy="111495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3816814-B0E0-044F-B95A-629D83540731}"/>
              </a:ext>
            </a:extLst>
          </p:cNvPr>
          <p:cNvSpPr txBox="1"/>
          <p:nvPr/>
        </p:nvSpPr>
        <p:spPr>
          <a:xfrm>
            <a:off x="134459" y="0"/>
            <a:ext cx="10793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Example of Data Entered onto Excel Spreadsheet</a:t>
            </a:r>
          </a:p>
        </p:txBody>
      </p:sp>
    </p:spTree>
    <p:extLst>
      <p:ext uri="{BB962C8B-B14F-4D97-AF65-F5344CB8AC3E}">
        <p14:creationId xmlns:p14="http://schemas.microsoft.com/office/powerpoint/2010/main" val="15696575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3C1DE-4DDB-3D4B-9F74-7D870F347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4541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Results so far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D4829-5F5A-534E-AD40-2D9D129B1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7030"/>
            <a:ext cx="10515600" cy="5199933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Ceredigion:                      19 spindle whorls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   6 perforated stones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</a:t>
            </a:r>
            <a:r>
              <a:rPr lang="en-US" sz="1800" i="1" dirty="0"/>
              <a:t>22 with “Prehistoric”/uncertain chronology 88% - 1 no findspot information 4%</a:t>
            </a:r>
          </a:p>
          <a:p>
            <a:pPr marL="0" indent="0">
              <a:buNone/>
            </a:pPr>
            <a:r>
              <a:rPr lang="en-US" sz="1800" dirty="0"/>
              <a:t>Tenby:                            31 spindle whorls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 1 </a:t>
            </a:r>
            <a:r>
              <a:rPr lang="en-US" sz="1800" dirty="0" err="1"/>
              <a:t>loomweight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                                          9 perforated stones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 </a:t>
            </a:r>
            <a:r>
              <a:rPr lang="en-US" sz="1800" i="1" dirty="0"/>
              <a:t>1 unknown date 2.4% – 2 no findspot information 4.9%</a:t>
            </a:r>
          </a:p>
          <a:p>
            <a:pPr marL="0" indent="0">
              <a:buNone/>
            </a:pPr>
            <a:r>
              <a:rPr lang="en-US" sz="1800" dirty="0" err="1"/>
              <a:t>Caer</a:t>
            </a:r>
            <a:r>
              <a:rPr lang="en-US" sz="1800" dirty="0"/>
              <a:t> </a:t>
            </a:r>
            <a:r>
              <a:rPr lang="en-US" sz="1800" dirty="0" err="1"/>
              <a:t>Cadwgan</a:t>
            </a:r>
            <a:r>
              <a:rPr lang="en-US" sz="1800" dirty="0"/>
              <a:t>:               4 spindle whorls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 2 </a:t>
            </a:r>
            <a:r>
              <a:rPr lang="en-US" sz="1800" dirty="0" err="1"/>
              <a:t>loomweights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Carmarthen:                 22 spindle whorls                                                                </a:t>
            </a:r>
            <a:r>
              <a:rPr lang="en-US" sz="1800" dirty="0">
                <a:solidFill>
                  <a:srgbClr val="FF0000"/>
                </a:solidFill>
              </a:rPr>
              <a:t>UNFINISHED VISIT</a:t>
            </a:r>
          </a:p>
          <a:p>
            <a:pPr marL="0" indent="0">
              <a:buNone/>
            </a:pPr>
            <a:r>
              <a:rPr lang="en-US" sz="1800" i="1" dirty="0">
                <a:solidFill>
                  <a:srgbClr val="FF0000"/>
                </a:solidFill>
              </a:rPr>
              <a:t>                                        </a:t>
            </a:r>
            <a:r>
              <a:rPr lang="en-US" sz="1800" i="1" dirty="0"/>
              <a:t>14 no chronology 64% – 5 uncertain chronology 23% – 18 no findspot information 82%</a:t>
            </a:r>
            <a:endParaRPr lang="en-US" sz="18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1800" dirty="0"/>
              <a:t>Swansea:                         7 spindle whorls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</a:t>
            </a:r>
            <a:r>
              <a:rPr lang="en-US" sz="1800" i="1" dirty="0"/>
              <a:t> 3 no chronology 43% – 4 uncertain chronology 57% – 4 no findspot information 57%</a:t>
            </a:r>
          </a:p>
        </p:txBody>
      </p:sp>
    </p:spTree>
    <p:extLst>
      <p:ext uri="{BB962C8B-B14F-4D97-AF65-F5344CB8AC3E}">
        <p14:creationId xmlns:p14="http://schemas.microsoft.com/office/powerpoint/2010/main" val="1740559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B2E63-E2C1-6E4B-95A8-73AF3B1FD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Still To Do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4D5EF-FB3E-914B-B65D-7E3D6B4E3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Complete data-gathering visit to Carmarthen Museum</a:t>
            </a:r>
          </a:p>
          <a:p>
            <a:r>
              <a:rPr lang="en-US" sz="1800" dirty="0"/>
              <a:t>Data-gathering visit to </a:t>
            </a:r>
            <a:r>
              <a:rPr lang="en-US" sz="1800" dirty="0" err="1"/>
              <a:t>Scoulton</a:t>
            </a:r>
            <a:r>
              <a:rPr lang="en-US" sz="1800" dirty="0"/>
              <a:t> Manor, </a:t>
            </a:r>
            <a:r>
              <a:rPr lang="en-US" sz="1800" dirty="0" err="1"/>
              <a:t>Pembrokeshire</a:t>
            </a:r>
            <a:endParaRPr lang="en-US" sz="1800" dirty="0"/>
          </a:p>
          <a:p>
            <a:r>
              <a:rPr lang="en-US" sz="1800" dirty="0"/>
              <a:t>Plot findspots on map of Wales</a:t>
            </a:r>
          </a:p>
          <a:p>
            <a:r>
              <a:rPr lang="en-US" sz="1800" dirty="0"/>
              <a:t>Number crunch data</a:t>
            </a:r>
          </a:p>
          <a:p>
            <a:r>
              <a:rPr lang="en-US" sz="1800" dirty="0"/>
              <a:t>Questions – technology indicators?</a:t>
            </a:r>
          </a:p>
          <a:p>
            <a:pPr marL="0" indent="0">
              <a:buNone/>
            </a:pPr>
            <a:r>
              <a:rPr lang="en-US" sz="1800" dirty="0"/>
              <a:t>                       – decoration?</a:t>
            </a:r>
          </a:p>
          <a:p>
            <a:pPr marL="0" indent="0">
              <a:buNone/>
            </a:pPr>
            <a:r>
              <a:rPr lang="en-US" sz="1800" dirty="0"/>
              <a:t>                       – spatial?</a:t>
            </a:r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5" name="Picture 4" descr="A picture containing object, white, sitting, face&#10;&#10;Description automatically generated">
            <a:extLst>
              <a:ext uri="{FF2B5EF4-FFF2-40B4-BE49-F238E27FC236}">
                <a16:creationId xmlns:a16="http://schemas.microsoft.com/office/drawing/2014/main" id="{80D515C4-EBB6-0E48-99D8-1068276D3F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72" r="7166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7543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C03B4-A79E-D64F-A8BF-0E6319742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588"/>
            <a:ext cx="10515600" cy="358623"/>
          </a:xfrm>
        </p:spPr>
        <p:txBody>
          <a:bodyPr>
            <a:noAutofit/>
          </a:bodyPr>
          <a:lstStyle/>
          <a:p>
            <a:r>
              <a:rPr lang="en-US" sz="2000" b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7289D-E6A4-BC4E-A572-9A7EED860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73434"/>
            <a:ext cx="10515600" cy="3105101"/>
          </a:xfrm>
        </p:spPr>
        <p:txBody>
          <a:bodyPr>
            <a:normAutofit fontScale="92500" lnSpcReduction="10000"/>
          </a:bodyPr>
          <a:lstStyle/>
          <a:p>
            <a:r>
              <a:rPr lang="en-US" sz="1600" dirty="0">
                <a:cs typeface="Arial" panose="020B0604020202020204" pitchFamily="34" charset="0"/>
              </a:rPr>
              <a:t>Andersson Strand, E. &amp; </a:t>
            </a:r>
            <a:r>
              <a:rPr lang="en-US" sz="1600" dirty="0" err="1">
                <a:cs typeface="Arial" panose="020B0604020202020204" pitchFamily="34" charset="0"/>
              </a:rPr>
              <a:t>Nosch</a:t>
            </a:r>
            <a:r>
              <a:rPr lang="en-US" sz="1600" dirty="0">
                <a:cs typeface="Arial" panose="020B0604020202020204" pitchFamily="34" charset="0"/>
              </a:rPr>
              <a:t>, M.-L. (Eds.).  2015.  </a:t>
            </a:r>
            <a:r>
              <a:rPr lang="en-US" sz="1600" i="1" dirty="0">
                <a:cs typeface="Arial" panose="020B0604020202020204" pitchFamily="34" charset="0"/>
              </a:rPr>
              <a:t>Tools, Textiles and Contexts. Investigating Textile Production in the Aegean &amp;</a:t>
            </a:r>
            <a:r>
              <a:rPr lang="en-US" sz="1600" dirty="0">
                <a:cs typeface="Arial" panose="020B0604020202020204" pitchFamily="34" charset="0"/>
              </a:rPr>
              <a:t> Ea</a:t>
            </a:r>
            <a:r>
              <a:rPr lang="en-US" sz="1600" i="1" dirty="0">
                <a:cs typeface="Arial" panose="020B0604020202020204" pitchFamily="34" charset="0"/>
              </a:rPr>
              <a:t>stern Mediterranean Bronze Age.</a:t>
            </a:r>
            <a:r>
              <a:rPr lang="en-US" sz="1600" dirty="0">
                <a:cs typeface="Arial" panose="020B0604020202020204" pitchFamily="34" charset="0"/>
              </a:rPr>
              <a:t>  Oxford: Oxbow Books.</a:t>
            </a:r>
            <a:endParaRPr lang="en-US" sz="1600" i="1" dirty="0">
              <a:cs typeface="Arial" panose="020B0604020202020204" pitchFamily="34" charset="0"/>
            </a:endParaRPr>
          </a:p>
          <a:p>
            <a:r>
              <a:rPr lang="en-US" sz="1600" dirty="0">
                <a:cs typeface="Arial" panose="020B0604020202020204" pitchFamily="34" charset="0"/>
              </a:rPr>
              <a:t>Barber, E. J. W.   1991.  </a:t>
            </a:r>
            <a:r>
              <a:rPr lang="en-US" sz="1600" i="1" dirty="0">
                <a:cs typeface="Arial" panose="020B0604020202020204" pitchFamily="34" charset="0"/>
              </a:rPr>
              <a:t>Prehistoric Textiles.   </a:t>
            </a:r>
            <a:r>
              <a:rPr lang="en-US" sz="1600" dirty="0">
                <a:cs typeface="Arial" panose="020B0604020202020204" pitchFamily="34" charset="0"/>
              </a:rPr>
              <a:t>Princeton: Princeton University Press. </a:t>
            </a:r>
          </a:p>
          <a:p>
            <a:r>
              <a:rPr lang="en-US" sz="1600" dirty="0">
                <a:cs typeface="Arial" panose="020B0604020202020204" pitchFamily="34" charset="0"/>
              </a:rPr>
              <a:t>Barber, E. W.   1994.   </a:t>
            </a:r>
            <a:r>
              <a:rPr lang="en-US" sz="1600" i="1" dirty="0">
                <a:cs typeface="Arial" panose="020B0604020202020204" pitchFamily="34" charset="0"/>
              </a:rPr>
              <a:t>Women’s Work. The First 20,000 Years</a:t>
            </a:r>
            <a:r>
              <a:rPr lang="en-US" sz="1600" dirty="0">
                <a:cs typeface="Arial" panose="020B0604020202020204" pitchFamily="34" charset="0"/>
              </a:rPr>
              <a:t>.   London: W. W. Norton &amp; Co. Ltd.</a:t>
            </a:r>
          </a:p>
          <a:p>
            <a:r>
              <a:rPr lang="en-US" sz="1600" dirty="0">
                <a:cs typeface="Arial" panose="020B0604020202020204" pitchFamily="34" charset="0"/>
              </a:rPr>
              <a:t>Crewe, L.   1998.  </a:t>
            </a:r>
            <a:r>
              <a:rPr lang="en-US" sz="1600" i="1" dirty="0">
                <a:cs typeface="Arial" panose="020B0604020202020204" pitchFamily="34" charset="0"/>
              </a:rPr>
              <a:t>Spindle Whorls. A study of form, function and decoration in prehistoric Bronze Age Cyprus</a:t>
            </a:r>
            <a:r>
              <a:rPr lang="en-US" sz="1600" dirty="0">
                <a:cs typeface="Arial" panose="020B0604020202020204" pitchFamily="34" charset="0"/>
              </a:rPr>
              <a:t>.  </a:t>
            </a:r>
            <a:r>
              <a:rPr lang="en-US" sz="1600" dirty="0" err="1">
                <a:cs typeface="Arial" panose="020B0604020202020204" pitchFamily="34" charset="0"/>
              </a:rPr>
              <a:t>Jonsered</a:t>
            </a:r>
            <a:r>
              <a:rPr lang="en-US" sz="1600" dirty="0">
                <a:cs typeface="Arial" panose="020B0604020202020204" pitchFamily="34" charset="0"/>
              </a:rPr>
              <a:t>: Paul </a:t>
            </a:r>
            <a:r>
              <a:rPr lang="en-US" sz="1600" dirty="0" err="1">
                <a:cs typeface="Arial" panose="020B0604020202020204" pitchFamily="34" charset="0"/>
              </a:rPr>
              <a:t>Åströms</a:t>
            </a:r>
            <a:r>
              <a:rPr lang="en-US" sz="1600" dirty="0">
                <a:cs typeface="Arial" panose="020B0604020202020204" pitchFamily="34" charset="0"/>
              </a:rPr>
              <a:t> </a:t>
            </a:r>
            <a:r>
              <a:rPr lang="en-US" sz="1600" dirty="0" err="1">
                <a:cs typeface="Arial" panose="020B0604020202020204" pitchFamily="34" charset="0"/>
              </a:rPr>
              <a:t>förlag</a:t>
            </a:r>
            <a:r>
              <a:rPr lang="en-US" sz="1600" dirty="0">
                <a:cs typeface="Arial" panose="020B0604020202020204" pitchFamily="34" charset="0"/>
              </a:rPr>
              <a:t>.</a:t>
            </a:r>
          </a:p>
          <a:p>
            <a:r>
              <a:rPr lang="en-US" sz="1600" dirty="0" err="1">
                <a:cs typeface="Arial" panose="020B0604020202020204" pitchFamily="34" charset="0"/>
              </a:rPr>
              <a:t>Gleba</a:t>
            </a:r>
            <a:r>
              <a:rPr lang="en-US" sz="1600" dirty="0">
                <a:cs typeface="Arial" panose="020B0604020202020204" pitchFamily="34" charset="0"/>
              </a:rPr>
              <a:t>, M. &amp; </a:t>
            </a:r>
            <a:r>
              <a:rPr lang="en-US" sz="1600" dirty="0" err="1">
                <a:cs typeface="Arial" panose="020B0604020202020204" pitchFamily="34" charset="0"/>
              </a:rPr>
              <a:t>Pásztókai-Szeöke</a:t>
            </a:r>
            <a:r>
              <a:rPr lang="en-US" sz="1600" dirty="0">
                <a:cs typeface="Arial" panose="020B0604020202020204" pitchFamily="34" charset="0"/>
              </a:rPr>
              <a:t>, J. (Eds.).   2013.  </a:t>
            </a:r>
            <a:r>
              <a:rPr lang="en-US" sz="1600" i="1" dirty="0">
                <a:cs typeface="Arial" panose="020B0604020202020204" pitchFamily="34" charset="0"/>
              </a:rPr>
              <a:t>Making Textiles in Pre-Roman &amp; Roman Times. People, Places, Identities.  </a:t>
            </a:r>
            <a:r>
              <a:rPr lang="en-US" sz="1600" dirty="0">
                <a:cs typeface="Arial" panose="020B0604020202020204" pitchFamily="34" charset="0"/>
              </a:rPr>
              <a:t>Oxford: Oxbow Books.</a:t>
            </a:r>
          </a:p>
          <a:p>
            <a:r>
              <a:rPr lang="en-US" sz="1600" dirty="0">
                <a:cs typeface="Arial" panose="020B0604020202020204" pitchFamily="34" charset="0"/>
              </a:rPr>
              <a:t>Harlow, M., Michel, C. &amp; </a:t>
            </a:r>
            <a:r>
              <a:rPr lang="en-US" sz="1600" dirty="0" err="1">
                <a:cs typeface="Arial" panose="020B0604020202020204" pitchFamily="34" charset="0"/>
              </a:rPr>
              <a:t>Nosch</a:t>
            </a:r>
            <a:r>
              <a:rPr lang="en-US" sz="1600" dirty="0">
                <a:cs typeface="Arial" panose="020B0604020202020204" pitchFamily="34" charset="0"/>
              </a:rPr>
              <a:t>, M.-L. (Eds.).  2014.   </a:t>
            </a:r>
            <a:r>
              <a:rPr lang="en-US" sz="1600" i="1" dirty="0">
                <a:cs typeface="Arial" panose="020B0604020202020204" pitchFamily="34" charset="0"/>
              </a:rPr>
              <a:t>Prehistoric, Ancient Near Eastern &amp; Aegean Textiles &amp; Dress.  </a:t>
            </a:r>
            <a:r>
              <a:rPr lang="en-US" sz="1600" dirty="0">
                <a:cs typeface="Arial" panose="020B0604020202020204" pitchFamily="34" charset="0"/>
              </a:rPr>
              <a:t>Oxford: Oxbow Books.</a:t>
            </a:r>
          </a:p>
          <a:p>
            <a:r>
              <a:rPr lang="en-US" sz="1600" dirty="0" err="1">
                <a:cs typeface="Arial" panose="020B0604020202020204" pitchFamily="34" charset="0"/>
              </a:rPr>
              <a:t>Siennicka</a:t>
            </a:r>
            <a:r>
              <a:rPr lang="en-US" sz="1600" dirty="0">
                <a:cs typeface="Arial" panose="020B0604020202020204" pitchFamily="34" charset="0"/>
              </a:rPr>
              <a:t>, M., </a:t>
            </a:r>
            <a:r>
              <a:rPr lang="en-US" sz="1600" dirty="0" err="1">
                <a:cs typeface="Arial" panose="020B0604020202020204" pitchFamily="34" charset="0"/>
              </a:rPr>
              <a:t>Rahmstorf</a:t>
            </a:r>
            <a:r>
              <a:rPr lang="en-US" sz="1600" dirty="0">
                <a:cs typeface="Arial" panose="020B0604020202020204" pitchFamily="34" charset="0"/>
              </a:rPr>
              <a:t>, L. &amp; </a:t>
            </a:r>
            <a:r>
              <a:rPr lang="en-US" sz="1600" dirty="0" err="1">
                <a:cs typeface="Arial" panose="020B0604020202020204" pitchFamily="34" charset="0"/>
              </a:rPr>
              <a:t>Ulanowska</a:t>
            </a:r>
            <a:r>
              <a:rPr lang="en-US" sz="1600" dirty="0">
                <a:cs typeface="Arial" panose="020B0604020202020204" pitchFamily="34" charset="0"/>
              </a:rPr>
              <a:t>, A. (Eds.).  2018.  </a:t>
            </a:r>
            <a:r>
              <a:rPr lang="en-US" sz="1600" i="1" dirty="0">
                <a:cs typeface="Arial" panose="020B0604020202020204" pitchFamily="34" charset="0"/>
              </a:rPr>
              <a:t>First Textiles. The Beginnings of Textile Manufacture in Europe &amp; the Mediterranean.</a:t>
            </a:r>
            <a:r>
              <a:rPr lang="en-US" sz="1600" dirty="0">
                <a:cs typeface="Arial" panose="020B0604020202020204" pitchFamily="34" charset="0"/>
              </a:rPr>
              <a:t> Oxford: Oxbow Books.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AC1C03-F88C-0E40-BB04-FEA89C8E4FEE}"/>
              </a:ext>
            </a:extLst>
          </p:cNvPr>
          <p:cNvSpPr txBox="1"/>
          <p:nvPr/>
        </p:nvSpPr>
        <p:spPr>
          <a:xfrm>
            <a:off x="838200" y="3578535"/>
            <a:ext cx="34822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latin typeface="+mj-lt"/>
              </a:rPr>
              <a:t>Illustrations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2A1AA1-0788-B44B-B745-BD5A4630866F}"/>
              </a:ext>
            </a:extLst>
          </p:cNvPr>
          <p:cNvSpPr txBox="1"/>
          <p:nvPr/>
        </p:nvSpPr>
        <p:spPr>
          <a:xfrm>
            <a:off x="838199" y="3978645"/>
            <a:ext cx="1114901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Slide 1 – Decorated slate spindle whorl, St David’s Head/</a:t>
            </a:r>
            <a:r>
              <a:rPr lang="en-US" sz="1600" dirty="0" err="1"/>
              <a:t>Clawdd</a:t>
            </a:r>
            <a:r>
              <a:rPr lang="en-US" sz="1600" dirty="0"/>
              <a:t>-y-</a:t>
            </a:r>
            <a:r>
              <a:rPr lang="en-US" sz="1600" dirty="0" err="1"/>
              <a:t>Milwyr</a:t>
            </a:r>
            <a:r>
              <a:rPr lang="en-US" sz="1600" dirty="0"/>
              <a:t> Iron Age coastal fort, Tenby Museum: TENBM 1983:2050-8 (</a:t>
            </a:r>
            <a:r>
              <a:rPr lang="en-US" sz="1600" dirty="0" err="1"/>
              <a:t>Archaeologia</a:t>
            </a:r>
            <a:r>
              <a:rPr lang="en-US" sz="1600" dirty="0"/>
              <a:t> </a:t>
            </a:r>
            <a:r>
              <a:rPr lang="en-US" sz="1600" dirty="0" err="1"/>
              <a:t>Cambrensis</a:t>
            </a:r>
            <a:r>
              <a:rPr lang="en-US" sz="1600" dirty="0"/>
              <a:t> XVI 1899, p. 115). Photograph: K Davies.</a:t>
            </a:r>
          </a:p>
          <a:p>
            <a:r>
              <a:rPr lang="en-US" sz="1600" dirty="0"/>
              <a:t>Slide 2 – Terracotta spindle whorl, unknown date and </a:t>
            </a:r>
            <a:r>
              <a:rPr lang="en-US" sz="1600" dirty="0" err="1"/>
              <a:t>findsite</a:t>
            </a:r>
            <a:r>
              <a:rPr lang="en-US" sz="1600" dirty="0"/>
              <a:t>, Tenby Museum: TENBM:2001:152a. Photograph: K Davies</a:t>
            </a:r>
          </a:p>
          <a:p>
            <a:r>
              <a:rPr lang="en-US" sz="1600" dirty="0"/>
              <a:t>Slide 3 – Covers of reference books listed above.   Photographs: K Davies.</a:t>
            </a:r>
          </a:p>
          <a:p>
            <a:r>
              <a:rPr lang="en-US" sz="1600" dirty="0"/>
              <a:t>Slide 4 – Cover and illustrations from Spindle Whorls by L. Crewe listed above.   Photographs: K Davies.</a:t>
            </a:r>
          </a:p>
          <a:p>
            <a:r>
              <a:rPr lang="en-US" sz="1600" dirty="0"/>
              <a:t>Slide 5 – Decorated stone spindle whorl, </a:t>
            </a:r>
            <a:r>
              <a:rPr lang="en-US" sz="1600" dirty="0" err="1"/>
              <a:t>Moel</a:t>
            </a:r>
            <a:r>
              <a:rPr lang="en-US" sz="1600" dirty="0"/>
              <a:t> </a:t>
            </a:r>
            <a:r>
              <a:rPr lang="en-US" sz="1600" dirty="0" err="1"/>
              <a:t>Trigarn</a:t>
            </a:r>
            <a:r>
              <a:rPr lang="en-US" sz="1600" dirty="0"/>
              <a:t>/</a:t>
            </a:r>
            <a:r>
              <a:rPr lang="en-US" sz="1600" dirty="0" err="1"/>
              <a:t>Foel</a:t>
            </a:r>
            <a:r>
              <a:rPr lang="en-US" sz="1600" dirty="0"/>
              <a:t> </a:t>
            </a:r>
            <a:r>
              <a:rPr lang="en-US" sz="1600" dirty="0" err="1"/>
              <a:t>Drygam</a:t>
            </a:r>
            <a:r>
              <a:rPr lang="en-US" sz="1600" dirty="0"/>
              <a:t>, </a:t>
            </a:r>
            <a:r>
              <a:rPr lang="en-US" sz="1600" dirty="0" err="1"/>
              <a:t>Crymych</a:t>
            </a:r>
            <a:r>
              <a:rPr lang="en-US" sz="1600" dirty="0"/>
              <a:t> Iron Age hut circles, Tenby Museum: TENBM 1983:2046-8 (</a:t>
            </a:r>
            <a:r>
              <a:rPr lang="en-US" sz="1600" dirty="0" err="1"/>
              <a:t>Archaeologia</a:t>
            </a:r>
            <a:r>
              <a:rPr lang="en-US" sz="1600" dirty="0"/>
              <a:t> </a:t>
            </a:r>
            <a:r>
              <a:rPr lang="en-US" sz="1600" dirty="0" err="1"/>
              <a:t>Cambrensis</a:t>
            </a:r>
            <a:r>
              <a:rPr lang="en-US" sz="1600" dirty="0"/>
              <a:t> 1900, p. 207). Photograph: K Davies.</a:t>
            </a:r>
          </a:p>
          <a:p>
            <a:r>
              <a:rPr lang="en-US" sz="1600" dirty="0"/>
              <a:t>Slide 6 – Decorated stone spindle whorl, East </a:t>
            </a:r>
            <a:r>
              <a:rPr lang="en-US" sz="1600" dirty="0" err="1"/>
              <a:t>Trewent</a:t>
            </a:r>
            <a:r>
              <a:rPr lang="en-US" sz="1600" dirty="0"/>
              <a:t> cottage garden, typology Iron Age, Tenby Museum: 1983:2855.   Photograph: K Davies.</a:t>
            </a:r>
          </a:p>
          <a:p>
            <a:r>
              <a:rPr lang="en-US" sz="1600" dirty="0"/>
              <a:t>Slide 7 – Excel spreadsheet of Welsh Textile Tools, Karen Davies, UWTSD.</a:t>
            </a:r>
          </a:p>
          <a:p>
            <a:r>
              <a:rPr lang="en-US" sz="1600" dirty="0"/>
              <a:t>Slide 9 – Decorated stone spindle whorl, Minchin Hole, Roman?, Swansea Museum: 1959.11.50. Photograph: K Davies.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597475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E90F706-B872-9A42-A307-45A8506E5467}">
  <we:reference id="wa104380955" version="3.4.3.0" store="en-GB" storeType="OMEX"/>
  <we:alternateReferences>
    <we:reference id="wa104380955" version="3.4.3.0" store="WA104380955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1479</Words>
  <Application>Microsoft Macintosh PowerPoint</Application>
  <PresentationFormat>Widescreen</PresentationFormat>
  <Paragraphs>152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Inherit</vt:lpstr>
      <vt:lpstr>Office Theme</vt:lpstr>
      <vt:lpstr>Welsh Textile Tools in Archaeology – where are they?</vt:lpstr>
      <vt:lpstr>Introduction</vt:lpstr>
      <vt:lpstr>Literature Review</vt:lpstr>
      <vt:lpstr>Literature Review (cont.)</vt:lpstr>
      <vt:lpstr>Methodology</vt:lpstr>
      <vt:lpstr>Problems</vt:lpstr>
      <vt:lpstr>PowerPoint Presentation</vt:lpstr>
      <vt:lpstr>Results so far</vt:lpstr>
      <vt:lpstr>Still To Do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Textile Tools in Archaeology – where are they?</dc:title>
  <dc:creator>Karen Davies (1703046)</dc:creator>
  <cp:lastModifiedBy>Karen Davies (1703046)</cp:lastModifiedBy>
  <cp:revision>2</cp:revision>
  <dcterms:created xsi:type="dcterms:W3CDTF">2019-12-16T20:21:14Z</dcterms:created>
  <dcterms:modified xsi:type="dcterms:W3CDTF">2019-12-16T20:23:34Z</dcterms:modified>
</cp:coreProperties>
</file>