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rels" ContentType="application/vnd.openxmlformats-package.relationships+xml"/>
  <Default Extension="mov" ContentType="video/quicktime"/>
  <Default Extension="gif" ContentType="image/gif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2.xml" ContentType="application/vnd.openxmlformats-officedocument.presentationml.notesSlide+xml"/>
  <Override PartName="/ppt/tags/tag5.xml" ContentType="application/vnd.openxmlformats-officedocument.presentationml.tags+xml"/>
  <Override PartName="/ppt/notesSlides/notesSlide3.xml" ContentType="application/vnd.openxmlformats-officedocument.presentationml.notesSlide+xml"/>
  <Override PartName="/ppt/tags/tag6.xml" ContentType="application/vnd.openxmlformats-officedocument.presentationml.tags+xml"/>
  <Override PartName="/ppt/notesSlides/notesSlide4.xml" ContentType="application/vnd.openxmlformats-officedocument.presentationml.notesSlide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63" r:id="rId3"/>
    <p:sldId id="264" r:id="rId4"/>
    <p:sldId id="265" r:id="rId5"/>
    <p:sldId id="288" r:id="rId6"/>
    <p:sldId id="266" r:id="rId7"/>
    <p:sldId id="267" r:id="rId8"/>
    <p:sldId id="268" r:id="rId9"/>
    <p:sldId id="290" r:id="rId10"/>
    <p:sldId id="269" r:id="rId11"/>
    <p:sldId id="270" r:id="rId12"/>
    <p:sldId id="271" r:id="rId13"/>
    <p:sldId id="272" r:id="rId14"/>
    <p:sldId id="273" r:id="rId15"/>
    <p:sldId id="289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7" r:id="rId27"/>
    <p:sldId id="284" r:id="rId28"/>
    <p:sldId id="285" r:id="rId29"/>
  </p:sldIdLst>
  <p:sldSz cx="13004800" cy="9753600"/>
  <p:notesSz cx="6858000" cy="9144000"/>
  <p:defaultTextStyle>
    <a:lvl1pPr algn="ctr" defTabSz="584200">
      <a:defRPr sz="3600">
        <a:latin typeface="+mn-lt"/>
        <a:ea typeface="+mn-ea"/>
        <a:cs typeface="+mn-cs"/>
        <a:sym typeface="Helvetica Light"/>
      </a:defRPr>
    </a:lvl1pPr>
    <a:lvl2pPr indent="228600" algn="ctr" defTabSz="584200">
      <a:defRPr sz="3600">
        <a:latin typeface="+mn-lt"/>
        <a:ea typeface="+mn-ea"/>
        <a:cs typeface="+mn-cs"/>
        <a:sym typeface="Helvetica Light"/>
      </a:defRPr>
    </a:lvl2pPr>
    <a:lvl3pPr indent="457200" algn="ctr" defTabSz="584200">
      <a:defRPr sz="3600">
        <a:latin typeface="+mn-lt"/>
        <a:ea typeface="+mn-ea"/>
        <a:cs typeface="+mn-cs"/>
        <a:sym typeface="Helvetica Light"/>
      </a:defRPr>
    </a:lvl3pPr>
    <a:lvl4pPr indent="685800" algn="ctr" defTabSz="584200">
      <a:defRPr sz="3600">
        <a:latin typeface="+mn-lt"/>
        <a:ea typeface="+mn-ea"/>
        <a:cs typeface="+mn-cs"/>
        <a:sym typeface="Helvetica Light"/>
      </a:defRPr>
    </a:lvl4pPr>
    <a:lvl5pPr indent="914400" algn="ctr" defTabSz="584200">
      <a:defRPr sz="3600">
        <a:latin typeface="+mn-lt"/>
        <a:ea typeface="+mn-ea"/>
        <a:cs typeface="+mn-cs"/>
        <a:sym typeface="Helvetica Light"/>
      </a:defRPr>
    </a:lvl5pPr>
    <a:lvl6pPr indent="1143000" algn="ctr" defTabSz="584200">
      <a:defRPr sz="3600">
        <a:latin typeface="+mn-lt"/>
        <a:ea typeface="+mn-ea"/>
        <a:cs typeface="+mn-cs"/>
        <a:sym typeface="Helvetica Light"/>
      </a:defRPr>
    </a:lvl6pPr>
    <a:lvl7pPr indent="1371600" algn="ctr" defTabSz="584200">
      <a:defRPr sz="3600">
        <a:latin typeface="+mn-lt"/>
        <a:ea typeface="+mn-ea"/>
        <a:cs typeface="+mn-cs"/>
        <a:sym typeface="Helvetica Light"/>
      </a:defRPr>
    </a:lvl7pPr>
    <a:lvl8pPr indent="1600200" algn="ctr" defTabSz="584200">
      <a:defRPr sz="3600">
        <a:latin typeface="+mn-lt"/>
        <a:ea typeface="+mn-ea"/>
        <a:cs typeface="+mn-cs"/>
        <a:sym typeface="Helvetica Light"/>
      </a:defRPr>
    </a:lvl8pPr>
    <a:lvl9pPr indent="1828800" algn="ctr" defTabSz="584200">
      <a:defRPr sz="3600"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>
        <p15:guide id="1" orient="horz" pos="3072">
          <p15:clr>
            <a:srgbClr val="A4A3A4"/>
          </p15:clr>
        </p15:guide>
        <p15:guide id="2" pos="409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00882B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73214" autoAdjust="0"/>
  </p:normalViewPr>
  <p:slideViewPr>
    <p:cSldViewPr snapToGrid="0" snapToObjects="1">
      <p:cViewPr>
        <p:scale>
          <a:sx n="45" d="100"/>
          <a:sy n="45" d="100"/>
        </p:scale>
        <p:origin x="2488" y="280"/>
      </p:cViewPr>
      <p:guideLst>
        <p:guide orient="horz" pos="3072"/>
        <p:guide pos="4096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notesMaster" Target="notesMasters/notesMaster1.xml"/><Relationship Id="rId31" Type="http://schemas.openxmlformats.org/officeDocument/2006/relationships/presProps" Target="presProps.xml"/><Relationship Id="rId32" Type="http://schemas.openxmlformats.org/officeDocument/2006/relationships/viewProps" Target="viewProps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heme" Target="theme/theme1.xml"/><Relationship Id="rId3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0" name="Shape 3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  <p:extLst>
      <p:ext uri="{BB962C8B-B14F-4D97-AF65-F5344CB8AC3E}">
        <p14:creationId xmlns:p14="http://schemas.microsoft.com/office/powerpoint/2010/main" val="645818845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 smtClean="0"/>
          </a:p>
        </p:txBody>
      </p:sp>
    </p:spTree>
    <p:extLst>
      <p:ext uri="{BB962C8B-B14F-4D97-AF65-F5344CB8AC3E}">
        <p14:creationId xmlns:p14="http://schemas.microsoft.com/office/powerpoint/2010/main" val="32605022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2058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1273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742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>
            <a:spLocks noGrp="1"/>
          </p:cNvSpPr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lvl="0">
              <a:defRPr sz="1800"/>
            </a:pPr>
            <a:r>
              <a:rPr sz="6000"/>
              <a:t>Title Text</a:t>
            </a:r>
          </a:p>
        </p:txBody>
      </p:sp>
      <p:sp>
        <p:nvSpPr>
          <p:cNvPr id="14" name="Shape 14"/>
          <p:cNvSpPr>
            <a:spLocks noGrp="1"/>
          </p:cNvSpPr>
          <p:nvPr>
            <p:ph type="body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19" name="Shape 19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22" name="Shape 22"/>
          <p:cNvSpPr>
            <a:spLocks noGrp="1"/>
          </p:cNvSpPr>
          <p:nvPr>
            <p:ph type="body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 lvl="0">
              <a:defRPr sz="1800"/>
            </a:pPr>
            <a:r>
              <a:rPr sz="2800"/>
              <a:t>Body Level One</a:t>
            </a:r>
          </a:p>
          <a:p>
            <a:pPr lvl="1">
              <a:defRPr sz="1800"/>
            </a:pPr>
            <a:r>
              <a:rPr sz="2800"/>
              <a:t>Body Level Two</a:t>
            </a:r>
          </a:p>
          <a:p>
            <a:pPr lvl="2">
              <a:defRPr sz="1800"/>
            </a:pPr>
            <a:r>
              <a:rPr sz="2800"/>
              <a:t>Body Level Three</a:t>
            </a:r>
          </a:p>
          <a:p>
            <a:pPr lvl="3">
              <a:defRPr sz="1800"/>
            </a:pPr>
            <a:r>
              <a:rPr sz="2800"/>
              <a:t>Body Level Four</a:t>
            </a:r>
          </a:p>
          <a:p>
            <a:pPr lvl="4">
              <a:defRPr sz="1800"/>
            </a:pPr>
            <a:r>
              <a:rPr sz="28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3" name="Shape 3"/>
          <p:cNvSpPr>
            <a:spLocks noGrp="1"/>
          </p:cNvSpPr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60" r:id="rId10"/>
  </p:sldLayoutIdLst>
  <p:transition spd="med"/>
  <p:txStyles>
    <p:titleStyle>
      <a:lvl1pPr algn="ctr" defTabSz="584200">
        <a:defRPr sz="8000">
          <a:latin typeface="+mn-lt"/>
          <a:ea typeface="+mn-ea"/>
          <a:cs typeface="+mn-cs"/>
          <a:sym typeface="Helvetica Light"/>
        </a:defRPr>
      </a:lvl1pPr>
      <a:lvl2pPr indent="228600" algn="ctr" defTabSz="584200">
        <a:defRPr sz="8000">
          <a:latin typeface="+mn-lt"/>
          <a:ea typeface="+mn-ea"/>
          <a:cs typeface="+mn-cs"/>
          <a:sym typeface="Helvetica Light"/>
        </a:defRPr>
      </a:lvl2pPr>
      <a:lvl3pPr indent="457200" algn="ctr" defTabSz="584200">
        <a:defRPr sz="8000">
          <a:latin typeface="+mn-lt"/>
          <a:ea typeface="+mn-ea"/>
          <a:cs typeface="+mn-cs"/>
          <a:sym typeface="Helvetica Light"/>
        </a:defRPr>
      </a:lvl3pPr>
      <a:lvl4pPr indent="685800" algn="ctr" defTabSz="584200">
        <a:defRPr sz="8000">
          <a:latin typeface="+mn-lt"/>
          <a:ea typeface="+mn-ea"/>
          <a:cs typeface="+mn-cs"/>
          <a:sym typeface="Helvetica Light"/>
        </a:defRPr>
      </a:lvl4pPr>
      <a:lvl5pPr indent="914400" algn="ctr" defTabSz="584200">
        <a:defRPr sz="8000">
          <a:latin typeface="+mn-lt"/>
          <a:ea typeface="+mn-ea"/>
          <a:cs typeface="+mn-cs"/>
          <a:sym typeface="Helvetica Light"/>
        </a:defRPr>
      </a:lvl5pPr>
      <a:lvl6pPr indent="1143000" algn="ctr" defTabSz="584200">
        <a:defRPr sz="8000">
          <a:latin typeface="+mn-lt"/>
          <a:ea typeface="+mn-ea"/>
          <a:cs typeface="+mn-cs"/>
          <a:sym typeface="Helvetica Light"/>
        </a:defRPr>
      </a:lvl6pPr>
      <a:lvl7pPr indent="1371600" algn="ctr" defTabSz="584200">
        <a:defRPr sz="8000">
          <a:latin typeface="+mn-lt"/>
          <a:ea typeface="+mn-ea"/>
          <a:cs typeface="+mn-cs"/>
          <a:sym typeface="Helvetica Light"/>
        </a:defRPr>
      </a:lvl7pPr>
      <a:lvl8pPr indent="1600200" algn="ctr" defTabSz="584200">
        <a:defRPr sz="8000">
          <a:latin typeface="+mn-lt"/>
          <a:ea typeface="+mn-ea"/>
          <a:cs typeface="+mn-cs"/>
          <a:sym typeface="Helvetica Light"/>
        </a:defRPr>
      </a:lvl8pPr>
      <a:lvl9pPr indent="1828800" algn="ctr" defTabSz="584200">
        <a:defRPr sz="8000">
          <a:latin typeface="+mn-lt"/>
          <a:ea typeface="+mn-ea"/>
          <a:cs typeface="+mn-cs"/>
          <a:sym typeface="Helvetica Light"/>
        </a:defRPr>
      </a:lvl9pPr>
    </p:titleStyle>
    <p:bodyStyle>
      <a:lvl1pPr marL="444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1pPr>
      <a:lvl2pPr marL="889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2pPr>
      <a:lvl3pPr marL="1333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3pPr>
      <a:lvl4pPr marL="1778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4pPr>
      <a:lvl5pPr marL="2222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5pPr>
      <a:lvl6pPr marL="2667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6pPr>
      <a:lvl7pPr marL="3111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7pPr>
      <a:lvl8pPr marL="3556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8pPr>
      <a:lvl9pPr marL="4000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9pPr>
    </p:bodyStyle>
    <p:otherStyle>
      <a:lvl1pPr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1pPr>
      <a:lvl2pPr indent="2286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2pPr>
      <a:lvl3pPr indent="4572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3pPr>
      <a:lvl4pPr indent="6858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4pPr>
      <a:lvl5pPr indent="9144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5pPr>
      <a:lvl6pPr indent="11430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6pPr>
      <a:lvl7pPr indent="13716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7pPr>
      <a:lvl8pPr indent="16002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8pPr>
      <a:lvl9pPr indent="18288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4" Type="http://schemas.openxmlformats.org/officeDocument/2006/relationships/image" Target="../media/image2.png"/><Relationship Id="rId5" Type="http://schemas.openxmlformats.org/officeDocument/2006/relationships/image" Target="../media/image3.png"/><Relationship Id="rId1" Type="http://schemas.openxmlformats.org/officeDocument/2006/relationships/tags" Target="../tags/tag1.xml"/><Relationship Id="rId2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tags" Target="../tags/tag2.xml"/><Relationship Id="rId2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4" Type="http://schemas.openxmlformats.org/officeDocument/2006/relationships/image" Target="../media/image3.png"/><Relationship Id="rId1" Type="http://schemas.openxmlformats.org/officeDocument/2006/relationships/tags" Target="../tags/tag3.xml"/><Relationship Id="rId2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4" Type="http://schemas.openxmlformats.org/officeDocument/2006/relationships/image" Target="../media/image4.jpg"/><Relationship Id="rId5" Type="http://schemas.openxmlformats.org/officeDocument/2006/relationships/image" Target="../media/image3.png"/><Relationship Id="rId6" Type="http://schemas.openxmlformats.org/officeDocument/2006/relationships/image" Target="../media/image5.jpg"/><Relationship Id="rId7" Type="http://schemas.openxmlformats.org/officeDocument/2006/relationships/image" Target="../media/image6.png"/><Relationship Id="rId1" Type="http://schemas.openxmlformats.org/officeDocument/2006/relationships/tags" Target="../tags/tag4.xml"/><Relationship Id="rId2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ov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Relationship Id="rId6" Type="http://schemas.openxmlformats.org/officeDocument/2006/relationships/image" Target="../media/image4.jpg"/><Relationship Id="rId7" Type="http://schemas.openxmlformats.org/officeDocument/2006/relationships/image" Target="../media/image3.png"/><Relationship Id="rId8" Type="http://schemas.openxmlformats.org/officeDocument/2006/relationships/image" Target="../media/image7.png"/><Relationship Id="rId1" Type="http://schemas.openxmlformats.org/officeDocument/2006/relationships/tags" Target="../tags/tag5.xml"/><Relationship Id="rId2" Type="http://schemas.microsoft.com/office/2007/relationships/media" Target="../media/media1.mo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4" Type="http://schemas.openxmlformats.org/officeDocument/2006/relationships/image" Target="../media/image4.jpg"/><Relationship Id="rId5" Type="http://schemas.openxmlformats.org/officeDocument/2006/relationships/image" Target="../media/image3.png"/><Relationship Id="rId6" Type="http://schemas.openxmlformats.org/officeDocument/2006/relationships/image" Target="../media/image8.png"/><Relationship Id="rId1" Type="http://schemas.openxmlformats.org/officeDocument/2006/relationships/tags" Target="../tags/tag6.xml"/><Relationship Id="rId2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Relationship Id="rId3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Relationship Id="rId3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12.jpg"/><Relationship Id="rId5" Type="http://schemas.openxmlformats.org/officeDocument/2006/relationships/image" Target="../media/image13.JPG"/><Relationship Id="rId6" Type="http://schemas.openxmlformats.org/officeDocument/2006/relationships/image" Target="../media/image14.png"/><Relationship Id="rId7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16.png"/><Relationship Id="rId5" Type="http://schemas.openxmlformats.org/officeDocument/2006/relationships/image" Target="../media/image17.png"/><Relationship Id="rId6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Relationship Id="rId3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9.jpg"/><Relationship Id="rId5" Type="http://schemas.openxmlformats.org/officeDocument/2006/relationships/image" Target="../media/image3.png"/><Relationship Id="rId6" Type="http://schemas.openxmlformats.org/officeDocument/2006/relationships/image" Target="../media/image20.png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23.gi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2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Relationship Id="rId3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Relationship Id="rId3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tags" Target="../tags/tag7.xml"/><Relationship Id="rId2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itical thinking pic.png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3025861" cy="9753599"/>
          </a:xfrm>
          <a:prstGeom prst="rect">
            <a:avLst/>
          </a:prstGeom>
        </p:spPr>
      </p:pic>
      <p:sp>
        <p:nvSpPr>
          <p:cNvPr id="32" name="Shape 32"/>
          <p:cNvSpPr>
            <a:spLocks noGrp="1"/>
          </p:cNvSpPr>
          <p:nvPr>
            <p:ph type="title"/>
          </p:nvPr>
        </p:nvSpPr>
        <p:spPr>
          <a:xfrm>
            <a:off x="1270000" y="3358201"/>
            <a:ext cx="10464800" cy="1854381"/>
          </a:xfrm>
          <a:prstGeom prst="rect">
            <a:avLst/>
          </a:prstGeom>
        </p:spPr>
        <p:txBody>
          <a:bodyPr/>
          <a:lstStyle>
            <a:lvl1pPr defTabSz="385572">
              <a:defRPr sz="5280"/>
            </a:lvl1pPr>
          </a:lstStyle>
          <a:p>
            <a:pPr lvl="0">
              <a:defRPr sz="1800"/>
            </a:pPr>
            <a:r>
              <a:rPr lang="en-GB" sz="5400" b="1" dirty="0" smtClean="0"/>
              <a:t>‘TRANSFORMING EDUCATION, TRANSFORMING LIVES…..’</a:t>
            </a:r>
            <a:endParaRPr sz="5280" dirty="0"/>
          </a:p>
        </p:txBody>
      </p:sp>
      <p:pic>
        <p:nvPicPr>
          <p:cNvPr id="33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4548065" y="1338837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6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669271" y="380203"/>
            <a:ext cx="566626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0" b="1" dirty="0" smtClean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005935" y="2074974"/>
            <a:ext cx="10989811" cy="398057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Describe types of bony injury 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Discuss bone healing including timescales and     timeframes that facilitate appropriate bone            healing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Discuss bones tolerance to loading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4630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242174" y="380203"/>
            <a:ext cx="45204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0" b="1" dirty="0" smtClean="0"/>
              <a:t>Bony Anatomy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14272" y="1147180"/>
            <a:ext cx="12244199" cy="675056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Constituents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Organic (20-25%), Inorganic (65-70%), Water (10%)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Organic matrix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90% of the matrix is made of Type 1 collagen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8% is composed of proteoglycans and non                    collagenous proteins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2% is bone cells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  <a:p>
            <a:pPr algn="l" rtl="0" latinLnBrk="1" hangingPunct="0"/>
            <a:r>
              <a:rPr lang="en-US" dirty="0" smtClean="0">
                <a:solidFill>
                  <a:srgbClr val="000000"/>
                </a:solidFill>
              </a:rPr>
              <a:t>Inorganic </a:t>
            </a:r>
            <a:r>
              <a:rPr lang="en-US" dirty="0">
                <a:solidFill>
                  <a:srgbClr val="000000"/>
                </a:solidFill>
              </a:rPr>
              <a:t>matrix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Made of platelet-like crystals of </a:t>
            </a:r>
            <a:r>
              <a:rPr lang="en-US" dirty="0" smtClean="0">
                <a:solidFill>
                  <a:srgbClr val="000000"/>
                </a:solidFill>
              </a:rPr>
              <a:t>hydroxyapatite </a:t>
            </a:r>
            <a:r>
              <a:rPr lang="en-US" dirty="0" smtClean="0">
                <a:solidFill>
                  <a:srgbClr val="000000"/>
                </a:solidFill>
              </a:rPr>
              <a:t>(</a:t>
            </a:r>
            <a:r>
              <a:rPr lang="en-US" dirty="0" err="1" smtClean="0">
                <a:solidFill>
                  <a:srgbClr val="000000"/>
                </a:solidFill>
              </a:rPr>
              <a:t>Ca,P</a:t>
            </a:r>
            <a:r>
              <a:rPr lang="en-US" dirty="0" smtClean="0">
                <a:solidFill>
                  <a:srgbClr val="000000"/>
                </a:solidFill>
              </a:rPr>
              <a:t>)  </a:t>
            </a: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179760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242174" y="380203"/>
            <a:ext cx="45204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0" b="1" dirty="0" smtClean="0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00125" y="1450221"/>
            <a:ext cx="3914775" cy="342657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Types of Bones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Long Bones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Irregular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Short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Flat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733" y="1450221"/>
            <a:ext cx="6733817" cy="357292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00124" y="5462294"/>
            <a:ext cx="3914775" cy="231858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smtClean="0">
                <a:solidFill>
                  <a:srgbClr val="000000"/>
                </a:solidFill>
              </a:rPr>
              <a:t>Skeleton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Appendicular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Axial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732" y="5023145"/>
            <a:ext cx="6733817" cy="357448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8049842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7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242174" y="380203"/>
            <a:ext cx="45204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0" b="1" dirty="0" smtClean="0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4" name="Bone Growth Video.mov">
            <a:hlinkClick r:id="" action="ppaction://media"/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343150" y="1529847"/>
            <a:ext cx="8401050" cy="647190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3132286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242174" y="380203"/>
            <a:ext cx="45204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0" b="1" dirty="0" smtClean="0"/>
              <a:t>Bony Anatomy</a:t>
            </a:r>
          </a:p>
        </p:txBody>
      </p:sp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76225" y="1593295"/>
            <a:ext cx="6181775" cy="619656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Structure of Long Bones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>
                <a:solidFill>
                  <a:srgbClr val="000000"/>
                </a:solidFill>
              </a:rPr>
              <a:t>T</a:t>
            </a:r>
            <a:r>
              <a:rPr lang="en-US" dirty="0" smtClean="0">
                <a:solidFill>
                  <a:srgbClr val="000000"/>
                </a:solidFill>
              </a:rPr>
              <a:t>ypes of tissue/ Terminology: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Woven – Immature form of    bone, birth, growth, # healing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Lamellar – replaces woven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Cortical – hard (calcium 80-  90%), structure/ protection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Trabecular – spongy, allows blood, tissues and bone    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marrow through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4225" y="1730521"/>
            <a:ext cx="4638725" cy="605934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3542883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079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295994" y="370164"/>
            <a:ext cx="441281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smtClean="0"/>
              <a:t>Bony Injury</a:t>
            </a:r>
            <a:endParaRPr lang="en-US" sz="5000" b="1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1171576" y="1252848"/>
            <a:ext cx="4057650" cy="398057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Potential Forces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Tensile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Compression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Transverse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Torsion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Anisotropic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5863" y="1529847"/>
            <a:ext cx="5702300" cy="5173610"/>
          </a:xfrm>
          <a:prstGeom prst="rect">
            <a:avLst/>
          </a:prstGeom>
        </p:spPr>
      </p:pic>
      <p:pic>
        <p:nvPicPr>
          <p:cNvPr id="8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95395498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079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71575" y="1628624"/>
            <a:ext cx="11087099" cy="508857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Bony Loading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Strain magnitude proportional with bone formation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Strain rate proportional to adaptive response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Irregular strain distribution leads to increased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err="1">
                <a:solidFill>
                  <a:srgbClr val="000000"/>
                </a:solidFill>
              </a:rPr>
              <a:t>o</a:t>
            </a:r>
            <a:r>
              <a:rPr lang="en-US" dirty="0" err="1" smtClean="0">
                <a:solidFill>
                  <a:srgbClr val="000000"/>
                </a:solidFill>
              </a:rPr>
              <a:t>steogenesis</a:t>
            </a:r>
            <a:r>
              <a:rPr lang="en-US" dirty="0" smtClean="0">
                <a:solidFill>
                  <a:srgbClr val="000000"/>
                </a:solidFill>
              </a:rPr>
              <a:t>, whereas repetitive strains leads to        reduced </a:t>
            </a:r>
            <a:r>
              <a:rPr lang="en-US" dirty="0" err="1" smtClean="0">
                <a:solidFill>
                  <a:srgbClr val="000000"/>
                </a:solidFill>
              </a:rPr>
              <a:t>osteogenesis</a:t>
            </a:r>
            <a:r>
              <a:rPr lang="en-US" dirty="0" smtClean="0">
                <a:solidFill>
                  <a:srgbClr val="000000"/>
                </a:solidFill>
              </a:rPr>
              <a:t>.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Strain cycles – a minimum number required to elicit a positive bone response.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4390353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079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473808" y="380203"/>
            <a:ext cx="40572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Clinical Point</a:t>
            </a:r>
            <a:endParaRPr lang="en-US" sz="5000" b="1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1171575" y="1074628"/>
            <a:ext cx="11087099" cy="619656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Osteoporosis</a:t>
            </a:r>
            <a:endParaRPr lang="en-US" b="1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Condition </a:t>
            </a:r>
            <a:r>
              <a:rPr lang="en-US" dirty="0" err="1" smtClean="0">
                <a:solidFill>
                  <a:srgbClr val="000000"/>
                </a:solidFill>
              </a:rPr>
              <a:t>characterised</a:t>
            </a:r>
            <a:r>
              <a:rPr lang="en-US" dirty="0" smtClean="0">
                <a:solidFill>
                  <a:srgbClr val="000000"/>
                </a:solidFill>
              </a:rPr>
              <a:t> by low bone mass and </a:t>
            </a:r>
            <a:r>
              <a:rPr lang="en-US" dirty="0" err="1" smtClean="0">
                <a:solidFill>
                  <a:srgbClr val="000000"/>
                </a:solidFill>
              </a:rPr>
              <a:t>microarchitectural</a:t>
            </a:r>
            <a:r>
              <a:rPr lang="en-US" dirty="0" smtClean="0">
                <a:solidFill>
                  <a:srgbClr val="000000"/>
                </a:solidFill>
              </a:rPr>
              <a:t> deterioration leading to skeletal fragility and increased risk of fractures.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RISK FACTORS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dirty="0" smtClean="0">
                <a:solidFill>
                  <a:srgbClr val="000000"/>
                </a:solidFill>
              </a:rPr>
              <a:t>Family </a:t>
            </a:r>
            <a:r>
              <a:rPr lang="en-US" dirty="0" err="1" smtClean="0">
                <a:solidFill>
                  <a:srgbClr val="000000"/>
                </a:solidFill>
              </a:rPr>
              <a:t>Hx</a:t>
            </a:r>
            <a:r>
              <a:rPr lang="en-US" dirty="0" smtClean="0">
                <a:solidFill>
                  <a:srgbClr val="000000"/>
                </a:solidFill>
              </a:rPr>
              <a:t>, Postmenopausal, Late onset menstrual  periods, sedentary life, inadequate Ca/ </a:t>
            </a:r>
            <a:r>
              <a:rPr lang="en-US" dirty="0" err="1" smtClean="0">
                <a:solidFill>
                  <a:srgbClr val="000000"/>
                </a:solidFill>
              </a:rPr>
              <a:t>Vit</a:t>
            </a:r>
            <a:r>
              <a:rPr lang="en-US" dirty="0" smtClean="0">
                <a:solidFill>
                  <a:srgbClr val="000000"/>
                </a:solidFill>
              </a:rPr>
              <a:t> D,        smoking, alcohol, </a:t>
            </a:r>
            <a:r>
              <a:rPr lang="en-US" dirty="0" err="1" smtClean="0">
                <a:solidFill>
                  <a:srgbClr val="000000"/>
                </a:solidFill>
              </a:rPr>
              <a:t>caffefine</a:t>
            </a:r>
            <a:r>
              <a:rPr lang="en-US" dirty="0" smtClean="0">
                <a:solidFill>
                  <a:srgbClr val="000000"/>
                </a:solidFill>
              </a:rPr>
              <a:t>, somatotype,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</a:pPr>
            <a:r>
              <a:rPr lang="en-US" dirty="0" smtClean="0">
                <a:solidFill>
                  <a:srgbClr val="000000"/>
                </a:solidFill>
              </a:rPr>
              <a:t>Caucasian, Asian</a:t>
            </a: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67842722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" y="0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25240" y="1549926"/>
            <a:ext cx="7092532" cy="619656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Types of Bony Fracture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Simple/Open/Closed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err="1" smtClean="0">
                <a:solidFill>
                  <a:srgbClr val="000000"/>
                </a:solidFill>
              </a:rPr>
              <a:t>Communited</a:t>
            </a:r>
            <a:r>
              <a:rPr lang="en-US" dirty="0" smtClean="0">
                <a:solidFill>
                  <a:srgbClr val="000000"/>
                </a:solidFill>
              </a:rPr>
              <a:t>/Greenstick/Avulsion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Transverse/Spiral/Oblique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ABC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Alignment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Bones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Cartilage 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4107" y="1549926"/>
            <a:ext cx="4294364" cy="6516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9882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079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" y="380204"/>
            <a:ext cx="3194242" cy="40285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391" y="380203"/>
            <a:ext cx="3206994" cy="402855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391" y="4637608"/>
            <a:ext cx="3206994" cy="320040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" y="4637608"/>
            <a:ext cx="3194242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660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079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18101" y="1258341"/>
            <a:ext cx="11087099" cy="619656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Common Sporting Fractures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Where are the most common fractures in general      population?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err="1" smtClean="0">
                <a:solidFill>
                  <a:srgbClr val="000000"/>
                </a:solidFill>
              </a:rPr>
              <a:t>Bennetts</a:t>
            </a: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Scaphoid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Weber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1125" y="5715597"/>
            <a:ext cx="3557346" cy="281538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1974" y="5876925"/>
            <a:ext cx="4079354" cy="287337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0499" y="3286143"/>
            <a:ext cx="4312565" cy="2597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83537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079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71575" y="1351627"/>
            <a:ext cx="11087099" cy="564257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Other Bony Injuries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Contusions</a:t>
            </a:r>
            <a:r>
              <a:rPr lang="en-US" dirty="0" smtClean="0">
                <a:solidFill>
                  <a:srgbClr val="000000"/>
                </a:solidFill>
              </a:rPr>
              <a:t> 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Sub-periosteal – blood under periosteum, high force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Inter-osseous – high compressive force, b/v affected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err="1" smtClean="0">
                <a:solidFill>
                  <a:srgbClr val="000000"/>
                </a:solidFill>
              </a:rPr>
              <a:t>Subchondral</a:t>
            </a:r>
            <a:r>
              <a:rPr lang="en-US" dirty="0" smtClean="0">
                <a:solidFill>
                  <a:srgbClr val="000000"/>
                </a:solidFill>
              </a:rPr>
              <a:t> – cartilage and bone disrupted, bleed.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Stress Fractures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Accumulation of </a:t>
            </a:r>
            <a:r>
              <a:rPr lang="en-US" dirty="0" err="1" smtClean="0">
                <a:solidFill>
                  <a:srgbClr val="000000"/>
                </a:solidFill>
              </a:rPr>
              <a:t>microdamage</a:t>
            </a:r>
            <a:r>
              <a:rPr lang="en-US" dirty="0" smtClean="0">
                <a:solidFill>
                  <a:srgbClr val="000000"/>
                </a:solidFill>
              </a:rPr>
              <a:t> that is not adequately repaired by remodeling process.</a:t>
            </a: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extLst>
      <p:ext uri="{BB962C8B-B14F-4D97-AF65-F5344CB8AC3E}">
        <p14:creationId xmlns:p14="http://schemas.microsoft.com/office/powerpoint/2010/main" val="9411642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079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71575" y="1628626"/>
            <a:ext cx="11087099" cy="508857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Wolff’s Law – </a:t>
            </a:r>
            <a:r>
              <a:rPr lang="en-US" dirty="0" err="1" smtClean="0">
                <a:solidFill>
                  <a:srgbClr val="000000"/>
                </a:solidFill>
              </a:rPr>
              <a:t>Remodelling</a:t>
            </a: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Balance between osteoblasts and osteoclasts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- Osteoporosis occurs when osteoclast activity         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Predominates</a:t>
            </a:r>
            <a:endParaRPr lang="en-US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- Piezoelectric effect – generation of electrical charge through mechanical stimulus (squeeze). 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- Potential to be altered by electrotherapy?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67" y="4866760"/>
            <a:ext cx="820642" cy="54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08464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079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pic>
        <p:nvPicPr>
          <p:cNvPr id="8" name="UWTSD_Logo.png"/>
          <p:cNvPicPr/>
          <p:nvPr/>
        </p:nvPicPr>
        <p:blipFill>
          <a:blip r:embed="rId5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Bone Remodelling Video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717468" y="1423186"/>
            <a:ext cx="7569863" cy="588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788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079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1993" y="1549927"/>
            <a:ext cx="2633611" cy="564257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Bony         Stress       Reaction</a:t>
            </a: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Symptoms often occur before         radiological change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3325" y="1549927"/>
            <a:ext cx="8815145" cy="6516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0120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079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4844" y="1549926"/>
            <a:ext cx="4974432" cy="342657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Bony Stress Reaction</a:t>
            </a: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Symptoms often occur before radiological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change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4803" y="1558460"/>
            <a:ext cx="3959225" cy="561330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54844" y="4874419"/>
            <a:ext cx="4974432" cy="287258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What factors cause 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Bony Stress?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Biomechanics/ Growth</a:t>
            </a: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dirty="0" smtClean="0">
                <a:solidFill>
                  <a:srgbClr val="000000"/>
                </a:solidFill>
              </a:rPr>
              <a:t>Inflammatory/ Genetic</a:t>
            </a:r>
          </a:p>
        </p:txBody>
      </p:sp>
    </p:spTree>
    <p:extLst>
      <p:ext uri="{BB962C8B-B14F-4D97-AF65-F5344CB8AC3E}">
        <p14:creationId xmlns:p14="http://schemas.microsoft.com/office/powerpoint/2010/main" val="14786380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079"/>
            <a:ext cx="13004800" cy="9773679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94974" y="1149644"/>
            <a:ext cx="12292807" cy="121058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r>
              <a:rPr lang="en-US" b="1" dirty="0" smtClean="0">
                <a:solidFill>
                  <a:srgbClr val="000000"/>
                </a:solidFill>
              </a:rPr>
              <a:t>The Point of No Return</a:t>
            </a: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0706" y="2360232"/>
            <a:ext cx="7817765" cy="585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2445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5996" y="1549926"/>
            <a:ext cx="12292807" cy="121058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240" y="0"/>
            <a:ext cx="13065040" cy="9753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000167" y="1549926"/>
            <a:ext cx="10944225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Fracture Healing – Management Principles</a:t>
            </a:r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dirty="0" smtClean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Reduction</a:t>
            </a:r>
          </a:p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- Ensure correct bone alignment</a:t>
            </a:r>
          </a:p>
          <a:p>
            <a:pPr algn="l"/>
            <a:r>
              <a:rPr lang="en-US" dirty="0" err="1" smtClean="0">
                <a:solidFill>
                  <a:srgbClr val="222222"/>
                </a:solidFill>
                <a:latin typeface="arial" charset="0"/>
              </a:rPr>
              <a:t>Immoblisation</a:t>
            </a:r>
            <a:endParaRPr lang="en-US" dirty="0" smtClean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- Maintain the alignment until sufficient healing has </a:t>
            </a:r>
            <a:r>
              <a:rPr lang="en-US" dirty="0" err="1" smtClean="0">
                <a:solidFill>
                  <a:srgbClr val="222222"/>
                </a:solidFill>
                <a:latin typeface="arial" charset="0"/>
              </a:rPr>
              <a:t>occured</a:t>
            </a:r>
            <a:endParaRPr lang="en-US" dirty="0" smtClean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Rehabilitation</a:t>
            </a:r>
          </a:p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- Return to </a:t>
            </a:r>
            <a:r>
              <a:rPr lang="en-US" smtClean="0">
                <a:solidFill>
                  <a:srgbClr val="222222"/>
                </a:solidFill>
                <a:latin typeface="arial" charset="0"/>
              </a:rPr>
              <a:t>full function</a:t>
            </a:r>
            <a:endParaRPr lang="en-US" dirty="0" smtClean="0">
              <a:solidFill>
                <a:srgbClr val="222222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248067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5996" y="1549926"/>
            <a:ext cx="12292807" cy="121058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240" y="0"/>
            <a:ext cx="13065040" cy="9753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000167" y="1549926"/>
            <a:ext cx="1094422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 smtClean="0">
                <a:solidFill>
                  <a:srgbClr val="222222"/>
                </a:solidFill>
                <a:latin typeface="arial" charset="0"/>
              </a:rPr>
              <a:t>Fracture Healing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dirty="0" smtClean="0">
              <a:solidFill>
                <a:srgbClr val="222222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167" y="2699570"/>
            <a:ext cx="10927745" cy="4897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9672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5996" y="1549926"/>
            <a:ext cx="12292807" cy="121058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240" y="0"/>
            <a:ext cx="13065040" cy="9753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000167" y="1549926"/>
            <a:ext cx="10944225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000" b="1" dirty="0" smtClean="0">
                <a:solidFill>
                  <a:srgbClr val="222222"/>
                </a:solidFill>
                <a:latin typeface="arial" charset="0"/>
              </a:rPr>
              <a:t>COFFEE BREAK TASK</a:t>
            </a:r>
          </a:p>
          <a:p>
            <a:pPr algn="l"/>
            <a:endParaRPr lang="en-US" sz="3000" dirty="0" smtClean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sz="3000" dirty="0" smtClean="0">
                <a:solidFill>
                  <a:srgbClr val="222222"/>
                </a:solidFill>
                <a:latin typeface="arial" charset="0"/>
              </a:rPr>
              <a:t>Describe what these are?  When they would be used?  What areas of the body use these?</a:t>
            </a:r>
          </a:p>
          <a:p>
            <a:pPr algn="l"/>
            <a:endParaRPr lang="en-US" sz="3000" dirty="0" smtClean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sz="3000" dirty="0" smtClean="0">
                <a:solidFill>
                  <a:srgbClr val="222222"/>
                </a:solidFill>
                <a:latin typeface="arial" charset="0"/>
              </a:rPr>
              <a:t>Open reduction internal fixation -</a:t>
            </a:r>
          </a:p>
          <a:p>
            <a:pPr algn="l"/>
            <a:r>
              <a:rPr lang="en-US" sz="3000" dirty="0" err="1" smtClean="0">
                <a:solidFill>
                  <a:srgbClr val="222222"/>
                </a:solidFill>
                <a:latin typeface="arial" charset="0"/>
              </a:rPr>
              <a:t>Cannulated</a:t>
            </a:r>
            <a:r>
              <a:rPr lang="en-US" sz="3000" dirty="0" smtClean="0">
                <a:solidFill>
                  <a:srgbClr val="222222"/>
                </a:solidFill>
                <a:latin typeface="arial" charset="0"/>
              </a:rPr>
              <a:t> Screws – </a:t>
            </a:r>
          </a:p>
          <a:p>
            <a:pPr algn="l"/>
            <a:r>
              <a:rPr lang="en-US" sz="3000" dirty="0" smtClean="0">
                <a:solidFill>
                  <a:srgbClr val="222222"/>
                </a:solidFill>
                <a:latin typeface="arial" charset="0"/>
              </a:rPr>
              <a:t>I/M Nail – </a:t>
            </a:r>
          </a:p>
          <a:p>
            <a:pPr algn="l"/>
            <a:r>
              <a:rPr lang="en-US" sz="3000" dirty="0" smtClean="0">
                <a:solidFill>
                  <a:srgbClr val="222222"/>
                </a:solidFill>
                <a:latin typeface="arial" charset="0"/>
              </a:rPr>
              <a:t>External fixation –</a:t>
            </a:r>
          </a:p>
          <a:p>
            <a:pPr algn="l"/>
            <a:r>
              <a:rPr lang="en-US" sz="3000" dirty="0" smtClean="0">
                <a:solidFill>
                  <a:srgbClr val="222222"/>
                </a:solidFill>
                <a:latin typeface="arial" charset="0"/>
              </a:rPr>
              <a:t>K-wires </a:t>
            </a: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–</a:t>
            </a:r>
          </a:p>
        </p:txBody>
      </p:sp>
    </p:spTree>
    <p:extLst>
      <p:ext uri="{BB962C8B-B14F-4D97-AF65-F5344CB8AC3E}">
        <p14:creationId xmlns:p14="http://schemas.microsoft.com/office/powerpoint/2010/main" val="89535958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5996" y="1549926"/>
            <a:ext cx="12292807" cy="121058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240" y="0"/>
            <a:ext cx="13065040" cy="9753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14272" y="1125454"/>
            <a:ext cx="109442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mtClean="0">
                <a:solidFill>
                  <a:srgbClr val="222222"/>
                </a:solidFill>
                <a:latin typeface="arial" charset="0"/>
              </a:rPr>
              <a:t>Fracture Healing</a:t>
            </a:r>
            <a:endParaRPr lang="en-US" dirty="0" smtClean="0">
              <a:solidFill>
                <a:srgbClr val="222222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996" y="2172067"/>
            <a:ext cx="11874104" cy="5574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94058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5996" y="1549926"/>
            <a:ext cx="12292807" cy="121058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240" y="0"/>
            <a:ext cx="13065040" cy="9753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14272" y="1125454"/>
            <a:ext cx="109442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355996" y="2172067"/>
            <a:ext cx="5130404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Internal fixation</a:t>
            </a:r>
          </a:p>
          <a:p>
            <a:pPr algn="l"/>
            <a:endParaRPr lang="en-US" dirty="0" smtClean="0">
              <a:solidFill>
                <a:srgbClr val="222222"/>
              </a:solidFill>
              <a:latin typeface="arial" charset="0"/>
            </a:endParaRP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Pins/Plates/Wires</a:t>
            </a: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Prevent </a:t>
            </a:r>
            <a:r>
              <a:rPr lang="en-US" dirty="0" err="1" smtClean="0">
                <a:solidFill>
                  <a:srgbClr val="222222"/>
                </a:solidFill>
                <a:latin typeface="arial" charset="0"/>
              </a:rPr>
              <a:t>mvt</a:t>
            </a: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 #</a:t>
            </a: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↓ piezoelectric</a:t>
            </a:r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↓ </a:t>
            </a:r>
            <a:r>
              <a:rPr lang="en-US" dirty="0" err="1" smtClean="0">
                <a:solidFill>
                  <a:srgbClr val="222222"/>
                </a:solidFill>
                <a:latin typeface="arial" charset="0"/>
              </a:rPr>
              <a:t>mechanotherapy</a:t>
            </a:r>
            <a:endParaRPr lang="en-US" dirty="0" smtClean="0">
              <a:solidFill>
                <a:srgbClr val="222222"/>
              </a:solidFill>
              <a:latin typeface="arial" charset="0"/>
            </a:endParaRP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Longer Healing Time</a:t>
            </a: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&lt; 1yr</a:t>
            </a: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Risk ↓ / ↑ of further #</a:t>
            </a: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Removal of ORIF?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428067" y="2196257"/>
            <a:ext cx="513040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Callus</a:t>
            </a:r>
          </a:p>
          <a:p>
            <a:pPr algn="l"/>
            <a:endParaRPr lang="en-US" dirty="0" smtClean="0">
              <a:solidFill>
                <a:srgbClr val="222222"/>
              </a:solidFill>
              <a:latin typeface="arial" charset="0"/>
            </a:endParaRP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Less stability in # site</a:t>
            </a: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Compressive Load needed (P &amp; FWB)</a:t>
            </a: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No increased risk </a:t>
            </a:r>
            <a:r>
              <a:rPr lang="en-US" dirty="0">
                <a:solidFill>
                  <a:srgbClr val="222222"/>
                </a:solidFill>
                <a:latin typeface="arial" charset="0"/>
              </a:rPr>
              <a:t>↓ / ↑ #</a:t>
            </a:r>
            <a:endParaRPr lang="en-US" dirty="0" smtClean="0">
              <a:solidFill>
                <a:srgbClr val="222222"/>
              </a:solidFill>
              <a:latin typeface="arial" charset="0"/>
            </a:endParaRP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No hardware issues</a:t>
            </a: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No surgery required</a:t>
            </a:r>
          </a:p>
          <a:p>
            <a:pPr marL="571500" indent="-571500" algn="l">
              <a:buFontTx/>
              <a:buChar char="-"/>
            </a:pPr>
            <a:r>
              <a:rPr lang="en-US" dirty="0" err="1" smtClean="0">
                <a:solidFill>
                  <a:srgbClr val="222222"/>
                </a:solidFill>
                <a:latin typeface="arial" charset="0"/>
              </a:rPr>
              <a:t>Hypomobility</a:t>
            </a: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 of other joints?</a:t>
            </a:r>
          </a:p>
        </p:txBody>
      </p:sp>
    </p:spTree>
    <p:extLst>
      <p:ext uri="{BB962C8B-B14F-4D97-AF65-F5344CB8AC3E}">
        <p14:creationId xmlns:p14="http://schemas.microsoft.com/office/powerpoint/2010/main" val="17895460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5996" y="1549926"/>
            <a:ext cx="12292807" cy="121058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240" y="0"/>
            <a:ext cx="13065040" cy="9753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14272" y="1125454"/>
            <a:ext cx="109442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355995" y="2172067"/>
            <a:ext cx="1090250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l">
              <a:buFont typeface="Arial" charset="0"/>
              <a:buChar char="•"/>
            </a:pPr>
            <a:r>
              <a:rPr lang="en-US" smtClean="0"/>
              <a:t>Union </a:t>
            </a:r>
            <a:r>
              <a:rPr lang="en-US" dirty="0"/>
              <a:t>– callus formation, but # line still visible on X-Ray : PWB </a:t>
            </a:r>
          </a:p>
          <a:p>
            <a:pPr marL="571500" indent="-571500" algn="l">
              <a:buFont typeface="Arial" charset="0"/>
              <a:buChar char="•"/>
            </a:pPr>
            <a:r>
              <a:rPr lang="en-US" dirty="0" smtClean="0"/>
              <a:t>Consolidation </a:t>
            </a:r>
            <a:r>
              <a:rPr lang="en-US" dirty="0"/>
              <a:t>– bone fully repaired, no movement at # site. Trabeculae bone crosses # site. FWB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0224" y="4480391"/>
            <a:ext cx="9458271" cy="3586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582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/>
          <p:cNvSpPr txBox="1">
            <a:spLocks/>
          </p:cNvSpPr>
          <p:nvPr/>
        </p:nvSpPr>
        <p:spPr>
          <a:xfrm>
            <a:off x="4740706" y="380203"/>
            <a:ext cx="3523401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Bony Injury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5996" y="1549926"/>
            <a:ext cx="12292807" cy="121058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2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240" y="208888"/>
            <a:ext cx="13065040" cy="9753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14272" y="1125454"/>
            <a:ext cx="109442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b="1" dirty="0" smtClean="0">
                <a:solidFill>
                  <a:srgbClr val="222222"/>
                </a:solidFill>
                <a:latin typeface="arial" charset="0"/>
              </a:rPr>
              <a:t>Fracture Healing</a:t>
            </a:r>
          </a:p>
        </p:txBody>
      </p:sp>
      <p:sp>
        <p:nvSpPr>
          <p:cNvPr id="9" name="Rectangle 8"/>
          <p:cNvSpPr/>
          <p:nvPr/>
        </p:nvSpPr>
        <p:spPr>
          <a:xfrm>
            <a:off x="355995" y="2172067"/>
            <a:ext cx="10902501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marR="0" lvl="0" indent="-57150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lang="en-US" dirty="0" smtClean="0"/>
              <a:t>Application</a:t>
            </a:r>
          </a:p>
          <a:p>
            <a:pPr marL="571500" marR="0" lvl="0" indent="-57150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endParaRPr lang="en-US" dirty="0"/>
          </a:p>
          <a:p>
            <a:pPr marL="571500" marR="0" lvl="0" indent="-57150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Bone responds better to compression forces</a:t>
            </a:r>
          </a:p>
          <a:p>
            <a:pPr marL="571500" marR="0" lvl="0" indent="-57150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Awareness of Tensile/Shear/Torsion/Bending</a:t>
            </a:r>
            <a:endParaRPr lang="en-US" dirty="0"/>
          </a:p>
          <a:p>
            <a:pPr marL="571500" marR="0" lvl="0" indent="-57150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endParaRPr lang="en-US" dirty="0"/>
          </a:p>
          <a:p>
            <a:pPr marR="0" lvl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dirty="0" smtClean="0"/>
              <a:t>Factors affecting healing</a:t>
            </a:r>
          </a:p>
          <a:p>
            <a:pPr marL="571500" marR="0" lvl="0" indent="-57150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Age </a:t>
            </a:r>
          </a:p>
          <a:p>
            <a:pPr marL="571500" marR="0" lvl="0" indent="-57150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Pathology (Diabetes/ PVD/ Hypothyroidism)</a:t>
            </a:r>
          </a:p>
          <a:p>
            <a:pPr marL="571500" marR="0" lvl="0" indent="-57150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Drugs (Steroids/NSAIDs/Alcohol/Antibiotics)</a:t>
            </a:r>
          </a:p>
          <a:p>
            <a:pPr marL="571500" marR="0" lvl="0" indent="-57150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charset="0"/>
              <a:buChar char="•"/>
              <a:tabLst/>
              <a:defRPr/>
            </a:pPr>
            <a:r>
              <a:rPr lang="en-US" dirty="0" smtClean="0"/>
              <a:t>Lifestyle (Smoking/Diet – </a:t>
            </a:r>
            <a:r>
              <a:rPr lang="en-US" dirty="0" err="1" smtClean="0"/>
              <a:t>vit</a:t>
            </a:r>
            <a:r>
              <a:rPr lang="en-US" dirty="0" smtClean="0"/>
              <a:t> B6/C/D Protein ca</a:t>
            </a:r>
            <a:r>
              <a:rPr lang="en-US" baseline="30000" dirty="0" smtClean="0"/>
              <a:t>2+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8435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121" y="19869"/>
            <a:ext cx="13065040" cy="97536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5184739" y="380203"/>
            <a:ext cx="2635337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Example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1993" y="1633710"/>
            <a:ext cx="12292807" cy="121058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7" name="Rectangle 6"/>
          <p:cNvSpPr/>
          <p:nvPr/>
        </p:nvSpPr>
        <p:spPr>
          <a:xfrm>
            <a:off x="314272" y="1125454"/>
            <a:ext cx="10944225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>
                <a:solidFill>
                  <a:srgbClr val="222222"/>
                </a:solidFill>
                <a:latin typeface="arial" charset="0"/>
              </a:rPr>
              <a:t>A</a:t>
            </a: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 24 year old football player has just fractured my right </a:t>
            </a:r>
            <a:r>
              <a:rPr lang="en-US" dirty="0" err="1" smtClean="0">
                <a:solidFill>
                  <a:srgbClr val="222222"/>
                </a:solidFill>
                <a:latin typeface="arial" charset="0"/>
              </a:rPr>
              <a:t>tibial</a:t>
            </a: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 plateau.</a:t>
            </a:r>
          </a:p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What factors are going to affect her recovery? 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dirty="0" smtClean="0">
              <a:solidFill>
                <a:srgbClr val="222222"/>
              </a:solidFill>
              <a:latin typeface="arial" charset="0"/>
            </a:endParaRP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13839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121" y="19869"/>
            <a:ext cx="13065040" cy="9753600"/>
          </a:xfrm>
          <a:prstGeom prst="rect">
            <a:avLst/>
          </a:prstGeom>
        </p:spPr>
      </p:pic>
      <p:sp>
        <p:nvSpPr>
          <p:cNvPr id="4" name="Title 4"/>
          <p:cNvSpPr txBox="1">
            <a:spLocks/>
          </p:cNvSpPr>
          <p:nvPr/>
        </p:nvSpPr>
        <p:spPr>
          <a:xfrm>
            <a:off x="4759143" y="380203"/>
            <a:ext cx="3486532" cy="76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0" tIns="0" rIns="0" bIns="0" anchor="ctr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US" sz="5000" b="1" dirty="0" smtClean="0"/>
              <a:t>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11993" y="1633710"/>
            <a:ext cx="12292807" cy="121058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b="1" dirty="0">
              <a:solidFill>
                <a:srgbClr val="000000"/>
              </a:solidFill>
            </a:endParaRPr>
          </a:p>
          <a:p>
            <a:pPr marR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pic>
        <p:nvPicPr>
          <p:cNvPr id="8" name="UWTSD_Logo.png"/>
          <p:cNvPicPr/>
          <p:nvPr/>
        </p:nvPicPr>
        <p:blipFill>
          <a:blip r:embed="rId3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10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7" name="Rectangle 6"/>
          <p:cNvSpPr/>
          <p:nvPr/>
        </p:nvSpPr>
        <p:spPr>
          <a:xfrm>
            <a:off x="314272" y="1125454"/>
            <a:ext cx="10944225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Contusions/ Stress reaction/ Fracture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Healing</a:t>
            </a: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Reduction</a:t>
            </a:r>
          </a:p>
          <a:p>
            <a:pPr marL="571500" indent="-571500" algn="l">
              <a:buFontTx/>
              <a:buChar char="-"/>
            </a:pPr>
            <a:r>
              <a:rPr lang="en-US" dirty="0" err="1" smtClean="0">
                <a:solidFill>
                  <a:srgbClr val="222222"/>
                </a:solidFill>
                <a:latin typeface="arial" charset="0"/>
              </a:rPr>
              <a:t>Immobilisation</a:t>
            </a: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 (important decision)</a:t>
            </a: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Rehabilitation</a:t>
            </a:r>
          </a:p>
          <a:p>
            <a:pPr algn="l"/>
            <a:endParaRPr lang="en-US" dirty="0">
              <a:solidFill>
                <a:srgbClr val="222222"/>
              </a:solidFill>
              <a:latin typeface="arial" charset="0"/>
            </a:endParaRPr>
          </a:p>
          <a:p>
            <a:pPr algn="l"/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Factors affecting and promoting healing</a:t>
            </a:r>
          </a:p>
          <a:p>
            <a:pPr marL="571500" indent="-571500" algn="l">
              <a:buFontTx/>
              <a:buChar char="-"/>
            </a:pP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Oxygen? Mechanical Load, Piezoelectric stimulus, Age, Diet, Drugs, </a:t>
            </a:r>
            <a:r>
              <a:rPr lang="en-US" dirty="0" err="1" smtClean="0">
                <a:solidFill>
                  <a:srgbClr val="222222"/>
                </a:solidFill>
                <a:latin typeface="arial" charset="0"/>
              </a:rPr>
              <a:t>Lifetsyle</a:t>
            </a:r>
            <a:r>
              <a:rPr lang="en-US" dirty="0" smtClean="0">
                <a:solidFill>
                  <a:srgbClr val="222222"/>
                </a:solidFill>
                <a:latin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335155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>
            <a:extLst/>
          </a:blip>
          <a:stretch>
            <a:fillRect/>
          </a:stretch>
        </p:blipFill>
        <p:spPr>
          <a:xfrm>
            <a:off x="314272" y="8066862"/>
            <a:ext cx="3908670" cy="1366876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669271" y="380203"/>
            <a:ext cx="566626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5000" b="1" dirty="0" smtClean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005935" y="2074974"/>
            <a:ext cx="10989811" cy="398057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Describe types of bony injury 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Discuss bone healing including timescales and     timeframes that facilitate appropriate bone            healing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r>
              <a:rPr lang="en-US" dirty="0" smtClean="0">
                <a:solidFill>
                  <a:srgbClr val="000000"/>
                </a:solidFill>
              </a:rPr>
              <a:t>Discuss bones tolerance to loading</a:t>
            </a:r>
          </a:p>
          <a:p>
            <a:pPr marL="571500" marR="0" indent="-57150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</a:pPr>
            <a:endParaRPr lang="en-US" dirty="0" smtClean="0">
              <a:solidFill>
                <a:srgbClr val="000000"/>
              </a:solidFill>
            </a:endParaRPr>
          </a:p>
          <a:p>
            <a:pPr marL="0" marR="0" indent="0" algn="l" defTabSz="584200" rtl="0" fontAlgn="auto" latinLnBrk="1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lang="en-US" dirty="0" smtClean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9770138" y="8750300"/>
            <a:ext cx="2788333" cy="533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lvl="0" algn="l" defTabSz="457200">
              <a:defRPr sz="1800"/>
            </a:pPr>
            <a:r>
              <a:rPr sz="1400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71198880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6831</TotalTime>
  <Words>917</Words>
  <Application>Microsoft Macintosh PowerPoint</Application>
  <PresentationFormat>Custom</PresentationFormat>
  <Paragraphs>253</Paragraphs>
  <Slides>28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Helvetica</vt:lpstr>
      <vt:lpstr>Helvetica Light</vt:lpstr>
      <vt:lpstr>Helvetica Neue</vt:lpstr>
      <vt:lpstr>Arial</vt:lpstr>
      <vt:lpstr>Arial</vt:lpstr>
      <vt:lpstr>White</vt:lpstr>
      <vt:lpstr>‘TRANSFORMING EDUCATION, TRANSFORMING LIVES…..’</vt:lpstr>
      <vt:lpstr>Learning Outcomes </vt:lpstr>
      <vt:lpstr>Bony Anatomy</vt:lpstr>
      <vt:lpstr>Bony Anatomy</vt:lpstr>
      <vt:lpstr>Bony Anatomy</vt:lpstr>
      <vt:lpstr>Bony Anatomy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Learning Outcomes </vt:lpstr>
    </vt:vector>
  </TitlesOfParts>
  <LinksUpToDate>false</LinksUpToDate>
  <SharedDoc>false</SharedDoc>
  <HyperlinksChanged>false</HyperlinksChanged>
  <AppVersion>15.0030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‘TRANSFORMING EDUCATION, TRANSFORMING LIVES.’</dc:title>
  <dc:creator>Martin</dc:creator>
  <cp:lastModifiedBy>Daniel Martin</cp:lastModifiedBy>
  <cp:revision>146</cp:revision>
  <dcterms:modified xsi:type="dcterms:W3CDTF">2017-02-09T14:58:22Z</dcterms:modified>
</cp:coreProperties>
</file>