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notesMasterIdLst>
    <p:notesMasterId r:id="rId3"/>
  </p:notesMasterIdLst>
  <p:handoutMasterIdLst>
    <p:handoutMasterId r:id="rId4"/>
  </p:handoutMasterIdLst>
  <p:sldIdLst>
    <p:sldId id="2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76"/>
    <p:restoredTop sz="78484"/>
  </p:normalViewPr>
  <p:slideViewPr>
    <p:cSldViewPr snapToGrid="0" snapToObjects="1">
      <p:cViewPr varScale="1">
        <p:scale>
          <a:sx n="87" d="100"/>
          <a:sy n="87" d="100"/>
        </p:scale>
        <p:origin x="1360" y="192"/>
      </p:cViewPr>
      <p:guideLst/>
    </p:cSldViewPr>
  </p:slideViewPr>
  <p:outlineViewPr>
    <p:cViewPr>
      <p:scale>
        <a:sx n="33" d="100"/>
        <a:sy n="33" d="100"/>
      </p:scale>
      <p:origin x="-2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8FB4ED-E8F5-974E-ABA5-B44FE23CBE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FF3A810-8CDE-1D4E-9549-DB45F8B251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9828DDB-7AE8-BB42-A6D8-E1F81F93515B}" type="datetimeFigureOut">
              <a:rPr lang="en-US" smtClean="0"/>
              <a:t>5/6/25</a:t>
            </a:fld>
            <a:endParaRPr lang="en-US"/>
          </a:p>
        </p:txBody>
      </p:sp>
      <p:sp>
        <p:nvSpPr>
          <p:cNvPr id="4" name="Footer Placeholder 3">
            <a:extLst>
              <a:ext uri="{FF2B5EF4-FFF2-40B4-BE49-F238E27FC236}">
                <a16:creationId xmlns:a16="http://schemas.microsoft.com/office/drawing/2014/main" id="{4008227D-B859-CE4A-B298-807787BAD7F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1792C1B-2A7F-CE40-ACC2-0DB206B24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61DE4C-D86E-3344-8899-17BAA1B5AA91}" type="slidenum">
              <a:rPr lang="en-US" smtClean="0"/>
              <a:t>‹#›</a:t>
            </a:fld>
            <a:endParaRPr lang="en-US"/>
          </a:p>
        </p:txBody>
      </p:sp>
    </p:spTree>
    <p:extLst>
      <p:ext uri="{BB962C8B-B14F-4D97-AF65-F5344CB8AC3E}">
        <p14:creationId xmlns:p14="http://schemas.microsoft.com/office/powerpoint/2010/main" val="2910070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AD03B6-C382-FC43-B344-8433CE4EA896}" type="datetimeFigureOut">
              <a:rPr lang="en-US" smtClean="0"/>
              <a:t>5/6/25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D04C9-0A3A-3B49-AB07-2246B6F90D43}" type="slidenum">
              <a:rPr lang="en-US" smtClean="0"/>
              <a:t>‹#›</a:t>
            </a:fld>
            <a:endParaRPr lang="en-US"/>
          </a:p>
        </p:txBody>
      </p:sp>
    </p:spTree>
    <p:extLst>
      <p:ext uri="{BB962C8B-B14F-4D97-AF65-F5344CB8AC3E}">
        <p14:creationId xmlns:p14="http://schemas.microsoft.com/office/powerpoint/2010/main" val="492001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97A38-0A4D-6A42-B30D-4B27DE9208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D7DEAB16-42DD-D04A-9F37-C4A03C8583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8699BB2B-F860-5A4C-B61A-EBB591755D36}"/>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5" name="Footer Placeholder 4">
            <a:extLst>
              <a:ext uri="{FF2B5EF4-FFF2-40B4-BE49-F238E27FC236}">
                <a16:creationId xmlns:a16="http://schemas.microsoft.com/office/drawing/2014/main" id="{EBC35C61-585C-8B47-B2EB-3065F0DDA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FDF32-24D8-4B4D-86DD-DF599A6DDF37}"/>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56469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823D-B55B-6447-94A6-97DA7C93C1F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90F02CEB-69C6-1A4F-80A1-564E38D1986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1A75288-5C15-5241-9144-8AD6743189B3}"/>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5" name="Footer Placeholder 4">
            <a:extLst>
              <a:ext uri="{FF2B5EF4-FFF2-40B4-BE49-F238E27FC236}">
                <a16:creationId xmlns:a16="http://schemas.microsoft.com/office/drawing/2014/main" id="{844CDE0B-7393-4D4E-8CB0-1E5A9BECBF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175F45-E8BE-5C44-A4C8-ADB16587836B}"/>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9707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5940-5964-0B44-BC4D-9982C83D0D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7EB17D5-13E0-554E-9018-45C495394D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2E52EAA-FF23-4147-8813-E024E5EC8D7D}"/>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5" name="Footer Placeholder 4">
            <a:extLst>
              <a:ext uri="{FF2B5EF4-FFF2-40B4-BE49-F238E27FC236}">
                <a16:creationId xmlns:a16="http://schemas.microsoft.com/office/drawing/2014/main" id="{65E8360B-1C43-D645-82BB-49EC6339F5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2D7BF3-7969-9449-852C-C10793964D1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33472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C860-4376-A14B-9726-F92D5DAD7C5F}"/>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350B6687-3E73-7E44-B9AD-3FB29EF4B4A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CF884AEA-2034-F542-85A6-C1E409A915C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4EB334C-3F5B-A54A-B50F-C52CED9623C5}"/>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6" name="Footer Placeholder 5">
            <a:extLst>
              <a:ext uri="{FF2B5EF4-FFF2-40B4-BE49-F238E27FC236}">
                <a16:creationId xmlns:a16="http://schemas.microsoft.com/office/drawing/2014/main" id="{7CF3B191-0D43-6945-B769-C1E186449C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E9C712-5E77-E14B-A59B-56F122A46B5A}"/>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42811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24B6-42D3-5447-B768-5A9A5E382D2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931D0A3C-59C0-3849-96E9-302CBECF2F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5481E58-94A6-994E-8321-E70B699BDF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8C32CFC9-791F-FC4C-B429-3D1209E16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029C5DC-FEB8-D340-ACB6-4403654590F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B755D0A6-C346-F746-812E-89F44BD21BCE}"/>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8" name="Footer Placeholder 7">
            <a:extLst>
              <a:ext uri="{FF2B5EF4-FFF2-40B4-BE49-F238E27FC236}">
                <a16:creationId xmlns:a16="http://schemas.microsoft.com/office/drawing/2014/main" id="{DC9B4E12-229E-B34A-84CA-EB2C7ED833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8CBA23-50BC-F74A-A4BB-B5589F25938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525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DE71B-3CBD-1145-9082-CB3C876F9856}"/>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C6AFBCA3-0B57-1142-A7AC-0202C438EC5E}"/>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4" name="Footer Placeholder 3">
            <a:extLst>
              <a:ext uri="{FF2B5EF4-FFF2-40B4-BE49-F238E27FC236}">
                <a16:creationId xmlns:a16="http://schemas.microsoft.com/office/drawing/2014/main" id="{F4FAFF20-8FE1-814E-B64D-35453664FF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9C3BCE-A85E-B944-8ADA-250B81652D6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9284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0408B-4FA7-ED46-937B-7E4E112B7032}"/>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3" name="Footer Placeholder 2">
            <a:extLst>
              <a:ext uri="{FF2B5EF4-FFF2-40B4-BE49-F238E27FC236}">
                <a16:creationId xmlns:a16="http://schemas.microsoft.com/office/drawing/2014/main" id="{DDFBF2A1-70C5-244C-B806-08D154A535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C2CFE7-663F-1B4B-B56C-8DB0A5DD7CEC}"/>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76404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2B4C-5B27-F846-8EBA-33ABDFD219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D271784A-FA4C-AC47-B873-202DD81CBA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B25089F7-2AD2-1C40-ACF0-D249E2DDD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500E4D-9770-4348-AFF5-A788804F51EA}"/>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6" name="Footer Placeholder 5">
            <a:extLst>
              <a:ext uri="{FF2B5EF4-FFF2-40B4-BE49-F238E27FC236}">
                <a16:creationId xmlns:a16="http://schemas.microsoft.com/office/drawing/2014/main" id="{715F1B8C-73DF-CF44-81B9-CDCE607CE3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A90354-EC0C-1240-B9ED-6E4F0824123D}"/>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43442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606F-3BEC-554B-A834-50D159B85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713E0F50-AB31-3646-8836-A70EF0B36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675F6B9E-4FE9-2849-B25D-38DAF2568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B29424-6014-8548-BB13-D91C75B35076}"/>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6" name="Footer Placeholder 5">
            <a:extLst>
              <a:ext uri="{FF2B5EF4-FFF2-40B4-BE49-F238E27FC236}">
                <a16:creationId xmlns:a16="http://schemas.microsoft.com/office/drawing/2014/main" id="{19D8F14A-ECCA-ED47-AD60-320F5D589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E73979-E7AD-E140-BA8A-43C719DF894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63224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5B14-301C-784E-8CE2-E3A06C65D303}"/>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08FAFF9C-B0FE-3C4C-A0C5-CAB93616DA1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60A29B1F-B67D-DB42-925B-C992E0E888D6}"/>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5" name="Footer Placeholder 4">
            <a:extLst>
              <a:ext uri="{FF2B5EF4-FFF2-40B4-BE49-F238E27FC236}">
                <a16:creationId xmlns:a16="http://schemas.microsoft.com/office/drawing/2014/main" id="{AFBFE2F9-E423-7A44-A895-BC2E537DF9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A6A2F2-F91F-2A49-A7C2-F7641BE8D81F}"/>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700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7291D6-D031-5645-BE39-C84225F875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7ACD49CC-A7F1-204E-9F25-E1D69EDC6A3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C074317-C23E-184C-B6F7-F20E9D7A72F5}"/>
              </a:ext>
            </a:extLst>
          </p:cNvPr>
          <p:cNvSpPr>
            <a:spLocks noGrp="1"/>
          </p:cNvSpPr>
          <p:nvPr>
            <p:ph type="dt" sz="half" idx="10"/>
          </p:nvPr>
        </p:nvSpPr>
        <p:spPr/>
        <p:txBody>
          <a:bodyPr/>
          <a:lstStyle/>
          <a:p>
            <a:fld id="{EF9E98E7-CD54-5744-8A9F-961D2641C34F}" type="datetimeFigureOut">
              <a:rPr lang="en-US" smtClean="0"/>
              <a:t>5/6/25</a:t>
            </a:fld>
            <a:endParaRPr lang="en-US"/>
          </a:p>
        </p:txBody>
      </p:sp>
      <p:sp>
        <p:nvSpPr>
          <p:cNvPr id="5" name="Footer Placeholder 4">
            <a:extLst>
              <a:ext uri="{FF2B5EF4-FFF2-40B4-BE49-F238E27FC236}">
                <a16:creationId xmlns:a16="http://schemas.microsoft.com/office/drawing/2014/main" id="{41F0CCE7-85C1-054A-8968-3A82A48B6B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55D99-B6F8-1B42-9C77-D907C3F6313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14293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CE9CED-49D2-E143-840E-FD86CD0B84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CEBA1B6-489A-8B46-B5EF-F9D103ACE9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5C422B0E-83C6-B743-B5A9-56ED5054F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9E98E7-CD54-5744-8A9F-961D2641C34F}" type="datetimeFigureOut">
              <a:rPr lang="en-US" smtClean="0"/>
              <a:t>5/6/25</a:t>
            </a:fld>
            <a:endParaRPr lang="en-US"/>
          </a:p>
        </p:txBody>
      </p:sp>
      <p:sp>
        <p:nvSpPr>
          <p:cNvPr id="5" name="Footer Placeholder 4">
            <a:extLst>
              <a:ext uri="{FF2B5EF4-FFF2-40B4-BE49-F238E27FC236}">
                <a16:creationId xmlns:a16="http://schemas.microsoft.com/office/drawing/2014/main" id="{126BF247-4286-0B4E-9C94-B0346DE18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A12BDC-0B27-BD46-9696-730BED8C85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124574-EBE9-9946-9BBC-D18A0874C768}" type="slidenum">
              <a:rPr lang="en-US" smtClean="0"/>
              <a:t>‹#›</a:t>
            </a:fld>
            <a:endParaRPr lang="en-US"/>
          </a:p>
        </p:txBody>
      </p:sp>
    </p:spTree>
    <p:extLst>
      <p:ext uri="{BB962C8B-B14F-4D97-AF65-F5344CB8AC3E}">
        <p14:creationId xmlns:p14="http://schemas.microsoft.com/office/powerpoint/2010/main" val="225125122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8F40A-AB3F-E4A8-FBAC-E50DF466AB4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511CA0-7BA0-58C1-D262-84133AD0700C}"/>
              </a:ext>
            </a:extLst>
          </p:cNvPr>
          <p:cNvGraphicFramePr>
            <a:graphicFrameLocks noGrp="1"/>
          </p:cNvGraphicFramePr>
          <p:nvPr>
            <p:extLst>
              <p:ext uri="{D42A27DB-BD31-4B8C-83A1-F6EECF244321}">
                <p14:modId xmlns:p14="http://schemas.microsoft.com/office/powerpoint/2010/main" val="1145519197"/>
              </p:ext>
            </p:extLst>
          </p:nvPr>
        </p:nvGraphicFramePr>
        <p:xfrm>
          <a:off x="0" y="261610"/>
          <a:ext cx="12192000" cy="6629890"/>
        </p:xfrm>
        <a:graphic>
          <a:graphicData uri="http://schemas.openxmlformats.org/drawingml/2006/table">
            <a:tbl>
              <a:tblPr firstRow="1" bandRow="1">
                <a:tableStyleId>{5C22544A-7EE6-4342-B048-85BDC9FD1C3A}</a:tableStyleId>
              </a:tblPr>
              <a:tblGrid>
                <a:gridCol w="3486153">
                  <a:extLst>
                    <a:ext uri="{9D8B030D-6E8A-4147-A177-3AD203B41FA5}">
                      <a16:colId xmlns:a16="http://schemas.microsoft.com/office/drawing/2014/main" val="2738080912"/>
                    </a:ext>
                  </a:extLst>
                </a:gridCol>
                <a:gridCol w="3521426">
                  <a:extLst>
                    <a:ext uri="{9D8B030D-6E8A-4147-A177-3AD203B41FA5}">
                      <a16:colId xmlns:a16="http://schemas.microsoft.com/office/drawing/2014/main" val="3577913332"/>
                    </a:ext>
                  </a:extLst>
                </a:gridCol>
                <a:gridCol w="5184421">
                  <a:extLst>
                    <a:ext uri="{9D8B030D-6E8A-4147-A177-3AD203B41FA5}">
                      <a16:colId xmlns:a16="http://schemas.microsoft.com/office/drawing/2014/main" val="1680325966"/>
                    </a:ext>
                  </a:extLst>
                </a:gridCol>
              </a:tblGrid>
              <a:tr h="1581940">
                <a:tc>
                  <a:txBody>
                    <a:bodyPr/>
                    <a:lstStyle/>
                    <a:p>
                      <a:r>
                        <a:rPr lang="cy-GB" sz="1000" b="1" dirty="0">
                          <a:solidFill>
                            <a:schemeClr val="tx1"/>
                          </a:solidFill>
                          <a:latin typeface="Arial"/>
                          <a:cs typeface="Arial"/>
                        </a:rPr>
                        <a:t>Blwyddyn / Year</a:t>
                      </a:r>
                      <a:r>
                        <a:rPr lang="cy-GB" sz="1000" b="0" dirty="0">
                          <a:solidFill>
                            <a:schemeClr val="tx1"/>
                          </a:solidFill>
                          <a:latin typeface="Arial"/>
                          <a:cs typeface="Arial"/>
                        </a:rPr>
                        <a:t>:</a:t>
                      </a:r>
                      <a:r>
                        <a:rPr lang="en-GB" sz="1000" b="0" dirty="0">
                          <a:solidFill>
                            <a:schemeClr val="tx1"/>
                          </a:solidFill>
                          <a:latin typeface="Arial"/>
                          <a:cs typeface="Arial"/>
                        </a:rPr>
                        <a:t> Reception</a:t>
                      </a:r>
                    </a:p>
                    <a:p>
                      <a:r>
                        <a:rPr lang="en-GB" sz="1000" b="0" dirty="0">
                          <a:solidFill>
                            <a:schemeClr val="tx1"/>
                          </a:solidFill>
                          <a:latin typeface="Arial"/>
                          <a:cs typeface="Arial"/>
                        </a:rPr>
                        <a:t>Ages 4-5</a:t>
                      </a:r>
                      <a:endParaRPr lang="cy-GB" sz="1000" b="0" dirty="0">
                        <a:solidFill>
                          <a:schemeClr val="tx1"/>
                        </a:solidFill>
                        <a:latin typeface="Arial"/>
                        <a:cs typeface="Arial"/>
                      </a:endParaRPr>
                    </a:p>
                    <a:p>
                      <a:endParaRPr lang="cy-GB" sz="10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000" b="1" dirty="0">
                          <a:solidFill>
                            <a:schemeClr val="tx1"/>
                          </a:solidFill>
                          <a:latin typeface="Arial"/>
                          <a:cs typeface="Arial"/>
                        </a:rPr>
                        <a:t>Maes Dysgu a Phrofiad / Area of Learning and Experience</a:t>
                      </a:r>
                      <a:r>
                        <a:rPr lang="cy-GB" sz="1000" b="0" dirty="0">
                          <a:solidFill>
                            <a:schemeClr val="tx1"/>
                          </a:solidFill>
                          <a:latin typeface="Arial"/>
                          <a:cs typeface="Arial"/>
                        </a:rPr>
                        <a:t>:</a:t>
                      </a:r>
                      <a:endParaRPr lang="en-GB" sz="1000" b="0" dirty="0">
                        <a:solidFill>
                          <a:schemeClr val="tx1"/>
                        </a:solidFill>
                        <a:latin typeface="Arial"/>
                        <a:cs typeface="Arial"/>
                      </a:endParaRPr>
                    </a:p>
                    <a:p>
                      <a:r>
                        <a:rPr lang="en-GB" sz="1000" b="0" dirty="0">
                          <a:solidFill>
                            <a:schemeClr val="tx1"/>
                          </a:solidFill>
                          <a:latin typeface="Arial"/>
                          <a:cs typeface="Arial"/>
                        </a:rPr>
                        <a:t>Throughout the introduction the children will have the chance to pair and share their previous knowledge on 2D shapes, activating their prior knowledge. </a:t>
                      </a:r>
                    </a:p>
                    <a:p>
                      <a:r>
                        <a:rPr lang="en-GB" sz="1000" b="0" dirty="0">
                          <a:solidFill>
                            <a:schemeClr val="tx1"/>
                          </a:solidFill>
                          <a:latin typeface="Arial"/>
                          <a:cs typeface="Arial"/>
                        </a:rPr>
                        <a:t>During the lesson activities, the children will have the chance to progress their fine motor skills, scissor skills, and also be able to gain deeper knowledge of their 2D shapes, alongside the Welsh terms for 2D shapes. </a:t>
                      </a:r>
                      <a:endParaRPr lang="cy-GB" sz="1000" b="0" dirty="0">
                        <a:solidFill>
                          <a:schemeClr val="tx1"/>
                        </a:solidFill>
                        <a:latin typeface="Arial"/>
                        <a:cs typeface="Arial"/>
                      </a:endParaRPr>
                    </a:p>
                    <a:p>
                      <a:endParaRPr lang="cy-GB" sz="10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000" b="1" dirty="0">
                          <a:solidFill>
                            <a:schemeClr val="tx1"/>
                          </a:solidFill>
                          <a:latin typeface="Arial"/>
                          <a:cs typeface="Arial"/>
                        </a:rPr>
                        <a:t>Amcan y wers / </a:t>
                      </a:r>
                      <a:r>
                        <a:rPr lang="cy-GB" sz="1000" b="1" dirty="0" err="1">
                          <a:solidFill>
                            <a:schemeClr val="tx1"/>
                          </a:solidFill>
                          <a:latin typeface="Arial"/>
                          <a:cs typeface="Arial"/>
                        </a:rPr>
                        <a:t>Aims</a:t>
                      </a:r>
                      <a:r>
                        <a:rPr lang="cy-GB" sz="1000" b="1" dirty="0">
                          <a:solidFill>
                            <a:schemeClr val="tx1"/>
                          </a:solidFill>
                          <a:latin typeface="Arial"/>
                          <a:cs typeface="Arial"/>
                        </a:rPr>
                        <a:t> of the </a:t>
                      </a:r>
                      <a:r>
                        <a:rPr lang="cy-GB" sz="1000" b="1" dirty="0" err="1">
                          <a:solidFill>
                            <a:schemeClr val="tx1"/>
                          </a:solidFill>
                          <a:latin typeface="Arial"/>
                          <a:cs typeface="Arial"/>
                        </a:rPr>
                        <a:t>lesson</a:t>
                      </a:r>
                      <a:r>
                        <a:rPr lang="cy-GB" sz="1000" b="0" dirty="0">
                          <a:solidFill>
                            <a:schemeClr val="tx1"/>
                          </a:solidFill>
                          <a:latin typeface="Arial"/>
                          <a:cs typeface="Arial"/>
                        </a:rPr>
                        <a:t>:</a:t>
                      </a:r>
                    </a:p>
                    <a:p>
                      <a:pPr marL="285750" indent="-285750">
                        <a:buFont typeface="Arial" panose="020B0604020202020204" pitchFamily="34" charset="0"/>
                        <a:buChar char="•"/>
                      </a:pPr>
                      <a:r>
                        <a:rPr lang="en-GB" sz="1000" b="0" dirty="0">
                          <a:solidFill>
                            <a:schemeClr val="tx1"/>
                          </a:solidFill>
                          <a:latin typeface="Arial"/>
                          <a:cs typeface="Arial"/>
                        </a:rPr>
                        <a:t>For the children to understand what a 2D shape is</a:t>
                      </a:r>
                    </a:p>
                    <a:p>
                      <a:pPr marL="285750" indent="-285750">
                        <a:buFont typeface="Arial" panose="020B0604020202020204" pitchFamily="34" charset="0"/>
                        <a:buChar char="•"/>
                      </a:pPr>
                      <a:r>
                        <a:rPr lang="en-GB" sz="1000" b="0" dirty="0">
                          <a:solidFill>
                            <a:schemeClr val="tx1"/>
                          </a:solidFill>
                          <a:latin typeface="Arial"/>
                          <a:cs typeface="Arial"/>
                        </a:rPr>
                        <a:t>To understand the Welsh terms for 2D shapes</a:t>
                      </a:r>
                    </a:p>
                    <a:p>
                      <a:pPr marL="285750" indent="-285750">
                        <a:buFont typeface="Arial" panose="020B0604020202020204" pitchFamily="34" charset="0"/>
                        <a:buChar char="•"/>
                      </a:pPr>
                      <a:r>
                        <a:rPr lang="en-GB" sz="1000" b="0" dirty="0">
                          <a:solidFill>
                            <a:schemeClr val="tx1"/>
                          </a:solidFill>
                          <a:latin typeface="Arial"/>
                          <a:cs typeface="Arial"/>
                        </a:rPr>
                        <a:t>To be able to tell different 2D shapes apart            </a:t>
                      </a:r>
                    </a:p>
                    <a:p>
                      <a:pPr marL="285750" indent="-285750">
                        <a:buFont typeface="Arial" panose="020B0604020202020204" pitchFamily="34" charset="0"/>
                        <a:buChar char="•"/>
                      </a:pPr>
                      <a:endParaRPr lang="en-GB" sz="1000" b="0" dirty="0">
                        <a:solidFill>
                          <a:schemeClr val="tx1"/>
                        </a:solidFill>
                        <a:latin typeface="Arial"/>
                        <a:cs typeface="Arial"/>
                      </a:endParaRPr>
                    </a:p>
                    <a:p>
                      <a:pPr marL="285750" indent="-285750">
                        <a:buFont typeface="Arial" panose="020B0604020202020204" pitchFamily="34" charset="0"/>
                        <a:buChar char="•"/>
                      </a:pPr>
                      <a:r>
                        <a:rPr lang="en-GB" sz="1000" b="0" dirty="0">
                          <a:solidFill>
                            <a:schemeClr val="tx1"/>
                          </a:solidFill>
                          <a:latin typeface="Arial"/>
                          <a:cs typeface="Arial"/>
                        </a:rPr>
                        <a:t>The children are expected to do this by: </a:t>
                      </a:r>
                    </a:p>
                    <a:p>
                      <a:pPr marL="285750" indent="-285750">
                        <a:buFont typeface="Arial" panose="020B0604020202020204" pitchFamily="34" charset="0"/>
                        <a:buChar char="•"/>
                      </a:pPr>
                      <a:r>
                        <a:rPr lang="en-GB" sz="1000" b="0" dirty="0">
                          <a:solidFill>
                            <a:schemeClr val="tx1"/>
                          </a:solidFill>
                          <a:latin typeface="Arial"/>
                          <a:cs typeface="Arial"/>
                        </a:rPr>
                        <a:t>Naming different shapes just by looking at a photo of them</a:t>
                      </a:r>
                    </a:p>
                    <a:p>
                      <a:pPr marL="285750" indent="-285750">
                        <a:buFont typeface="Arial" panose="020B0604020202020204" pitchFamily="34" charset="0"/>
                        <a:buChar char="•"/>
                      </a:pPr>
                      <a:r>
                        <a:rPr lang="en-GB" sz="1000" b="0" dirty="0">
                          <a:solidFill>
                            <a:schemeClr val="tx1"/>
                          </a:solidFill>
                          <a:latin typeface="Arial"/>
                          <a:cs typeface="Arial"/>
                        </a:rPr>
                        <a:t>Understand welsh terminology by naming the shapes</a:t>
                      </a:r>
                    </a:p>
                    <a:p>
                      <a:pPr marL="285750" indent="-285750">
                        <a:buFont typeface="Arial" panose="020B0604020202020204" pitchFamily="34" charset="0"/>
                        <a:buChar char="•"/>
                      </a:pPr>
                      <a:r>
                        <a:rPr lang="en-GB" sz="1000" b="0" dirty="0">
                          <a:solidFill>
                            <a:schemeClr val="tx1"/>
                          </a:solidFill>
                          <a:latin typeface="Arial"/>
                          <a:cs typeface="Arial"/>
                        </a:rPr>
                        <a:t>To be able to name and categorise the different  shapes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r h="2386053">
                <a:tc>
                  <a:txBody>
                    <a:bodyPr/>
                    <a:lstStyle/>
                    <a:p>
                      <a:r>
                        <a:rPr lang="cy-GB" sz="1000" b="1" dirty="0">
                          <a:solidFill>
                            <a:schemeClr val="tx1"/>
                          </a:solidFill>
                          <a:latin typeface="Arial"/>
                          <a:cs typeface="Arial"/>
                        </a:rPr>
                        <a:t>Gwybodaeth flaenorol / Previous knowledge</a:t>
                      </a:r>
                      <a:r>
                        <a:rPr lang="cy-GB" sz="1000" b="0" dirty="0">
                          <a:solidFill>
                            <a:schemeClr val="tx1"/>
                          </a:solidFill>
                          <a:latin typeface="Arial"/>
                          <a:cs typeface="Arial"/>
                        </a:rPr>
                        <a:t>:</a:t>
                      </a:r>
                      <a:r>
                        <a:rPr lang="en-GB" sz="1000" b="0" dirty="0">
                          <a:solidFill>
                            <a:schemeClr val="tx1"/>
                          </a:solidFill>
                          <a:latin typeface="Arial"/>
                          <a:cs typeface="Arial"/>
                        </a:rPr>
                        <a:t> </a:t>
                      </a:r>
                    </a:p>
                    <a:p>
                      <a:r>
                        <a:rPr lang="en-GB" sz="1000" b="0" i="0" u="none" strike="noStrike" dirty="0">
                          <a:solidFill>
                            <a:srgbClr val="000000"/>
                          </a:solidFill>
                          <a:effectLst/>
                          <a:latin typeface="Calibri" panose="020F0502020204030204" pitchFamily="34" charset="0"/>
                        </a:rPr>
                        <a:t>During the first part of my lesson, I will start assessing the children's prior knowledge on if they know what 2D shapes are and if they can name 2D shapes, I will be doing this by having a ‘Beth wyt ti’n gweld?’ On the board showing a range of 2D shapes, I will question the children with what they can see, expanding their knowledge on 2D shapes, and the Welsh terms for 2D shapes.  I will be using talk tokens and lollipop sticks to do this. I will then show a YouTube video all about 2D shapes in Welsh, enabling the children to gain a deeper understanding to different shapes and the Welsh terms. We will then get into our groups. </a:t>
                      </a:r>
                      <a:endParaRPr lang="cy-GB" sz="10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000" b="1" dirty="0">
                          <a:solidFill>
                            <a:schemeClr val="tx1"/>
                          </a:solidFill>
                          <a:latin typeface="Arial"/>
                          <a:cs typeface="Arial"/>
                        </a:rPr>
                        <a:t>Geirfa allweddol / </a:t>
                      </a:r>
                      <a:r>
                        <a:rPr lang="cy-GB" sz="1000" b="1" dirty="0" err="1">
                          <a:solidFill>
                            <a:schemeClr val="tx1"/>
                          </a:solidFill>
                          <a:latin typeface="Arial"/>
                          <a:cs typeface="Arial"/>
                        </a:rPr>
                        <a:t>Key</a:t>
                      </a:r>
                      <a:r>
                        <a:rPr lang="cy-GB" sz="1000" b="1" dirty="0">
                          <a:solidFill>
                            <a:schemeClr val="tx1"/>
                          </a:solidFill>
                          <a:latin typeface="Arial"/>
                          <a:cs typeface="Arial"/>
                        </a:rPr>
                        <a:t> </a:t>
                      </a:r>
                      <a:r>
                        <a:rPr lang="cy-GB" sz="1000" b="1" dirty="0" err="1">
                          <a:solidFill>
                            <a:schemeClr val="tx1"/>
                          </a:solidFill>
                          <a:latin typeface="Arial"/>
                          <a:cs typeface="Arial"/>
                        </a:rPr>
                        <a:t>vocabulary</a:t>
                      </a:r>
                      <a:r>
                        <a:rPr lang="cy-GB" sz="1000" b="1" dirty="0">
                          <a:solidFill>
                            <a:schemeClr val="tx1"/>
                          </a:solidFill>
                          <a:latin typeface="Arial"/>
                          <a:cs typeface="Arial"/>
                        </a:rPr>
                        <a:t>:</a:t>
                      </a:r>
                    </a:p>
                    <a:p>
                      <a:pPr rtl="0" fontAlgn="base"/>
                      <a:r>
                        <a:rPr lang="en-GB" sz="1000" b="0" dirty="0">
                          <a:solidFill>
                            <a:schemeClr val="tx1"/>
                          </a:solidFill>
                          <a:latin typeface="Arial"/>
                          <a:cs typeface="Arial"/>
                        </a:rPr>
                        <a:t>- </a:t>
                      </a:r>
                      <a:r>
                        <a:rPr lang="en-GB" sz="1000" b="0" i="0" u="none" strike="noStrike" dirty="0">
                          <a:solidFill>
                            <a:srgbClr val="000000"/>
                          </a:solidFill>
                          <a:effectLst/>
                          <a:latin typeface="Calibri" panose="020F0502020204030204" pitchFamily="34" charset="0"/>
                        </a:rPr>
                        <a:t>Circle- </a:t>
                      </a:r>
                      <a:r>
                        <a:rPr lang="en-GB" sz="1000" b="0" i="0" u="none" strike="noStrike" dirty="0" err="1">
                          <a:solidFill>
                            <a:srgbClr val="000000"/>
                          </a:solidFill>
                          <a:effectLst/>
                          <a:latin typeface="Calibri" panose="020F0502020204030204" pitchFamily="34" charset="0"/>
                        </a:rPr>
                        <a:t>cylch</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Triangle – </a:t>
                      </a:r>
                      <a:r>
                        <a:rPr lang="en-GB" sz="1000" b="0" i="0" u="none" strike="noStrike" dirty="0" err="1">
                          <a:solidFill>
                            <a:srgbClr val="000000"/>
                          </a:solidFill>
                          <a:effectLst/>
                          <a:latin typeface="Calibri" panose="020F0502020204030204" pitchFamily="34" charset="0"/>
                        </a:rPr>
                        <a:t>triongl</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Square – </a:t>
                      </a:r>
                      <a:r>
                        <a:rPr lang="en-GB" sz="1000" b="0" i="0" u="none" strike="noStrike" dirty="0" err="1">
                          <a:solidFill>
                            <a:srgbClr val="000000"/>
                          </a:solidFill>
                          <a:effectLst/>
                          <a:latin typeface="Calibri" panose="020F0502020204030204" pitchFamily="34" charset="0"/>
                        </a:rPr>
                        <a:t>sgwar</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Rectangle – </a:t>
                      </a:r>
                      <a:r>
                        <a:rPr lang="en-GB" sz="1000" b="0" i="0" u="none" strike="noStrike" dirty="0" err="1">
                          <a:solidFill>
                            <a:srgbClr val="000000"/>
                          </a:solidFill>
                          <a:effectLst/>
                          <a:latin typeface="Calibri" panose="020F0502020204030204" pitchFamily="34" charset="0"/>
                        </a:rPr>
                        <a:t>petryal</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Star – </a:t>
                      </a:r>
                      <a:r>
                        <a:rPr lang="en-GB" sz="1000" b="0" i="0" u="none" strike="noStrike" dirty="0" err="1">
                          <a:solidFill>
                            <a:srgbClr val="000000"/>
                          </a:solidFill>
                          <a:effectLst/>
                          <a:latin typeface="Calibri" panose="020F0502020204030204" pitchFamily="34" charset="0"/>
                        </a:rPr>
                        <a:t>seren</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Heart – </a:t>
                      </a:r>
                      <a:r>
                        <a:rPr lang="en-GB" sz="1000" b="0" i="0" u="none" strike="noStrike" dirty="0" err="1">
                          <a:solidFill>
                            <a:srgbClr val="000000"/>
                          </a:solidFill>
                          <a:effectLst/>
                          <a:latin typeface="Calibri" panose="020F0502020204030204" pitchFamily="34" charset="0"/>
                        </a:rPr>
                        <a:t>calon</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Oval – </a:t>
                      </a:r>
                      <a:r>
                        <a:rPr lang="en-GB" sz="1000" b="0" i="0" u="none" strike="noStrike" dirty="0" err="1">
                          <a:solidFill>
                            <a:srgbClr val="000000"/>
                          </a:solidFill>
                          <a:effectLst/>
                          <a:latin typeface="Calibri" panose="020F0502020204030204" pitchFamily="34" charset="0"/>
                        </a:rPr>
                        <a:t>hirgwrn</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Hexagon – </a:t>
                      </a:r>
                      <a:r>
                        <a:rPr lang="en-GB" sz="1000" b="0" i="0" u="none" strike="noStrike" dirty="0" err="1">
                          <a:solidFill>
                            <a:srgbClr val="000000"/>
                          </a:solidFill>
                          <a:effectLst/>
                          <a:latin typeface="Calibri" panose="020F0502020204030204" pitchFamily="34" charset="0"/>
                        </a:rPr>
                        <a:t>hecsagon</a:t>
                      </a:r>
                      <a:r>
                        <a:rPr lang="en-GB" sz="1000" b="0" i="0" u="none" strike="noStrike" dirty="0">
                          <a:solidFill>
                            <a:srgbClr val="000000"/>
                          </a:solidFill>
                          <a:effectLst/>
                          <a:latin typeface="Calibri" panose="020F0502020204030204" pitchFamily="34" charset="0"/>
                        </a:rPr>
                        <a:t>  </a:t>
                      </a:r>
                    </a:p>
                    <a:p>
                      <a:pPr rtl="0" fontAlgn="base"/>
                      <a:r>
                        <a:rPr lang="en-GB" sz="1000" b="0" i="0" u="none" strike="noStrike" dirty="0">
                          <a:solidFill>
                            <a:srgbClr val="000000"/>
                          </a:solidFill>
                          <a:effectLst/>
                          <a:latin typeface="Calibri" panose="020F0502020204030204" pitchFamily="34" charset="0"/>
                        </a:rPr>
                        <a:t>- Octagon  </a:t>
                      </a:r>
                    </a:p>
                    <a:p>
                      <a:pPr rtl="0" fontAlgn="base"/>
                      <a:r>
                        <a:rPr lang="en-GB" sz="1000" b="0" i="0" u="none" strike="noStrike" dirty="0">
                          <a:solidFill>
                            <a:srgbClr val="000000"/>
                          </a:solidFill>
                          <a:effectLst/>
                          <a:latin typeface="Calibri" panose="020F0502020204030204" pitchFamily="34" charset="0"/>
                        </a:rPr>
                        <a:t>- Pentagon  </a:t>
                      </a:r>
                    </a:p>
                    <a:p>
                      <a:endParaRPr lang="cy-GB" sz="1000" b="1" dirty="0">
                        <a:solidFill>
                          <a:schemeClr val="tx1"/>
                        </a:solidFill>
                        <a:latin typeface="Arial"/>
                        <a:cs typeface="Arial"/>
                      </a:endParaRPr>
                    </a:p>
                    <a:p>
                      <a:pPr lvl="0">
                        <a:buNone/>
                      </a:pPr>
                      <a:endParaRPr lang="cy-GB" sz="1000" b="1" dirty="0">
                        <a:solidFill>
                          <a:schemeClr val="tx1"/>
                        </a:solidFill>
                        <a:latin typeface="Arial"/>
                        <a:cs typeface="Arial"/>
                      </a:endParaRPr>
                    </a:p>
                    <a:p>
                      <a:r>
                        <a:rPr lang="cy-GB" sz="1000" b="1" dirty="0">
                          <a:solidFill>
                            <a:schemeClr val="tx1"/>
                          </a:solidFill>
                          <a:latin typeface="Arial"/>
                          <a:cs typeface="Arial"/>
                        </a:rPr>
                        <a:t>Ffocws iaith / </a:t>
                      </a:r>
                      <a:r>
                        <a:rPr lang="cy-GB" sz="1000" b="1" dirty="0" err="1">
                          <a:solidFill>
                            <a:schemeClr val="tx1"/>
                          </a:solidFill>
                          <a:latin typeface="Arial"/>
                          <a:cs typeface="Arial"/>
                        </a:rPr>
                        <a:t>Language</a:t>
                      </a:r>
                      <a:r>
                        <a:rPr lang="cy-GB" sz="1000" b="1" dirty="0">
                          <a:solidFill>
                            <a:schemeClr val="tx1"/>
                          </a:solidFill>
                          <a:latin typeface="Arial"/>
                          <a:cs typeface="Arial"/>
                        </a:rPr>
                        <a:t> </a:t>
                      </a:r>
                      <a:r>
                        <a:rPr lang="cy-GB" sz="1000" b="1" dirty="0" err="1">
                          <a:solidFill>
                            <a:schemeClr val="tx1"/>
                          </a:solidFill>
                          <a:latin typeface="Arial"/>
                          <a:cs typeface="Arial"/>
                        </a:rPr>
                        <a:t>focus</a:t>
                      </a:r>
                      <a:r>
                        <a:rPr lang="cy-GB" sz="1000" b="0" dirty="0">
                          <a:solidFill>
                            <a:schemeClr val="tx1"/>
                          </a:solidFill>
                          <a:latin typeface="Arial"/>
                          <a:cs typeface="Arial"/>
                        </a:rPr>
                        <a:t>:</a:t>
                      </a:r>
                    </a:p>
                    <a:p>
                      <a:r>
                        <a:rPr lang="en-GB" sz="1000" b="0" dirty="0">
                          <a:solidFill>
                            <a:schemeClr val="tx1"/>
                          </a:solidFill>
                          <a:latin typeface="Arial"/>
                          <a:cs typeface="Arial"/>
                        </a:rPr>
                        <a:t>I will be using the use of Welsh language throughout the introduction and lessons. </a:t>
                      </a:r>
                    </a:p>
                    <a:p>
                      <a:r>
                        <a:rPr lang="en-GB" sz="1000" b="0" dirty="0">
                          <a:solidFill>
                            <a:schemeClr val="tx1"/>
                          </a:solidFill>
                          <a:latin typeface="Arial"/>
                          <a:cs typeface="Arial"/>
                        </a:rPr>
                        <a:t>I will be questioning the children using Welsh vocabulary such as:</a:t>
                      </a:r>
                    </a:p>
                    <a:p>
                      <a:endParaRPr lang="en-GB" sz="1000" b="0" dirty="0">
                        <a:solidFill>
                          <a:schemeClr val="tx1"/>
                        </a:solidFill>
                        <a:latin typeface="Arial"/>
                        <a:cs typeface="Arial"/>
                      </a:endParaRPr>
                    </a:p>
                    <a:p>
                      <a:pPr rtl="0" fontAlgn="base"/>
                      <a:r>
                        <a:rPr lang="en-GB" sz="1000" b="0" i="0" u="none" strike="noStrike" dirty="0">
                          <a:solidFill>
                            <a:srgbClr val="000000"/>
                          </a:solidFill>
                          <a:effectLst/>
                          <a:latin typeface="Calibri" panose="020F0502020204030204" pitchFamily="34" charset="0"/>
                        </a:rPr>
                        <a:t>‘Beth wyt ti’n gweld?’ </a:t>
                      </a:r>
                      <a:endParaRPr lang="en-GB" sz="1000" b="0" i="0" u="none" strike="noStrike" dirty="0">
                        <a:solidFill>
                          <a:srgbClr val="000000"/>
                        </a:solidFill>
                        <a:effectLst/>
                        <a:latin typeface="Segoe UI" panose="020F0502020204030204" pitchFamily="34" charset="0"/>
                      </a:endParaRPr>
                    </a:p>
                    <a:p>
                      <a:pPr rtl="0" fontAlgn="base"/>
                      <a:r>
                        <a:rPr lang="en-GB" sz="1000" b="0" i="0" u="none" strike="noStrike" dirty="0">
                          <a:solidFill>
                            <a:srgbClr val="000000"/>
                          </a:solidFill>
                          <a:effectLst/>
                          <a:latin typeface="Calibri" panose="020F0502020204030204" pitchFamily="34" charset="0"/>
                        </a:rPr>
                        <a:t>‘Pa </a:t>
                      </a:r>
                      <a:r>
                        <a:rPr lang="en-GB" sz="1000" b="0" i="0" u="none" strike="noStrike" dirty="0" err="1">
                          <a:solidFill>
                            <a:srgbClr val="000000"/>
                          </a:solidFill>
                          <a:effectLst/>
                          <a:latin typeface="Calibri" panose="020F0502020204030204" pitchFamily="34" charset="0"/>
                        </a:rPr>
                        <a:t>shap</a:t>
                      </a:r>
                      <a:r>
                        <a:rPr lang="en-GB" sz="1000" b="0" i="0" u="none" strike="noStrike" dirty="0">
                          <a:solidFill>
                            <a:srgbClr val="000000"/>
                          </a:solidFill>
                          <a:effectLst/>
                          <a:latin typeface="Calibri" panose="020F0502020204030204" pitchFamily="34" charset="0"/>
                        </a:rPr>
                        <a:t> </a:t>
                      </a:r>
                      <a:r>
                        <a:rPr lang="en-GB" sz="1000" b="0" i="0" u="none" strike="noStrike" dirty="0" err="1">
                          <a:solidFill>
                            <a:srgbClr val="000000"/>
                          </a:solidFill>
                          <a:effectLst/>
                          <a:latin typeface="Calibri" panose="020F0502020204030204" pitchFamily="34" charset="0"/>
                        </a:rPr>
                        <a:t>ydy</a:t>
                      </a:r>
                      <a:r>
                        <a:rPr lang="en-GB" sz="1000" b="0" i="0" u="none" strike="noStrike" dirty="0">
                          <a:solidFill>
                            <a:srgbClr val="000000"/>
                          </a:solidFill>
                          <a:effectLst/>
                          <a:latin typeface="Calibri" panose="020F0502020204030204" pitchFamily="34" charset="0"/>
                        </a:rPr>
                        <a:t> </a:t>
                      </a:r>
                      <a:r>
                        <a:rPr lang="en-GB" sz="1000" b="0" i="0" u="none" strike="noStrike" dirty="0" err="1">
                          <a:solidFill>
                            <a:srgbClr val="000000"/>
                          </a:solidFill>
                          <a:effectLst/>
                          <a:latin typeface="Calibri" panose="020F0502020204030204" pitchFamily="34" charset="0"/>
                        </a:rPr>
                        <a:t>hwn</a:t>
                      </a:r>
                      <a:r>
                        <a:rPr lang="en-GB" sz="1000" b="0" i="0" u="none" strike="noStrike" dirty="0">
                          <a:solidFill>
                            <a:srgbClr val="000000"/>
                          </a:solidFill>
                          <a:effectLst/>
                          <a:latin typeface="Calibri" panose="020F0502020204030204" pitchFamily="34" charset="0"/>
                        </a:rPr>
                        <a:t>?’ </a:t>
                      </a:r>
                      <a:endParaRPr lang="en-GB" sz="1000" b="0" i="0" u="none" strike="noStrike" dirty="0">
                        <a:solidFill>
                          <a:srgbClr val="000000"/>
                        </a:solidFill>
                        <a:effectLst/>
                        <a:latin typeface="Segoe UI" panose="020F0502020204030204" pitchFamily="34" charset="0"/>
                      </a:endParaRPr>
                    </a:p>
                    <a:p>
                      <a:pPr rtl="0" fontAlgn="base"/>
                      <a:r>
                        <a:rPr lang="en-GB" sz="1000" b="0" i="0" u="none" strike="noStrike" dirty="0">
                          <a:solidFill>
                            <a:srgbClr val="000000"/>
                          </a:solidFill>
                          <a:effectLst/>
                          <a:latin typeface="Calibri" panose="020F0502020204030204" pitchFamily="34" charset="0"/>
                        </a:rPr>
                        <a:t>‘Pa </a:t>
                      </a:r>
                      <a:r>
                        <a:rPr lang="en-GB" sz="1000" b="0" i="0" u="none" strike="noStrike" dirty="0" err="1">
                          <a:solidFill>
                            <a:srgbClr val="000000"/>
                          </a:solidFill>
                          <a:effectLst/>
                          <a:latin typeface="Calibri" panose="020F0502020204030204" pitchFamily="34" charset="0"/>
                        </a:rPr>
                        <a:t>lliw</a:t>
                      </a:r>
                      <a:r>
                        <a:rPr lang="en-GB" sz="1000" b="0" i="0" u="none" strike="noStrike" dirty="0">
                          <a:solidFill>
                            <a:srgbClr val="000000"/>
                          </a:solidFill>
                          <a:effectLst/>
                          <a:latin typeface="Calibri" panose="020F0502020204030204" pitchFamily="34" charset="0"/>
                        </a:rPr>
                        <a:t>?’ </a:t>
                      </a:r>
                      <a:endParaRPr lang="en-GB" sz="1000" b="0" i="0" u="none" strike="noStrike" dirty="0">
                        <a:solidFill>
                          <a:srgbClr val="000000"/>
                        </a:solidFill>
                        <a:effectLst/>
                        <a:latin typeface="Segoe UI" panose="020F0502020204030204" pitchFamily="34" charset="0"/>
                      </a:endParaRPr>
                    </a:p>
                    <a:p>
                      <a:pPr rtl="0" fontAlgn="base"/>
                      <a:r>
                        <a:rPr lang="en-GB" sz="1000" b="0" i="0" u="none" strike="noStrike" dirty="0">
                          <a:solidFill>
                            <a:srgbClr val="000000"/>
                          </a:solidFill>
                          <a:effectLst/>
                          <a:latin typeface="Calibri" panose="020F0502020204030204" pitchFamily="34" charset="0"/>
                        </a:rPr>
                        <a:t>‘</a:t>
                      </a:r>
                      <a:r>
                        <a:rPr lang="en-GB" sz="1000" b="0" i="0" u="none" strike="noStrike" dirty="0" err="1">
                          <a:solidFill>
                            <a:srgbClr val="000000"/>
                          </a:solidFill>
                          <a:effectLst/>
                          <a:latin typeface="Calibri" panose="020F0502020204030204" pitchFamily="34" charset="0"/>
                        </a:rPr>
                        <a:t>beth</a:t>
                      </a:r>
                      <a:r>
                        <a:rPr lang="en-GB" sz="1000" b="0" i="0" u="none" strike="noStrike" dirty="0">
                          <a:solidFill>
                            <a:srgbClr val="000000"/>
                          </a:solidFill>
                          <a:effectLst/>
                          <a:latin typeface="Calibri" panose="020F0502020204030204" pitchFamily="34" charset="0"/>
                        </a:rPr>
                        <a:t> </a:t>
                      </a:r>
                      <a:r>
                        <a:rPr lang="en-GB" sz="1000" b="0" i="0" u="none" strike="noStrike" dirty="0" err="1">
                          <a:solidFill>
                            <a:srgbClr val="000000"/>
                          </a:solidFill>
                          <a:effectLst/>
                          <a:latin typeface="Calibri" panose="020F0502020204030204" pitchFamily="34" charset="0"/>
                        </a:rPr>
                        <a:t>ydy</a:t>
                      </a:r>
                      <a:r>
                        <a:rPr lang="en-GB" sz="1000" b="0" i="0" u="none" strike="noStrike" dirty="0">
                          <a:solidFill>
                            <a:srgbClr val="000000"/>
                          </a:solidFill>
                          <a:effectLst/>
                          <a:latin typeface="Calibri" panose="020F0502020204030204" pitchFamily="34" charset="0"/>
                        </a:rPr>
                        <a:t> circle </a:t>
                      </a:r>
                      <a:r>
                        <a:rPr lang="en-GB" sz="1000" b="0" i="0" u="none" strike="noStrike" dirty="0" err="1">
                          <a:solidFill>
                            <a:srgbClr val="000000"/>
                          </a:solidFill>
                          <a:effectLst/>
                          <a:latin typeface="Calibri" panose="020F0502020204030204" pitchFamily="34" charset="0"/>
                        </a:rPr>
                        <a:t>yn</a:t>
                      </a:r>
                      <a:r>
                        <a:rPr lang="en-GB" sz="1000" b="0" i="0" u="none" strike="noStrike" dirty="0">
                          <a:solidFill>
                            <a:srgbClr val="000000"/>
                          </a:solidFill>
                          <a:effectLst/>
                          <a:latin typeface="Calibri" panose="020F0502020204030204" pitchFamily="34" charset="0"/>
                        </a:rPr>
                        <a:t> </a:t>
                      </a:r>
                      <a:r>
                        <a:rPr lang="en-GB" sz="1000" b="0" i="0" u="none" strike="noStrike" dirty="0" err="1">
                          <a:solidFill>
                            <a:srgbClr val="000000"/>
                          </a:solidFill>
                          <a:effectLst/>
                          <a:latin typeface="Calibri" panose="020F0502020204030204" pitchFamily="34" charset="0"/>
                        </a:rPr>
                        <a:t>gymreag</a:t>
                      </a:r>
                      <a:r>
                        <a:rPr lang="en-GB" sz="1000" b="0" i="0" u="none" strike="noStrike" dirty="0">
                          <a:solidFill>
                            <a:srgbClr val="000000"/>
                          </a:solidFill>
                          <a:effectLst/>
                          <a:latin typeface="Calibri" panose="020F0502020204030204" pitchFamily="34" charset="0"/>
                        </a:rPr>
                        <a:t>?’</a:t>
                      </a:r>
                    </a:p>
                    <a:p>
                      <a:pPr rtl="0" fontAlgn="base"/>
                      <a:endParaRPr lang="en-GB" sz="1000" b="0" i="0" u="none" strike="noStrike" dirty="0">
                        <a:solidFill>
                          <a:srgbClr val="000000"/>
                        </a:solidFill>
                        <a:effectLst/>
                        <a:latin typeface="Calibri" panose="020F0502020204030204" pitchFamily="34" charset="0"/>
                      </a:endParaRPr>
                    </a:p>
                    <a:p>
                      <a:pPr rtl="0" fontAlgn="base"/>
                      <a:r>
                        <a:rPr lang="en-GB" sz="1000" b="0" i="0" u="none" strike="noStrike" dirty="0">
                          <a:solidFill>
                            <a:srgbClr val="000000"/>
                          </a:solidFill>
                          <a:effectLst/>
                          <a:latin typeface="Calibri" panose="020F0502020204030204" pitchFamily="34" charset="0"/>
                        </a:rPr>
                        <a:t>The children will be expected to know their 2D shapes in Welsh, as well as the colour of the shape shown, and answer the questions given to them. I will have prompt cards available to look at, if the children find this difficult. The cards will have the picture of the shape, alongside the English and Welsh term for the shape. </a:t>
                      </a:r>
                      <a:endParaRPr lang="en-GB" sz="1000" b="0" i="0" u="none" strike="noStrike" dirty="0">
                        <a:solidFill>
                          <a:srgbClr val="000000"/>
                        </a:solidFill>
                        <a:effectLst/>
                        <a:latin typeface="Segoe UI" panose="020F0502020204030204" pitchFamily="34" charset="0"/>
                      </a:endParaRPr>
                    </a:p>
                    <a:p>
                      <a:endParaRPr lang="cy-GB" sz="10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000" b="1" dirty="0">
                          <a:solidFill>
                            <a:schemeClr val="tx1"/>
                          </a:solidFill>
                          <a:latin typeface="Arial"/>
                          <a:cs typeface="Arial"/>
                        </a:rPr>
                        <a:t>Gweithgareddau addysgu a dysgu / Teaching and Learning Activities</a:t>
                      </a:r>
                      <a:r>
                        <a:rPr lang="en-GB" sz="1000" b="1" dirty="0">
                          <a:solidFill>
                            <a:schemeClr val="tx1"/>
                          </a:solidFill>
                          <a:latin typeface="Arial"/>
                          <a:cs typeface="Arial"/>
                        </a:rPr>
                        <a:t>:</a:t>
                      </a:r>
                    </a:p>
                    <a:p>
                      <a:endParaRPr lang="en-GB" sz="1000" b="0" dirty="0">
                        <a:solidFill>
                          <a:schemeClr val="tx1"/>
                        </a:solidFill>
                        <a:latin typeface="Arial"/>
                        <a:cs typeface="Arial"/>
                      </a:endParaRPr>
                    </a:p>
                    <a:p>
                      <a:r>
                        <a:rPr lang="en-GB" sz="1000" b="0" i="0" u="none" strike="noStrike" dirty="0">
                          <a:solidFill>
                            <a:srgbClr val="000000"/>
                          </a:solidFill>
                          <a:effectLst/>
                          <a:latin typeface="Calibri" panose="020F0502020204030204" pitchFamily="34" charset="0"/>
                        </a:rPr>
                        <a:t>Once my group are sat at the table, I will explain to the children what we will be doing in today's session. I have a range of Easter themed activities planned, including matching the Easter eggs with different 2D  shapes on, into the correct basket, cutting and sticking different 2D shapes to the correct column, match one half of the Easter egg to the other with the same shape, and count how many circles, rectangles, squares etc you can see in the three photos chosen. The activities chosen for each group will vary depending on their ability. I will encourage the children to be like Ambitious Anwen throughout. If needed, to extend my lesson I will ask the children to draw different 2D shapes on a white board. </a:t>
                      </a:r>
                      <a:endParaRPr lang="cy-GB" sz="10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300836"/>
                  </a:ext>
                </a:extLst>
              </a:tr>
              <a:tr h="2628397">
                <a:tc>
                  <a:txBody>
                    <a:bodyPr/>
                    <a:lstStyle/>
                    <a:p>
                      <a:r>
                        <a:rPr lang="en-GB" sz="1000" b="1" dirty="0">
                          <a:solidFill>
                            <a:schemeClr val="tx1"/>
                          </a:solidFill>
                          <a:latin typeface="Arial"/>
                          <a:cs typeface="Arial"/>
                        </a:rPr>
                        <a:t>Ad</a:t>
                      </a:r>
                      <a:r>
                        <a:rPr lang="cy-GB" sz="1000" b="1" dirty="0">
                          <a:solidFill>
                            <a:schemeClr val="tx1"/>
                          </a:solidFill>
                          <a:latin typeface="Arial"/>
                          <a:cs typeface="Arial"/>
                        </a:rPr>
                        <a:t>noddau / Resources</a:t>
                      </a:r>
                      <a:r>
                        <a:rPr lang="cy-GB" sz="1000" b="0" dirty="0">
                          <a:solidFill>
                            <a:schemeClr val="tx1"/>
                          </a:solidFill>
                          <a:latin typeface="Arial"/>
                          <a:cs typeface="Arial"/>
                        </a:rPr>
                        <a:t>:</a:t>
                      </a:r>
                      <a:endParaRPr lang="en-GB" sz="1000" b="0" dirty="0">
                        <a:solidFill>
                          <a:schemeClr val="tx1"/>
                        </a:solidFill>
                        <a:latin typeface="Arial"/>
                        <a:cs typeface="Arial"/>
                      </a:endParaRPr>
                    </a:p>
                    <a:p>
                      <a:pPr marL="285750" indent="-285750">
                        <a:buFontTx/>
                        <a:buChar char="-"/>
                      </a:pPr>
                      <a:r>
                        <a:rPr lang="en-GB" sz="1000" b="0" dirty="0">
                          <a:solidFill>
                            <a:schemeClr val="tx1"/>
                          </a:solidFill>
                          <a:latin typeface="Arial"/>
                          <a:cs typeface="Arial"/>
                        </a:rPr>
                        <a:t>Talk tokens </a:t>
                      </a:r>
                    </a:p>
                    <a:p>
                      <a:pPr marL="285750" indent="-285750">
                        <a:buFontTx/>
                        <a:buChar char="-"/>
                      </a:pPr>
                      <a:r>
                        <a:rPr lang="en-GB" sz="1000" b="0" dirty="0">
                          <a:solidFill>
                            <a:schemeClr val="tx1"/>
                          </a:solidFill>
                          <a:latin typeface="Arial"/>
                          <a:cs typeface="Arial"/>
                        </a:rPr>
                        <a:t>Lollipop sticks </a:t>
                      </a:r>
                    </a:p>
                    <a:p>
                      <a:pPr marL="285750" indent="-285750">
                        <a:buFontTx/>
                        <a:buChar char="-"/>
                      </a:pPr>
                      <a:r>
                        <a:rPr lang="en-GB" sz="1000" b="0" dirty="0">
                          <a:solidFill>
                            <a:schemeClr val="tx1"/>
                          </a:solidFill>
                          <a:latin typeface="Arial"/>
                          <a:cs typeface="Arial"/>
                        </a:rPr>
                        <a:t>Beth wyt ti’n gweld </a:t>
                      </a:r>
                    </a:p>
                    <a:p>
                      <a:pPr marL="285750" indent="-285750">
                        <a:buFontTx/>
                        <a:buChar char="-"/>
                      </a:pPr>
                      <a:r>
                        <a:rPr lang="en-GB" sz="1000" b="0" dirty="0">
                          <a:solidFill>
                            <a:schemeClr val="tx1"/>
                          </a:solidFill>
                          <a:latin typeface="Arial"/>
                          <a:cs typeface="Arial"/>
                        </a:rPr>
                        <a:t>YouTube video on 2D shapes</a:t>
                      </a:r>
                    </a:p>
                    <a:p>
                      <a:pPr marL="285750" indent="-285750">
                        <a:buFontTx/>
                        <a:buChar char="-"/>
                      </a:pPr>
                      <a:r>
                        <a:rPr lang="en-GB" sz="1000" b="0" dirty="0">
                          <a:solidFill>
                            <a:schemeClr val="tx1"/>
                          </a:solidFill>
                          <a:latin typeface="Arial"/>
                          <a:cs typeface="Arial"/>
                        </a:rPr>
                        <a:t>2D shape cards/Welsh terms</a:t>
                      </a:r>
                    </a:p>
                    <a:p>
                      <a:pPr marL="285750" indent="-285750">
                        <a:buFontTx/>
                        <a:buChar char="-"/>
                      </a:pPr>
                      <a:r>
                        <a:rPr lang="en-GB" sz="1000" b="0" dirty="0">
                          <a:solidFill>
                            <a:schemeClr val="tx1"/>
                          </a:solidFill>
                          <a:latin typeface="Arial"/>
                          <a:cs typeface="Arial"/>
                        </a:rPr>
                        <a:t>Work sheets</a:t>
                      </a:r>
                    </a:p>
                    <a:p>
                      <a:pPr marL="285750" indent="-285750">
                        <a:buFontTx/>
                        <a:buChar char="-"/>
                      </a:pPr>
                      <a:r>
                        <a:rPr lang="en-GB" sz="1000" b="0" dirty="0">
                          <a:solidFill>
                            <a:schemeClr val="tx1"/>
                          </a:solidFill>
                          <a:latin typeface="Arial"/>
                          <a:cs typeface="Arial"/>
                        </a:rPr>
                        <a:t>Laminated eggs and baskets</a:t>
                      </a:r>
                    </a:p>
                    <a:p>
                      <a:pPr marL="285750" indent="-285750">
                        <a:buFontTx/>
                        <a:buChar char="-"/>
                      </a:pPr>
                      <a:r>
                        <a:rPr lang="en-GB" sz="1000" b="0" dirty="0">
                          <a:solidFill>
                            <a:schemeClr val="tx1"/>
                          </a:solidFill>
                          <a:latin typeface="Arial"/>
                          <a:cs typeface="Arial"/>
                        </a:rPr>
                        <a:t>Scissors </a:t>
                      </a:r>
                    </a:p>
                    <a:p>
                      <a:pPr marL="285750" indent="-285750">
                        <a:buFontTx/>
                        <a:buChar char="-"/>
                      </a:pPr>
                      <a:r>
                        <a:rPr lang="en-GB" sz="1000" b="0" dirty="0">
                          <a:solidFill>
                            <a:schemeClr val="tx1"/>
                          </a:solidFill>
                          <a:latin typeface="Arial"/>
                          <a:cs typeface="Arial"/>
                        </a:rPr>
                        <a:t>Glue</a:t>
                      </a:r>
                    </a:p>
                    <a:p>
                      <a:pPr marL="285750" indent="-285750">
                        <a:buFontTx/>
                        <a:buChar char="-"/>
                      </a:pPr>
                      <a:r>
                        <a:rPr lang="en-GB" sz="1000" b="0" dirty="0">
                          <a:solidFill>
                            <a:schemeClr val="tx1"/>
                          </a:solidFill>
                          <a:latin typeface="Arial"/>
                          <a:cs typeface="Arial"/>
                        </a:rPr>
                        <a:t>Pencils</a:t>
                      </a:r>
                    </a:p>
                    <a:p>
                      <a:pPr marL="285750" indent="-285750">
                        <a:buFontTx/>
                        <a:buChar char="-"/>
                      </a:pPr>
                      <a:r>
                        <a:rPr lang="en-GB" sz="1000" b="0" dirty="0">
                          <a:solidFill>
                            <a:schemeClr val="tx1"/>
                          </a:solidFill>
                          <a:latin typeface="Arial"/>
                          <a:cs typeface="Arial"/>
                        </a:rPr>
                        <a:t>Whiteboard and whiteboard pens</a:t>
                      </a:r>
                      <a:endParaRPr lang="cy-GB" sz="10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97145260"/>
                  </a:ext>
                </a:extLst>
              </a:tr>
            </a:tbl>
          </a:graphicData>
        </a:graphic>
      </p:graphicFrame>
      <p:pic>
        <p:nvPicPr>
          <p:cNvPr id="2" name="Picture 1">
            <a:extLst>
              <a:ext uri="{FF2B5EF4-FFF2-40B4-BE49-F238E27FC236}">
                <a16:creationId xmlns:a16="http://schemas.microsoft.com/office/drawing/2014/main" id="{F8816EA3-B307-DCC1-ADA6-C3A760AD3018}"/>
              </a:ext>
            </a:extLst>
          </p:cNvPr>
          <p:cNvPicPr>
            <a:picLocks noChangeAspect="1"/>
          </p:cNvPicPr>
          <p:nvPr/>
        </p:nvPicPr>
        <p:blipFill rotWithShape="1">
          <a:blip r:embed="rId2"/>
          <a:srcRect t="16882" b="13406"/>
          <a:stretch/>
        </p:blipFill>
        <p:spPr>
          <a:xfrm>
            <a:off x="0" y="6629890"/>
            <a:ext cx="12192000" cy="261610"/>
          </a:xfrm>
          <a:prstGeom prst="rect">
            <a:avLst/>
          </a:prstGeom>
        </p:spPr>
      </p:pic>
      <p:sp>
        <p:nvSpPr>
          <p:cNvPr id="3" name="TextBox 2">
            <a:extLst>
              <a:ext uri="{FF2B5EF4-FFF2-40B4-BE49-F238E27FC236}">
                <a16:creationId xmlns:a16="http://schemas.microsoft.com/office/drawing/2014/main" id="{FD82EBB6-618D-C1AA-2CB2-E1A2264D3154}"/>
              </a:ext>
            </a:extLst>
          </p:cNvPr>
          <p:cNvSpPr txBox="1"/>
          <p:nvPr/>
        </p:nvSpPr>
        <p:spPr>
          <a:xfrm>
            <a:off x="2225935" y="0"/>
            <a:ext cx="7500790" cy="261610"/>
          </a:xfrm>
          <a:prstGeom prst="rect">
            <a:avLst/>
          </a:prstGeom>
          <a:noFill/>
        </p:spPr>
        <p:txBody>
          <a:bodyPr wrap="square" rtlCol="0">
            <a:spAutoFit/>
          </a:bodyPr>
          <a:lstStyle/>
          <a:p>
            <a:pPr algn="ctr"/>
            <a:r>
              <a:rPr lang="cy-GB" sz="1100" b="1" dirty="0">
                <a:latin typeface="Arial" panose="020B0604020202020204" pitchFamily="34" charset="0"/>
                <a:cs typeface="Arial" panose="020B0604020202020204" pitchFamily="34" charset="0"/>
              </a:rPr>
              <a:t>Cynllun gwers / lesson plan</a:t>
            </a:r>
          </a:p>
        </p:txBody>
      </p:sp>
    </p:spTree>
    <p:extLst>
      <p:ext uri="{BB962C8B-B14F-4D97-AF65-F5344CB8AC3E}">
        <p14:creationId xmlns:p14="http://schemas.microsoft.com/office/powerpoint/2010/main" val="41775170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12939</TotalTime>
  <Words>61</Words>
  <Application>Microsoft Office PowerPoint</Application>
  <PresentationFormat>Widescreen</PresentationFormat>
  <Paragraphs>14</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Evie Davies (2404663)</cp:lastModifiedBy>
  <cp:revision>102</cp:revision>
  <cp:lastPrinted>2021-10-08T07:29:29Z</cp:lastPrinted>
  <dcterms:created xsi:type="dcterms:W3CDTF">2021-09-26T10:48:16Z</dcterms:created>
  <dcterms:modified xsi:type="dcterms:W3CDTF">2025-05-06T09:39:10Z</dcterms:modified>
</cp:coreProperties>
</file>