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3399"/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7" d="100"/>
          <a:sy n="47" d="100"/>
        </p:scale>
        <p:origin x="-1003" y="3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0D41E-0B79-42A2-AF16-ECAE84833C42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8B12-12FB-44C4-949C-740E07E0BE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0D41E-0B79-42A2-AF16-ECAE84833C42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8B12-12FB-44C4-949C-740E07E0BE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0D41E-0B79-42A2-AF16-ECAE84833C42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8B12-12FB-44C4-949C-740E07E0BE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0D41E-0B79-42A2-AF16-ECAE84833C42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8B12-12FB-44C4-949C-740E07E0BE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0D41E-0B79-42A2-AF16-ECAE84833C42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8B12-12FB-44C4-949C-740E07E0BE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0D41E-0B79-42A2-AF16-ECAE84833C42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8B12-12FB-44C4-949C-740E07E0BE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0D41E-0B79-42A2-AF16-ECAE84833C42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8B12-12FB-44C4-949C-740E07E0BE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0D41E-0B79-42A2-AF16-ECAE84833C42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8B12-12FB-44C4-949C-740E07E0BE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0D41E-0B79-42A2-AF16-ECAE84833C42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8B12-12FB-44C4-949C-740E07E0BE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0D41E-0B79-42A2-AF16-ECAE84833C42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8B12-12FB-44C4-949C-740E07E0BE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0D41E-0B79-42A2-AF16-ECAE84833C42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68B12-12FB-44C4-949C-740E07E0BE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60D41E-0B79-42A2-AF16-ECAE84833C42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568B12-12FB-44C4-949C-740E07E0BEB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ducationcorner.com/bullying-facts-statistics-and-prevention.html.%20Last%20accessed%2015/1/2021" TargetMode="External"/><Relationship Id="rId2" Type="http://schemas.openxmlformats.org/officeDocument/2006/relationships/hyperlink" Target="https://www.simplypsychology.org/Bronfenbrenner.html.%20Last%20accessed%2015/1/2021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Oval 52"/>
          <p:cNvSpPr/>
          <p:nvPr/>
        </p:nvSpPr>
        <p:spPr>
          <a:xfrm rot="21315931">
            <a:off x="642048" y="5018128"/>
            <a:ext cx="2787177" cy="143757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26" name="WordArt 2"/>
          <p:cNvSpPr>
            <a:spLocks noChangeArrowheads="1" noChangeShapeType="1" noTextEdit="1"/>
          </p:cNvSpPr>
          <p:nvPr/>
        </p:nvSpPr>
        <p:spPr bwMode="auto">
          <a:xfrm>
            <a:off x="381000" y="304800"/>
            <a:ext cx="1676400" cy="1066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GB" sz="3600" kern="10" spc="0" dirty="0" smtClean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chemeClr val="bg1">
                    <a:lumMod val="95000"/>
                  </a:scheme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ST     P</a:t>
            </a:r>
            <a:endParaRPr lang="en-GB" sz="3600" kern="10" spc="0" dirty="0">
              <a:ln w="12700">
                <a:solidFill>
                  <a:srgbClr val="3333CC"/>
                </a:solidFill>
                <a:round/>
                <a:headEnd/>
                <a:tailEnd/>
              </a:ln>
              <a:solidFill>
                <a:schemeClr val="bg1">
                  <a:lumMod val="95000"/>
                </a:scheme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rial Black"/>
            </a:endParaRPr>
          </a:p>
        </p:txBody>
      </p:sp>
      <p:sp>
        <p:nvSpPr>
          <p:cNvPr id="1027" name="WordArt 3"/>
          <p:cNvSpPr>
            <a:spLocks noChangeArrowheads="1" noChangeShapeType="1" noTextEdit="1"/>
          </p:cNvSpPr>
          <p:nvPr/>
        </p:nvSpPr>
        <p:spPr bwMode="auto">
          <a:xfrm>
            <a:off x="0" y="1295401"/>
            <a:ext cx="2971800" cy="1524000"/>
          </a:xfrm>
          <a:prstGeom prst="rect">
            <a:avLst/>
          </a:prstGeom>
          <a:ln>
            <a:noFill/>
          </a:ln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GB" sz="3600" kern="10" spc="0" dirty="0" smtClean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BULLYING</a:t>
            </a:r>
            <a:r>
              <a:rPr lang="en-GB" sz="3600" kern="10" spc="0" dirty="0" smtClean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chemeClr val="bg1">
                    <a:lumMod val="95000"/>
                  </a:scheme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 </a:t>
            </a:r>
            <a:endParaRPr lang="en-GB" sz="3600" kern="10" spc="0" dirty="0">
              <a:ln w="12700">
                <a:solidFill>
                  <a:srgbClr val="3333CC"/>
                </a:solidFill>
                <a:round/>
                <a:headEnd/>
                <a:tailEnd/>
              </a:ln>
              <a:solidFill>
                <a:schemeClr val="bg1">
                  <a:lumMod val="95000"/>
                </a:scheme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rial Black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28600" y="6858000"/>
            <a:ext cx="3886200" cy="198120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92D050"/>
              </a:solidFill>
            </a:endParaRPr>
          </a:p>
        </p:txBody>
      </p:sp>
      <p:pic>
        <p:nvPicPr>
          <p:cNvPr id="11" name="Picture 10" descr="Maslow's Hierarchy of Needs | Simply Psychology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7010400"/>
            <a:ext cx="20574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 descr="What is Bronfenbrenner's Ecological Systems Theory? - The Psychology Notes  Headquarters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38400" y="7086600"/>
            <a:ext cx="1524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&quot;No&quot; Symbol 28"/>
          <p:cNvSpPr/>
          <p:nvPr/>
        </p:nvSpPr>
        <p:spPr>
          <a:xfrm>
            <a:off x="990600" y="457200"/>
            <a:ext cx="685800" cy="838200"/>
          </a:xfrm>
          <a:prstGeom prst="noSmoking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0066"/>
              </a:solidFill>
            </a:endParaRPr>
          </a:p>
        </p:txBody>
      </p:sp>
      <p:sp>
        <p:nvSpPr>
          <p:cNvPr id="26" name="Oval 25"/>
          <p:cNvSpPr/>
          <p:nvPr/>
        </p:nvSpPr>
        <p:spPr>
          <a:xfrm rot="20746320">
            <a:off x="3523856" y="1190785"/>
            <a:ext cx="1752600" cy="9906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rgbClr val="FF0066"/>
                </a:solidFill>
              </a:rPr>
              <a:t>Physical bullying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 rot="20746320">
            <a:off x="3904856" y="200186"/>
            <a:ext cx="1752600" cy="9906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rgbClr val="FF0066"/>
                </a:solidFill>
              </a:rPr>
              <a:t>Cyber bullying</a:t>
            </a:r>
            <a:endParaRPr lang="en-GB" dirty="0"/>
          </a:p>
        </p:txBody>
      </p:sp>
      <p:sp>
        <p:nvSpPr>
          <p:cNvPr id="32" name="Horizontal Scroll 31"/>
          <p:cNvSpPr/>
          <p:nvPr/>
        </p:nvSpPr>
        <p:spPr>
          <a:xfrm>
            <a:off x="4267200" y="6858000"/>
            <a:ext cx="2286000" cy="1981200"/>
          </a:xfrm>
          <a:prstGeom prst="horizontalScroll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5715000" y="1"/>
            <a:ext cx="1143000" cy="64633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accent4">
                    <a:lumMod val="75000"/>
                  </a:schemeClr>
                </a:solidFill>
                <a:latin typeface="Comic Sans MS" pitchFamily="66" charset="0"/>
              </a:rPr>
              <a:t>Types of Bullying </a:t>
            </a:r>
            <a:endParaRPr lang="en-GB" dirty="0">
              <a:solidFill>
                <a:schemeClr val="accent4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7" name="Vertical Scroll 36"/>
          <p:cNvSpPr/>
          <p:nvPr/>
        </p:nvSpPr>
        <p:spPr>
          <a:xfrm rot="5400000">
            <a:off x="2933700" y="2933700"/>
            <a:ext cx="4267200" cy="2971800"/>
          </a:xfrm>
          <a:prstGeom prst="verticalScroll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Box 34"/>
          <p:cNvSpPr txBox="1"/>
          <p:nvPr/>
        </p:nvSpPr>
        <p:spPr>
          <a:xfrm>
            <a:off x="3657600" y="2514600"/>
            <a:ext cx="26670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b="1" dirty="0" smtClean="0"/>
          </a:p>
          <a:p>
            <a:r>
              <a:rPr lang="en-GB" b="1" dirty="0" smtClean="0">
                <a:solidFill>
                  <a:srgbClr val="FF0000"/>
                </a:solidFill>
              </a:rPr>
              <a:t>A</a:t>
            </a:r>
            <a:r>
              <a:rPr lang="en-GB" b="1" dirty="0" smtClean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en-GB" b="1" dirty="0" smtClean="0">
                <a:solidFill>
                  <a:srgbClr val="FFC000"/>
                </a:solidFill>
              </a:rPr>
              <a:t>B</a:t>
            </a:r>
            <a:r>
              <a:rPr lang="en-GB" b="1" dirty="0" smtClean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en-GB" b="1" dirty="0" smtClean="0">
                <a:solidFill>
                  <a:srgbClr val="00B0F0"/>
                </a:solidFill>
              </a:rPr>
              <a:t>C</a:t>
            </a:r>
            <a:r>
              <a:rPr lang="en-GB" b="1" dirty="0" smtClean="0">
                <a:solidFill>
                  <a:schemeClr val="bg1">
                    <a:lumMod val="75000"/>
                  </a:schemeClr>
                </a:solidFill>
              </a:rPr>
              <a:t>’S  of bullying</a:t>
            </a:r>
          </a:p>
          <a:p>
            <a:r>
              <a:rPr lang="en-GB" b="1" dirty="0" smtClean="0">
                <a:solidFill>
                  <a:srgbClr val="FF0000"/>
                </a:solidFill>
              </a:rPr>
              <a:t>A</a:t>
            </a:r>
            <a:r>
              <a:rPr lang="en-GB" b="1" dirty="0" smtClean="0">
                <a:solidFill>
                  <a:schemeClr val="bg1">
                    <a:lumMod val="75000"/>
                  </a:schemeClr>
                </a:solidFill>
              </a:rPr>
              <a:t>wareness- Be aware of  the signs of bullying and how to support.</a:t>
            </a:r>
          </a:p>
          <a:p>
            <a:r>
              <a:rPr lang="en-GB" b="1" dirty="0" smtClean="0">
                <a:solidFill>
                  <a:srgbClr val="FFC000"/>
                </a:solidFill>
              </a:rPr>
              <a:t>B</a:t>
            </a:r>
            <a:r>
              <a:rPr lang="en-GB" b="1" dirty="0" smtClean="0">
                <a:solidFill>
                  <a:schemeClr val="bg1">
                    <a:lumMod val="75000"/>
                  </a:schemeClr>
                </a:solidFill>
              </a:rPr>
              <a:t>ullying- Know the different types, the causes and the policies. </a:t>
            </a:r>
          </a:p>
          <a:p>
            <a:r>
              <a:rPr lang="en-GB" b="1" dirty="0" smtClean="0">
                <a:solidFill>
                  <a:srgbClr val="00B0F0"/>
                </a:solidFill>
              </a:rPr>
              <a:t>C</a:t>
            </a:r>
            <a:r>
              <a:rPr lang="en-GB" b="1" dirty="0" smtClean="0">
                <a:solidFill>
                  <a:schemeClr val="bg1">
                    <a:lumMod val="85000"/>
                  </a:schemeClr>
                </a:solidFill>
              </a:rPr>
              <a:t>onsider- the best approach to support the individual(s) following policy guidelines</a:t>
            </a:r>
            <a:r>
              <a:rPr lang="en-GB" b="1" dirty="0" smtClean="0">
                <a:solidFill>
                  <a:srgbClr val="00B0F0"/>
                </a:solidFill>
              </a:rPr>
              <a:t>.</a:t>
            </a:r>
            <a:endParaRPr lang="en-GB" b="1" dirty="0" smtClean="0">
              <a:solidFill>
                <a:schemeClr val="bg1">
                  <a:lumMod val="75000"/>
                </a:schemeClr>
              </a:solidFill>
            </a:endParaRPr>
          </a:p>
          <a:p>
            <a:endParaRPr lang="en-GB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52" name="Oval 51"/>
          <p:cNvSpPr/>
          <p:nvPr/>
        </p:nvSpPr>
        <p:spPr>
          <a:xfrm rot="21404365">
            <a:off x="47287" y="2605739"/>
            <a:ext cx="3486825" cy="1762047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 rot="21405245">
            <a:off x="345823" y="3962323"/>
            <a:ext cx="3118354" cy="1537393"/>
          </a:xfrm>
          <a:prstGeom prst="ellipse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 smtClean="0">
                <a:solidFill>
                  <a:schemeClr val="accent4">
                    <a:lumMod val="75000"/>
                  </a:schemeClr>
                </a:solidFill>
                <a:latin typeface="Comic Sans MS" pitchFamily="66" charset="0"/>
              </a:rPr>
              <a:t>“Research </a:t>
            </a:r>
            <a:r>
              <a:rPr lang="en-GB" sz="1000" b="1" dirty="0">
                <a:solidFill>
                  <a:schemeClr val="accent4">
                    <a:lumMod val="75000"/>
                  </a:schemeClr>
                </a:solidFill>
                <a:latin typeface="Comic Sans MS" pitchFamily="66" charset="0"/>
              </a:rPr>
              <a:t>from University </a:t>
            </a:r>
            <a:r>
              <a:rPr lang="en-GB" sz="1000" b="1" dirty="0" smtClean="0">
                <a:solidFill>
                  <a:schemeClr val="accent4">
                    <a:lumMod val="75000"/>
                  </a:schemeClr>
                </a:solidFill>
                <a:latin typeface="Comic Sans MS" pitchFamily="66" charset="0"/>
              </a:rPr>
              <a:t>of </a:t>
            </a:r>
            <a:r>
              <a:rPr lang="en-GB" sz="1000" b="1" dirty="0">
                <a:solidFill>
                  <a:schemeClr val="accent4">
                    <a:lumMod val="75000"/>
                  </a:schemeClr>
                </a:solidFill>
                <a:latin typeface="Comic Sans MS" pitchFamily="66" charset="0"/>
              </a:rPr>
              <a:t>Warwick </a:t>
            </a:r>
            <a:r>
              <a:rPr lang="en-GB" sz="1000" b="1" dirty="0" smtClean="0">
                <a:solidFill>
                  <a:schemeClr val="accent4">
                    <a:lumMod val="75000"/>
                  </a:schemeClr>
                </a:solidFill>
                <a:latin typeface="Comic Sans MS" pitchFamily="66" charset="0"/>
              </a:rPr>
              <a:t>and Duke Medical Centre suggests that the long term impact of bullying may even be worse than that of child abuse “(Anti Bullying Alliance, 2017)</a:t>
            </a:r>
            <a:endParaRPr lang="en-GB" sz="1000" b="1" dirty="0">
              <a:solidFill>
                <a:schemeClr val="accent4">
                  <a:lumMod val="7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572000" y="7315200"/>
            <a:ext cx="2743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accent4">
                    <a:lumMod val="75000"/>
                  </a:schemeClr>
                </a:solidFill>
              </a:rPr>
              <a:t>Help lines</a:t>
            </a:r>
          </a:p>
          <a:p>
            <a:r>
              <a:rPr lang="en-GB" sz="1000" b="1" dirty="0" smtClean="0">
                <a:solidFill>
                  <a:srgbClr val="7030A0"/>
                </a:solidFill>
              </a:rPr>
              <a:t>Bullying UK</a:t>
            </a:r>
            <a:r>
              <a:rPr lang="en-GB" sz="1000" dirty="0" smtClean="0">
                <a:solidFill>
                  <a:srgbClr val="7030A0"/>
                </a:solidFill>
              </a:rPr>
              <a:t> :0808 800 22</a:t>
            </a:r>
          </a:p>
          <a:p>
            <a:r>
              <a:rPr lang="en-GB" sz="1000" dirty="0" smtClean="0">
                <a:solidFill>
                  <a:srgbClr val="7030A0"/>
                </a:solidFill>
              </a:rPr>
              <a:t>22</a:t>
            </a:r>
          </a:p>
          <a:p>
            <a:r>
              <a:rPr lang="en-GB" sz="1000" b="1" dirty="0" smtClean="0">
                <a:solidFill>
                  <a:srgbClr val="7030A0"/>
                </a:solidFill>
              </a:rPr>
              <a:t>Child line: </a:t>
            </a:r>
            <a:r>
              <a:rPr lang="en-US" sz="1000" dirty="0">
                <a:solidFill>
                  <a:srgbClr val="7030A0"/>
                </a:solidFill>
              </a:rPr>
              <a:t>0800 </a:t>
            </a:r>
            <a:r>
              <a:rPr lang="en-US" sz="1000" dirty="0" smtClean="0">
                <a:solidFill>
                  <a:srgbClr val="7030A0"/>
                </a:solidFill>
              </a:rPr>
              <a:t>1111</a:t>
            </a:r>
          </a:p>
          <a:p>
            <a:r>
              <a:rPr lang="en-US" sz="1000" b="1" dirty="0" smtClean="0">
                <a:solidFill>
                  <a:srgbClr val="7030A0"/>
                </a:solidFill>
              </a:rPr>
              <a:t>Bully Busters :</a:t>
            </a:r>
            <a:r>
              <a:rPr lang="en-US" sz="1000" dirty="0">
                <a:solidFill>
                  <a:srgbClr val="7030A0"/>
                </a:solidFill>
              </a:rPr>
              <a:t> 0800 169 6928</a:t>
            </a:r>
            <a:endParaRPr lang="en-GB" sz="1000" b="1" dirty="0">
              <a:solidFill>
                <a:srgbClr val="7030A0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 rot="21251321">
            <a:off x="578459" y="2942097"/>
            <a:ext cx="247510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ts val="1000"/>
              </a:spcAft>
            </a:pPr>
            <a:r>
              <a:rPr kumimoji="0" lang="en-US" sz="1000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Comic Sans MS" pitchFamily="66" charset="0"/>
                <a:cs typeface="Arial" pitchFamily="34" charset="0"/>
              </a:rPr>
              <a:t>“56% of young people said they have seen others be bullied online and 42% have felt unsafe online. Cyber bullying can happen 24 hours a day, 7 days a week and it can go viral very fast. “(Family</a:t>
            </a:r>
            <a:r>
              <a:rPr kumimoji="0" lang="en-US" sz="1000" b="1" i="0" u="none" strike="noStrike" cap="none" normalizeH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Comic Sans MS" pitchFamily="66" charset="0"/>
                <a:cs typeface="Arial" pitchFamily="34" charset="0"/>
              </a:rPr>
              <a:t> Lives, 2017)</a:t>
            </a:r>
            <a:endParaRPr kumimoji="0" lang="en-US" sz="1000" b="1" i="0" u="none" strike="noStrike" cap="none" normalizeH="0" baseline="0" dirty="0" smtClean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1037" name="Rectangle 13"/>
          <p:cNvSpPr>
            <a:spLocks noChangeArrowheads="1"/>
          </p:cNvSpPr>
          <p:nvPr/>
        </p:nvSpPr>
        <p:spPr bwMode="auto">
          <a:xfrm rot="21395027">
            <a:off x="773199" y="5647924"/>
            <a:ext cx="28775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8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“70.6% of students report having witnessed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8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 bullying in their school</a:t>
            </a:r>
            <a:r>
              <a:rPr lang="en-GB" sz="800" b="1" dirty="0">
                <a:solidFill>
                  <a:srgbClr val="7030A0"/>
                </a:solidFill>
                <a:latin typeface="Comic Sans MS" pitchFamily="66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en-GB" sz="8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and over 71% say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8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Comic Sans MS" pitchFamily="66" charset="0"/>
                <a:ea typeface="Calibri" pitchFamily="34" charset="0"/>
                <a:cs typeface="Arial" pitchFamily="34" charset="0"/>
              </a:rPr>
              <a:t> bullying is a problem”(Loveless.B, 2017)</a:t>
            </a:r>
            <a:endParaRPr kumimoji="0" lang="en-GB" sz="8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57200" y="8610600"/>
            <a:ext cx="24384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 smtClean="0">
                <a:solidFill>
                  <a:srgbClr val="7030A0"/>
                </a:solidFill>
              </a:rPr>
              <a:t>(</a:t>
            </a:r>
            <a:r>
              <a:rPr lang="en-GB" sz="800" dirty="0" err="1" smtClean="0">
                <a:solidFill>
                  <a:srgbClr val="7030A0"/>
                </a:solidFill>
              </a:rPr>
              <a:t>McLoed</a:t>
            </a:r>
            <a:r>
              <a:rPr lang="en-GB" sz="800" dirty="0">
                <a:solidFill>
                  <a:srgbClr val="7030A0"/>
                </a:solidFill>
              </a:rPr>
              <a:t>,</a:t>
            </a:r>
            <a:r>
              <a:rPr lang="en-GB" sz="800" dirty="0" smtClean="0">
                <a:solidFill>
                  <a:srgbClr val="7030A0"/>
                </a:solidFill>
              </a:rPr>
              <a:t> 2020)</a:t>
            </a:r>
            <a:endParaRPr lang="en-GB" sz="800" dirty="0">
              <a:solidFill>
                <a:srgbClr val="7030A0"/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2438400" y="8610600"/>
            <a:ext cx="17526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 smtClean="0">
                <a:solidFill>
                  <a:srgbClr val="7030A0"/>
                </a:solidFill>
              </a:rPr>
              <a:t>(Evans,2020)</a:t>
            </a:r>
            <a:endParaRPr lang="en-GB" sz="800" dirty="0">
              <a:solidFill>
                <a:srgbClr val="7030A0"/>
              </a:solidFill>
            </a:endParaRPr>
          </a:p>
        </p:txBody>
      </p:sp>
      <p:sp>
        <p:nvSpPr>
          <p:cNvPr id="27" name="Oval 26"/>
          <p:cNvSpPr/>
          <p:nvPr/>
        </p:nvSpPr>
        <p:spPr>
          <a:xfrm rot="20746320">
            <a:off x="5010545" y="657384"/>
            <a:ext cx="1752600" cy="9906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rgbClr val="FF0066"/>
                </a:solidFill>
              </a:rPr>
              <a:t>Verbal bullying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609600"/>
            <a:ext cx="34917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References 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349" name="Rectangle 13"/>
          <p:cNvSpPr>
            <a:spLocks noChangeArrowheads="1"/>
          </p:cNvSpPr>
          <p:nvPr/>
        </p:nvSpPr>
        <p:spPr bwMode="auto">
          <a:xfrm>
            <a:off x="0" y="1676400"/>
            <a:ext cx="6858000" cy="938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Anti Bullying Alliance . (2017).</a:t>
            </a: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en-GB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The Impact of Bullying .</a:t>
            </a:r>
            <a:r>
              <a:rPr kumimoji="0" lang="en-GB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 Available: https://www.anti-bullyingalliance.org.uk/tools-information/all-about-bullying/prevalence-and-impact/impact-bullying?gclid=EAIaIQobChMIwJvP7bWg7gIVF-ztCh0t7QKbEAAYAiAAEgLQ__D_BwE. Last accessed 15/1/2021.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sz="1100" dirty="0">
              <a:latin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Times New Roman" pitchFamily="18" charset="0"/>
              </a:rPr>
              <a:t>Anti Bullying Policy (2015) – Setting A , location omitted to protect schools anonymity.</a:t>
            </a: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350" name="Rectangle 14"/>
          <p:cNvSpPr>
            <a:spLocks noChangeArrowheads="1"/>
          </p:cNvSpPr>
          <p:nvPr/>
        </p:nvSpPr>
        <p:spPr bwMode="auto">
          <a:xfrm>
            <a:off x="0" y="2743200"/>
            <a:ext cx="6858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Evans.G</a:t>
            </a: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. (2020).</a:t>
            </a: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en-GB" sz="1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Bronfenbrenner's</a:t>
            </a:r>
            <a:r>
              <a:rPr kumimoji="0" lang="en-GB" sz="1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Ecological Systems Theory.</a:t>
            </a: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Available: </a:t>
            </a: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  <a:hlinkClick r:id="rId2"/>
              </a:rPr>
              <a:t>https://www.simplypsychology.org/Bronfenbrenner.html. Last accessed 15/1/2021</a:t>
            </a: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351" name="Rectangle 15"/>
          <p:cNvSpPr>
            <a:spLocks noChangeArrowheads="1"/>
          </p:cNvSpPr>
          <p:nvPr/>
        </p:nvSpPr>
        <p:spPr bwMode="auto">
          <a:xfrm>
            <a:off x="0" y="3215045"/>
            <a:ext cx="6858000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Family Lives . (2017).</a:t>
            </a: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en-GB" sz="1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What is Cyber Bullying?.</a:t>
            </a: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Available: https://www.bullying.co.uk/cyberbullying/what-is-cyberbullying/. Last accessed 15/1/2021.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First Discoverers. (2020).</a:t>
            </a: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en-GB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Child Development Theories: </a:t>
            </a:r>
            <a:r>
              <a:rPr kumimoji="0" lang="en-GB" sz="11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Urie</a:t>
            </a:r>
            <a:r>
              <a:rPr kumimoji="0" lang="en-GB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en-GB" sz="11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Bronfenbrenner</a:t>
            </a:r>
            <a:r>
              <a:rPr kumimoji="0" lang="en-GB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r>
              <a:rPr kumimoji="0" lang="en-GB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 Available: https://www.firstdiscoverers.co.uk/child-development-theories-urie-bronfenbrenner/. Last accessed 15/1/2021.</a:t>
            </a: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352" name="Rectangle 16"/>
          <p:cNvSpPr>
            <a:spLocks noChangeArrowheads="1"/>
          </p:cNvSpPr>
          <p:nvPr/>
        </p:nvSpPr>
        <p:spPr bwMode="auto">
          <a:xfrm>
            <a:off x="0" y="4510445"/>
            <a:ext cx="6858000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Loveless.B. (2017).</a:t>
            </a: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en-GB" sz="1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Bullying Epidemic: Facts, Statistics and Prevention.</a:t>
            </a: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Available: </a:t>
            </a: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  <a:hlinkClick r:id="rId3"/>
              </a:rPr>
              <a:t>https://www.educationcorner.com/bullying-facts-statistics-and-prevention.html. Last accessed 15/1/2021</a:t>
            </a: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Mcloed.S</a:t>
            </a: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. (2020).</a:t>
            </a: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en-GB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Maslow's Hierarchy of needs.</a:t>
            </a:r>
            <a:r>
              <a:rPr kumimoji="0" lang="en-GB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 Available: https://www.simplypsychology.org/maslow.html. Last accessed 15/1/2021.</a:t>
            </a: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353" name="Rectangle 17"/>
          <p:cNvSpPr>
            <a:spLocks noChangeArrowheads="1"/>
          </p:cNvSpPr>
          <p:nvPr/>
        </p:nvSpPr>
        <p:spPr bwMode="auto">
          <a:xfrm>
            <a:off x="0" y="5410200"/>
            <a:ext cx="6858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National Centre Against Bullying . (2015).</a:t>
            </a: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en-GB" sz="1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Types of Bullying .</a:t>
            </a: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Available: https://www.ncab.org.au/bullying-advice/bullying-for-parents/types-of-bullying/. Last accessed 15/1/2021.</a:t>
            </a: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355" name="Rectangle 19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356" name="Rectangle 20"/>
          <p:cNvSpPr>
            <a:spLocks noChangeArrowheads="1"/>
          </p:cNvSpPr>
          <p:nvPr/>
        </p:nvSpPr>
        <p:spPr bwMode="auto">
          <a:xfrm>
            <a:off x="0" y="7162800"/>
            <a:ext cx="685800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Welsh Government . (2019).</a:t>
            </a: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en-GB" sz="1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Challenging bullying: rights, respect, equality.</a:t>
            </a: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Available: https://gov.wales/sites/default/files/publications/2019-11/rights-respect-equality-guide-for-children.pdf. Last accessed 15/1/2021.</a:t>
            </a: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0" y="4114800"/>
            <a:ext cx="51435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 err="1"/>
              <a:t>Jennifer.D</a:t>
            </a:r>
            <a:r>
              <a:rPr lang="en-GB" sz="1000" dirty="0"/>
              <a:t> (2008). </a:t>
            </a:r>
            <a:r>
              <a:rPr lang="en-GB" sz="1000" i="1" dirty="0"/>
              <a:t>New Perspectives on Bullying </a:t>
            </a:r>
            <a:r>
              <a:rPr lang="en-GB" sz="1000" dirty="0"/>
              <a:t>. Berkshire: Open University Press. ..</a:t>
            </a:r>
          </a:p>
        </p:txBody>
      </p:sp>
      <p:sp>
        <p:nvSpPr>
          <p:cNvPr id="27" name="Rectangle 26"/>
          <p:cNvSpPr/>
          <p:nvPr/>
        </p:nvSpPr>
        <p:spPr>
          <a:xfrm>
            <a:off x="0" y="6477000"/>
            <a:ext cx="61341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Save the children . (2011). </a:t>
            </a:r>
            <a:r>
              <a:rPr lang="en-GB" sz="1000" i="1" dirty="0"/>
              <a:t>The convention on the rights of the child.</a:t>
            </a:r>
            <a:r>
              <a:rPr lang="en-GB" sz="1000" dirty="0"/>
              <a:t> Available: https://www.savethechildren.org.uk/what-we-do/childrens-rights/united-nations-convention-of-the-rights-of-the-child. Last accessed 15/1/2021.</a:t>
            </a:r>
          </a:p>
        </p:txBody>
      </p:sp>
      <p:sp>
        <p:nvSpPr>
          <p:cNvPr id="29" name="Rectangle 28"/>
          <p:cNvSpPr/>
          <p:nvPr/>
        </p:nvSpPr>
        <p:spPr>
          <a:xfrm>
            <a:off x="0" y="5867400"/>
            <a:ext cx="65913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NSPCC. (2015). </a:t>
            </a:r>
            <a:r>
              <a:rPr lang="en-GB" sz="1000" i="1" dirty="0"/>
              <a:t>Bullying and cyber bullying.</a:t>
            </a:r>
            <a:r>
              <a:rPr lang="en-GB" sz="1000" dirty="0"/>
              <a:t> Available: https://www.nspcc.org.uk/what-is-child-abuse/types-of-abuse/bullying-and-cyberbullying/?gclsrc=aw.ds&amp;&amp;gclid=EAIaIQobChMI57-yucuh7gIVuWDmCh2PpgQIEAAYBCAAEgI7t_D_BwE&amp;gclsrc=aw.ds. Last accessed 15/1/2021.</a:t>
            </a:r>
          </a:p>
          <a:p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1029</TotalTime>
  <Words>251</Words>
  <Application>Microsoft Office PowerPoint</Application>
  <PresentationFormat>On-screen Show (4:3)</PresentationFormat>
  <Paragraphs>40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Slide 1</vt:lpstr>
      <vt:lpstr>Slide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jadea</dc:creator>
  <cp:lastModifiedBy>jadea</cp:lastModifiedBy>
  <cp:revision>35</cp:revision>
  <dcterms:created xsi:type="dcterms:W3CDTF">2021-01-16T18:55:01Z</dcterms:created>
  <dcterms:modified xsi:type="dcterms:W3CDTF">2021-01-17T12:04:07Z</dcterms:modified>
</cp:coreProperties>
</file>