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154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FC6F4B-5326-4BA4-8C60-369D15111E0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2D6B1C6-3B3E-439E-A589-404FFF7EC37B}">
      <dgm:prSet/>
      <dgm:spPr/>
      <dgm:t>
        <a:bodyPr/>
        <a:lstStyle/>
        <a:p>
          <a:r>
            <a:rPr lang="en-US"/>
            <a:t>• 30% decline in in-store sales in last 12 months</a:t>
          </a:r>
        </a:p>
      </dgm:t>
    </dgm:pt>
    <dgm:pt modelId="{BA3AF915-2D3C-471E-BB55-49B3FFC787AC}" type="parTrans" cxnId="{727EE62C-2590-4BCB-9818-A27C838EA951}">
      <dgm:prSet/>
      <dgm:spPr/>
      <dgm:t>
        <a:bodyPr/>
        <a:lstStyle/>
        <a:p>
          <a:endParaRPr lang="en-US"/>
        </a:p>
      </dgm:t>
    </dgm:pt>
    <dgm:pt modelId="{888C734A-04FC-44FF-8EE8-562098C0E4EB}" type="sibTrans" cxnId="{727EE62C-2590-4BCB-9818-A27C838EA951}">
      <dgm:prSet/>
      <dgm:spPr/>
      <dgm:t>
        <a:bodyPr/>
        <a:lstStyle/>
        <a:p>
          <a:endParaRPr lang="en-US"/>
        </a:p>
      </dgm:t>
    </dgm:pt>
    <dgm:pt modelId="{316CD561-8C66-42B6-B8A9-A1911E80E30B}">
      <dgm:prSet/>
      <dgm:spPr/>
      <dgm:t>
        <a:bodyPr/>
        <a:lstStyle/>
        <a:p>
          <a:r>
            <a:rPr lang="en-US"/>
            <a:t>• Slight rise in online orders but not enough to offset losses</a:t>
          </a:r>
        </a:p>
      </dgm:t>
    </dgm:pt>
    <dgm:pt modelId="{0633EFD0-EE4E-40C7-8EEC-CFD8B1A1A5AD}" type="parTrans" cxnId="{ACBBAF0B-3291-4CF2-81D7-7D2C64EE6944}">
      <dgm:prSet/>
      <dgm:spPr/>
      <dgm:t>
        <a:bodyPr/>
        <a:lstStyle/>
        <a:p>
          <a:endParaRPr lang="en-US"/>
        </a:p>
      </dgm:t>
    </dgm:pt>
    <dgm:pt modelId="{6EB07D1C-4E35-4B79-A6AC-044D0DB91661}" type="sibTrans" cxnId="{ACBBAF0B-3291-4CF2-81D7-7D2C64EE6944}">
      <dgm:prSet/>
      <dgm:spPr/>
      <dgm:t>
        <a:bodyPr/>
        <a:lstStyle/>
        <a:p>
          <a:endParaRPr lang="en-US"/>
        </a:p>
      </dgm:t>
    </dgm:pt>
    <dgm:pt modelId="{EA858492-19B7-4E2E-B47D-0DA8D8A9B39B}">
      <dgm:prSet/>
      <dgm:spPr/>
      <dgm:t>
        <a:bodyPr/>
        <a:lstStyle/>
        <a:p>
          <a:r>
            <a:rPr lang="en-US"/>
            <a:t>• Reduced foot traffic on the high street</a:t>
          </a:r>
        </a:p>
      </dgm:t>
    </dgm:pt>
    <dgm:pt modelId="{6FE962E1-EB94-4341-9E4A-1D1765F79650}" type="parTrans" cxnId="{106AC939-9A7C-44A9-AFD9-1A6EA2AB6514}">
      <dgm:prSet/>
      <dgm:spPr/>
      <dgm:t>
        <a:bodyPr/>
        <a:lstStyle/>
        <a:p>
          <a:endParaRPr lang="en-US"/>
        </a:p>
      </dgm:t>
    </dgm:pt>
    <dgm:pt modelId="{90CB8D33-61EA-489F-82C1-6092F9260ECC}" type="sibTrans" cxnId="{106AC939-9A7C-44A9-AFD9-1A6EA2AB6514}">
      <dgm:prSet/>
      <dgm:spPr/>
      <dgm:t>
        <a:bodyPr/>
        <a:lstStyle/>
        <a:p>
          <a:endParaRPr lang="en-US"/>
        </a:p>
      </dgm:t>
    </dgm:pt>
    <dgm:pt modelId="{57FCAA23-3BA9-431A-8BEC-5343AFD52E8D}" type="pres">
      <dgm:prSet presAssocID="{68FC6F4B-5326-4BA4-8C60-369D15111E07}" presName="linear" presStyleCnt="0">
        <dgm:presLayoutVars>
          <dgm:animLvl val="lvl"/>
          <dgm:resizeHandles val="exact"/>
        </dgm:presLayoutVars>
      </dgm:prSet>
      <dgm:spPr/>
    </dgm:pt>
    <dgm:pt modelId="{CBBDFF1D-7607-4910-82E2-E1651A1A06DD}" type="pres">
      <dgm:prSet presAssocID="{72D6B1C6-3B3E-439E-A589-404FFF7EC37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D24752D-34FE-4FD5-BCEB-A56A7AE32E06}" type="pres">
      <dgm:prSet presAssocID="{888C734A-04FC-44FF-8EE8-562098C0E4EB}" presName="spacer" presStyleCnt="0"/>
      <dgm:spPr/>
    </dgm:pt>
    <dgm:pt modelId="{C3FB8401-3214-4A83-8185-1F5B1B9DEEA1}" type="pres">
      <dgm:prSet presAssocID="{316CD561-8C66-42B6-B8A9-A1911E80E30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623C9D1-AC95-4DF0-B87D-F92FDA5B6B9A}" type="pres">
      <dgm:prSet presAssocID="{6EB07D1C-4E35-4B79-A6AC-044D0DB91661}" presName="spacer" presStyleCnt="0"/>
      <dgm:spPr/>
    </dgm:pt>
    <dgm:pt modelId="{C5A333AD-626A-4B66-A613-5A46D7A32516}" type="pres">
      <dgm:prSet presAssocID="{EA858492-19B7-4E2E-B47D-0DA8D8A9B39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CBBAF0B-3291-4CF2-81D7-7D2C64EE6944}" srcId="{68FC6F4B-5326-4BA4-8C60-369D15111E07}" destId="{316CD561-8C66-42B6-B8A9-A1911E80E30B}" srcOrd="1" destOrd="0" parTransId="{0633EFD0-EE4E-40C7-8EEC-CFD8B1A1A5AD}" sibTransId="{6EB07D1C-4E35-4B79-A6AC-044D0DB91661}"/>
    <dgm:cxn modelId="{6520D60D-AA39-4330-A363-B6BA4796D1EF}" type="presOf" srcId="{316CD561-8C66-42B6-B8A9-A1911E80E30B}" destId="{C3FB8401-3214-4A83-8185-1F5B1B9DEEA1}" srcOrd="0" destOrd="0" presId="urn:microsoft.com/office/officeart/2005/8/layout/vList2"/>
    <dgm:cxn modelId="{727EE62C-2590-4BCB-9818-A27C838EA951}" srcId="{68FC6F4B-5326-4BA4-8C60-369D15111E07}" destId="{72D6B1C6-3B3E-439E-A589-404FFF7EC37B}" srcOrd="0" destOrd="0" parTransId="{BA3AF915-2D3C-471E-BB55-49B3FFC787AC}" sibTransId="{888C734A-04FC-44FF-8EE8-562098C0E4EB}"/>
    <dgm:cxn modelId="{106AC939-9A7C-44A9-AFD9-1A6EA2AB6514}" srcId="{68FC6F4B-5326-4BA4-8C60-369D15111E07}" destId="{EA858492-19B7-4E2E-B47D-0DA8D8A9B39B}" srcOrd="2" destOrd="0" parTransId="{6FE962E1-EB94-4341-9E4A-1D1765F79650}" sibTransId="{90CB8D33-61EA-489F-82C1-6092F9260ECC}"/>
    <dgm:cxn modelId="{C8A2AA3E-C898-4789-A44D-308E85B75A04}" type="presOf" srcId="{72D6B1C6-3B3E-439E-A589-404FFF7EC37B}" destId="{CBBDFF1D-7607-4910-82E2-E1651A1A06DD}" srcOrd="0" destOrd="0" presId="urn:microsoft.com/office/officeart/2005/8/layout/vList2"/>
    <dgm:cxn modelId="{3360635F-C5FE-4811-8271-A1B2B0326D75}" type="presOf" srcId="{EA858492-19B7-4E2E-B47D-0DA8D8A9B39B}" destId="{C5A333AD-626A-4B66-A613-5A46D7A32516}" srcOrd="0" destOrd="0" presId="urn:microsoft.com/office/officeart/2005/8/layout/vList2"/>
    <dgm:cxn modelId="{0859B298-FCC0-4CCD-9231-358569EF25DF}" type="presOf" srcId="{68FC6F4B-5326-4BA4-8C60-369D15111E07}" destId="{57FCAA23-3BA9-431A-8BEC-5343AFD52E8D}" srcOrd="0" destOrd="0" presId="urn:microsoft.com/office/officeart/2005/8/layout/vList2"/>
    <dgm:cxn modelId="{0F2937E0-78EC-457B-99A9-9338216EA1CF}" type="presParOf" srcId="{57FCAA23-3BA9-431A-8BEC-5343AFD52E8D}" destId="{CBBDFF1D-7607-4910-82E2-E1651A1A06DD}" srcOrd="0" destOrd="0" presId="urn:microsoft.com/office/officeart/2005/8/layout/vList2"/>
    <dgm:cxn modelId="{FA2F1EC3-05AE-4D33-9BED-1DFFB1E0E1D4}" type="presParOf" srcId="{57FCAA23-3BA9-431A-8BEC-5343AFD52E8D}" destId="{9D24752D-34FE-4FD5-BCEB-A56A7AE32E06}" srcOrd="1" destOrd="0" presId="urn:microsoft.com/office/officeart/2005/8/layout/vList2"/>
    <dgm:cxn modelId="{E8571FA2-E152-45DE-9AE0-3F9E669CC47E}" type="presParOf" srcId="{57FCAA23-3BA9-431A-8BEC-5343AFD52E8D}" destId="{C3FB8401-3214-4A83-8185-1F5B1B9DEEA1}" srcOrd="2" destOrd="0" presId="urn:microsoft.com/office/officeart/2005/8/layout/vList2"/>
    <dgm:cxn modelId="{0F55B720-81AD-4A78-814A-BAC2D5B4ACA7}" type="presParOf" srcId="{57FCAA23-3BA9-431A-8BEC-5343AFD52E8D}" destId="{4623C9D1-AC95-4DF0-B87D-F92FDA5B6B9A}" srcOrd="3" destOrd="0" presId="urn:microsoft.com/office/officeart/2005/8/layout/vList2"/>
    <dgm:cxn modelId="{C5487F87-5D7C-42E1-B270-7DE237E69397}" type="presParOf" srcId="{57FCAA23-3BA9-431A-8BEC-5343AFD52E8D}" destId="{C5A333AD-626A-4B66-A613-5A46D7A3251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14DBA7-9089-453E-827B-7EEFFF725C4C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9603B58-CA80-4309-BD6D-3EED39130FD7}">
      <dgm:prSet/>
      <dgm:spPr/>
      <dgm:t>
        <a:bodyPr/>
        <a:lstStyle/>
        <a:p>
          <a:r>
            <a:rPr lang="en-US"/>
            <a:t>What: Decline in in-store sales</a:t>
          </a:r>
        </a:p>
      </dgm:t>
    </dgm:pt>
    <dgm:pt modelId="{CF367D58-BFE7-4204-8D2C-9DFF20BB984D}" type="parTrans" cxnId="{83F8581F-7000-434E-8286-FED0AC87530C}">
      <dgm:prSet/>
      <dgm:spPr/>
      <dgm:t>
        <a:bodyPr/>
        <a:lstStyle/>
        <a:p>
          <a:endParaRPr lang="en-US"/>
        </a:p>
      </dgm:t>
    </dgm:pt>
    <dgm:pt modelId="{86526816-8791-4477-B662-518D3F3C09FD}" type="sibTrans" cxnId="{83F8581F-7000-434E-8286-FED0AC87530C}">
      <dgm:prSet/>
      <dgm:spPr/>
      <dgm:t>
        <a:bodyPr/>
        <a:lstStyle/>
        <a:p>
          <a:endParaRPr lang="en-US"/>
        </a:p>
      </dgm:t>
    </dgm:pt>
    <dgm:pt modelId="{C8AF4038-6DEB-44F4-A587-5C775DA4B63A}">
      <dgm:prSet/>
      <dgm:spPr/>
      <dgm:t>
        <a:bodyPr/>
        <a:lstStyle/>
        <a:p>
          <a:r>
            <a:rPr lang="en-US"/>
            <a:t>Why: Online shift, competition, poor digital presence</a:t>
          </a:r>
        </a:p>
      </dgm:t>
    </dgm:pt>
    <dgm:pt modelId="{801272E9-4207-4011-9011-C32DFB200977}" type="parTrans" cxnId="{51C0695F-145B-460B-B9D6-2259AAA97393}">
      <dgm:prSet/>
      <dgm:spPr/>
      <dgm:t>
        <a:bodyPr/>
        <a:lstStyle/>
        <a:p>
          <a:endParaRPr lang="en-US"/>
        </a:p>
      </dgm:t>
    </dgm:pt>
    <dgm:pt modelId="{C0F1D6AD-0665-4569-A220-9EA625E8AB92}" type="sibTrans" cxnId="{51C0695F-145B-460B-B9D6-2259AAA97393}">
      <dgm:prSet/>
      <dgm:spPr/>
      <dgm:t>
        <a:bodyPr/>
        <a:lstStyle/>
        <a:p>
          <a:endParaRPr lang="en-US"/>
        </a:p>
      </dgm:t>
    </dgm:pt>
    <dgm:pt modelId="{35667EB3-FB88-48D9-B1FC-57BBB93DFE60}">
      <dgm:prSet/>
      <dgm:spPr/>
      <dgm:t>
        <a:bodyPr/>
        <a:lstStyle/>
        <a:p>
          <a:r>
            <a:rPr lang="en-US"/>
            <a:t>Where: High street, Norwich</a:t>
          </a:r>
        </a:p>
      </dgm:t>
    </dgm:pt>
    <dgm:pt modelId="{CEA1551B-D712-4C0D-AB9D-B9974CFC08A3}" type="parTrans" cxnId="{FCC8FEB5-F41A-4BE4-A222-F1084E85C0CC}">
      <dgm:prSet/>
      <dgm:spPr/>
      <dgm:t>
        <a:bodyPr/>
        <a:lstStyle/>
        <a:p>
          <a:endParaRPr lang="en-US"/>
        </a:p>
      </dgm:t>
    </dgm:pt>
    <dgm:pt modelId="{A7EE0992-252C-42ED-912D-A1E44C4617BA}" type="sibTrans" cxnId="{FCC8FEB5-F41A-4BE4-A222-F1084E85C0CC}">
      <dgm:prSet/>
      <dgm:spPr/>
      <dgm:t>
        <a:bodyPr/>
        <a:lstStyle/>
        <a:p>
          <a:endParaRPr lang="en-US"/>
        </a:p>
      </dgm:t>
    </dgm:pt>
    <dgm:pt modelId="{6D0A55AB-BD26-4385-9081-31E7FBFC3A6D}">
      <dgm:prSet/>
      <dgm:spPr/>
      <dgm:t>
        <a:bodyPr/>
        <a:lstStyle/>
        <a:p>
          <a:r>
            <a:rPr lang="en-US"/>
            <a:t>When: Last 12 months</a:t>
          </a:r>
        </a:p>
      </dgm:t>
    </dgm:pt>
    <dgm:pt modelId="{19AC1428-EF08-4357-826C-6BCC894C27BE}" type="parTrans" cxnId="{B4A2492C-CE4D-487A-909D-95C21DED5C5D}">
      <dgm:prSet/>
      <dgm:spPr/>
      <dgm:t>
        <a:bodyPr/>
        <a:lstStyle/>
        <a:p>
          <a:endParaRPr lang="en-US"/>
        </a:p>
      </dgm:t>
    </dgm:pt>
    <dgm:pt modelId="{217974F4-E7B0-4877-B8FA-02856A88B209}" type="sibTrans" cxnId="{B4A2492C-CE4D-487A-909D-95C21DED5C5D}">
      <dgm:prSet/>
      <dgm:spPr/>
      <dgm:t>
        <a:bodyPr/>
        <a:lstStyle/>
        <a:p>
          <a:endParaRPr lang="en-US"/>
        </a:p>
      </dgm:t>
    </dgm:pt>
    <dgm:pt modelId="{760C0747-CDED-4E6B-9D10-AD511DB45AF5}">
      <dgm:prSet/>
      <dgm:spPr/>
      <dgm:t>
        <a:bodyPr/>
        <a:lstStyle/>
        <a:p>
          <a:r>
            <a:rPr lang="en-US"/>
            <a:t>Who: Customers, owners, competitors</a:t>
          </a:r>
        </a:p>
      </dgm:t>
    </dgm:pt>
    <dgm:pt modelId="{A68BEB69-B9A5-485F-8617-FFDA84BE10F6}" type="parTrans" cxnId="{280AC3C5-D569-425E-9302-B9B879CD4717}">
      <dgm:prSet/>
      <dgm:spPr/>
      <dgm:t>
        <a:bodyPr/>
        <a:lstStyle/>
        <a:p>
          <a:endParaRPr lang="en-US"/>
        </a:p>
      </dgm:t>
    </dgm:pt>
    <dgm:pt modelId="{6610E980-1262-4C3C-A665-FB1104435C0D}" type="sibTrans" cxnId="{280AC3C5-D569-425E-9302-B9B879CD4717}">
      <dgm:prSet/>
      <dgm:spPr/>
      <dgm:t>
        <a:bodyPr/>
        <a:lstStyle/>
        <a:p>
          <a:endParaRPr lang="en-US"/>
        </a:p>
      </dgm:t>
    </dgm:pt>
    <dgm:pt modelId="{2A975E9B-E4FD-4DF9-9287-F09167785360}">
      <dgm:prSet/>
      <dgm:spPr/>
      <dgm:t>
        <a:bodyPr/>
        <a:lstStyle/>
        <a:p>
          <a:r>
            <a:rPr lang="en-US"/>
            <a:t>How: Loss of footfall and visibility</a:t>
          </a:r>
        </a:p>
      </dgm:t>
    </dgm:pt>
    <dgm:pt modelId="{F19FDEBA-3ABB-4016-9D0B-E8199944CF4F}" type="parTrans" cxnId="{32B689F4-F2D9-40A8-90B4-AD656E56FB8F}">
      <dgm:prSet/>
      <dgm:spPr/>
      <dgm:t>
        <a:bodyPr/>
        <a:lstStyle/>
        <a:p>
          <a:endParaRPr lang="en-US"/>
        </a:p>
      </dgm:t>
    </dgm:pt>
    <dgm:pt modelId="{A1597166-66E7-40E3-92F1-471903230BE9}" type="sibTrans" cxnId="{32B689F4-F2D9-40A8-90B4-AD656E56FB8F}">
      <dgm:prSet/>
      <dgm:spPr/>
      <dgm:t>
        <a:bodyPr/>
        <a:lstStyle/>
        <a:p>
          <a:endParaRPr lang="en-US"/>
        </a:p>
      </dgm:t>
    </dgm:pt>
    <dgm:pt modelId="{F60FD95B-DB95-41AC-94E4-5A3F08313E5C}">
      <dgm:prSet/>
      <dgm:spPr/>
      <dgm:t>
        <a:bodyPr/>
        <a:lstStyle/>
        <a:p>
          <a:r>
            <a:rPr lang="en-US"/>
            <a:t>How much: 30% decline</a:t>
          </a:r>
        </a:p>
      </dgm:t>
    </dgm:pt>
    <dgm:pt modelId="{D9627D3F-1F88-4C02-AC36-12DA5BFD8B7D}" type="parTrans" cxnId="{6B91F8CA-E405-4043-A0C2-4A1244CF799E}">
      <dgm:prSet/>
      <dgm:spPr/>
      <dgm:t>
        <a:bodyPr/>
        <a:lstStyle/>
        <a:p>
          <a:endParaRPr lang="en-US"/>
        </a:p>
      </dgm:t>
    </dgm:pt>
    <dgm:pt modelId="{71225B34-7293-4857-A60C-5473CFEAF7AD}" type="sibTrans" cxnId="{6B91F8CA-E405-4043-A0C2-4A1244CF799E}">
      <dgm:prSet/>
      <dgm:spPr/>
      <dgm:t>
        <a:bodyPr/>
        <a:lstStyle/>
        <a:p>
          <a:endParaRPr lang="en-US"/>
        </a:p>
      </dgm:t>
    </dgm:pt>
    <dgm:pt modelId="{F7389683-5F10-4A5B-A4A3-7FDD03F65363}" type="pres">
      <dgm:prSet presAssocID="{EA14DBA7-9089-453E-827B-7EEFFF725C4C}" presName="diagram" presStyleCnt="0">
        <dgm:presLayoutVars>
          <dgm:dir/>
          <dgm:resizeHandles val="exact"/>
        </dgm:presLayoutVars>
      </dgm:prSet>
      <dgm:spPr/>
    </dgm:pt>
    <dgm:pt modelId="{22652F31-7461-4C9F-B851-AE60C9410777}" type="pres">
      <dgm:prSet presAssocID="{79603B58-CA80-4309-BD6D-3EED39130FD7}" presName="node" presStyleLbl="node1" presStyleIdx="0" presStyleCnt="7">
        <dgm:presLayoutVars>
          <dgm:bulletEnabled val="1"/>
        </dgm:presLayoutVars>
      </dgm:prSet>
      <dgm:spPr/>
    </dgm:pt>
    <dgm:pt modelId="{51FEF5C5-8C5B-43F1-B940-8CDFC69A3A7A}" type="pres">
      <dgm:prSet presAssocID="{86526816-8791-4477-B662-518D3F3C09FD}" presName="sibTrans" presStyleCnt="0"/>
      <dgm:spPr/>
    </dgm:pt>
    <dgm:pt modelId="{150D7E3D-ABE4-4C7F-92F8-189EF6DCF5E8}" type="pres">
      <dgm:prSet presAssocID="{C8AF4038-6DEB-44F4-A587-5C775DA4B63A}" presName="node" presStyleLbl="node1" presStyleIdx="1" presStyleCnt="7">
        <dgm:presLayoutVars>
          <dgm:bulletEnabled val="1"/>
        </dgm:presLayoutVars>
      </dgm:prSet>
      <dgm:spPr/>
    </dgm:pt>
    <dgm:pt modelId="{D25B37D6-BAAF-48C2-B7A6-A57A07EF1763}" type="pres">
      <dgm:prSet presAssocID="{C0F1D6AD-0665-4569-A220-9EA625E8AB92}" presName="sibTrans" presStyleCnt="0"/>
      <dgm:spPr/>
    </dgm:pt>
    <dgm:pt modelId="{79795EE6-2998-4A78-B26D-7BF4CCF712DB}" type="pres">
      <dgm:prSet presAssocID="{35667EB3-FB88-48D9-B1FC-57BBB93DFE60}" presName="node" presStyleLbl="node1" presStyleIdx="2" presStyleCnt="7">
        <dgm:presLayoutVars>
          <dgm:bulletEnabled val="1"/>
        </dgm:presLayoutVars>
      </dgm:prSet>
      <dgm:spPr/>
    </dgm:pt>
    <dgm:pt modelId="{BA55AC49-43F2-43EF-B519-DB1AE7B83B48}" type="pres">
      <dgm:prSet presAssocID="{A7EE0992-252C-42ED-912D-A1E44C4617BA}" presName="sibTrans" presStyleCnt="0"/>
      <dgm:spPr/>
    </dgm:pt>
    <dgm:pt modelId="{8C95C626-A68C-4882-A0B7-DBEFB6406568}" type="pres">
      <dgm:prSet presAssocID="{6D0A55AB-BD26-4385-9081-31E7FBFC3A6D}" presName="node" presStyleLbl="node1" presStyleIdx="3" presStyleCnt="7">
        <dgm:presLayoutVars>
          <dgm:bulletEnabled val="1"/>
        </dgm:presLayoutVars>
      </dgm:prSet>
      <dgm:spPr/>
    </dgm:pt>
    <dgm:pt modelId="{FD399ED4-70B5-4D24-8091-8254CB604DFC}" type="pres">
      <dgm:prSet presAssocID="{217974F4-E7B0-4877-B8FA-02856A88B209}" presName="sibTrans" presStyleCnt="0"/>
      <dgm:spPr/>
    </dgm:pt>
    <dgm:pt modelId="{D043A36E-CA32-497B-B4FE-6AF0D9885136}" type="pres">
      <dgm:prSet presAssocID="{760C0747-CDED-4E6B-9D10-AD511DB45AF5}" presName="node" presStyleLbl="node1" presStyleIdx="4" presStyleCnt="7">
        <dgm:presLayoutVars>
          <dgm:bulletEnabled val="1"/>
        </dgm:presLayoutVars>
      </dgm:prSet>
      <dgm:spPr/>
    </dgm:pt>
    <dgm:pt modelId="{285D4452-A0D1-4883-912D-0DC549F65849}" type="pres">
      <dgm:prSet presAssocID="{6610E980-1262-4C3C-A665-FB1104435C0D}" presName="sibTrans" presStyleCnt="0"/>
      <dgm:spPr/>
    </dgm:pt>
    <dgm:pt modelId="{BC3698C3-4254-4D28-A6CD-CDB5BC4FA391}" type="pres">
      <dgm:prSet presAssocID="{2A975E9B-E4FD-4DF9-9287-F09167785360}" presName="node" presStyleLbl="node1" presStyleIdx="5" presStyleCnt="7">
        <dgm:presLayoutVars>
          <dgm:bulletEnabled val="1"/>
        </dgm:presLayoutVars>
      </dgm:prSet>
      <dgm:spPr/>
    </dgm:pt>
    <dgm:pt modelId="{895ADB76-1D28-4684-A444-944686D67F57}" type="pres">
      <dgm:prSet presAssocID="{A1597166-66E7-40E3-92F1-471903230BE9}" presName="sibTrans" presStyleCnt="0"/>
      <dgm:spPr/>
    </dgm:pt>
    <dgm:pt modelId="{66763661-8324-4EF2-972A-6BC6F078908A}" type="pres">
      <dgm:prSet presAssocID="{F60FD95B-DB95-41AC-94E4-5A3F08313E5C}" presName="node" presStyleLbl="node1" presStyleIdx="6" presStyleCnt="7">
        <dgm:presLayoutVars>
          <dgm:bulletEnabled val="1"/>
        </dgm:presLayoutVars>
      </dgm:prSet>
      <dgm:spPr/>
    </dgm:pt>
  </dgm:ptLst>
  <dgm:cxnLst>
    <dgm:cxn modelId="{B9C12100-F08A-444F-8541-E683F7747273}" type="presOf" srcId="{EA14DBA7-9089-453E-827B-7EEFFF725C4C}" destId="{F7389683-5F10-4A5B-A4A3-7FDD03F65363}" srcOrd="0" destOrd="0" presId="urn:microsoft.com/office/officeart/2005/8/layout/default"/>
    <dgm:cxn modelId="{83F8581F-7000-434E-8286-FED0AC87530C}" srcId="{EA14DBA7-9089-453E-827B-7EEFFF725C4C}" destId="{79603B58-CA80-4309-BD6D-3EED39130FD7}" srcOrd="0" destOrd="0" parTransId="{CF367D58-BFE7-4204-8D2C-9DFF20BB984D}" sibTransId="{86526816-8791-4477-B662-518D3F3C09FD}"/>
    <dgm:cxn modelId="{B4A2492C-CE4D-487A-909D-95C21DED5C5D}" srcId="{EA14DBA7-9089-453E-827B-7EEFFF725C4C}" destId="{6D0A55AB-BD26-4385-9081-31E7FBFC3A6D}" srcOrd="3" destOrd="0" parTransId="{19AC1428-EF08-4357-826C-6BCC894C27BE}" sibTransId="{217974F4-E7B0-4877-B8FA-02856A88B209}"/>
    <dgm:cxn modelId="{51C0695F-145B-460B-B9D6-2259AAA97393}" srcId="{EA14DBA7-9089-453E-827B-7EEFFF725C4C}" destId="{C8AF4038-6DEB-44F4-A587-5C775DA4B63A}" srcOrd="1" destOrd="0" parTransId="{801272E9-4207-4011-9011-C32DFB200977}" sibTransId="{C0F1D6AD-0665-4569-A220-9EA625E8AB92}"/>
    <dgm:cxn modelId="{EEB5B574-2BFD-40A9-BF4F-8A2BD3DDB207}" type="presOf" srcId="{F60FD95B-DB95-41AC-94E4-5A3F08313E5C}" destId="{66763661-8324-4EF2-972A-6BC6F078908A}" srcOrd="0" destOrd="0" presId="urn:microsoft.com/office/officeart/2005/8/layout/default"/>
    <dgm:cxn modelId="{F0C7DB74-D312-4D0A-BBAA-C438BF7FEB40}" type="presOf" srcId="{35667EB3-FB88-48D9-B1FC-57BBB93DFE60}" destId="{79795EE6-2998-4A78-B26D-7BF4CCF712DB}" srcOrd="0" destOrd="0" presId="urn:microsoft.com/office/officeart/2005/8/layout/default"/>
    <dgm:cxn modelId="{1F004B7B-0AD3-4782-BA6B-002DD182F8BD}" type="presOf" srcId="{6D0A55AB-BD26-4385-9081-31E7FBFC3A6D}" destId="{8C95C626-A68C-4882-A0B7-DBEFB6406568}" srcOrd="0" destOrd="0" presId="urn:microsoft.com/office/officeart/2005/8/layout/default"/>
    <dgm:cxn modelId="{FCC8FEB5-F41A-4BE4-A222-F1084E85C0CC}" srcId="{EA14DBA7-9089-453E-827B-7EEFFF725C4C}" destId="{35667EB3-FB88-48D9-B1FC-57BBB93DFE60}" srcOrd="2" destOrd="0" parTransId="{CEA1551B-D712-4C0D-AB9D-B9974CFC08A3}" sibTransId="{A7EE0992-252C-42ED-912D-A1E44C4617BA}"/>
    <dgm:cxn modelId="{9E09B9BF-98BE-4DC4-9C5F-9E04F99F667F}" type="presOf" srcId="{79603B58-CA80-4309-BD6D-3EED39130FD7}" destId="{22652F31-7461-4C9F-B851-AE60C9410777}" srcOrd="0" destOrd="0" presId="urn:microsoft.com/office/officeart/2005/8/layout/default"/>
    <dgm:cxn modelId="{E4071DC2-DE37-4F5D-B1FC-6BC11B584ED8}" type="presOf" srcId="{2A975E9B-E4FD-4DF9-9287-F09167785360}" destId="{BC3698C3-4254-4D28-A6CD-CDB5BC4FA391}" srcOrd="0" destOrd="0" presId="urn:microsoft.com/office/officeart/2005/8/layout/default"/>
    <dgm:cxn modelId="{280AC3C5-D569-425E-9302-B9B879CD4717}" srcId="{EA14DBA7-9089-453E-827B-7EEFFF725C4C}" destId="{760C0747-CDED-4E6B-9D10-AD511DB45AF5}" srcOrd="4" destOrd="0" parTransId="{A68BEB69-B9A5-485F-8617-FFDA84BE10F6}" sibTransId="{6610E980-1262-4C3C-A665-FB1104435C0D}"/>
    <dgm:cxn modelId="{6B91F8CA-E405-4043-A0C2-4A1244CF799E}" srcId="{EA14DBA7-9089-453E-827B-7EEFFF725C4C}" destId="{F60FD95B-DB95-41AC-94E4-5A3F08313E5C}" srcOrd="6" destOrd="0" parTransId="{D9627D3F-1F88-4C02-AC36-12DA5BFD8B7D}" sibTransId="{71225B34-7293-4857-A60C-5473CFEAF7AD}"/>
    <dgm:cxn modelId="{32B689F4-F2D9-40A8-90B4-AD656E56FB8F}" srcId="{EA14DBA7-9089-453E-827B-7EEFFF725C4C}" destId="{2A975E9B-E4FD-4DF9-9287-F09167785360}" srcOrd="5" destOrd="0" parTransId="{F19FDEBA-3ABB-4016-9D0B-E8199944CF4F}" sibTransId="{A1597166-66E7-40E3-92F1-471903230BE9}"/>
    <dgm:cxn modelId="{64ACEEF4-A079-4DA1-B5FE-4B1C0ECB736B}" type="presOf" srcId="{760C0747-CDED-4E6B-9D10-AD511DB45AF5}" destId="{D043A36E-CA32-497B-B4FE-6AF0D9885136}" srcOrd="0" destOrd="0" presId="urn:microsoft.com/office/officeart/2005/8/layout/default"/>
    <dgm:cxn modelId="{C62281FB-DE23-488E-99C0-9912169A79C9}" type="presOf" srcId="{C8AF4038-6DEB-44F4-A587-5C775DA4B63A}" destId="{150D7E3D-ABE4-4C7F-92F8-189EF6DCF5E8}" srcOrd="0" destOrd="0" presId="urn:microsoft.com/office/officeart/2005/8/layout/default"/>
    <dgm:cxn modelId="{23C839B9-2F6D-4AE9-B774-C0B457595658}" type="presParOf" srcId="{F7389683-5F10-4A5B-A4A3-7FDD03F65363}" destId="{22652F31-7461-4C9F-B851-AE60C9410777}" srcOrd="0" destOrd="0" presId="urn:microsoft.com/office/officeart/2005/8/layout/default"/>
    <dgm:cxn modelId="{6CC83E80-5321-4BE6-9870-248E5228B1DB}" type="presParOf" srcId="{F7389683-5F10-4A5B-A4A3-7FDD03F65363}" destId="{51FEF5C5-8C5B-43F1-B940-8CDFC69A3A7A}" srcOrd="1" destOrd="0" presId="urn:microsoft.com/office/officeart/2005/8/layout/default"/>
    <dgm:cxn modelId="{2390528F-C4CE-4B02-AE3E-9B177536A4B2}" type="presParOf" srcId="{F7389683-5F10-4A5B-A4A3-7FDD03F65363}" destId="{150D7E3D-ABE4-4C7F-92F8-189EF6DCF5E8}" srcOrd="2" destOrd="0" presId="urn:microsoft.com/office/officeart/2005/8/layout/default"/>
    <dgm:cxn modelId="{5AD39A36-AAFD-429D-9264-BEF177336B0E}" type="presParOf" srcId="{F7389683-5F10-4A5B-A4A3-7FDD03F65363}" destId="{D25B37D6-BAAF-48C2-B7A6-A57A07EF1763}" srcOrd="3" destOrd="0" presId="urn:microsoft.com/office/officeart/2005/8/layout/default"/>
    <dgm:cxn modelId="{709851E6-0FCF-4B86-A668-EE18853EAF9F}" type="presParOf" srcId="{F7389683-5F10-4A5B-A4A3-7FDD03F65363}" destId="{79795EE6-2998-4A78-B26D-7BF4CCF712DB}" srcOrd="4" destOrd="0" presId="urn:microsoft.com/office/officeart/2005/8/layout/default"/>
    <dgm:cxn modelId="{DAD601F4-4AC9-4E23-B9E7-C7CCB7A06B4E}" type="presParOf" srcId="{F7389683-5F10-4A5B-A4A3-7FDD03F65363}" destId="{BA55AC49-43F2-43EF-B519-DB1AE7B83B48}" srcOrd="5" destOrd="0" presId="urn:microsoft.com/office/officeart/2005/8/layout/default"/>
    <dgm:cxn modelId="{3716F540-336B-48CF-A346-B1A5FB2AAB9C}" type="presParOf" srcId="{F7389683-5F10-4A5B-A4A3-7FDD03F65363}" destId="{8C95C626-A68C-4882-A0B7-DBEFB6406568}" srcOrd="6" destOrd="0" presId="urn:microsoft.com/office/officeart/2005/8/layout/default"/>
    <dgm:cxn modelId="{588B22F5-602F-4E8E-A1A9-A4D2BD7877C2}" type="presParOf" srcId="{F7389683-5F10-4A5B-A4A3-7FDD03F65363}" destId="{FD399ED4-70B5-4D24-8091-8254CB604DFC}" srcOrd="7" destOrd="0" presId="urn:microsoft.com/office/officeart/2005/8/layout/default"/>
    <dgm:cxn modelId="{B88AF3CD-593B-4F52-9BBE-5FEC4DEB198C}" type="presParOf" srcId="{F7389683-5F10-4A5B-A4A3-7FDD03F65363}" destId="{D043A36E-CA32-497B-B4FE-6AF0D9885136}" srcOrd="8" destOrd="0" presId="urn:microsoft.com/office/officeart/2005/8/layout/default"/>
    <dgm:cxn modelId="{803CEF8D-EFCF-4201-A483-2C87215B9FE9}" type="presParOf" srcId="{F7389683-5F10-4A5B-A4A3-7FDD03F65363}" destId="{285D4452-A0D1-4883-912D-0DC549F65849}" srcOrd="9" destOrd="0" presId="urn:microsoft.com/office/officeart/2005/8/layout/default"/>
    <dgm:cxn modelId="{AC3C076F-8A05-488D-8A8C-14B84C6C96A3}" type="presParOf" srcId="{F7389683-5F10-4A5B-A4A3-7FDD03F65363}" destId="{BC3698C3-4254-4D28-A6CD-CDB5BC4FA391}" srcOrd="10" destOrd="0" presId="urn:microsoft.com/office/officeart/2005/8/layout/default"/>
    <dgm:cxn modelId="{FC342D9C-2D0E-433B-A7CD-DB355175D961}" type="presParOf" srcId="{F7389683-5F10-4A5B-A4A3-7FDD03F65363}" destId="{895ADB76-1D28-4684-A444-944686D67F57}" srcOrd="11" destOrd="0" presId="urn:microsoft.com/office/officeart/2005/8/layout/default"/>
    <dgm:cxn modelId="{7356ADDC-70E7-413E-8D76-7AEDF9ED1B07}" type="presParOf" srcId="{F7389683-5F10-4A5B-A4A3-7FDD03F65363}" destId="{66763661-8324-4EF2-972A-6BC6F078908A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F193F9-28B8-40F9-BAB4-F7478327C8D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8B56066A-FE7F-44BC-A737-E18382E80C8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Political: Import costs, Brexit impact</a:t>
          </a:r>
        </a:p>
      </dgm:t>
    </dgm:pt>
    <dgm:pt modelId="{B24444AD-0575-4CBB-A46D-4CEE469B292A}" type="parTrans" cxnId="{98CBCE32-8C68-4140-B4F2-AB1A037EE13D}">
      <dgm:prSet/>
      <dgm:spPr/>
      <dgm:t>
        <a:bodyPr/>
        <a:lstStyle/>
        <a:p>
          <a:endParaRPr lang="en-US"/>
        </a:p>
      </dgm:t>
    </dgm:pt>
    <dgm:pt modelId="{CFE38AE9-0135-45C4-90CA-9CEBE6237064}" type="sibTrans" cxnId="{98CBCE32-8C68-4140-B4F2-AB1A037EE13D}">
      <dgm:prSet/>
      <dgm:spPr/>
      <dgm:t>
        <a:bodyPr/>
        <a:lstStyle/>
        <a:p>
          <a:endParaRPr lang="en-US"/>
        </a:p>
      </dgm:t>
    </dgm:pt>
    <dgm:pt modelId="{C415D5C9-A5A7-489F-BAB3-9FDADF27D7E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Economic: Inflation and rising supplier prices</a:t>
          </a:r>
        </a:p>
      </dgm:t>
    </dgm:pt>
    <dgm:pt modelId="{78757260-B3CA-4E1D-A4D1-3138187F85F1}" type="parTrans" cxnId="{213E0412-2FE9-4557-8DAF-9F67F3D25D05}">
      <dgm:prSet/>
      <dgm:spPr/>
      <dgm:t>
        <a:bodyPr/>
        <a:lstStyle/>
        <a:p>
          <a:endParaRPr lang="en-US"/>
        </a:p>
      </dgm:t>
    </dgm:pt>
    <dgm:pt modelId="{6ABD9E69-5779-4F12-B948-6D1967697078}" type="sibTrans" cxnId="{213E0412-2FE9-4557-8DAF-9F67F3D25D05}">
      <dgm:prSet/>
      <dgm:spPr/>
      <dgm:t>
        <a:bodyPr/>
        <a:lstStyle/>
        <a:p>
          <a:endParaRPr lang="en-US"/>
        </a:p>
      </dgm:t>
    </dgm:pt>
    <dgm:pt modelId="{2620EFAE-43E6-4CFE-8DA0-583AFA3751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Social: Customer preference for convenience and online buying</a:t>
          </a:r>
        </a:p>
      </dgm:t>
    </dgm:pt>
    <dgm:pt modelId="{3CA22B4D-7542-4BBD-BC6A-E01FEB3C839C}" type="parTrans" cxnId="{0CE8921E-4AFC-4EBD-B52C-4C64E23F09B2}">
      <dgm:prSet/>
      <dgm:spPr/>
      <dgm:t>
        <a:bodyPr/>
        <a:lstStyle/>
        <a:p>
          <a:endParaRPr lang="en-US"/>
        </a:p>
      </dgm:t>
    </dgm:pt>
    <dgm:pt modelId="{85D06065-27A1-4CE6-8A50-260D803F74E5}" type="sibTrans" cxnId="{0CE8921E-4AFC-4EBD-B52C-4C64E23F09B2}">
      <dgm:prSet/>
      <dgm:spPr/>
      <dgm:t>
        <a:bodyPr/>
        <a:lstStyle/>
        <a:p>
          <a:endParaRPr lang="en-US"/>
        </a:p>
      </dgm:t>
    </dgm:pt>
    <dgm:pt modelId="{561CACF2-AE7A-4E92-8C93-750C2BDB52A9}" type="pres">
      <dgm:prSet presAssocID="{25F193F9-28B8-40F9-BAB4-F7478327C8D9}" presName="root" presStyleCnt="0">
        <dgm:presLayoutVars>
          <dgm:dir/>
          <dgm:resizeHandles val="exact"/>
        </dgm:presLayoutVars>
      </dgm:prSet>
      <dgm:spPr/>
    </dgm:pt>
    <dgm:pt modelId="{2342B2E3-C300-4DF5-9E97-45A9A13EC2C2}" type="pres">
      <dgm:prSet presAssocID="{8B56066A-FE7F-44BC-A737-E18382E80C85}" presName="compNode" presStyleCnt="0"/>
      <dgm:spPr/>
    </dgm:pt>
    <dgm:pt modelId="{662D0904-EBEC-44D3-86C4-31D5110759A8}" type="pres">
      <dgm:prSet presAssocID="{8B56066A-FE7F-44BC-A737-E18382E80C85}" presName="bgRect" presStyleLbl="bgShp" presStyleIdx="0" presStyleCnt="3"/>
      <dgm:spPr/>
    </dgm:pt>
    <dgm:pt modelId="{9F9C4BB0-D6B9-4ECE-B33F-5ED18EF4BD22}" type="pres">
      <dgm:prSet presAssocID="{8B56066A-FE7F-44BC-A737-E18382E80C8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4B595FDC-F9E2-4C50-ABD1-BB9442F395D7}" type="pres">
      <dgm:prSet presAssocID="{8B56066A-FE7F-44BC-A737-E18382E80C85}" presName="spaceRect" presStyleCnt="0"/>
      <dgm:spPr/>
    </dgm:pt>
    <dgm:pt modelId="{D637F839-902F-4B4D-A503-F4BAC1FC6B50}" type="pres">
      <dgm:prSet presAssocID="{8B56066A-FE7F-44BC-A737-E18382E80C85}" presName="parTx" presStyleLbl="revTx" presStyleIdx="0" presStyleCnt="3">
        <dgm:presLayoutVars>
          <dgm:chMax val="0"/>
          <dgm:chPref val="0"/>
        </dgm:presLayoutVars>
      </dgm:prSet>
      <dgm:spPr/>
    </dgm:pt>
    <dgm:pt modelId="{58B2AA46-B737-4700-9809-02E9C1444DB3}" type="pres">
      <dgm:prSet presAssocID="{CFE38AE9-0135-45C4-90CA-9CEBE6237064}" presName="sibTrans" presStyleCnt="0"/>
      <dgm:spPr/>
    </dgm:pt>
    <dgm:pt modelId="{9492AB31-E7F5-4EA1-BBA3-26EB24278774}" type="pres">
      <dgm:prSet presAssocID="{C415D5C9-A5A7-489F-BAB3-9FDADF27D7E6}" presName="compNode" presStyleCnt="0"/>
      <dgm:spPr/>
    </dgm:pt>
    <dgm:pt modelId="{20229C73-B302-4806-99A1-50438D393CB9}" type="pres">
      <dgm:prSet presAssocID="{C415D5C9-A5A7-489F-BAB3-9FDADF27D7E6}" presName="bgRect" presStyleLbl="bgShp" presStyleIdx="1" presStyleCnt="3"/>
      <dgm:spPr/>
    </dgm:pt>
    <dgm:pt modelId="{8D72473B-3D57-4B85-BF89-63E930AA87DB}" type="pres">
      <dgm:prSet presAssocID="{C415D5C9-A5A7-489F-BAB3-9FDADF27D7E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DB0D1A6-454E-47D3-ACCD-A3C26A92CFF8}" type="pres">
      <dgm:prSet presAssocID="{C415D5C9-A5A7-489F-BAB3-9FDADF27D7E6}" presName="spaceRect" presStyleCnt="0"/>
      <dgm:spPr/>
    </dgm:pt>
    <dgm:pt modelId="{B68342D9-9659-4599-A27E-53ABD0F6A196}" type="pres">
      <dgm:prSet presAssocID="{C415D5C9-A5A7-489F-BAB3-9FDADF27D7E6}" presName="parTx" presStyleLbl="revTx" presStyleIdx="1" presStyleCnt="3">
        <dgm:presLayoutVars>
          <dgm:chMax val="0"/>
          <dgm:chPref val="0"/>
        </dgm:presLayoutVars>
      </dgm:prSet>
      <dgm:spPr/>
    </dgm:pt>
    <dgm:pt modelId="{11993C75-C59D-4455-802E-D2C4C2221131}" type="pres">
      <dgm:prSet presAssocID="{6ABD9E69-5779-4F12-B948-6D1967697078}" presName="sibTrans" presStyleCnt="0"/>
      <dgm:spPr/>
    </dgm:pt>
    <dgm:pt modelId="{8CAD02F9-537D-4BCC-B84E-7C420C19B2E7}" type="pres">
      <dgm:prSet presAssocID="{2620EFAE-43E6-4CFE-8DA0-583AFA3751B9}" presName="compNode" presStyleCnt="0"/>
      <dgm:spPr/>
    </dgm:pt>
    <dgm:pt modelId="{A1C6AA32-2A25-4ACB-847D-E9862D593AB5}" type="pres">
      <dgm:prSet presAssocID="{2620EFAE-43E6-4CFE-8DA0-583AFA3751B9}" presName="bgRect" presStyleLbl="bgShp" presStyleIdx="2" presStyleCnt="3"/>
      <dgm:spPr/>
    </dgm:pt>
    <dgm:pt modelId="{4D03F668-A722-47FB-9512-54A24131B3C9}" type="pres">
      <dgm:prSet presAssocID="{2620EFAE-43E6-4CFE-8DA0-583AFA3751B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1332377D-0EE4-4822-B9F7-00EA5C57D1AF}" type="pres">
      <dgm:prSet presAssocID="{2620EFAE-43E6-4CFE-8DA0-583AFA3751B9}" presName="spaceRect" presStyleCnt="0"/>
      <dgm:spPr/>
    </dgm:pt>
    <dgm:pt modelId="{A00E51FD-88CF-4002-94C6-92B4124009CA}" type="pres">
      <dgm:prSet presAssocID="{2620EFAE-43E6-4CFE-8DA0-583AFA3751B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13E0412-2FE9-4557-8DAF-9F67F3D25D05}" srcId="{25F193F9-28B8-40F9-BAB4-F7478327C8D9}" destId="{C415D5C9-A5A7-489F-BAB3-9FDADF27D7E6}" srcOrd="1" destOrd="0" parTransId="{78757260-B3CA-4E1D-A4D1-3138187F85F1}" sibTransId="{6ABD9E69-5779-4F12-B948-6D1967697078}"/>
    <dgm:cxn modelId="{0CE8921E-4AFC-4EBD-B52C-4C64E23F09B2}" srcId="{25F193F9-28B8-40F9-BAB4-F7478327C8D9}" destId="{2620EFAE-43E6-4CFE-8DA0-583AFA3751B9}" srcOrd="2" destOrd="0" parTransId="{3CA22B4D-7542-4BBD-BC6A-E01FEB3C839C}" sibTransId="{85D06065-27A1-4CE6-8A50-260D803F74E5}"/>
    <dgm:cxn modelId="{98CBCE32-8C68-4140-B4F2-AB1A037EE13D}" srcId="{25F193F9-28B8-40F9-BAB4-F7478327C8D9}" destId="{8B56066A-FE7F-44BC-A737-E18382E80C85}" srcOrd="0" destOrd="0" parTransId="{B24444AD-0575-4CBB-A46D-4CEE469B292A}" sibTransId="{CFE38AE9-0135-45C4-90CA-9CEBE6237064}"/>
    <dgm:cxn modelId="{C3CC9561-C5C5-459B-A6F6-2A787E02C091}" type="presOf" srcId="{2620EFAE-43E6-4CFE-8DA0-583AFA3751B9}" destId="{A00E51FD-88CF-4002-94C6-92B4124009CA}" srcOrd="0" destOrd="0" presId="urn:microsoft.com/office/officeart/2018/2/layout/IconVerticalSolidList"/>
    <dgm:cxn modelId="{BDD20271-9220-4730-8754-5F8B8ACC2B62}" type="presOf" srcId="{C415D5C9-A5A7-489F-BAB3-9FDADF27D7E6}" destId="{B68342D9-9659-4599-A27E-53ABD0F6A196}" srcOrd="0" destOrd="0" presId="urn:microsoft.com/office/officeart/2018/2/layout/IconVerticalSolidList"/>
    <dgm:cxn modelId="{6D3B4FCD-D8B8-45CA-B046-C2BAC015A411}" type="presOf" srcId="{25F193F9-28B8-40F9-BAB4-F7478327C8D9}" destId="{561CACF2-AE7A-4E92-8C93-750C2BDB52A9}" srcOrd="0" destOrd="0" presId="urn:microsoft.com/office/officeart/2018/2/layout/IconVerticalSolidList"/>
    <dgm:cxn modelId="{51EA48DB-B778-46E6-BAC2-7A3B7AABE47F}" type="presOf" srcId="{8B56066A-FE7F-44BC-A737-E18382E80C85}" destId="{D637F839-902F-4B4D-A503-F4BAC1FC6B50}" srcOrd="0" destOrd="0" presId="urn:microsoft.com/office/officeart/2018/2/layout/IconVerticalSolidList"/>
    <dgm:cxn modelId="{F3DBCBBB-F260-4C05-B48A-238FF74973EC}" type="presParOf" srcId="{561CACF2-AE7A-4E92-8C93-750C2BDB52A9}" destId="{2342B2E3-C300-4DF5-9E97-45A9A13EC2C2}" srcOrd="0" destOrd="0" presId="urn:microsoft.com/office/officeart/2018/2/layout/IconVerticalSolidList"/>
    <dgm:cxn modelId="{833AD109-2D0E-4C8B-81E9-EF15E969B643}" type="presParOf" srcId="{2342B2E3-C300-4DF5-9E97-45A9A13EC2C2}" destId="{662D0904-EBEC-44D3-86C4-31D5110759A8}" srcOrd="0" destOrd="0" presId="urn:microsoft.com/office/officeart/2018/2/layout/IconVerticalSolidList"/>
    <dgm:cxn modelId="{97DD5E20-E9B5-470F-94FB-C8FF4CD6D54A}" type="presParOf" srcId="{2342B2E3-C300-4DF5-9E97-45A9A13EC2C2}" destId="{9F9C4BB0-D6B9-4ECE-B33F-5ED18EF4BD22}" srcOrd="1" destOrd="0" presId="urn:microsoft.com/office/officeart/2018/2/layout/IconVerticalSolidList"/>
    <dgm:cxn modelId="{CD7BB423-9EB8-454A-850E-384F383D3A9B}" type="presParOf" srcId="{2342B2E3-C300-4DF5-9E97-45A9A13EC2C2}" destId="{4B595FDC-F9E2-4C50-ABD1-BB9442F395D7}" srcOrd="2" destOrd="0" presId="urn:microsoft.com/office/officeart/2018/2/layout/IconVerticalSolidList"/>
    <dgm:cxn modelId="{4A628C95-1F22-4623-82AA-D8BF68DF99FF}" type="presParOf" srcId="{2342B2E3-C300-4DF5-9E97-45A9A13EC2C2}" destId="{D637F839-902F-4B4D-A503-F4BAC1FC6B50}" srcOrd="3" destOrd="0" presId="urn:microsoft.com/office/officeart/2018/2/layout/IconVerticalSolidList"/>
    <dgm:cxn modelId="{4CD0D79B-AD56-4ECF-BF04-C2F7C18B9FBF}" type="presParOf" srcId="{561CACF2-AE7A-4E92-8C93-750C2BDB52A9}" destId="{58B2AA46-B737-4700-9809-02E9C1444DB3}" srcOrd="1" destOrd="0" presId="urn:microsoft.com/office/officeart/2018/2/layout/IconVerticalSolidList"/>
    <dgm:cxn modelId="{A0B18F18-AA1C-496D-9381-87A6F9D139B4}" type="presParOf" srcId="{561CACF2-AE7A-4E92-8C93-750C2BDB52A9}" destId="{9492AB31-E7F5-4EA1-BBA3-26EB24278774}" srcOrd="2" destOrd="0" presId="urn:microsoft.com/office/officeart/2018/2/layout/IconVerticalSolidList"/>
    <dgm:cxn modelId="{6472A0D5-94E9-4C98-B167-5DD35E526478}" type="presParOf" srcId="{9492AB31-E7F5-4EA1-BBA3-26EB24278774}" destId="{20229C73-B302-4806-99A1-50438D393CB9}" srcOrd="0" destOrd="0" presId="urn:microsoft.com/office/officeart/2018/2/layout/IconVerticalSolidList"/>
    <dgm:cxn modelId="{8319A624-F78A-4EAE-B51D-BBDE203B529B}" type="presParOf" srcId="{9492AB31-E7F5-4EA1-BBA3-26EB24278774}" destId="{8D72473B-3D57-4B85-BF89-63E930AA87DB}" srcOrd="1" destOrd="0" presId="urn:microsoft.com/office/officeart/2018/2/layout/IconVerticalSolidList"/>
    <dgm:cxn modelId="{53F59C76-809D-4828-87D8-4EE6BCBD7C66}" type="presParOf" srcId="{9492AB31-E7F5-4EA1-BBA3-26EB24278774}" destId="{8DB0D1A6-454E-47D3-ACCD-A3C26A92CFF8}" srcOrd="2" destOrd="0" presId="urn:microsoft.com/office/officeart/2018/2/layout/IconVerticalSolidList"/>
    <dgm:cxn modelId="{7D4ECE1A-0E97-49D4-8C72-B0219DE14E07}" type="presParOf" srcId="{9492AB31-E7F5-4EA1-BBA3-26EB24278774}" destId="{B68342D9-9659-4599-A27E-53ABD0F6A196}" srcOrd="3" destOrd="0" presId="urn:microsoft.com/office/officeart/2018/2/layout/IconVerticalSolidList"/>
    <dgm:cxn modelId="{2D35D847-3B79-4EA3-A016-785F23053CAC}" type="presParOf" srcId="{561CACF2-AE7A-4E92-8C93-750C2BDB52A9}" destId="{11993C75-C59D-4455-802E-D2C4C2221131}" srcOrd="3" destOrd="0" presId="urn:microsoft.com/office/officeart/2018/2/layout/IconVerticalSolidList"/>
    <dgm:cxn modelId="{9F7F350D-FCE9-4966-BB21-C4F9E62B980B}" type="presParOf" srcId="{561CACF2-AE7A-4E92-8C93-750C2BDB52A9}" destId="{8CAD02F9-537D-4BCC-B84E-7C420C19B2E7}" srcOrd="4" destOrd="0" presId="urn:microsoft.com/office/officeart/2018/2/layout/IconVerticalSolidList"/>
    <dgm:cxn modelId="{337DF5BA-0DE7-43D7-849C-7641E46D7FC2}" type="presParOf" srcId="{8CAD02F9-537D-4BCC-B84E-7C420C19B2E7}" destId="{A1C6AA32-2A25-4ACB-847D-E9862D593AB5}" srcOrd="0" destOrd="0" presId="urn:microsoft.com/office/officeart/2018/2/layout/IconVerticalSolidList"/>
    <dgm:cxn modelId="{14A8B4F6-B8E1-4966-88A6-589D1549F2B4}" type="presParOf" srcId="{8CAD02F9-537D-4BCC-B84E-7C420C19B2E7}" destId="{4D03F668-A722-47FB-9512-54A24131B3C9}" srcOrd="1" destOrd="0" presId="urn:microsoft.com/office/officeart/2018/2/layout/IconVerticalSolidList"/>
    <dgm:cxn modelId="{93FBB7B5-04B6-44EC-B142-CAC8AD0AC1E1}" type="presParOf" srcId="{8CAD02F9-537D-4BCC-B84E-7C420C19B2E7}" destId="{1332377D-0EE4-4822-B9F7-00EA5C57D1AF}" srcOrd="2" destOrd="0" presId="urn:microsoft.com/office/officeart/2018/2/layout/IconVerticalSolidList"/>
    <dgm:cxn modelId="{9AEE7509-CDF2-4CF3-A846-72FE54E116CB}" type="presParOf" srcId="{8CAD02F9-537D-4BCC-B84E-7C420C19B2E7}" destId="{A00E51FD-88CF-4002-94C6-92B4124009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CDE5FE1-DFAC-4BAC-8C05-0A07AAEDE17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FD7B3B1E-E4E5-47C2-8D96-48ADAD3C3E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Technological: Poor website, limited e-commerce</a:t>
          </a:r>
        </a:p>
      </dgm:t>
    </dgm:pt>
    <dgm:pt modelId="{97FD1A7C-60B4-4799-909E-7AE7E95B884B}" type="parTrans" cxnId="{92A3323E-05DD-41A9-9CE0-AF4DCBEE3BFB}">
      <dgm:prSet/>
      <dgm:spPr/>
      <dgm:t>
        <a:bodyPr/>
        <a:lstStyle/>
        <a:p>
          <a:endParaRPr lang="en-US"/>
        </a:p>
      </dgm:t>
    </dgm:pt>
    <dgm:pt modelId="{3BBBAD10-CC3F-4E3A-B3ED-153AF9BC2C6D}" type="sibTrans" cxnId="{92A3323E-05DD-41A9-9CE0-AF4DCBEE3BFB}">
      <dgm:prSet/>
      <dgm:spPr/>
      <dgm:t>
        <a:bodyPr/>
        <a:lstStyle/>
        <a:p>
          <a:endParaRPr lang="en-US"/>
        </a:p>
      </dgm:t>
    </dgm:pt>
    <dgm:pt modelId="{B3150143-DDAC-4C4F-B46B-8B7BC56603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Legal: Sustainability expectations</a:t>
          </a:r>
        </a:p>
      </dgm:t>
    </dgm:pt>
    <dgm:pt modelId="{19B29063-7FD4-4D50-B4C8-CFCB44B8208F}" type="parTrans" cxnId="{87042213-F364-4875-8F58-6FB9761FD666}">
      <dgm:prSet/>
      <dgm:spPr/>
      <dgm:t>
        <a:bodyPr/>
        <a:lstStyle/>
        <a:p>
          <a:endParaRPr lang="en-US"/>
        </a:p>
      </dgm:t>
    </dgm:pt>
    <dgm:pt modelId="{10861456-8D2A-4FFC-A017-618AC154EE16}" type="sibTrans" cxnId="{87042213-F364-4875-8F58-6FB9761FD666}">
      <dgm:prSet/>
      <dgm:spPr/>
      <dgm:t>
        <a:bodyPr/>
        <a:lstStyle/>
        <a:p>
          <a:endParaRPr lang="en-US"/>
        </a:p>
      </dgm:t>
    </dgm:pt>
    <dgm:pt modelId="{AC38856F-F7C3-4B23-9326-39CCA914816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Environmental: Higher costs of eco-friendly materials</a:t>
          </a:r>
        </a:p>
      </dgm:t>
    </dgm:pt>
    <dgm:pt modelId="{664C07B1-F69D-4265-9451-AF16B234D5B8}" type="parTrans" cxnId="{DBEF826D-66B6-4F56-A96B-6A9400105A97}">
      <dgm:prSet/>
      <dgm:spPr/>
      <dgm:t>
        <a:bodyPr/>
        <a:lstStyle/>
        <a:p>
          <a:endParaRPr lang="en-US"/>
        </a:p>
      </dgm:t>
    </dgm:pt>
    <dgm:pt modelId="{9FCD697B-F2EE-4DFC-B25D-5CC2CA394B33}" type="sibTrans" cxnId="{DBEF826D-66B6-4F56-A96B-6A9400105A97}">
      <dgm:prSet/>
      <dgm:spPr/>
      <dgm:t>
        <a:bodyPr/>
        <a:lstStyle/>
        <a:p>
          <a:endParaRPr lang="en-US"/>
        </a:p>
      </dgm:t>
    </dgm:pt>
    <dgm:pt modelId="{07E890B6-CA1A-44A4-B5F4-E5DA06D838F8}" type="pres">
      <dgm:prSet presAssocID="{ACDE5FE1-DFAC-4BAC-8C05-0A07AAEDE175}" presName="root" presStyleCnt="0">
        <dgm:presLayoutVars>
          <dgm:dir/>
          <dgm:resizeHandles val="exact"/>
        </dgm:presLayoutVars>
      </dgm:prSet>
      <dgm:spPr/>
    </dgm:pt>
    <dgm:pt modelId="{F13CC468-7C53-4DAD-9E7A-821BE9A0B609}" type="pres">
      <dgm:prSet presAssocID="{FD7B3B1E-E4E5-47C2-8D96-48ADAD3C3E2B}" presName="compNode" presStyleCnt="0"/>
      <dgm:spPr/>
    </dgm:pt>
    <dgm:pt modelId="{5D12C4D2-1FBC-4252-8E96-CD4A83B45655}" type="pres">
      <dgm:prSet presAssocID="{FD7B3B1E-E4E5-47C2-8D96-48ADAD3C3E2B}" presName="bgRect" presStyleLbl="bgShp" presStyleIdx="0" presStyleCnt="3"/>
      <dgm:spPr/>
    </dgm:pt>
    <dgm:pt modelId="{79EF8077-3D43-4C9B-AB34-BC5566C19BBC}" type="pres">
      <dgm:prSet presAssocID="{FD7B3B1E-E4E5-47C2-8D96-48ADAD3C3E2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6AB001E2-19A8-4297-97A4-77A1C15E5FE7}" type="pres">
      <dgm:prSet presAssocID="{FD7B3B1E-E4E5-47C2-8D96-48ADAD3C3E2B}" presName="spaceRect" presStyleCnt="0"/>
      <dgm:spPr/>
    </dgm:pt>
    <dgm:pt modelId="{57396EFC-8417-46F7-AD2B-DABD3A4F951F}" type="pres">
      <dgm:prSet presAssocID="{FD7B3B1E-E4E5-47C2-8D96-48ADAD3C3E2B}" presName="parTx" presStyleLbl="revTx" presStyleIdx="0" presStyleCnt="3">
        <dgm:presLayoutVars>
          <dgm:chMax val="0"/>
          <dgm:chPref val="0"/>
        </dgm:presLayoutVars>
      </dgm:prSet>
      <dgm:spPr/>
    </dgm:pt>
    <dgm:pt modelId="{F71C8EC3-401D-497F-A317-92462ADBE103}" type="pres">
      <dgm:prSet presAssocID="{3BBBAD10-CC3F-4E3A-B3ED-153AF9BC2C6D}" presName="sibTrans" presStyleCnt="0"/>
      <dgm:spPr/>
    </dgm:pt>
    <dgm:pt modelId="{DF38CD03-3752-4EEB-93DF-83D1B9749CC9}" type="pres">
      <dgm:prSet presAssocID="{B3150143-DDAC-4C4F-B46B-8B7BC566035B}" presName="compNode" presStyleCnt="0"/>
      <dgm:spPr/>
    </dgm:pt>
    <dgm:pt modelId="{70C1AEEF-BFDD-40C5-B62E-280F0EC8F6B6}" type="pres">
      <dgm:prSet presAssocID="{B3150143-DDAC-4C4F-B46B-8B7BC566035B}" presName="bgRect" presStyleLbl="bgShp" presStyleIdx="1" presStyleCnt="3"/>
      <dgm:spPr/>
    </dgm:pt>
    <dgm:pt modelId="{C8ECE4D4-5831-4011-B093-6838AD61E610}" type="pres">
      <dgm:prSet presAssocID="{B3150143-DDAC-4C4F-B46B-8B7BC566035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C59094F5-EA28-4436-BDC0-E41BEABC2DAA}" type="pres">
      <dgm:prSet presAssocID="{B3150143-DDAC-4C4F-B46B-8B7BC566035B}" presName="spaceRect" presStyleCnt="0"/>
      <dgm:spPr/>
    </dgm:pt>
    <dgm:pt modelId="{3825F576-0986-42E4-9C85-830A01E96FAD}" type="pres">
      <dgm:prSet presAssocID="{B3150143-DDAC-4C4F-B46B-8B7BC566035B}" presName="parTx" presStyleLbl="revTx" presStyleIdx="1" presStyleCnt="3">
        <dgm:presLayoutVars>
          <dgm:chMax val="0"/>
          <dgm:chPref val="0"/>
        </dgm:presLayoutVars>
      </dgm:prSet>
      <dgm:spPr/>
    </dgm:pt>
    <dgm:pt modelId="{DB615B7A-E006-4222-866D-3748C0696552}" type="pres">
      <dgm:prSet presAssocID="{10861456-8D2A-4FFC-A017-618AC154EE16}" presName="sibTrans" presStyleCnt="0"/>
      <dgm:spPr/>
    </dgm:pt>
    <dgm:pt modelId="{60C7B1FC-04FA-4189-9BAC-497FEBB9C3E6}" type="pres">
      <dgm:prSet presAssocID="{AC38856F-F7C3-4B23-9326-39CCA914816F}" presName="compNode" presStyleCnt="0"/>
      <dgm:spPr/>
    </dgm:pt>
    <dgm:pt modelId="{580637C8-FB0E-4083-9268-BD92AA268BD6}" type="pres">
      <dgm:prSet presAssocID="{AC38856F-F7C3-4B23-9326-39CCA914816F}" presName="bgRect" presStyleLbl="bgShp" presStyleIdx="2" presStyleCnt="3"/>
      <dgm:spPr/>
    </dgm:pt>
    <dgm:pt modelId="{E615A5B5-D6B0-4170-8789-A630F1906CA1}" type="pres">
      <dgm:prSet presAssocID="{AC38856F-F7C3-4B23-9326-39CCA914816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F77DEAFF-6574-4D7F-834A-FF0967849B36}" type="pres">
      <dgm:prSet presAssocID="{AC38856F-F7C3-4B23-9326-39CCA914816F}" presName="spaceRect" presStyleCnt="0"/>
      <dgm:spPr/>
    </dgm:pt>
    <dgm:pt modelId="{2E7D2936-842E-4BC8-96B8-BC868158DB22}" type="pres">
      <dgm:prSet presAssocID="{AC38856F-F7C3-4B23-9326-39CCA914816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C5F150A-E7F5-46B5-A950-7018DDE11E3B}" type="presOf" srcId="{ACDE5FE1-DFAC-4BAC-8C05-0A07AAEDE175}" destId="{07E890B6-CA1A-44A4-B5F4-E5DA06D838F8}" srcOrd="0" destOrd="0" presId="urn:microsoft.com/office/officeart/2018/2/layout/IconVerticalSolidList"/>
    <dgm:cxn modelId="{87042213-F364-4875-8F58-6FB9761FD666}" srcId="{ACDE5FE1-DFAC-4BAC-8C05-0A07AAEDE175}" destId="{B3150143-DDAC-4C4F-B46B-8B7BC566035B}" srcOrd="1" destOrd="0" parTransId="{19B29063-7FD4-4D50-B4C8-CFCB44B8208F}" sibTransId="{10861456-8D2A-4FFC-A017-618AC154EE16}"/>
    <dgm:cxn modelId="{628CF01C-FA91-4E5A-A0E1-706E2108D515}" type="presOf" srcId="{FD7B3B1E-E4E5-47C2-8D96-48ADAD3C3E2B}" destId="{57396EFC-8417-46F7-AD2B-DABD3A4F951F}" srcOrd="0" destOrd="0" presId="urn:microsoft.com/office/officeart/2018/2/layout/IconVerticalSolidList"/>
    <dgm:cxn modelId="{92A3323E-05DD-41A9-9CE0-AF4DCBEE3BFB}" srcId="{ACDE5FE1-DFAC-4BAC-8C05-0A07AAEDE175}" destId="{FD7B3B1E-E4E5-47C2-8D96-48ADAD3C3E2B}" srcOrd="0" destOrd="0" parTransId="{97FD1A7C-60B4-4799-909E-7AE7E95B884B}" sibTransId="{3BBBAD10-CC3F-4E3A-B3ED-153AF9BC2C6D}"/>
    <dgm:cxn modelId="{DBEF826D-66B6-4F56-A96B-6A9400105A97}" srcId="{ACDE5FE1-DFAC-4BAC-8C05-0A07AAEDE175}" destId="{AC38856F-F7C3-4B23-9326-39CCA914816F}" srcOrd="2" destOrd="0" parTransId="{664C07B1-F69D-4265-9451-AF16B234D5B8}" sibTransId="{9FCD697B-F2EE-4DFC-B25D-5CC2CA394B33}"/>
    <dgm:cxn modelId="{11F85993-D3C1-48D4-95C2-067A7A6AAE03}" type="presOf" srcId="{B3150143-DDAC-4C4F-B46B-8B7BC566035B}" destId="{3825F576-0986-42E4-9C85-830A01E96FAD}" srcOrd="0" destOrd="0" presId="urn:microsoft.com/office/officeart/2018/2/layout/IconVerticalSolidList"/>
    <dgm:cxn modelId="{921442C8-4A34-451C-9DEC-57F0F1B2A9EF}" type="presOf" srcId="{AC38856F-F7C3-4B23-9326-39CCA914816F}" destId="{2E7D2936-842E-4BC8-96B8-BC868158DB22}" srcOrd="0" destOrd="0" presId="urn:microsoft.com/office/officeart/2018/2/layout/IconVerticalSolidList"/>
    <dgm:cxn modelId="{2EAD4B25-518A-432E-90FD-67E9AADAA10F}" type="presParOf" srcId="{07E890B6-CA1A-44A4-B5F4-E5DA06D838F8}" destId="{F13CC468-7C53-4DAD-9E7A-821BE9A0B609}" srcOrd="0" destOrd="0" presId="urn:microsoft.com/office/officeart/2018/2/layout/IconVerticalSolidList"/>
    <dgm:cxn modelId="{BF08CE48-CBED-4AAE-92C6-8CE2546B7239}" type="presParOf" srcId="{F13CC468-7C53-4DAD-9E7A-821BE9A0B609}" destId="{5D12C4D2-1FBC-4252-8E96-CD4A83B45655}" srcOrd="0" destOrd="0" presId="urn:microsoft.com/office/officeart/2018/2/layout/IconVerticalSolidList"/>
    <dgm:cxn modelId="{A1C3C183-814B-4EEE-886C-962889FAFB82}" type="presParOf" srcId="{F13CC468-7C53-4DAD-9E7A-821BE9A0B609}" destId="{79EF8077-3D43-4C9B-AB34-BC5566C19BBC}" srcOrd="1" destOrd="0" presId="urn:microsoft.com/office/officeart/2018/2/layout/IconVerticalSolidList"/>
    <dgm:cxn modelId="{D459EA4B-06C7-4BA7-8E81-40C23BAE4E8C}" type="presParOf" srcId="{F13CC468-7C53-4DAD-9E7A-821BE9A0B609}" destId="{6AB001E2-19A8-4297-97A4-77A1C15E5FE7}" srcOrd="2" destOrd="0" presId="urn:microsoft.com/office/officeart/2018/2/layout/IconVerticalSolidList"/>
    <dgm:cxn modelId="{4D854BBB-72FA-4F2D-A8AA-69B547A68731}" type="presParOf" srcId="{F13CC468-7C53-4DAD-9E7A-821BE9A0B609}" destId="{57396EFC-8417-46F7-AD2B-DABD3A4F951F}" srcOrd="3" destOrd="0" presId="urn:microsoft.com/office/officeart/2018/2/layout/IconVerticalSolidList"/>
    <dgm:cxn modelId="{64C8A91B-FA76-4E09-97AD-72A4982240DC}" type="presParOf" srcId="{07E890B6-CA1A-44A4-B5F4-E5DA06D838F8}" destId="{F71C8EC3-401D-497F-A317-92462ADBE103}" srcOrd="1" destOrd="0" presId="urn:microsoft.com/office/officeart/2018/2/layout/IconVerticalSolidList"/>
    <dgm:cxn modelId="{326A4789-B3EA-48A9-BA0B-5B1678478088}" type="presParOf" srcId="{07E890B6-CA1A-44A4-B5F4-E5DA06D838F8}" destId="{DF38CD03-3752-4EEB-93DF-83D1B9749CC9}" srcOrd="2" destOrd="0" presId="urn:microsoft.com/office/officeart/2018/2/layout/IconVerticalSolidList"/>
    <dgm:cxn modelId="{956F4289-9600-494E-81FC-1DECA444D7D4}" type="presParOf" srcId="{DF38CD03-3752-4EEB-93DF-83D1B9749CC9}" destId="{70C1AEEF-BFDD-40C5-B62E-280F0EC8F6B6}" srcOrd="0" destOrd="0" presId="urn:microsoft.com/office/officeart/2018/2/layout/IconVerticalSolidList"/>
    <dgm:cxn modelId="{C1D58BB0-E706-47DE-8A0B-BFAF6E869F59}" type="presParOf" srcId="{DF38CD03-3752-4EEB-93DF-83D1B9749CC9}" destId="{C8ECE4D4-5831-4011-B093-6838AD61E610}" srcOrd="1" destOrd="0" presId="urn:microsoft.com/office/officeart/2018/2/layout/IconVerticalSolidList"/>
    <dgm:cxn modelId="{22961EE8-D0A9-48CF-A799-9017CAE03977}" type="presParOf" srcId="{DF38CD03-3752-4EEB-93DF-83D1B9749CC9}" destId="{C59094F5-EA28-4436-BDC0-E41BEABC2DAA}" srcOrd="2" destOrd="0" presId="urn:microsoft.com/office/officeart/2018/2/layout/IconVerticalSolidList"/>
    <dgm:cxn modelId="{81254EAD-20ED-4E79-9B64-AE0E3503461B}" type="presParOf" srcId="{DF38CD03-3752-4EEB-93DF-83D1B9749CC9}" destId="{3825F576-0986-42E4-9C85-830A01E96FAD}" srcOrd="3" destOrd="0" presId="urn:microsoft.com/office/officeart/2018/2/layout/IconVerticalSolidList"/>
    <dgm:cxn modelId="{D2A506F1-365D-4252-B4D2-92944BF89E58}" type="presParOf" srcId="{07E890B6-CA1A-44A4-B5F4-E5DA06D838F8}" destId="{DB615B7A-E006-4222-866D-3748C0696552}" srcOrd="3" destOrd="0" presId="urn:microsoft.com/office/officeart/2018/2/layout/IconVerticalSolidList"/>
    <dgm:cxn modelId="{AA3D1374-7986-42F6-9863-A2E7C089C798}" type="presParOf" srcId="{07E890B6-CA1A-44A4-B5F4-E5DA06D838F8}" destId="{60C7B1FC-04FA-4189-9BAC-497FEBB9C3E6}" srcOrd="4" destOrd="0" presId="urn:microsoft.com/office/officeart/2018/2/layout/IconVerticalSolidList"/>
    <dgm:cxn modelId="{0509177B-1348-44E8-8A84-12AD384D254E}" type="presParOf" srcId="{60C7B1FC-04FA-4189-9BAC-497FEBB9C3E6}" destId="{580637C8-FB0E-4083-9268-BD92AA268BD6}" srcOrd="0" destOrd="0" presId="urn:microsoft.com/office/officeart/2018/2/layout/IconVerticalSolidList"/>
    <dgm:cxn modelId="{F7192666-FB96-43A0-9066-E389EAAE37E9}" type="presParOf" srcId="{60C7B1FC-04FA-4189-9BAC-497FEBB9C3E6}" destId="{E615A5B5-D6B0-4170-8789-A630F1906CA1}" srcOrd="1" destOrd="0" presId="urn:microsoft.com/office/officeart/2018/2/layout/IconVerticalSolidList"/>
    <dgm:cxn modelId="{90CD35BA-8737-415B-B511-3CFFF8A9B07A}" type="presParOf" srcId="{60C7B1FC-04FA-4189-9BAC-497FEBB9C3E6}" destId="{F77DEAFF-6574-4D7F-834A-FF0967849B36}" srcOrd="2" destOrd="0" presId="urn:microsoft.com/office/officeart/2018/2/layout/IconVerticalSolidList"/>
    <dgm:cxn modelId="{F7C808C3-2CFD-470E-99B8-4E9A29A8834B}" type="presParOf" srcId="{60C7B1FC-04FA-4189-9BAC-497FEBB9C3E6}" destId="{2E7D2936-842E-4BC8-96B8-BC868158DB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B2B1868-75A2-4B00-A024-44E5EE5747E1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8E4CB4D-3C41-4D3E-912F-0C0E47257162}">
      <dgm:prSet/>
      <dgm:spPr/>
      <dgm:t>
        <a:bodyPr/>
        <a:lstStyle/>
        <a:p>
          <a:r>
            <a:rPr lang="en-US"/>
            <a:t>Marketing: Weak online presence</a:t>
          </a:r>
        </a:p>
      </dgm:t>
    </dgm:pt>
    <dgm:pt modelId="{EC8DE536-43E2-44A3-B978-97401915A952}" type="parTrans" cxnId="{CAD4E636-6C43-41A0-8653-CF4EB4C9DB97}">
      <dgm:prSet/>
      <dgm:spPr/>
      <dgm:t>
        <a:bodyPr/>
        <a:lstStyle/>
        <a:p>
          <a:endParaRPr lang="en-US"/>
        </a:p>
      </dgm:t>
    </dgm:pt>
    <dgm:pt modelId="{475003D3-D358-4E3F-9127-3F44030A742E}" type="sibTrans" cxnId="{CAD4E636-6C43-41A0-8653-CF4EB4C9DB97}">
      <dgm:prSet/>
      <dgm:spPr/>
      <dgm:t>
        <a:bodyPr/>
        <a:lstStyle/>
        <a:p>
          <a:endParaRPr lang="en-US"/>
        </a:p>
      </dgm:t>
    </dgm:pt>
    <dgm:pt modelId="{76114CD4-AA41-4C65-9ED7-1FF0118E4FE1}">
      <dgm:prSet/>
      <dgm:spPr/>
      <dgm:t>
        <a:bodyPr/>
        <a:lstStyle/>
        <a:p>
          <a:r>
            <a:rPr lang="en-US"/>
            <a:t>Technology: Outdated website</a:t>
          </a:r>
        </a:p>
      </dgm:t>
    </dgm:pt>
    <dgm:pt modelId="{352EBFE6-8D3C-4464-80A3-8DA4D75FC92C}" type="parTrans" cxnId="{4FE101A5-F9D9-4124-97DA-8AC13EE5C7A9}">
      <dgm:prSet/>
      <dgm:spPr/>
      <dgm:t>
        <a:bodyPr/>
        <a:lstStyle/>
        <a:p>
          <a:endParaRPr lang="en-US"/>
        </a:p>
      </dgm:t>
    </dgm:pt>
    <dgm:pt modelId="{782F7FD6-6497-40B0-A28C-55087E2922F8}" type="sibTrans" cxnId="{4FE101A5-F9D9-4124-97DA-8AC13EE5C7A9}">
      <dgm:prSet/>
      <dgm:spPr/>
      <dgm:t>
        <a:bodyPr/>
        <a:lstStyle/>
        <a:p>
          <a:endParaRPr lang="en-US"/>
        </a:p>
      </dgm:t>
    </dgm:pt>
    <dgm:pt modelId="{278F7F69-0E0D-4907-BE74-DE7AD77C7DE7}">
      <dgm:prSet/>
      <dgm:spPr/>
      <dgm:t>
        <a:bodyPr/>
        <a:lstStyle/>
        <a:p>
          <a:r>
            <a:rPr lang="en-US"/>
            <a:t>Competition: Boutique Instagram florist &amp; national chain</a:t>
          </a:r>
        </a:p>
      </dgm:t>
    </dgm:pt>
    <dgm:pt modelId="{AEBF73F2-F1C8-4B81-B31C-AE229BC0FA95}" type="parTrans" cxnId="{981073AD-82BF-40A0-9125-F745536DC6A2}">
      <dgm:prSet/>
      <dgm:spPr/>
      <dgm:t>
        <a:bodyPr/>
        <a:lstStyle/>
        <a:p>
          <a:endParaRPr lang="en-US"/>
        </a:p>
      </dgm:t>
    </dgm:pt>
    <dgm:pt modelId="{5569127C-D97C-46F1-9020-BDF699D7E713}" type="sibTrans" cxnId="{981073AD-82BF-40A0-9125-F745536DC6A2}">
      <dgm:prSet/>
      <dgm:spPr/>
      <dgm:t>
        <a:bodyPr/>
        <a:lstStyle/>
        <a:p>
          <a:endParaRPr lang="en-US"/>
        </a:p>
      </dgm:t>
    </dgm:pt>
    <dgm:pt modelId="{C7F153D7-CD2B-4758-961D-1D946CB4F3D7}">
      <dgm:prSet/>
      <dgm:spPr/>
      <dgm:t>
        <a:bodyPr/>
        <a:lstStyle/>
        <a:p>
          <a:r>
            <a:rPr lang="en-US"/>
            <a:t>Location: Reduced high-street activity</a:t>
          </a:r>
        </a:p>
      </dgm:t>
    </dgm:pt>
    <dgm:pt modelId="{E00566D2-60B3-4EBD-ADD6-B4AC834B2F97}" type="parTrans" cxnId="{E4C4158C-99C7-45B3-90F9-74B271AB1798}">
      <dgm:prSet/>
      <dgm:spPr/>
      <dgm:t>
        <a:bodyPr/>
        <a:lstStyle/>
        <a:p>
          <a:endParaRPr lang="en-US"/>
        </a:p>
      </dgm:t>
    </dgm:pt>
    <dgm:pt modelId="{F216C5F9-7F4E-4923-897C-F65C425AF723}" type="sibTrans" cxnId="{E4C4158C-99C7-45B3-90F9-74B271AB1798}">
      <dgm:prSet/>
      <dgm:spPr/>
      <dgm:t>
        <a:bodyPr/>
        <a:lstStyle/>
        <a:p>
          <a:endParaRPr lang="en-US"/>
        </a:p>
      </dgm:t>
    </dgm:pt>
    <dgm:pt modelId="{9FD75BD8-ECEC-4A64-88C0-0B38CB4EF73D}">
      <dgm:prSet/>
      <dgm:spPr/>
      <dgm:t>
        <a:bodyPr/>
        <a:lstStyle/>
        <a:p>
          <a:r>
            <a:rPr lang="en-US"/>
            <a:t>Costs: Flowers and packaging</a:t>
          </a:r>
        </a:p>
      </dgm:t>
    </dgm:pt>
    <dgm:pt modelId="{4D273E01-9D7D-416A-B346-F3D127EBFB9F}" type="parTrans" cxnId="{14A6E56C-5D95-4A14-B62B-A8F8B2FDF4C1}">
      <dgm:prSet/>
      <dgm:spPr/>
      <dgm:t>
        <a:bodyPr/>
        <a:lstStyle/>
        <a:p>
          <a:endParaRPr lang="en-US"/>
        </a:p>
      </dgm:t>
    </dgm:pt>
    <dgm:pt modelId="{AC9BD051-4213-4C6C-9EAA-F0325FCC698C}" type="sibTrans" cxnId="{14A6E56C-5D95-4A14-B62B-A8F8B2FDF4C1}">
      <dgm:prSet/>
      <dgm:spPr/>
      <dgm:t>
        <a:bodyPr/>
        <a:lstStyle/>
        <a:p>
          <a:endParaRPr lang="en-US"/>
        </a:p>
      </dgm:t>
    </dgm:pt>
    <dgm:pt modelId="{721AE925-8647-468F-A1AC-1C56C5BC868D}" type="pres">
      <dgm:prSet presAssocID="{AB2B1868-75A2-4B00-A024-44E5EE5747E1}" presName="diagram" presStyleCnt="0">
        <dgm:presLayoutVars>
          <dgm:dir/>
          <dgm:resizeHandles val="exact"/>
        </dgm:presLayoutVars>
      </dgm:prSet>
      <dgm:spPr/>
    </dgm:pt>
    <dgm:pt modelId="{DF4B12E1-C2D1-4558-82AC-310254115038}" type="pres">
      <dgm:prSet presAssocID="{08E4CB4D-3C41-4D3E-912F-0C0E47257162}" presName="node" presStyleLbl="node1" presStyleIdx="0" presStyleCnt="5">
        <dgm:presLayoutVars>
          <dgm:bulletEnabled val="1"/>
        </dgm:presLayoutVars>
      </dgm:prSet>
      <dgm:spPr/>
    </dgm:pt>
    <dgm:pt modelId="{D452A9FB-9AEF-4A18-BB51-43AAF63CC5C8}" type="pres">
      <dgm:prSet presAssocID="{475003D3-D358-4E3F-9127-3F44030A742E}" presName="sibTrans" presStyleCnt="0"/>
      <dgm:spPr/>
    </dgm:pt>
    <dgm:pt modelId="{42150C12-FC6F-43A8-AD4C-1E1435829F9D}" type="pres">
      <dgm:prSet presAssocID="{76114CD4-AA41-4C65-9ED7-1FF0118E4FE1}" presName="node" presStyleLbl="node1" presStyleIdx="1" presStyleCnt="5">
        <dgm:presLayoutVars>
          <dgm:bulletEnabled val="1"/>
        </dgm:presLayoutVars>
      </dgm:prSet>
      <dgm:spPr/>
    </dgm:pt>
    <dgm:pt modelId="{DAFBDCC2-2555-4105-B50A-F9369D4E7092}" type="pres">
      <dgm:prSet presAssocID="{782F7FD6-6497-40B0-A28C-55087E2922F8}" presName="sibTrans" presStyleCnt="0"/>
      <dgm:spPr/>
    </dgm:pt>
    <dgm:pt modelId="{A9D13617-D1C2-4561-B196-7520FDB99181}" type="pres">
      <dgm:prSet presAssocID="{278F7F69-0E0D-4907-BE74-DE7AD77C7DE7}" presName="node" presStyleLbl="node1" presStyleIdx="2" presStyleCnt="5">
        <dgm:presLayoutVars>
          <dgm:bulletEnabled val="1"/>
        </dgm:presLayoutVars>
      </dgm:prSet>
      <dgm:spPr/>
    </dgm:pt>
    <dgm:pt modelId="{B9525942-9B5D-4FBC-821A-7FAB3813FEAE}" type="pres">
      <dgm:prSet presAssocID="{5569127C-D97C-46F1-9020-BDF699D7E713}" presName="sibTrans" presStyleCnt="0"/>
      <dgm:spPr/>
    </dgm:pt>
    <dgm:pt modelId="{EDEDA8A3-AC57-4D36-92A5-2B720BC74DD2}" type="pres">
      <dgm:prSet presAssocID="{C7F153D7-CD2B-4758-961D-1D946CB4F3D7}" presName="node" presStyleLbl="node1" presStyleIdx="3" presStyleCnt="5">
        <dgm:presLayoutVars>
          <dgm:bulletEnabled val="1"/>
        </dgm:presLayoutVars>
      </dgm:prSet>
      <dgm:spPr/>
    </dgm:pt>
    <dgm:pt modelId="{33E74BF9-6DF9-4648-882C-24484CA26AC9}" type="pres">
      <dgm:prSet presAssocID="{F216C5F9-7F4E-4923-897C-F65C425AF723}" presName="sibTrans" presStyleCnt="0"/>
      <dgm:spPr/>
    </dgm:pt>
    <dgm:pt modelId="{7D87052A-56AF-4AB6-9750-02A3E5C511B2}" type="pres">
      <dgm:prSet presAssocID="{9FD75BD8-ECEC-4A64-88C0-0B38CB4EF73D}" presName="node" presStyleLbl="node1" presStyleIdx="4" presStyleCnt="5">
        <dgm:presLayoutVars>
          <dgm:bulletEnabled val="1"/>
        </dgm:presLayoutVars>
      </dgm:prSet>
      <dgm:spPr/>
    </dgm:pt>
  </dgm:ptLst>
  <dgm:cxnLst>
    <dgm:cxn modelId="{B6A6152C-5F36-4506-B5C2-B006F94E8DD0}" type="presOf" srcId="{76114CD4-AA41-4C65-9ED7-1FF0118E4FE1}" destId="{42150C12-FC6F-43A8-AD4C-1E1435829F9D}" srcOrd="0" destOrd="0" presId="urn:microsoft.com/office/officeart/2005/8/layout/default"/>
    <dgm:cxn modelId="{CAD4E636-6C43-41A0-8653-CF4EB4C9DB97}" srcId="{AB2B1868-75A2-4B00-A024-44E5EE5747E1}" destId="{08E4CB4D-3C41-4D3E-912F-0C0E47257162}" srcOrd="0" destOrd="0" parTransId="{EC8DE536-43E2-44A3-B978-97401915A952}" sibTransId="{475003D3-D358-4E3F-9127-3F44030A742E}"/>
    <dgm:cxn modelId="{14A6E56C-5D95-4A14-B62B-A8F8B2FDF4C1}" srcId="{AB2B1868-75A2-4B00-A024-44E5EE5747E1}" destId="{9FD75BD8-ECEC-4A64-88C0-0B38CB4EF73D}" srcOrd="4" destOrd="0" parTransId="{4D273E01-9D7D-416A-B346-F3D127EBFB9F}" sibTransId="{AC9BD051-4213-4C6C-9EAA-F0325FCC698C}"/>
    <dgm:cxn modelId="{EACA404D-6780-4189-AE8D-5CFE82517173}" type="presOf" srcId="{08E4CB4D-3C41-4D3E-912F-0C0E47257162}" destId="{DF4B12E1-C2D1-4558-82AC-310254115038}" srcOrd="0" destOrd="0" presId="urn:microsoft.com/office/officeart/2005/8/layout/default"/>
    <dgm:cxn modelId="{486B0583-9426-40C8-A022-A1D1FF407100}" type="presOf" srcId="{AB2B1868-75A2-4B00-A024-44E5EE5747E1}" destId="{721AE925-8647-468F-A1AC-1C56C5BC868D}" srcOrd="0" destOrd="0" presId="urn:microsoft.com/office/officeart/2005/8/layout/default"/>
    <dgm:cxn modelId="{E4C4158C-99C7-45B3-90F9-74B271AB1798}" srcId="{AB2B1868-75A2-4B00-A024-44E5EE5747E1}" destId="{C7F153D7-CD2B-4758-961D-1D946CB4F3D7}" srcOrd="3" destOrd="0" parTransId="{E00566D2-60B3-4EBD-ADD6-B4AC834B2F97}" sibTransId="{F216C5F9-7F4E-4923-897C-F65C425AF723}"/>
    <dgm:cxn modelId="{4FE101A5-F9D9-4124-97DA-8AC13EE5C7A9}" srcId="{AB2B1868-75A2-4B00-A024-44E5EE5747E1}" destId="{76114CD4-AA41-4C65-9ED7-1FF0118E4FE1}" srcOrd="1" destOrd="0" parTransId="{352EBFE6-8D3C-4464-80A3-8DA4D75FC92C}" sibTransId="{782F7FD6-6497-40B0-A28C-55087E2922F8}"/>
    <dgm:cxn modelId="{981073AD-82BF-40A0-9125-F745536DC6A2}" srcId="{AB2B1868-75A2-4B00-A024-44E5EE5747E1}" destId="{278F7F69-0E0D-4907-BE74-DE7AD77C7DE7}" srcOrd="2" destOrd="0" parTransId="{AEBF73F2-F1C8-4B81-B31C-AE229BC0FA95}" sibTransId="{5569127C-D97C-46F1-9020-BDF699D7E713}"/>
    <dgm:cxn modelId="{D5BE02C9-9A6F-4F39-AF15-628BF52A18E3}" type="presOf" srcId="{278F7F69-0E0D-4907-BE74-DE7AD77C7DE7}" destId="{A9D13617-D1C2-4561-B196-7520FDB99181}" srcOrd="0" destOrd="0" presId="urn:microsoft.com/office/officeart/2005/8/layout/default"/>
    <dgm:cxn modelId="{843C73CD-5760-4991-8DAF-2CF422050D84}" type="presOf" srcId="{C7F153D7-CD2B-4758-961D-1D946CB4F3D7}" destId="{EDEDA8A3-AC57-4D36-92A5-2B720BC74DD2}" srcOrd="0" destOrd="0" presId="urn:microsoft.com/office/officeart/2005/8/layout/default"/>
    <dgm:cxn modelId="{9F0D5DE1-BCB0-438F-9070-A60811EB4814}" type="presOf" srcId="{9FD75BD8-ECEC-4A64-88C0-0B38CB4EF73D}" destId="{7D87052A-56AF-4AB6-9750-02A3E5C511B2}" srcOrd="0" destOrd="0" presId="urn:microsoft.com/office/officeart/2005/8/layout/default"/>
    <dgm:cxn modelId="{0B48C56D-3CDF-465A-B0A1-8248AA60D9AA}" type="presParOf" srcId="{721AE925-8647-468F-A1AC-1C56C5BC868D}" destId="{DF4B12E1-C2D1-4558-82AC-310254115038}" srcOrd="0" destOrd="0" presId="urn:microsoft.com/office/officeart/2005/8/layout/default"/>
    <dgm:cxn modelId="{05027EEE-8EEF-4544-BA18-4551F1415CDF}" type="presParOf" srcId="{721AE925-8647-468F-A1AC-1C56C5BC868D}" destId="{D452A9FB-9AEF-4A18-BB51-43AAF63CC5C8}" srcOrd="1" destOrd="0" presId="urn:microsoft.com/office/officeart/2005/8/layout/default"/>
    <dgm:cxn modelId="{78BA409E-E7A6-4168-A3A7-3E1D1ECC1425}" type="presParOf" srcId="{721AE925-8647-468F-A1AC-1C56C5BC868D}" destId="{42150C12-FC6F-43A8-AD4C-1E1435829F9D}" srcOrd="2" destOrd="0" presId="urn:microsoft.com/office/officeart/2005/8/layout/default"/>
    <dgm:cxn modelId="{C57939AB-DC12-461E-9CBF-B11675859512}" type="presParOf" srcId="{721AE925-8647-468F-A1AC-1C56C5BC868D}" destId="{DAFBDCC2-2555-4105-B50A-F9369D4E7092}" srcOrd="3" destOrd="0" presId="urn:microsoft.com/office/officeart/2005/8/layout/default"/>
    <dgm:cxn modelId="{49CAD9E2-848A-4C50-BC94-3DC125AA498D}" type="presParOf" srcId="{721AE925-8647-468F-A1AC-1C56C5BC868D}" destId="{A9D13617-D1C2-4561-B196-7520FDB99181}" srcOrd="4" destOrd="0" presId="urn:microsoft.com/office/officeart/2005/8/layout/default"/>
    <dgm:cxn modelId="{C792CBEA-9EE1-41D7-BFE4-E69090D1C467}" type="presParOf" srcId="{721AE925-8647-468F-A1AC-1C56C5BC868D}" destId="{B9525942-9B5D-4FBC-821A-7FAB3813FEAE}" srcOrd="5" destOrd="0" presId="urn:microsoft.com/office/officeart/2005/8/layout/default"/>
    <dgm:cxn modelId="{60A207E5-59E1-4C8D-8ADF-84890F51C05E}" type="presParOf" srcId="{721AE925-8647-468F-A1AC-1C56C5BC868D}" destId="{EDEDA8A3-AC57-4D36-92A5-2B720BC74DD2}" srcOrd="6" destOrd="0" presId="urn:microsoft.com/office/officeart/2005/8/layout/default"/>
    <dgm:cxn modelId="{DD27FDA1-2CF9-4B32-AE8C-293B61887526}" type="presParOf" srcId="{721AE925-8647-468F-A1AC-1C56C5BC868D}" destId="{33E74BF9-6DF9-4648-882C-24484CA26AC9}" srcOrd="7" destOrd="0" presId="urn:microsoft.com/office/officeart/2005/8/layout/default"/>
    <dgm:cxn modelId="{ECFBD036-60CB-4E4E-852F-42E5164C0340}" type="presParOf" srcId="{721AE925-8647-468F-A1AC-1C56C5BC868D}" destId="{7D87052A-56AF-4AB6-9750-02A3E5C511B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41D9A4F-9777-4A2E-A7BD-90E62073F8D2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D2F853E-520D-45CF-AFD2-C3CF592D0A6F}">
      <dgm:prSet/>
      <dgm:spPr/>
      <dgm:t>
        <a:bodyPr/>
        <a:lstStyle/>
        <a:p>
          <a:r>
            <a:rPr lang="en-US"/>
            <a:t>• Digital weakness is central issue</a:t>
          </a:r>
        </a:p>
      </dgm:t>
    </dgm:pt>
    <dgm:pt modelId="{2FF8D731-6827-42CB-9ED9-3658B0B99CE8}" type="parTrans" cxnId="{4B3FF987-9F12-4E57-ABEF-E62F73DB021F}">
      <dgm:prSet/>
      <dgm:spPr/>
      <dgm:t>
        <a:bodyPr/>
        <a:lstStyle/>
        <a:p>
          <a:endParaRPr lang="en-US"/>
        </a:p>
      </dgm:t>
    </dgm:pt>
    <dgm:pt modelId="{678BF72E-60E4-4763-91E2-E6882E4083C4}" type="sibTrans" cxnId="{4B3FF987-9F12-4E57-ABEF-E62F73DB021F}">
      <dgm:prSet/>
      <dgm:spPr/>
      <dgm:t>
        <a:bodyPr/>
        <a:lstStyle/>
        <a:p>
          <a:endParaRPr lang="en-US"/>
        </a:p>
      </dgm:t>
    </dgm:pt>
    <dgm:pt modelId="{4282E283-EA3C-4A91-880C-19FC5F273B82}">
      <dgm:prSet/>
      <dgm:spPr/>
      <dgm:t>
        <a:bodyPr/>
        <a:lstStyle/>
        <a:p>
          <a:r>
            <a:rPr lang="en-US"/>
            <a:t>• Changing customer behaviour</a:t>
          </a:r>
        </a:p>
      </dgm:t>
    </dgm:pt>
    <dgm:pt modelId="{6FA0A95B-4BBF-43E4-ABA9-DF247A0EA7BD}" type="parTrans" cxnId="{8A0C5F47-128B-448C-8D1B-D58082EE3B52}">
      <dgm:prSet/>
      <dgm:spPr/>
      <dgm:t>
        <a:bodyPr/>
        <a:lstStyle/>
        <a:p>
          <a:endParaRPr lang="en-US"/>
        </a:p>
      </dgm:t>
    </dgm:pt>
    <dgm:pt modelId="{7119C37A-07AE-4F19-81CA-F4885C16E03D}" type="sibTrans" cxnId="{8A0C5F47-128B-448C-8D1B-D58082EE3B52}">
      <dgm:prSet/>
      <dgm:spPr/>
      <dgm:t>
        <a:bodyPr/>
        <a:lstStyle/>
        <a:p>
          <a:endParaRPr lang="en-US"/>
        </a:p>
      </dgm:t>
    </dgm:pt>
    <dgm:pt modelId="{0667B6AF-1055-414C-83ED-82EEF5B47DD2}">
      <dgm:prSet/>
      <dgm:spPr/>
      <dgm:t>
        <a:bodyPr/>
        <a:lstStyle/>
        <a:p>
          <a:r>
            <a:rPr lang="en-US"/>
            <a:t>• Stronger competitors with better visibility</a:t>
          </a:r>
        </a:p>
      </dgm:t>
    </dgm:pt>
    <dgm:pt modelId="{EABAA4EC-86FE-4894-A3D6-0B049A40001C}" type="parTrans" cxnId="{3F081698-152D-4071-A83D-6097DB7EE907}">
      <dgm:prSet/>
      <dgm:spPr/>
      <dgm:t>
        <a:bodyPr/>
        <a:lstStyle/>
        <a:p>
          <a:endParaRPr lang="en-US"/>
        </a:p>
      </dgm:t>
    </dgm:pt>
    <dgm:pt modelId="{BDEEDF1B-8AA6-4DDA-BB92-AD1A5C781201}" type="sibTrans" cxnId="{3F081698-152D-4071-A83D-6097DB7EE907}">
      <dgm:prSet/>
      <dgm:spPr/>
      <dgm:t>
        <a:bodyPr/>
        <a:lstStyle/>
        <a:p>
          <a:endParaRPr lang="en-US"/>
        </a:p>
      </dgm:t>
    </dgm:pt>
    <dgm:pt modelId="{582EDC60-E4D3-42B5-BADF-728CCF28BB26}">
      <dgm:prSet/>
      <dgm:spPr/>
      <dgm:t>
        <a:bodyPr/>
        <a:lstStyle/>
        <a:p>
          <a:r>
            <a:rPr lang="en-US"/>
            <a:t>• External cost pressures</a:t>
          </a:r>
        </a:p>
      </dgm:t>
    </dgm:pt>
    <dgm:pt modelId="{C7B2159F-F9EE-41E2-BD89-A45C70488FFA}" type="parTrans" cxnId="{B39EBCC8-D002-46C0-8F3A-BA6B8C413A55}">
      <dgm:prSet/>
      <dgm:spPr/>
      <dgm:t>
        <a:bodyPr/>
        <a:lstStyle/>
        <a:p>
          <a:endParaRPr lang="en-US"/>
        </a:p>
      </dgm:t>
    </dgm:pt>
    <dgm:pt modelId="{7590E02B-4294-435E-92A4-ACBF7B3AF482}" type="sibTrans" cxnId="{B39EBCC8-D002-46C0-8F3A-BA6B8C413A55}">
      <dgm:prSet/>
      <dgm:spPr/>
      <dgm:t>
        <a:bodyPr/>
        <a:lstStyle/>
        <a:p>
          <a:endParaRPr lang="en-US"/>
        </a:p>
      </dgm:t>
    </dgm:pt>
    <dgm:pt modelId="{7CB6B136-192A-405E-856D-56E53E018AD4}" type="pres">
      <dgm:prSet presAssocID="{941D9A4F-9777-4A2E-A7BD-90E62073F8D2}" presName="matrix" presStyleCnt="0">
        <dgm:presLayoutVars>
          <dgm:chMax val="1"/>
          <dgm:dir/>
          <dgm:resizeHandles val="exact"/>
        </dgm:presLayoutVars>
      </dgm:prSet>
      <dgm:spPr/>
    </dgm:pt>
    <dgm:pt modelId="{2723956B-D565-450A-BBD2-FE17DEBC51AB}" type="pres">
      <dgm:prSet presAssocID="{941D9A4F-9777-4A2E-A7BD-90E62073F8D2}" presName="diamond" presStyleLbl="bgShp" presStyleIdx="0" presStyleCnt="1"/>
      <dgm:spPr/>
    </dgm:pt>
    <dgm:pt modelId="{13C2CA03-07A8-47CC-8DD2-8ECBF84A7FEA}" type="pres">
      <dgm:prSet presAssocID="{941D9A4F-9777-4A2E-A7BD-90E62073F8D2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1807DDA-28F1-4F37-AFD6-BE8B841499F8}" type="pres">
      <dgm:prSet presAssocID="{941D9A4F-9777-4A2E-A7BD-90E62073F8D2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FCC3120-497C-4C5D-8041-8C445E71EE16}" type="pres">
      <dgm:prSet presAssocID="{941D9A4F-9777-4A2E-A7BD-90E62073F8D2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B6602AB-4553-418C-B510-DA23A911930C}" type="pres">
      <dgm:prSet presAssocID="{941D9A4F-9777-4A2E-A7BD-90E62073F8D2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8298006-8404-4595-8702-71C421F30B32}" type="presOf" srcId="{941D9A4F-9777-4A2E-A7BD-90E62073F8D2}" destId="{7CB6B136-192A-405E-856D-56E53E018AD4}" srcOrd="0" destOrd="0" presId="urn:microsoft.com/office/officeart/2005/8/layout/matrix3"/>
    <dgm:cxn modelId="{8A5D5718-6263-434D-B454-0CC902201168}" type="presOf" srcId="{FD2F853E-520D-45CF-AFD2-C3CF592D0A6F}" destId="{13C2CA03-07A8-47CC-8DD2-8ECBF84A7FEA}" srcOrd="0" destOrd="0" presId="urn:microsoft.com/office/officeart/2005/8/layout/matrix3"/>
    <dgm:cxn modelId="{4E51435B-3CC7-4E21-B769-F8335C059192}" type="presOf" srcId="{4282E283-EA3C-4A91-880C-19FC5F273B82}" destId="{51807DDA-28F1-4F37-AFD6-BE8B841499F8}" srcOrd="0" destOrd="0" presId="urn:microsoft.com/office/officeart/2005/8/layout/matrix3"/>
    <dgm:cxn modelId="{8A0C5F47-128B-448C-8D1B-D58082EE3B52}" srcId="{941D9A4F-9777-4A2E-A7BD-90E62073F8D2}" destId="{4282E283-EA3C-4A91-880C-19FC5F273B82}" srcOrd="1" destOrd="0" parTransId="{6FA0A95B-4BBF-43E4-ABA9-DF247A0EA7BD}" sibTransId="{7119C37A-07AE-4F19-81CA-F4885C16E03D}"/>
    <dgm:cxn modelId="{4B3FF987-9F12-4E57-ABEF-E62F73DB021F}" srcId="{941D9A4F-9777-4A2E-A7BD-90E62073F8D2}" destId="{FD2F853E-520D-45CF-AFD2-C3CF592D0A6F}" srcOrd="0" destOrd="0" parTransId="{2FF8D731-6827-42CB-9ED9-3658B0B99CE8}" sibTransId="{678BF72E-60E4-4763-91E2-E6882E4083C4}"/>
    <dgm:cxn modelId="{2C493F8F-605D-4544-BF8F-D52A1223B292}" type="presOf" srcId="{0667B6AF-1055-414C-83ED-82EEF5B47DD2}" destId="{2FCC3120-497C-4C5D-8041-8C445E71EE16}" srcOrd="0" destOrd="0" presId="urn:microsoft.com/office/officeart/2005/8/layout/matrix3"/>
    <dgm:cxn modelId="{3F081698-152D-4071-A83D-6097DB7EE907}" srcId="{941D9A4F-9777-4A2E-A7BD-90E62073F8D2}" destId="{0667B6AF-1055-414C-83ED-82EEF5B47DD2}" srcOrd="2" destOrd="0" parTransId="{EABAA4EC-86FE-4894-A3D6-0B049A40001C}" sibTransId="{BDEEDF1B-8AA6-4DDA-BB92-AD1A5C781201}"/>
    <dgm:cxn modelId="{793DCFC3-1CEE-446E-BD7E-B6898A297C9D}" type="presOf" srcId="{582EDC60-E4D3-42B5-BADF-728CCF28BB26}" destId="{1B6602AB-4553-418C-B510-DA23A911930C}" srcOrd="0" destOrd="0" presId="urn:microsoft.com/office/officeart/2005/8/layout/matrix3"/>
    <dgm:cxn modelId="{B39EBCC8-D002-46C0-8F3A-BA6B8C413A55}" srcId="{941D9A4F-9777-4A2E-A7BD-90E62073F8D2}" destId="{582EDC60-E4D3-42B5-BADF-728CCF28BB26}" srcOrd="3" destOrd="0" parTransId="{C7B2159F-F9EE-41E2-BD89-A45C70488FFA}" sibTransId="{7590E02B-4294-435E-92A4-ACBF7B3AF482}"/>
    <dgm:cxn modelId="{B7B7216A-E55A-4927-88E3-F3C2ACA3CC94}" type="presParOf" srcId="{7CB6B136-192A-405E-856D-56E53E018AD4}" destId="{2723956B-D565-450A-BBD2-FE17DEBC51AB}" srcOrd="0" destOrd="0" presId="urn:microsoft.com/office/officeart/2005/8/layout/matrix3"/>
    <dgm:cxn modelId="{7110FACB-4D3D-431B-9059-FA442FEC7EB1}" type="presParOf" srcId="{7CB6B136-192A-405E-856D-56E53E018AD4}" destId="{13C2CA03-07A8-47CC-8DD2-8ECBF84A7FEA}" srcOrd="1" destOrd="0" presId="urn:microsoft.com/office/officeart/2005/8/layout/matrix3"/>
    <dgm:cxn modelId="{46DC1F64-5199-4E74-B5E1-636361229589}" type="presParOf" srcId="{7CB6B136-192A-405E-856D-56E53E018AD4}" destId="{51807DDA-28F1-4F37-AFD6-BE8B841499F8}" srcOrd="2" destOrd="0" presId="urn:microsoft.com/office/officeart/2005/8/layout/matrix3"/>
    <dgm:cxn modelId="{5C853025-255C-448D-AAFB-78ECA4D74C28}" type="presParOf" srcId="{7CB6B136-192A-405E-856D-56E53E018AD4}" destId="{2FCC3120-497C-4C5D-8041-8C445E71EE16}" srcOrd="3" destOrd="0" presId="urn:microsoft.com/office/officeart/2005/8/layout/matrix3"/>
    <dgm:cxn modelId="{7A2E10EB-60E8-4ACD-84FC-4454211CD5DD}" type="presParOf" srcId="{7CB6B136-192A-405E-856D-56E53E018AD4}" destId="{1B6602AB-4553-418C-B510-DA23A911930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9D77EC0-5610-46A4-BACA-57B702A7C01C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EAB0655-B976-4B58-8B87-9C9FA5458B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Product quality is not the issue</a:t>
          </a:r>
        </a:p>
      </dgm:t>
    </dgm:pt>
    <dgm:pt modelId="{26A4765D-7EF7-4BB4-8436-B61905F1CA92}" type="parTrans" cxnId="{AE11FC6F-98E8-402C-AB42-67C1C1C336A3}">
      <dgm:prSet/>
      <dgm:spPr/>
      <dgm:t>
        <a:bodyPr/>
        <a:lstStyle/>
        <a:p>
          <a:endParaRPr lang="en-US"/>
        </a:p>
      </dgm:t>
    </dgm:pt>
    <dgm:pt modelId="{F0496BAF-59F6-47B8-82F4-B70150F1AD5B}" type="sibTrans" cxnId="{AE11FC6F-98E8-402C-AB42-67C1C1C336A3}">
      <dgm:prSet/>
      <dgm:spPr/>
      <dgm:t>
        <a:bodyPr/>
        <a:lstStyle/>
        <a:p>
          <a:endParaRPr lang="en-US"/>
        </a:p>
      </dgm:t>
    </dgm:pt>
    <dgm:pt modelId="{56A7038C-F28D-4009-9911-9D1E8F112A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Need for digital transformation</a:t>
          </a:r>
        </a:p>
      </dgm:t>
    </dgm:pt>
    <dgm:pt modelId="{E18E82D9-2AE8-46BB-96F9-87D2E44D83DB}" type="parTrans" cxnId="{7108F835-F49A-41DD-9199-11824843C509}">
      <dgm:prSet/>
      <dgm:spPr/>
      <dgm:t>
        <a:bodyPr/>
        <a:lstStyle/>
        <a:p>
          <a:endParaRPr lang="en-US"/>
        </a:p>
      </dgm:t>
    </dgm:pt>
    <dgm:pt modelId="{04BCE233-F2CD-4A25-BEFD-E28033149F4D}" type="sibTrans" cxnId="{7108F835-F49A-41DD-9199-11824843C509}">
      <dgm:prSet/>
      <dgm:spPr/>
      <dgm:t>
        <a:bodyPr/>
        <a:lstStyle/>
        <a:p>
          <a:endParaRPr lang="en-US"/>
        </a:p>
      </dgm:t>
    </dgm:pt>
    <dgm:pt modelId="{604B9030-C7CE-4D0D-9E4A-5B86FDF0203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Importance of online visibility and delivery </a:t>
          </a:r>
          <a:r>
            <a:rPr lang="en-GB"/>
            <a:t>   </a:t>
          </a:r>
          <a:r>
            <a:rPr lang="en-US"/>
            <a:t>options</a:t>
          </a:r>
        </a:p>
      </dgm:t>
    </dgm:pt>
    <dgm:pt modelId="{AE8F775B-8DE5-4279-B341-86EABA079400}" type="parTrans" cxnId="{7C4865A4-61B1-468E-996B-37968AD97E4A}">
      <dgm:prSet/>
      <dgm:spPr/>
      <dgm:t>
        <a:bodyPr/>
        <a:lstStyle/>
        <a:p>
          <a:endParaRPr lang="en-US"/>
        </a:p>
      </dgm:t>
    </dgm:pt>
    <dgm:pt modelId="{393ADDAF-E672-4D8B-AD2C-13BFBCCBE72B}" type="sibTrans" cxnId="{7C4865A4-61B1-468E-996B-37968AD97E4A}">
      <dgm:prSet/>
      <dgm:spPr/>
      <dgm:t>
        <a:bodyPr/>
        <a:lstStyle/>
        <a:p>
          <a:endParaRPr lang="en-US"/>
        </a:p>
      </dgm:t>
    </dgm:pt>
    <dgm:pt modelId="{6292F960-5C0F-458C-8ABA-FB5A2F328B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Need to respond to market changes</a:t>
          </a:r>
        </a:p>
      </dgm:t>
    </dgm:pt>
    <dgm:pt modelId="{D4773CA5-0E61-454E-9AAE-6DEB4FDA6551}" type="parTrans" cxnId="{52B7655D-BD9F-4EAE-A0D6-5A64FF5A5257}">
      <dgm:prSet/>
      <dgm:spPr/>
      <dgm:t>
        <a:bodyPr/>
        <a:lstStyle/>
        <a:p>
          <a:endParaRPr lang="en-US"/>
        </a:p>
      </dgm:t>
    </dgm:pt>
    <dgm:pt modelId="{371A3CCA-E0EF-4EFA-B13A-7AEA013E1CE8}" type="sibTrans" cxnId="{52B7655D-BD9F-4EAE-A0D6-5A64FF5A5257}">
      <dgm:prSet/>
      <dgm:spPr/>
      <dgm:t>
        <a:bodyPr/>
        <a:lstStyle/>
        <a:p>
          <a:endParaRPr lang="en-US"/>
        </a:p>
      </dgm:t>
    </dgm:pt>
    <dgm:pt modelId="{F8926528-0771-4546-BC1E-45D888DB7059}" type="pres">
      <dgm:prSet presAssocID="{59D77EC0-5610-46A4-BACA-57B702A7C01C}" presName="root" presStyleCnt="0">
        <dgm:presLayoutVars>
          <dgm:dir/>
          <dgm:resizeHandles val="exact"/>
        </dgm:presLayoutVars>
      </dgm:prSet>
      <dgm:spPr/>
    </dgm:pt>
    <dgm:pt modelId="{38474F31-CCB5-465B-A620-40881FDE9D01}" type="pres">
      <dgm:prSet presAssocID="{EEAB0655-B976-4B58-8B87-9C9FA5458B42}" presName="compNode" presStyleCnt="0"/>
      <dgm:spPr/>
    </dgm:pt>
    <dgm:pt modelId="{BDC85F99-D1F4-4082-B8E1-806652C5DB79}" type="pres">
      <dgm:prSet presAssocID="{EEAB0655-B976-4B58-8B87-9C9FA5458B42}" presName="bgRect" presStyleLbl="bgShp" presStyleIdx="0" presStyleCnt="4"/>
      <dgm:spPr/>
    </dgm:pt>
    <dgm:pt modelId="{D40B4844-5FE7-4DAA-9561-F4FD76525DE3}" type="pres">
      <dgm:prSet presAssocID="{EEAB0655-B976-4B58-8B87-9C9FA5458B4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ssue Tracking"/>
        </a:ext>
      </dgm:extLst>
    </dgm:pt>
    <dgm:pt modelId="{7ABC13E9-2B58-423D-BC79-587ABE9F80D9}" type="pres">
      <dgm:prSet presAssocID="{EEAB0655-B976-4B58-8B87-9C9FA5458B42}" presName="spaceRect" presStyleCnt="0"/>
      <dgm:spPr/>
    </dgm:pt>
    <dgm:pt modelId="{10E30026-520D-4FF3-BE69-0817B49E9059}" type="pres">
      <dgm:prSet presAssocID="{EEAB0655-B976-4B58-8B87-9C9FA5458B42}" presName="parTx" presStyleLbl="revTx" presStyleIdx="0" presStyleCnt="4">
        <dgm:presLayoutVars>
          <dgm:chMax val="0"/>
          <dgm:chPref val="0"/>
        </dgm:presLayoutVars>
      </dgm:prSet>
      <dgm:spPr/>
    </dgm:pt>
    <dgm:pt modelId="{1AFE6E05-FF03-4D78-A61F-9BEC60BEE510}" type="pres">
      <dgm:prSet presAssocID="{F0496BAF-59F6-47B8-82F4-B70150F1AD5B}" presName="sibTrans" presStyleCnt="0"/>
      <dgm:spPr/>
    </dgm:pt>
    <dgm:pt modelId="{F211FB68-0B20-4997-8AC9-19EF318CAE54}" type="pres">
      <dgm:prSet presAssocID="{56A7038C-F28D-4009-9911-9D1E8F112A7E}" presName="compNode" presStyleCnt="0"/>
      <dgm:spPr/>
    </dgm:pt>
    <dgm:pt modelId="{4141E5D6-C360-4C99-94C3-EF2F3E075E92}" type="pres">
      <dgm:prSet presAssocID="{56A7038C-F28D-4009-9911-9D1E8F112A7E}" presName="bgRect" presStyleLbl="bgShp" presStyleIdx="1" presStyleCnt="4"/>
      <dgm:spPr/>
    </dgm:pt>
    <dgm:pt modelId="{1FCAB686-45F7-491D-B5BF-F7969443A662}" type="pres">
      <dgm:prSet presAssocID="{56A7038C-F28D-4009-9911-9D1E8F112A7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88F3492-F869-4389-A66E-61449401820E}" type="pres">
      <dgm:prSet presAssocID="{56A7038C-F28D-4009-9911-9D1E8F112A7E}" presName="spaceRect" presStyleCnt="0"/>
      <dgm:spPr/>
    </dgm:pt>
    <dgm:pt modelId="{77B9150F-3DA0-4298-BDB9-67BED7CB066C}" type="pres">
      <dgm:prSet presAssocID="{56A7038C-F28D-4009-9911-9D1E8F112A7E}" presName="parTx" presStyleLbl="revTx" presStyleIdx="1" presStyleCnt="4">
        <dgm:presLayoutVars>
          <dgm:chMax val="0"/>
          <dgm:chPref val="0"/>
        </dgm:presLayoutVars>
      </dgm:prSet>
      <dgm:spPr/>
    </dgm:pt>
    <dgm:pt modelId="{B40FB1BC-468A-4C51-8D83-EB34F1BD148B}" type="pres">
      <dgm:prSet presAssocID="{04BCE233-F2CD-4A25-BEFD-E28033149F4D}" presName="sibTrans" presStyleCnt="0"/>
      <dgm:spPr/>
    </dgm:pt>
    <dgm:pt modelId="{EA0BD76D-2BA3-442A-AFDF-E24E3708D3C1}" type="pres">
      <dgm:prSet presAssocID="{604B9030-C7CE-4D0D-9E4A-5B86FDF02031}" presName="compNode" presStyleCnt="0"/>
      <dgm:spPr/>
    </dgm:pt>
    <dgm:pt modelId="{BF023DEA-768A-47FE-8C19-5A5E668D37AC}" type="pres">
      <dgm:prSet presAssocID="{604B9030-C7CE-4D0D-9E4A-5B86FDF02031}" presName="bgRect" presStyleLbl="bgShp" presStyleIdx="2" presStyleCnt="4"/>
      <dgm:spPr/>
    </dgm:pt>
    <dgm:pt modelId="{8435A410-9C53-40A1-921B-71FC0626037C}" type="pres">
      <dgm:prSet presAssocID="{604B9030-C7CE-4D0D-9E4A-5B86FDF0203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livery Truck"/>
        </a:ext>
      </dgm:extLst>
    </dgm:pt>
    <dgm:pt modelId="{D242AECF-B1EB-4D7C-94DD-41D7DC3370D8}" type="pres">
      <dgm:prSet presAssocID="{604B9030-C7CE-4D0D-9E4A-5B86FDF02031}" presName="spaceRect" presStyleCnt="0"/>
      <dgm:spPr/>
    </dgm:pt>
    <dgm:pt modelId="{060FFBDF-6BBC-4F39-A95A-B062199B12FE}" type="pres">
      <dgm:prSet presAssocID="{604B9030-C7CE-4D0D-9E4A-5B86FDF02031}" presName="parTx" presStyleLbl="revTx" presStyleIdx="2" presStyleCnt="4">
        <dgm:presLayoutVars>
          <dgm:chMax val="0"/>
          <dgm:chPref val="0"/>
        </dgm:presLayoutVars>
      </dgm:prSet>
      <dgm:spPr/>
    </dgm:pt>
    <dgm:pt modelId="{4C71FF3C-0355-4C62-819F-161EC73C2D33}" type="pres">
      <dgm:prSet presAssocID="{393ADDAF-E672-4D8B-AD2C-13BFBCCBE72B}" presName="sibTrans" presStyleCnt="0"/>
      <dgm:spPr/>
    </dgm:pt>
    <dgm:pt modelId="{88B0FDE5-AEE3-4F84-A0DB-C81F7B8463EE}" type="pres">
      <dgm:prSet presAssocID="{6292F960-5C0F-458C-8ABA-FB5A2F328BE9}" presName="compNode" presStyleCnt="0"/>
      <dgm:spPr/>
    </dgm:pt>
    <dgm:pt modelId="{7B70A2FF-E173-4F73-BABA-71CB8A3D7798}" type="pres">
      <dgm:prSet presAssocID="{6292F960-5C0F-458C-8ABA-FB5A2F328BE9}" presName="bgRect" presStyleLbl="bgShp" presStyleIdx="3" presStyleCnt="4"/>
      <dgm:spPr/>
    </dgm:pt>
    <dgm:pt modelId="{E0F82EA1-E6FC-43B1-90AF-240A6266C952}" type="pres">
      <dgm:prSet presAssocID="{6292F960-5C0F-458C-8ABA-FB5A2F328BE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"/>
        </a:ext>
      </dgm:extLst>
    </dgm:pt>
    <dgm:pt modelId="{A830E525-DEFA-4453-A155-2651A9AED4C3}" type="pres">
      <dgm:prSet presAssocID="{6292F960-5C0F-458C-8ABA-FB5A2F328BE9}" presName="spaceRect" presStyleCnt="0"/>
      <dgm:spPr/>
    </dgm:pt>
    <dgm:pt modelId="{6AB7FE68-B423-4F7C-B68B-A4184F2782F7}" type="pres">
      <dgm:prSet presAssocID="{6292F960-5C0F-458C-8ABA-FB5A2F328BE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108F835-F49A-41DD-9199-11824843C509}" srcId="{59D77EC0-5610-46A4-BACA-57B702A7C01C}" destId="{56A7038C-F28D-4009-9911-9D1E8F112A7E}" srcOrd="1" destOrd="0" parTransId="{E18E82D9-2AE8-46BB-96F9-87D2E44D83DB}" sibTransId="{04BCE233-F2CD-4A25-BEFD-E28033149F4D}"/>
    <dgm:cxn modelId="{52B7655D-BD9F-4EAE-A0D6-5A64FF5A5257}" srcId="{59D77EC0-5610-46A4-BACA-57B702A7C01C}" destId="{6292F960-5C0F-458C-8ABA-FB5A2F328BE9}" srcOrd="3" destOrd="0" parTransId="{D4773CA5-0E61-454E-9AAE-6DEB4FDA6551}" sibTransId="{371A3CCA-E0EF-4EFA-B13A-7AEA013E1CE8}"/>
    <dgm:cxn modelId="{A08BBE6E-DDE4-49C1-A84A-DD3AAF8C0EBF}" type="presOf" srcId="{EEAB0655-B976-4B58-8B87-9C9FA5458B42}" destId="{10E30026-520D-4FF3-BE69-0817B49E9059}" srcOrd="0" destOrd="0" presId="urn:microsoft.com/office/officeart/2018/2/layout/IconVerticalSolidList"/>
    <dgm:cxn modelId="{AE11FC6F-98E8-402C-AB42-67C1C1C336A3}" srcId="{59D77EC0-5610-46A4-BACA-57B702A7C01C}" destId="{EEAB0655-B976-4B58-8B87-9C9FA5458B42}" srcOrd="0" destOrd="0" parTransId="{26A4765D-7EF7-4BB4-8436-B61905F1CA92}" sibTransId="{F0496BAF-59F6-47B8-82F4-B70150F1AD5B}"/>
    <dgm:cxn modelId="{E4B00787-6E97-464F-8AD5-4692DCDE5D1F}" type="presOf" srcId="{56A7038C-F28D-4009-9911-9D1E8F112A7E}" destId="{77B9150F-3DA0-4298-BDB9-67BED7CB066C}" srcOrd="0" destOrd="0" presId="urn:microsoft.com/office/officeart/2018/2/layout/IconVerticalSolidList"/>
    <dgm:cxn modelId="{7C4865A4-61B1-468E-996B-37968AD97E4A}" srcId="{59D77EC0-5610-46A4-BACA-57B702A7C01C}" destId="{604B9030-C7CE-4D0D-9E4A-5B86FDF02031}" srcOrd="2" destOrd="0" parTransId="{AE8F775B-8DE5-4279-B341-86EABA079400}" sibTransId="{393ADDAF-E672-4D8B-AD2C-13BFBCCBE72B}"/>
    <dgm:cxn modelId="{330B11B3-3AC8-4CB7-BDDA-5BDE4B0E0221}" type="presOf" srcId="{6292F960-5C0F-458C-8ABA-FB5A2F328BE9}" destId="{6AB7FE68-B423-4F7C-B68B-A4184F2782F7}" srcOrd="0" destOrd="0" presId="urn:microsoft.com/office/officeart/2018/2/layout/IconVerticalSolidList"/>
    <dgm:cxn modelId="{8E2543B4-217F-41D1-87F3-FBDD27C6881B}" type="presOf" srcId="{604B9030-C7CE-4D0D-9E4A-5B86FDF02031}" destId="{060FFBDF-6BBC-4F39-A95A-B062199B12FE}" srcOrd="0" destOrd="0" presId="urn:microsoft.com/office/officeart/2018/2/layout/IconVerticalSolidList"/>
    <dgm:cxn modelId="{850B65F0-A8BF-4FCF-8347-8EC5692CE856}" type="presOf" srcId="{59D77EC0-5610-46A4-BACA-57B702A7C01C}" destId="{F8926528-0771-4546-BC1E-45D888DB7059}" srcOrd="0" destOrd="0" presId="urn:microsoft.com/office/officeart/2018/2/layout/IconVerticalSolidList"/>
    <dgm:cxn modelId="{533D7159-8FF9-4CA7-B729-17C4071C17FE}" type="presParOf" srcId="{F8926528-0771-4546-BC1E-45D888DB7059}" destId="{38474F31-CCB5-465B-A620-40881FDE9D01}" srcOrd="0" destOrd="0" presId="urn:microsoft.com/office/officeart/2018/2/layout/IconVerticalSolidList"/>
    <dgm:cxn modelId="{124D25DE-57F4-497C-8ED2-1AB16D2C7C0F}" type="presParOf" srcId="{38474F31-CCB5-465B-A620-40881FDE9D01}" destId="{BDC85F99-D1F4-4082-B8E1-806652C5DB79}" srcOrd="0" destOrd="0" presId="urn:microsoft.com/office/officeart/2018/2/layout/IconVerticalSolidList"/>
    <dgm:cxn modelId="{5DD20561-7353-4AB2-AF88-4BD633BCA5E5}" type="presParOf" srcId="{38474F31-CCB5-465B-A620-40881FDE9D01}" destId="{D40B4844-5FE7-4DAA-9561-F4FD76525DE3}" srcOrd="1" destOrd="0" presId="urn:microsoft.com/office/officeart/2018/2/layout/IconVerticalSolidList"/>
    <dgm:cxn modelId="{CB139B86-C3AD-4787-9DC1-ADA861061532}" type="presParOf" srcId="{38474F31-CCB5-465B-A620-40881FDE9D01}" destId="{7ABC13E9-2B58-423D-BC79-587ABE9F80D9}" srcOrd="2" destOrd="0" presId="urn:microsoft.com/office/officeart/2018/2/layout/IconVerticalSolidList"/>
    <dgm:cxn modelId="{FDEC38F1-3ACE-4250-9E0E-93C98194A292}" type="presParOf" srcId="{38474F31-CCB5-465B-A620-40881FDE9D01}" destId="{10E30026-520D-4FF3-BE69-0817B49E9059}" srcOrd="3" destOrd="0" presId="urn:microsoft.com/office/officeart/2018/2/layout/IconVerticalSolidList"/>
    <dgm:cxn modelId="{257E819A-ACE4-492E-A376-D15D13DDDA24}" type="presParOf" srcId="{F8926528-0771-4546-BC1E-45D888DB7059}" destId="{1AFE6E05-FF03-4D78-A61F-9BEC60BEE510}" srcOrd="1" destOrd="0" presId="urn:microsoft.com/office/officeart/2018/2/layout/IconVerticalSolidList"/>
    <dgm:cxn modelId="{38014DA1-F7F3-459A-9A75-7FB52DF3C75D}" type="presParOf" srcId="{F8926528-0771-4546-BC1E-45D888DB7059}" destId="{F211FB68-0B20-4997-8AC9-19EF318CAE54}" srcOrd="2" destOrd="0" presId="urn:microsoft.com/office/officeart/2018/2/layout/IconVerticalSolidList"/>
    <dgm:cxn modelId="{97D49FAE-8D4E-4D0C-A1E5-DFF749614781}" type="presParOf" srcId="{F211FB68-0B20-4997-8AC9-19EF318CAE54}" destId="{4141E5D6-C360-4C99-94C3-EF2F3E075E92}" srcOrd="0" destOrd="0" presId="urn:microsoft.com/office/officeart/2018/2/layout/IconVerticalSolidList"/>
    <dgm:cxn modelId="{64489F63-BAB5-4F7A-9B1C-E66534FD1FA9}" type="presParOf" srcId="{F211FB68-0B20-4997-8AC9-19EF318CAE54}" destId="{1FCAB686-45F7-491D-B5BF-F7969443A662}" srcOrd="1" destOrd="0" presId="urn:microsoft.com/office/officeart/2018/2/layout/IconVerticalSolidList"/>
    <dgm:cxn modelId="{9003FDE7-2BEC-4E92-846C-4439D217225A}" type="presParOf" srcId="{F211FB68-0B20-4997-8AC9-19EF318CAE54}" destId="{088F3492-F869-4389-A66E-61449401820E}" srcOrd="2" destOrd="0" presId="urn:microsoft.com/office/officeart/2018/2/layout/IconVerticalSolidList"/>
    <dgm:cxn modelId="{FF7A502E-6483-494E-9B52-21DA167240DC}" type="presParOf" srcId="{F211FB68-0B20-4997-8AC9-19EF318CAE54}" destId="{77B9150F-3DA0-4298-BDB9-67BED7CB066C}" srcOrd="3" destOrd="0" presId="urn:microsoft.com/office/officeart/2018/2/layout/IconVerticalSolidList"/>
    <dgm:cxn modelId="{F9383FCB-A3BF-43EE-BE77-1FD0FB3EEC8C}" type="presParOf" srcId="{F8926528-0771-4546-BC1E-45D888DB7059}" destId="{B40FB1BC-468A-4C51-8D83-EB34F1BD148B}" srcOrd="3" destOrd="0" presId="urn:microsoft.com/office/officeart/2018/2/layout/IconVerticalSolidList"/>
    <dgm:cxn modelId="{2C82D6D2-411E-40C5-B64E-C7D70B2CDC4B}" type="presParOf" srcId="{F8926528-0771-4546-BC1E-45D888DB7059}" destId="{EA0BD76D-2BA3-442A-AFDF-E24E3708D3C1}" srcOrd="4" destOrd="0" presId="urn:microsoft.com/office/officeart/2018/2/layout/IconVerticalSolidList"/>
    <dgm:cxn modelId="{712D6848-1A5E-4A9E-BC67-BE678175B36B}" type="presParOf" srcId="{EA0BD76D-2BA3-442A-AFDF-E24E3708D3C1}" destId="{BF023DEA-768A-47FE-8C19-5A5E668D37AC}" srcOrd="0" destOrd="0" presId="urn:microsoft.com/office/officeart/2018/2/layout/IconVerticalSolidList"/>
    <dgm:cxn modelId="{D8D1FF9B-E733-45E8-B8F2-A21E1072AC92}" type="presParOf" srcId="{EA0BD76D-2BA3-442A-AFDF-E24E3708D3C1}" destId="{8435A410-9C53-40A1-921B-71FC0626037C}" srcOrd="1" destOrd="0" presId="urn:microsoft.com/office/officeart/2018/2/layout/IconVerticalSolidList"/>
    <dgm:cxn modelId="{ACAF1565-090A-4A3D-B37B-CA6D08E60E0F}" type="presParOf" srcId="{EA0BD76D-2BA3-442A-AFDF-E24E3708D3C1}" destId="{D242AECF-B1EB-4D7C-94DD-41D7DC3370D8}" srcOrd="2" destOrd="0" presId="urn:microsoft.com/office/officeart/2018/2/layout/IconVerticalSolidList"/>
    <dgm:cxn modelId="{D204B54A-0851-46DC-A10F-9E678108146E}" type="presParOf" srcId="{EA0BD76D-2BA3-442A-AFDF-E24E3708D3C1}" destId="{060FFBDF-6BBC-4F39-A95A-B062199B12FE}" srcOrd="3" destOrd="0" presId="urn:microsoft.com/office/officeart/2018/2/layout/IconVerticalSolidList"/>
    <dgm:cxn modelId="{F748D6DB-7074-4847-B694-CAADC4FB536D}" type="presParOf" srcId="{F8926528-0771-4546-BC1E-45D888DB7059}" destId="{4C71FF3C-0355-4C62-819F-161EC73C2D33}" srcOrd="5" destOrd="0" presId="urn:microsoft.com/office/officeart/2018/2/layout/IconVerticalSolidList"/>
    <dgm:cxn modelId="{DF59140A-3E64-4511-A11A-F9022050EBC7}" type="presParOf" srcId="{F8926528-0771-4546-BC1E-45D888DB7059}" destId="{88B0FDE5-AEE3-4F84-A0DB-C81F7B8463EE}" srcOrd="6" destOrd="0" presId="urn:microsoft.com/office/officeart/2018/2/layout/IconVerticalSolidList"/>
    <dgm:cxn modelId="{4FDDFB57-8DCE-4531-8AA0-DEAE88C82A61}" type="presParOf" srcId="{88B0FDE5-AEE3-4F84-A0DB-C81F7B8463EE}" destId="{7B70A2FF-E173-4F73-BABA-71CB8A3D7798}" srcOrd="0" destOrd="0" presId="urn:microsoft.com/office/officeart/2018/2/layout/IconVerticalSolidList"/>
    <dgm:cxn modelId="{2996B959-8DA2-4BFB-9FD7-ABC97A0969E3}" type="presParOf" srcId="{88B0FDE5-AEE3-4F84-A0DB-C81F7B8463EE}" destId="{E0F82EA1-E6FC-43B1-90AF-240A6266C952}" srcOrd="1" destOrd="0" presId="urn:microsoft.com/office/officeart/2018/2/layout/IconVerticalSolidList"/>
    <dgm:cxn modelId="{8D5C1B4E-B1B8-4672-8BED-27AF0E510AC1}" type="presParOf" srcId="{88B0FDE5-AEE3-4F84-A0DB-C81F7B8463EE}" destId="{A830E525-DEFA-4453-A155-2651A9AED4C3}" srcOrd="2" destOrd="0" presId="urn:microsoft.com/office/officeart/2018/2/layout/IconVerticalSolidList"/>
    <dgm:cxn modelId="{E9E338EC-4B9D-43A4-B8C1-BB28D07F23C7}" type="presParOf" srcId="{88B0FDE5-AEE3-4F84-A0DB-C81F7B8463EE}" destId="{6AB7FE68-B423-4F7C-B68B-A4184F2782F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BDFF1D-7607-4910-82E2-E1651A1A06DD}">
      <dsp:nvSpPr>
        <dsp:cNvPr id="0" name=""/>
        <dsp:cNvSpPr/>
      </dsp:nvSpPr>
      <dsp:spPr>
        <a:xfrm>
          <a:off x="0" y="77551"/>
          <a:ext cx="5175384" cy="17341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30% decline in in-store sales in last 12 months</a:t>
          </a:r>
        </a:p>
      </dsp:txBody>
      <dsp:txXfrm>
        <a:off x="84655" y="162206"/>
        <a:ext cx="5006074" cy="1564849"/>
      </dsp:txXfrm>
    </dsp:sp>
    <dsp:sp modelId="{C3FB8401-3214-4A83-8185-1F5B1B9DEEA1}">
      <dsp:nvSpPr>
        <dsp:cNvPr id="0" name=""/>
        <dsp:cNvSpPr/>
      </dsp:nvSpPr>
      <dsp:spPr>
        <a:xfrm>
          <a:off x="0" y="1900990"/>
          <a:ext cx="5175384" cy="173415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Slight rise in online orders but not enough to offset losses</a:t>
          </a:r>
        </a:p>
      </dsp:txBody>
      <dsp:txXfrm>
        <a:off x="84655" y="1985645"/>
        <a:ext cx="5006074" cy="1564849"/>
      </dsp:txXfrm>
    </dsp:sp>
    <dsp:sp modelId="{C5A333AD-626A-4B66-A613-5A46D7A32516}">
      <dsp:nvSpPr>
        <dsp:cNvPr id="0" name=""/>
        <dsp:cNvSpPr/>
      </dsp:nvSpPr>
      <dsp:spPr>
        <a:xfrm>
          <a:off x="0" y="3724430"/>
          <a:ext cx="5175384" cy="173415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Reduced foot traffic on the high street</a:t>
          </a:r>
        </a:p>
      </dsp:txBody>
      <dsp:txXfrm>
        <a:off x="84655" y="3809085"/>
        <a:ext cx="5006074" cy="15648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652F31-7461-4C9F-B851-AE60C9410777}">
      <dsp:nvSpPr>
        <dsp:cNvPr id="0" name=""/>
        <dsp:cNvSpPr/>
      </dsp:nvSpPr>
      <dsp:spPr>
        <a:xfrm>
          <a:off x="788670" y="2762"/>
          <a:ext cx="1971674" cy="11830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What: Decline in in-store sales</a:t>
          </a:r>
        </a:p>
      </dsp:txBody>
      <dsp:txXfrm>
        <a:off x="788670" y="2762"/>
        <a:ext cx="1971674" cy="1183005"/>
      </dsp:txXfrm>
    </dsp:sp>
    <dsp:sp modelId="{150D7E3D-ABE4-4C7F-92F8-189EF6DCF5E8}">
      <dsp:nvSpPr>
        <dsp:cNvPr id="0" name=""/>
        <dsp:cNvSpPr/>
      </dsp:nvSpPr>
      <dsp:spPr>
        <a:xfrm>
          <a:off x="2957512" y="2762"/>
          <a:ext cx="1971674" cy="1183005"/>
        </a:xfrm>
        <a:prstGeom prst="rect">
          <a:avLst/>
        </a:prstGeom>
        <a:solidFill>
          <a:schemeClr val="accent2">
            <a:hueOff val="780253"/>
            <a:satOff val="-973"/>
            <a:lumOff val="22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Why: Online shift, competition, poor digital presence</a:t>
          </a:r>
        </a:p>
      </dsp:txBody>
      <dsp:txXfrm>
        <a:off x="2957512" y="2762"/>
        <a:ext cx="1971674" cy="1183005"/>
      </dsp:txXfrm>
    </dsp:sp>
    <dsp:sp modelId="{79795EE6-2998-4A78-B26D-7BF4CCF712DB}">
      <dsp:nvSpPr>
        <dsp:cNvPr id="0" name=""/>
        <dsp:cNvSpPr/>
      </dsp:nvSpPr>
      <dsp:spPr>
        <a:xfrm>
          <a:off x="5126355" y="2762"/>
          <a:ext cx="1971674" cy="1183005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Where: High street, Norwich</a:t>
          </a:r>
        </a:p>
      </dsp:txBody>
      <dsp:txXfrm>
        <a:off x="5126355" y="2762"/>
        <a:ext cx="1971674" cy="1183005"/>
      </dsp:txXfrm>
    </dsp:sp>
    <dsp:sp modelId="{8C95C626-A68C-4882-A0B7-DBEFB6406568}">
      <dsp:nvSpPr>
        <dsp:cNvPr id="0" name=""/>
        <dsp:cNvSpPr/>
      </dsp:nvSpPr>
      <dsp:spPr>
        <a:xfrm>
          <a:off x="788670" y="1382935"/>
          <a:ext cx="1971674" cy="1183005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When: Last 12 months</a:t>
          </a:r>
        </a:p>
      </dsp:txBody>
      <dsp:txXfrm>
        <a:off x="788670" y="1382935"/>
        <a:ext cx="1971674" cy="1183005"/>
      </dsp:txXfrm>
    </dsp:sp>
    <dsp:sp modelId="{D043A36E-CA32-497B-B4FE-6AF0D9885136}">
      <dsp:nvSpPr>
        <dsp:cNvPr id="0" name=""/>
        <dsp:cNvSpPr/>
      </dsp:nvSpPr>
      <dsp:spPr>
        <a:xfrm>
          <a:off x="2957512" y="1382935"/>
          <a:ext cx="1971674" cy="1183005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Who: Customers, owners, competitors</a:t>
          </a:r>
        </a:p>
      </dsp:txBody>
      <dsp:txXfrm>
        <a:off x="2957512" y="1382935"/>
        <a:ext cx="1971674" cy="1183005"/>
      </dsp:txXfrm>
    </dsp:sp>
    <dsp:sp modelId="{BC3698C3-4254-4D28-A6CD-CDB5BC4FA391}">
      <dsp:nvSpPr>
        <dsp:cNvPr id="0" name=""/>
        <dsp:cNvSpPr/>
      </dsp:nvSpPr>
      <dsp:spPr>
        <a:xfrm>
          <a:off x="5126355" y="1382935"/>
          <a:ext cx="1971674" cy="1183005"/>
        </a:xfrm>
        <a:prstGeom prst="rect">
          <a:avLst/>
        </a:prstGeom>
        <a:solidFill>
          <a:schemeClr val="accent2">
            <a:hueOff val="3901266"/>
            <a:satOff val="-4866"/>
            <a:lumOff val="114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How: Loss of footfall and visibility</a:t>
          </a:r>
        </a:p>
      </dsp:txBody>
      <dsp:txXfrm>
        <a:off x="5126355" y="1382935"/>
        <a:ext cx="1971674" cy="1183005"/>
      </dsp:txXfrm>
    </dsp:sp>
    <dsp:sp modelId="{66763661-8324-4EF2-972A-6BC6F078908A}">
      <dsp:nvSpPr>
        <dsp:cNvPr id="0" name=""/>
        <dsp:cNvSpPr/>
      </dsp:nvSpPr>
      <dsp:spPr>
        <a:xfrm>
          <a:off x="2957512" y="2763108"/>
          <a:ext cx="1971674" cy="1183005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How much: 30% decline</a:t>
          </a:r>
        </a:p>
      </dsp:txBody>
      <dsp:txXfrm>
        <a:off x="2957512" y="2763108"/>
        <a:ext cx="1971674" cy="11830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2D0904-EBEC-44D3-86C4-31D5110759A8}">
      <dsp:nvSpPr>
        <dsp:cNvPr id="0" name=""/>
        <dsp:cNvSpPr/>
      </dsp:nvSpPr>
      <dsp:spPr>
        <a:xfrm>
          <a:off x="0" y="682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9C4BB0-D6B9-4ECE-B33F-5ED18EF4BD22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37F839-902F-4B4D-A503-F4BAC1FC6B50}">
      <dsp:nvSpPr>
        <dsp:cNvPr id="0" name=""/>
        <dsp:cNvSpPr/>
      </dsp:nvSpPr>
      <dsp:spPr>
        <a:xfrm>
          <a:off x="1844034" y="682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Political: Import costs, Brexit impact</a:t>
          </a:r>
        </a:p>
      </dsp:txBody>
      <dsp:txXfrm>
        <a:off x="1844034" y="682"/>
        <a:ext cx="2839914" cy="1596566"/>
      </dsp:txXfrm>
    </dsp:sp>
    <dsp:sp modelId="{20229C73-B302-4806-99A1-50438D393CB9}">
      <dsp:nvSpPr>
        <dsp:cNvPr id="0" name=""/>
        <dsp:cNvSpPr/>
      </dsp:nvSpPr>
      <dsp:spPr>
        <a:xfrm>
          <a:off x="0" y="1996390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72473B-3D57-4B85-BF89-63E930AA87DB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342D9-9659-4599-A27E-53ABD0F6A196}">
      <dsp:nvSpPr>
        <dsp:cNvPr id="0" name=""/>
        <dsp:cNvSpPr/>
      </dsp:nvSpPr>
      <dsp:spPr>
        <a:xfrm>
          <a:off x="1844034" y="1996390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Economic: Inflation and rising supplier prices</a:t>
          </a:r>
        </a:p>
      </dsp:txBody>
      <dsp:txXfrm>
        <a:off x="1844034" y="1996390"/>
        <a:ext cx="2839914" cy="1596566"/>
      </dsp:txXfrm>
    </dsp:sp>
    <dsp:sp modelId="{A1C6AA32-2A25-4ACB-847D-E9862D593AB5}">
      <dsp:nvSpPr>
        <dsp:cNvPr id="0" name=""/>
        <dsp:cNvSpPr/>
      </dsp:nvSpPr>
      <dsp:spPr>
        <a:xfrm>
          <a:off x="0" y="3992098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03F668-A722-47FB-9512-54A24131B3C9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0E51FD-88CF-4002-94C6-92B4124009CA}">
      <dsp:nvSpPr>
        <dsp:cNvPr id="0" name=""/>
        <dsp:cNvSpPr/>
      </dsp:nvSpPr>
      <dsp:spPr>
        <a:xfrm>
          <a:off x="1844034" y="3992098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Social: Customer preference for convenience and online buying</a:t>
          </a:r>
        </a:p>
      </dsp:txBody>
      <dsp:txXfrm>
        <a:off x="1844034" y="3992098"/>
        <a:ext cx="2839914" cy="15965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12C4D2-1FBC-4252-8E96-CD4A83B45655}">
      <dsp:nvSpPr>
        <dsp:cNvPr id="0" name=""/>
        <dsp:cNvSpPr/>
      </dsp:nvSpPr>
      <dsp:spPr>
        <a:xfrm>
          <a:off x="0" y="682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EF8077-3D43-4C9B-AB34-BC5566C19BBC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396EFC-8417-46F7-AD2B-DABD3A4F951F}">
      <dsp:nvSpPr>
        <dsp:cNvPr id="0" name=""/>
        <dsp:cNvSpPr/>
      </dsp:nvSpPr>
      <dsp:spPr>
        <a:xfrm>
          <a:off x="1844034" y="682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Technological: Poor website, limited e-commerce</a:t>
          </a:r>
        </a:p>
      </dsp:txBody>
      <dsp:txXfrm>
        <a:off x="1844034" y="682"/>
        <a:ext cx="2839914" cy="1596566"/>
      </dsp:txXfrm>
    </dsp:sp>
    <dsp:sp modelId="{70C1AEEF-BFDD-40C5-B62E-280F0EC8F6B6}">
      <dsp:nvSpPr>
        <dsp:cNvPr id="0" name=""/>
        <dsp:cNvSpPr/>
      </dsp:nvSpPr>
      <dsp:spPr>
        <a:xfrm>
          <a:off x="0" y="1996390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ECE4D4-5831-4011-B093-6838AD61E610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25F576-0986-42E4-9C85-830A01E96FAD}">
      <dsp:nvSpPr>
        <dsp:cNvPr id="0" name=""/>
        <dsp:cNvSpPr/>
      </dsp:nvSpPr>
      <dsp:spPr>
        <a:xfrm>
          <a:off x="1844034" y="1996390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Legal: Sustainability expectations</a:t>
          </a:r>
        </a:p>
      </dsp:txBody>
      <dsp:txXfrm>
        <a:off x="1844034" y="1996390"/>
        <a:ext cx="2839914" cy="1596566"/>
      </dsp:txXfrm>
    </dsp:sp>
    <dsp:sp modelId="{580637C8-FB0E-4083-9268-BD92AA268BD6}">
      <dsp:nvSpPr>
        <dsp:cNvPr id="0" name=""/>
        <dsp:cNvSpPr/>
      </dsp:nvSpPr>
      <dsp:spPr>
        <a:xfrm>
          <a:off x="0" y="3992098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15A5B5-D6B0-4170-8789-A630F1906CA1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7D2936-842E-4BC8-96B8-BC868158DB22}">
      <dsp:nvSpPr>
        <dsp:cNvPr id="0" name=""/>
        <dsp:cNvSpPr/>
      </dsp:nvSpPr>
      <dsp:spPr>
        <a:xfrm>
          <a:off x="1844034" y="3992098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Environmental: Higher costs of eco-friendly materials</a:t>
          </a:r>
        </a:p>
      </dsp:txBody>
      <dsp:txXfrm>
        <a:off x="1844034" y="3992098"/>
        <a:ext cx="2839914" cy="15965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4B12E1-C2D1-4558-82AC-310254115038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Marketing: Weak online presence</a:t>
          </a:r>
        </a:p>
      </dsp:txBody>
      <dsp:txXfrm>
        <a:off x="0" y="573683"/>
        <a:ext cx="2464593" cy="1478756"/>
      </dsp:txXfrm>
    </dsp:sp>
    <dsp:sp modelId="{42150C12-FC6F-43A8-AD4C-1E1435829F9D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1170380"/>
                <a:satOff val="-1460"/>
                <a:lumOff val="34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170380"/>
                <a:satOff val="-1460"/>
                <a:lumOff val="34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Technology: Outdated website</a:t>
          </a:r>
        </a:p>
      </dsp:txBody>
      <dsp:txXfrm>
        <a:off x="2711053" y="573683"/>
        <a:ext cx="2464593" cy="1478756"/>
      </dsp:txXfrm>
    </dsp:sp>
    <dsp:sp modelId="{A9D13617-D1C2-4561-B196-7520FDB99181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Competition: Boutique Instagram florist &amp; national chain</a:t>
          </a:r>
        </a:p>
      </dsp:txBody>
      <dsp:txXfrm>
        <a:off x="5422106" y="573683"/>
        <a:ext cx="2464593" cy="1478756"/>
      </dsp:txXfrm>
    </dsp:sp>
    <dsp:sp modelId="{EDEDA8A3-AC57-4D36-92A5-2B720BC74DD2}">
      <dsp:nvSpPr>
        <dsp:cNvPr id="0" name=""/>
        <dsp:cNvSpPr/>
      </dsp:nvSpPr>
      <dsp:spPr>
        <a:xfrm>
          <a:off x="1355526" y="2298898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3511139"/>
                <a:satOff val="-4379"/>
                <a:lumOff val="103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511139"/>
                <a:satOff val="-4379"/>
                <a:lumOff val="103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Location: Reduced high-street activity</a:t>
          </a:r>
        </a:p>
      </dsp:txBody>
      <dsp:txXfrm>
        <a:off x="1355526" y="2298898"/>
        <a:ext cx="2464593" cy="1478756"/>
      </dsp:txXfrm>
    </dsp:sp>
    <dsp:sp modelId="{7D87052A-56AF-4AB6-9750-02A3E5C511B2}">
      <dsp:nvSpPr>
        <dsp:cNvPr id="0" name=""/>
        <dsp:cNvSpPr/>
      </dsp:nvSpPr>
      <dsp:spPr>
        <a:xfrm>
          <a:off x="4066579" y="2298898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Costs: Flowers and packaging</a:t>
          </a:r>
        </a:p>
      </dsp:txBody>
      <dsp:txXfrm>
        <a:off x="4066579" y="2298898"/>
        <a:ext cx="2464593" cy="147875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23956B-D565-450A-BBD2-FE17DEBC51AB}">
      <dsp:nvSpPr>
        <dsp:cNvPr id="0" name=""/>
        <dsp:cNvSpPr/>
      </dsp:nvSpPr>
      <dsp:spPr>
        <a:xfrm>
          <a:off x="1767680" y="0"/>
          <a:ext cx="4351338" cy="4351338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C2CA03-07A8-47CC-8DD2-8ECBF84A7FEA}">
      <dsp:nvSpPr>
        <dsp:cNvPr id="0" name=""/>
        <dsp:cNvSpPr/>
      </dsp:nvSpPr>
      <dsp:spPr>
        <a:xfrm>
          <a:off x="2181058" y="413377"/>
          <a:ext cx="1697021" cy="169702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Digital weakness is central issue</a:t>
          </a:r>
        </a:p>
      </dsp:txBody>
      <dsp:txXfrm>
        <a:off x="2263900" y="496219"/>
        <a:ext cx="1531337" cy="1531337"/>
      </dsp:txXfrm>
    </dsp:sp>
    <dsp:sp modelId="{51807DDA-28F1-4F37-AFD6-BE8B841499F8}">
      <dsp:nvSpPr>
        <dsp:cNvPr id="0" name=""/>
        <dsp:cNvSpPr/>
      </dsp:nvSpPr>
      <dsp:spPr>
        <a:xfrm>
          <a:off x="4008620" y="413377"/>
          <a:ext cx="1697021" cy="169702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Changing customer behaviour</a:t>
          </a:r>
        </a:p>
      </dsp:txBody>
      <dsp:txXfrm>
        <a:off x="4091462" y="496219"/>
        <a:ext cx="1531337" cy="1531337"/>
      </dsp:txXfrm>
    </dsp:sp>
    <dsp:sp modelId="{2FCC3120-497C-4C5D-8041-8C445E71EE16}">
      <dsp:nvSpPr>
        <dsp:cNvPr id="0" name=""/>
        <dsp:cNvSpPr/>
      </dsp:nvSpPr>
      <dsp:spPr>
        <a:xfrm>
          <a:off x="2181058" y="2240939"/>
          <a:ext cx="1697021" cy="169702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Stronger competitors with better visibility</a:t>
          </a:r>
        </a:p>
      </dsp:txBody>
      <dsp:txXfrm>
        <a:off x="2263900" y="2323781"/>
        <a:ext cx="1531337" cy="1531337"/>
      </dsp:txXfrm>
    </dsp:sp>
    <dsp:sp modelId="{1B6602AB-4553-418C-B510-DA23A911930C}">
      <dsp:nvSpPr>
        <dsp:cNvPr id="0" name=""/>
        <dsp:cNvSpPr/>
      </dsp:nvSpPr>
      <dsp:spPr>
        <a:xfrm>
          <a:off x="4008620" y="2240939"/>
          <a:ext cx="1697021" cy="169702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External cost pressures</a:t>
          </a:r>
        </a:p>
      </dsp:txBody>
      <dsp:txXfrm>
        <a:off x="4091462" y="2323781"/>
        <a:ext cx="1531337" cy="153133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C85F99-D1F4-4082-B8E1-806652C5DB79}">
      <dsp:nvSpPr>
        <dsp:cNvPr id="0" name=""/>
        <dsp:cNvSpPr/>
      </dsp:nvSpPr>
      <dsp:spPr>
        <a:xfrm>
          <a:off x="0" y="2297"/>
          <a:ext cx="5175384" cy="11645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0B4844-5FE7-4DAA-9561-F4FD76525DE3}">
      <dsp:nvSpPr>
        <dsp:cNvPr id="0" name=""/>
        <dsp:cNvSpPr/>
      </dsp:nvSpPr>
      <dsp:spPr>
        <a:xfrm>
          <a:off x="352272" y="264318"/>
          <a:ext cx="640494" cy="6404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E30026-520D-4FF3-BE69-0817B49E9059}">
      <dsp:nvSpPr>
        <dsp:cNvPr id="0" name=""/>
        <dsp:cNvSpPr/>
      </dsp:nvSpPr>
      <dsp:spPr>
        <a:xfrm>
          <a:off x="1345038" y="2297"/>
          <a:ext cx="3830345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Product quality is not the issue</a:t>
          </a:r>
        </a:p>
      </dsp:txBody>
      <dsp:txXfrm>
        <a:off x="1345038" y="2297"/>
        <a:ext cx="3830345" cy="1164535"/>
      </dsp:txXfrm>
    </dsp:sp>
    <dsp:sp modelId="{4141E5D6-C360-4C99-94C3-EF2F3E075E92}">
      <dsp:nvSpPr>
        <dsp:cNvPr id="0" name=""/>
        <dsp:cNvSpPr/>
      </dsp:nvSpPr>
      <dsp:spPr>
        <a:xfrm>
          <a:off x="0" y="1457967"/>
          <a:ext cx="5175384" cy="11645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CAB686-45F7-491D-B5BF-F7969443A662}">
      <dsp:nvSpPr>
        <dsp:cNvPr id="0" name=""/>
        <dsp:cNvSpPr/>
      </dsp:nvSpPr>
      <dsp:spPr>
        <a:xfrm>
          <a:off x="352272" y="1719988"/>
          <a:ext cx="640494" cy="6404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B9150F-3DA0-4298-BDB9-67BED7CB066C}">
      <dsp:nvSpPr>
        <dsp:cNvPr id="0" name=""/>
        <dsp:cNvSpPr/>
      </dsp:nvSpPr>
      <dsp:spPr>
        <a:xfrm>
          <a:off x="1345038" y="1457967"/>
          <a:ext cx="3830345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Need for digital transformation</a:t>
          </a:r>
        </a:p>
      </dsp:txBody>
      <dsp:txXfrm>
        <a:off x="1345038" y="1457967"/>
        <a:ext cx="3830345" cy="1164535"/>
      </dsp:txXfrm>
    </dsp:sp>
    <dsp:sp modelId="{BF023DEA-768A-47FE-8C19-5A5E668D37AC}">
      <dsp:nvSpPr>
        <dsp:cNvPr id="0" name=""/>
        <dsp:cNvSpPr/>
      </dsp:nvSpPr>
      <dsp:spPr>
        <a:xfrm>
          <a:off x="0" y="2913637"/>
          <a:ext cx="5175384" cy="11645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35A410-9C53-40A1-921B-71FC0626037C}">
      <dsp:nvSpPr>
        <dsp:cNvPr id="0" name=""/>
        <dsp:cNvSpPr/>
      </dsp:nvSpPr>
      <dsp:spPr>
        <a:xfrm>
          <a:off x="352272" y="3175658"/>
          <a:ext cx="640494" cy="6404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0FFBDF-6BBC-4F39-A95A-B062199B12FE}">
      <dsp:nvSpPr>
        <dsp:cNvPr id="0" name=""/>
        <dsp:cNvSpPr/>
      </dsp:nvSpPr>
      <dsp:spPr>
        <a:xfrm>
          <a:off x="1345038" y="2913637"/>
          <a:ext cx="3830345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Importance of online visibility and delivery </a:t>
          </a:r>
          <a:r>
            <a:rPr lang="en-GB" sz="2200" kern="1200"/>
            <a:t>   </a:t>
          </a:r>
          <a:r>
            <a:rPr lang="en-US" sz="2200" kern="1200"/>
            <a:t>options</a:t>
          </a:r>
        </a:p>
      </dsp:txBody>
      <dsp:txXfrm>
        <a:off x="1345038" y="2913637"/>
        <a:ext cx="3830345" cy="1164535"/>
      </dsp:txXfrm>
    </dsp:sp>
    <dsp:sp modelId="{7B70A2FF-E173-4F73-BABA-71CB8A3D7798}">
      <dsp:nvSpPr>
        <dsp:cNvPr id="0" name=""/>
        <dsp:cNvSpPr/>
      </dsp:nvSpPr>
      <dsp:spPr>
        <a:xfrm>
          <a:off x="0" y="4369307"/>
          <a:ext cx="5175384" cy="11645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F82EA1-E6FC-43B1-90AF-240A6266C952}">
      <dsp:nvSpPr>
        <dsp:cNvPr id="0" name=""/>
        <dsp:cNvSpPr/>
      </dsp:nvSpPr>
      <dsp:spPr>
        <a:xfrm>
          <a:off x="352272" y="4631327"/>
          <a:ext cx="640494" cy="6404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B7FE68-B423-4F7C-B68B-A4184F2782F7}">
      <dsp:nvSpPr>
        <dsp:cNvPr id="0" name=""/>
        <dsp:cNvSpPr/>
      </dsp:nvSpPr>
      <dsp:spPr>
        <a:xfrm>
          <a:off x="1345038" y="4369307"/>
          <a:ext cx="3830345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Need to respond to market changes</a:t>
          </a:r>
        </a:p>
      </dsp:txBody>
      <dsp:txXfrm>
        <a:off x="1345038" y="4369307"/>
        <a:ext cx="3830345" cy="11645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77920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yourself and explain that this presentation analyses the decline in in-store sales at Green Haven Florists using business analysis tools.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the background of Green Haven, their reputation, and customer base before the decline started.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the sales decline and how online growth has not compensated for in-store losses.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digital weakness, costs, and competition are impacting performance.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Use the 5W2H model to show a structured understanding of the problem.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external macro factors are influencing the business environment.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Continue explaining PESTLE factors, focusing on technology and sustainability pressures.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Describe how the Fishbone diagram identifies root causes of the problem across multiple categories.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how all causes link back to lack of digital adaptation.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Conclude the analysis and reinforce the main findings from the tools used.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7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b="1" dirty="0"/>
              <a:t>Green Haven Florists: Business Analysis Presentation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 lnSpcReduction="10000"/>
          </a:bodyPr>
          <a:lstStyle/>
          <a:p>
            <a:r>
              <a:rPr lang="en-GB" sz="1900" dirty="0"/>
              <a:t>Student Name: Syma Ashraf</a:t>
            </a:r>
          </a:p>
          <a:p>
            <a:r>
              <a:rPr lang="en-GB" sz="1900" dirty="0"/>
              <a:t>Student Number: 2504556</a:t>
            </a:r>
          </a:p>
          <a:p>
            <a:r>
              <a:rPr lang="en-GB" sz="1900" dirty="0"/>
              <a:t>Lecture’s Name: Annamarie Dufficy</a:t>
            </a:r>
          </a:p>
          <a:p>
            <a:r>
              <a:rPr lang="en-GB" sz="1900" dirty="0"/>
              <a:t>Module Code: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  <a:endParaRPr lang="en-GB" sz="1500" dirty="0"/>
          </a:p>
          <a:p>
            <a:r>
              <a:rPr lang="en-GB" sz="1900" dirty="0"/>
              <a:t>Module Name: Problem Solving and Decision-Making</a:t>
            </a:r>
          </a:p>
          <a:p>
            <a:r>
              <a:rPr lang="en-GB" sz="1900" dirty="0"/>
              <a:t>Component 1: Green Haven Florist</a:t>
            </a:r>
          </a:p>
          <a:p>
            <a:pPr marL="0" indent="0">
              <a:buNone/>
            </a:pPr>
            <a:endParaRPr lang="en-GB" sz="1900" dirty="0"/>
          </a:p>
          <a:p>
            <a:endParaRPr lang="en-GB" sz="1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A5B18B-BC2D-C6B5-F892-3A56BE4C6F5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484" r="11289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4C693-D521-07A0-FF70-85C58BC79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lang="en-GB" sz="4700" dirty="0"/>
              <a:t>Introduction</a:t>
            </a:r>
          </a:p>
        </p:txBody>
      </p:sp>
      <p:sp>
        <p:nvSpPr>
          <p:cNvPr id="3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F0D88-7068-895F-2A4B-14D7F26B1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9" y="2071316"/>
            <a:ext cx="5035164" cy="4119172"/>
          </a:xfrm>
        </p:spPr>
        <p:txBody>
          <a:bodyPr anchor="t">
            <a:normAutofit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9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913640-DF6F-938E-7D01-A7DFEFBED6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796" r="16099" b="2"/>
          <a:stretch>
            <a:fillRect/>
          </a:stretch>
        </p:blipFill>
        <p:spPr>
          <a:xfrm>
            <a:off x="5756743" y="2093976"/>
            <a:ext cx="2955798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267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4777739"/>
            <a:ext cx="2564242" cy="1412119"/>
          </a:xfrm>
        </p:spPr>
        <p:txBody>
          <a:bodyPr>
            <a:normAutofit/>
          </a:bodyPr>
          <a:lstStyle/>
          <a:p>
            <a:r>
              <a:rPr lang="en-GB" sz="4200"/>
              <a:t>Business Context</a:t>
            </a:r>
          </a:p>
        </p:txBody>
      </p:sp>
      <p:pic>
        <p:nvPicPr>
          <p:cNvPr id="5" name="Picture 4" descr="A group of people sharing a meal outdoors">
            <a:extLst>
              <a:ext uri="{FF2B5EF4-FFF2-40B4-BE49-F238E27FC236}">
                <a16:creationId xmlns:a16="http://schemas.microsoft.com/office/drawing/2014/main" id="{CE83A6A0-5136-43FD-3C02-C636E2B889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658" b="12658"/>
          <a:stretch>
            <a:fillRect/>
          </a:stretch>
        </p:blipFill>
        <p:spPr>
          <a:xfrm>
            <a:off x="20" y="10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21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74529" y="5470492"/>
            <a:ext cx="1371600" cy="13716"/>
          </a:xfrm>
          <a:custGeom>
            <a:avLst/>
            <a:gdLst>
              <a:gd name="csX0" fmla="*/ 0 w 1371600"/>
              <a:gd name="csY0" fmla="*/ 0 h 13716"/>
              <a:gd name="csX1" fmla="*/ 685800 w 1371600"/>
              <a:gd name="csY1" fmla="*/ 0 h 13716"/>
              <a:gd name="csX2" fmla="*/ 1371600 w 1371600"/>
              <a:gd name="csY2" fmla="*/ 0 h 13716"/>
              <a:gd name="csX3" fmla="*/ 1371600 w 1371600"/>
              <a:gd name="csY3" fmla="*/ 13716 h 13716"/>
              <a:gd name="csX4" fmla="*/ 713232 w 1371600"/>
              <a:gd name="csY4" fmla="*/ 13716 h 13716"/>
              <a:gd name="csX5" fmla="*/ 0 w 1371600"/>
              <a:gd name="csY5" fmla="*/ 13716 h 13716"/>
              <a:gd name="csX6" fmla="*/ 0 w 1371600"/>
              <a:gd name="csY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3716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127" y="2892"/>
                  <a:pt x="1371229" y="8681"/>
                  <a:pt x="1371600" y="13716"/>
                </a:cubicBezTo>
                <a:cubicBezTo>
                  <a:pt x="1107995" y="21892"/>
                  <a:pt x="1033361" y="28370"/>
                  <a:pt x="713232" y="13716"/>
                </a:cubicBezTo>
                <a:cubicBezTo>
                  <a:pt x="393103" y="-938"/>
                  <a:pt x="289343" y="38649"/>
                  <a:pt x="0" y="13716"/>
                </a:cubicBezTo>
                <a:cubicBezTo>
                  <a:pt x="227" y="7219"/>
                  <a:pt x="197" y="5990"/>
                  <a:pt x="0" y="0"/>
                </a:cubicBezTo>
                <a:close/>
              </a:path>
              <a:path w="1371600" h="13716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228" y="6235"/>
                  <a:pt x="1371259" y="10206"/>
                  <a:pt x="1371600" y="13716"/>
                </a:cubicBezTo>
                <a:cubicBezTo>
                  <a:pt x="1176823" y="-5981"/>
                  <a:pt x="900830" y="5417"/>
                  <a:pt x="713232" y="13716"/>
                </a:cubicBezTo>
                <a:cubicBezTo>
                  <a:pt x="525634" y="22015"/>
                  <a:pt x="282837" y="1152"/>
                  <a:pt x="0" y="13716"/>
                </a:cubicBezTo>
                <a:cubicBezTo>
                  <a:pt x="596" y="8712"/>
                  <a:pt x="320" y="342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0" y="4777739"/>
            <a:ext cx="5173220" cy="1399223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/>
              <a:t>• Independent florist in Norwich (since 2016)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/>
              <a:t>• Known for eco-friendly products and personal service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/>
              <a:t>• Serves walk-in customers, weddings, and corporate clients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/>
              <a:t>Current Problem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D9D31A87-5754-1CEC-A78D-20A2C48A8D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2687507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Different types of flowers">
            <a:extLst>
              <a:ext uri="{FF2B5EF4-FFF2-40B4-BE49-F238E27FC236}">
                <a16:creationId xmlns:a16="http://schemas.microsoft.com/office/drawing/2014/main" id="{4C8A836B-6C53-1485-97DA-E926E19200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644" r="11743" b="-1"/>
          <a:stretch>
            <a:fillRect/>
          </a:stretch>
        </p:blipFill>
        <p:spPr>
          <a:xfrm>
            <a:off x="20" y="10"/>
            <a:ext cx="7460291" cy="6857990"/>
          </a:xfrm>
          <a:prstGeom prst="rect">
            <a:avLst/>
          </a:pr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239536" y="0"/>
            <a:ext cx="3904464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28" name="Freeform: Shape 27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1169" y="0"/>
            <a:ext cx="3782831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022759" y="0"/>
            <a:ext cx="189729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0" y="1045597"/>
            <a:ext cx="2725309" cy="1588422"/>
          </a:xfrm>
        </p:spPr>
        <p:txBody>
          <a:bodyPr anchor="b">
            <a:normAutofit/>
          </a:bodyPr>
          <a:lstStyle/>
          <a:p>
            <a:r>
              <a:rPr lang="en-GB" sz="3100"/>
              <a:t>Key Issues Affecting Sales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5039" y="2722729"/>
            <a:ext cx="2725310" cy="27000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/>
              <a:t>• Shift towards online shopping</a:t>
            </a:r>
          </a:p>
          <a:p>
            <a:pPr marL="0" indent="0">
              <a:buNone/>
            </a:pPr>
            <a:r>
              <a:rPr lang="en-GB" sz="1700"/>
              <a:t>• Outdated website and weak digital marketing</a:t>
            </a:r>
          </a:p>
          <a:p>
            <a:pPr marL="0" indent="0">
              <a:buNone/>
            </a:pPr>
            <a:r>
              <a:rPr lang="en-GB" sz="1700"/>
              <a:t>• Rising costs of flowers and sustainable packaging</a:t>
            </a:r>
          </a:p>
          <a:p>
            <a:pPr marL="0" indent="0">
              <a:buNone/>
            </a:pPr>
            <a:r>
              <a:rPr lang="en-GB" sz="1700"/>
              <a:t>• Increased competition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5W2H Analysis</a:t>
            </a:r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sX0" fmla="*/ 0 w 7818120"/>
              <a:gd name="csY0" fmla="*/ 0 h 18288"/>
              <a:gd name="csX1" fmla="*/ 416966 w 7818120"/>
              <a:gd name="csY1" fmla="*/ 0 h 18288"/>
              <a:gd name="csX2" fmla="*/ 1146658 w 7818120"/>
              <a:gd name="csY2" fmla="*/ 0 h 18288"/>
              <a:gd name="csX3" fmla="*/ 1563624 w 7818120"/>
              <a:gd name="csY3" fmla="*/ 0 h 18288"/>
              <a:gd name="csX4" fmla="*/ 2136953 w 7818120"/>
              <a:gd name="csY4" fmla="*/ 0 h 18288"/>
              <a:gd name="csX5" fmla="*/ 2944825 w 7818120"/>
              <a:gd name="csY5" fmla="*/ 0 h 18288"/>
              <a:gd name="csX6" fmla="*/ 3596335 w 7818120"/>
              <a:gd name="csY6" fmla="*/ 0 h 18288"/>
              <a:gd name="csX7" fmla="*/ 4326026 w 7818120"/>
              <a:gd name="csY7" fmla="*/ 0 h 18288"/>
              <a:gd name="csX8" fmla="*/ 4899355 w 7818120"/>
              <a:gd name="csY8" fmla="*/ 0 h 18288"/>
              <a:gd name="csX9" fmla="*/ 5550865 w 7818120"/>
              <a:gd name="csY9" fmla="*/ 0 h 18288"/>
              <a:gd name="csX10" fmla="*/ 6358738 w 7818120"/>
              <a:gd name="csY10" fmla="*/ 0 h 18288"/>
              <a:gd name="csX11" fmla="*/ 6853885 w 7818120"/>
              <a:gd name="csY11" fmla="*/ 0 h 18288"/>
              <a:gd name="csX12" fmla="*/ 7818120 w 7818120"/>
              <a:gd name="csY12" fmla="*/ 0 h 18288"/>
              <a:gd name="csX13" fmla="*/ 7818120 w 7818120"/>
              <a:gd name="csY13" fmla="*/ 18288 h 18288"/>
              <a:gd name="csX14" fmla="*/ 7244791 w 7818120"/>
              <a:gd name="csY14" fmla="*/ 18288 h 18288"/>
              <a:gd name="csX15" fmla="*/ 6827825 w 7818120"/>
              <a:gd name="csY15" fmla="*/ 18288 h 18288"/>
              <a:gd name="csX16" fmla="*/ 6176315 w 7818120"/>
              <a:gd name="csY16" fmla="*/ 18288 h 18288"/>
              <a:gd name="csX17" fmla="*/ 5681167 w 7818120"/>
              <a:gd name="csY17" fmla="*/ 18288 h 18288"/>
              <a:gd name="csX18" fmla="*/ 5029657 w 7818120"/>
              <a:gd name="csY18" fmla="*/ 18288 h 18288"/>
              <a:gd name="csX19" fmla="*/ 4378147 w 7818120"/>
              <a:gd name="csY19" fmla="*/ 18288 h 18288"/>
              <a:gd name="csX20" fmla="*/ 3726637 w 7818120"/>
              <a:gd name="csY20" fmla="*/ 18288 h 18288"/>
              <a:gd name="csX21" fmla="*/ 3075127 w 7818120"/>
              <a:gd name="csY21" fmla="*/ 18288 h 18288"/>
              <a:gd name="csX22" fmla="*/ 2501798 w 7818120"/>
              <a:gd name="csY22" fmla="*/ 18288 h 18288"/>
              <a:gd name="csX23" fmla="*/ 1772107 w 7818120"/>
              <a:gd name="csY23" fmla="*/ 18288 h 18288"/>
              <a:gd name="csX24" fmla="*/ 1120597 w 7818120"/>
              <a:gd name="csY24" fmla="*/ 18288 h 18288"/>
              <a:gd name="csX25" fmla="*/ 0 w 7818120"/>
              <a:gd name="csY25" fmla="*/ 18288 h 18288"/>
              <a:gd name="csX26" fmla="*/ 0 w 7818120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0FD8EB3A-55B2-C504-4C08-4C138DFD81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9859405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CAB0E4B-5D95-1DED-C1DF-D8181A2ACA22}"/>
              </a:ext>
            </a:extLst>
          </p:cNvPr>
          <p:cNvSpPr txBox="1"/>
          <p:nvPr/>
        </p:nvSpPr>
        <p:spPr>
          <a:xfrm>
            <a:off x="6100997" y="6176963"/>
            <a:ext cx="24143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Fifth edition., Amsterdam :, Pergamon Flexible Learning, 2007.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593" y="1132114"/>
            <a:ext cx="2954766" cy="5583126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4900" dirty="0"/>
              <a:t>PESTLE Analysis (Political, Economic, Social)</a:t>
            </a:r>
            <a:br>
              <a:rPr lang="en-GB" sz="4900" dirty="0"/>
            </a:br>
            <a:br>
              <a:rPr lang="en-GB" sz="4900" dirty="0"/>
            </a:br>
            <a:br>
              <a:rPr lang="en-GB" sz="4900" dirty="0"/>
            </a:br>
            <a:br>
              <a:rPr lang="en-US" sz="1200" dirty="0"/>
            </a:br>
            <a:endParaRPr lang="en-GB" sz="12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E7E08D-8D0B-9659-6FDA-DE753CF131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0535547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300" dirty="0"/>
              <a:t>PESTLE Analysis (Technological, Legal, Environmental)</a:t>
            </a:r>
            <a:br>
              <a:rPr lang="en-GB" sz="3300" dirty="0"/>
            </a:br>
            <a:br>
              <a:rPr lang="en-GB" sz="3300" dirty="0"/>
            </a:br>
            <a:r>
              <a:rPr lang="en-US" sz="1100" dirty="0"/>
              <a:t>.</a:t>
            </a:r>
            <a:br>
              <a:rPr lang="en-US" sz="1100" dirty="0"/>
            </a:br>
            <a:endParaRPr lang="en-GB" sz="110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827ABE-B773-A06B-6D2B-C63C50E5D6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7313464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BD50983-14A3-3784-D5D5-C89DC39FE09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2119" r="8880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Fishbone (Cause &amp; Effect) Analysis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B805B78A-8AFE-8436-D327-7F6DCEE4BD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2328731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3307D54-A33A-CFE4-59AE-BCE6A01F0B7E}"/>
              </a:ext>
            </a:extLst>
          </p:cNvPr>
          <p:cNvSpPr txBox="1"/>
          <p:nvPr/>
        </p:nvSpPr>
        <p:spPr>
          <a:xfrm>
            <a:off x="6190938" y="6176963"/>
            <a:ext cx="24433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Fifth edition., Amsterdam :, Pergamon Flexible Learning, 2007.Page 32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6995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/>
              <a:t>Summary of Root Causes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57C8AB-2C35-9612-64F9-46C99879A9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145719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/>
              <a:t>Key Findings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54D6CA-7CCC-A164-30B4-5B97FF6BB4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5273786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568</Words>
  <Application>Microsoft Office PowerPoint</Application>
  <PresentationFormat>On-screen Show (4:3)</PresentationFormat>
  <Paragraphs>71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Meiryo</vt:lpstr>
      <vt:lpstr>Arial</vt:lpstr>
      <vt:lpstr>Calibri</vt:lpstr>
      <vt:lpstr>Wingdings</vt:lpstr>
      <vt:lpstr>Office Theme</vt:lpstr>
      <vt:lpstr>Green Haven Florists: Business Analysis Presentation</vt:lpstr>
      <vt:lpstr>Introduction</vt:lpstr>
      <vt:lpstr>Business Context</vt:lpstr>
      <vt:lpstr>Current Problem</vt:lpstr>
      <vt:lpstr>Key Issues Affecting Sales</vt:lpstr>
      <vt:lpstr>5W2H Analysis</vt:lpstr>
      <vt:lpstr>PESTLE Analysis (Political, Economic, Social)    </vt:lpstr>
      <vt:lpstr>PESTLE Analysis (Technological, Legal, Environmental)  . </vt:lpstr>
      <vt:lpstr>Fishbone (Cause &amp; Effect) Analysis</vt:lpstr>
      <vt:lpstr>Summary of Root Causes</vt:lpstr>
      <vt:lpstr>Key Findings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Syma Ashraf (2504556)</cp:lastModifiedBy>
  <cp:revision>15</cp:revision>
  <dcterms:created xsi:type="dcterms:W3CDTF">2013-01-27T09:14:16Z</dcterms:created>
  <dcterms:modified xsi:type="dcterms:W3CDTF">2026-02-16T09:23:47Z</dcterms:modified>
  <cp:category/>
</cp:coreProperties>
</file>