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66" r:id="rId3"/>
    <p:sldId id="298" r:id="rId4"/>
    <p:sldId id="284" r:id="rId5"/>
    <p:sldId id="287" r:id="rId6"/>
    <p:sldId id="291" r:id="rId7"/>
    <p:sldId id="283" r:id="rId8"/>
    <p:sldId id="292" r:id="rId9"/>
    <p:sldId id="265" r:id="rId10"/>
    <p:sldId id="267" r:id="rId11"/>
    <p:sldId id="282" r:id="rId12"/>
    <p:sldId id="293" r:id="rId13"/>
    <p:sldId id="269" r:id="rId14"/>
    <p:sldId id="272" r:id="rId15"/>
    <p:sldId id="294" r:id="rId16"/>
    <p:sldId id="281" r:id="rId17"/>
    <p:sldId id="286" r:id="rId18"/>
    <p:sldId id="295" r:id="rId19"/>
    <p:sldId id="271" r:id="rId20"/>
    <p:sldId id="288" r:id="rId21"/>
    <p:sldId id="276" r:id="rId22"/>
    <p:sldId id="296" r:id="rId23"/>
    <p:sldId id="285" r:id="rId24"/>
    <p:sldId id="290" r:id="rId25"/>
    <p:sldId id="280" r:id="rId26"/>
    <p:sldId id="270" r:id="rId27"/>
    <p:sldId id="297" r:id="rId28"/>
    <p:sldId id="289"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iam Raybould" initials="LR" lastIdx="1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83241" autoAdjust="0"/>
  </p:normalViewPr>
  <p:slideViewPr>
    <p:cSldViewPr snapToGrid="0">
      <p:cViewPr varScale="1">
        <p:scale>
          <a:sx n="60" d="100"/>
          <a:sy n="60" d="100"/>
        </p:scale>
        <p:origin x="109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am Raybould" userId="5f50940f93f3692b" providerId="LiveId" clId="{B1284BD7-FBE7-4386-839C-406EB6E957EE}"/>
    <pc:docChg chg="custSel modSld">
      <pc:chgData name="Liam Raybould" userId="5f50940f93f3692b" providerId="LiveId" clId="{B1284BD7-FBE7-4386-839C-406EB6E957EE}" dt="2018-05-22T21:15:51.707" v="282" actId="20577"/>
      <pc:docMkLst>
        <pc:docMk/>
      </pc:docMkLst>
      <pc:sldChg chg="modNotesTx">
        <pc:chgData name="Liam Raybould" userId="5f50940f93f3692b" providerId="LiveId" clId="{B1284BD7-FBE7-4386-839C-406EB6E957EE}" dt="2018-05-22T21:15:51.707" v="282" actId="20577"/>
        <pc:sldMkLst>
          <pc:docMk/>
          <pc:sldMk cId="3708368542" sldId="276"/>
        </pc:sldMkLst>
      </pc:sldChg>
      <pc:sldChg chg="modSp">
        <pc:chgData name="Liam Raybould" userId="5f50940f93f3692b" providerId="LiveId" clId="{B1284BD7-FBE7-4386-839C-406EB6E957EE}" dt="2018-05-22T21:13:47.979" v="281" actId="20577"/>
        <pc:sldMkLst>
          <pc:docMk/>
          <pc:sldMk cId="707336097" sldId="297"/>
        </pc:sldMkLst>
        <pc:spChg chg="mod">
          <ac:chgData name="Liam Raybould" userId="5f50940f93f3692b" providerId="LiveId" clId="{B1284BD7-FBE7-4386-839C-406EB6E957EE}" dt="2018-05-22T21:13:47.979" v="281" actId="20577"/>
          <ac:spMkLst>
            <pc:docMk/>
            <pc:sldMk cId="707336097" sldId="297"/>
            <ac:spMk id="3" creationId="{E43A72B3-859B-4231-902B-7543EB09CA16}"/>
          </ac:spMkLst>
        </pc:spChg>
      </pc:sldChg>
      <pc:sldChg chg="modSp">
        <pc:chgData name="Liam Raybould" userId="5f50940f93f3692b" providerId="LiveId" clId="{B1284BD7-FBE7-4386-839C-406EB6E957EE}" dt="2018-05-22T21:12:53.107" v="197" actId="20577"/>
        <pc:sldMkLst>
          <pc:docMk/>
          <pc:sldMk cId="179748103" sldId="298"/>
        </pc:sldMkLst>
        <pc:spChg chg="mod">
          <ac:chgData name="Liam Raybould" userId="5f50940f93f3692b" providerId="LiveId" clId="{B1284BD7-FBE7-4386-839C-406EB6E957EE}" dt="2018-05-22T21:12:53.107" v="197" actId="20577"/>
          <ac:spMkLst>
            <pc:docMk/>
            <pc:sldMk cId="179748103" sldId="298"/>
            <ac:spMk id="3" creationId="{22EDC95B-1C46-4954-B82F-5B3BBCE053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3D8FFD7-E77B-4FCE-A30C-5977C4D7900C}" type="datetimeFigureOut">
              <a:rPr lang="en-GB" smtClean="0"/>
              <a:t>22/05/2018</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B7EB0C9-4D4A-4F2B-A842-49BEFC0AEEAB}" type="slidenum">
              <a:rPr lang="en-GB" smtClean="0"/>
              <a:t>‹#›</a:t>
            </a:fld>
            <a:endParaRPr lang="en-GB"/>
          </a:p>
        </p:txBody>
      </p:sp>
    </p:spTree>
    <p:extLst>
      <p:ext uri="{BB962C8B-B14F-4D97-AF65-F5344CB8AC3E}">
        <p14:creationId xmlns:p14="http://schemas.microsoft.com/office/powerpoint/2010/main" val="3534586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2</a:t>
            </a:fld>
            <a:endParaRPr lang="en-GB"/>
          </a:p>
        </p:txBody>
      </p:sp>
    </p:spTree>
    <p:extLst>
      <p:ext uri="{BB962C8B-B14F-4D97-AF65-F5344CB8AC3E}">
        <p14:creationId xmlns:p14="http://schemas.microsoft.com/office/powerpoint/2010/main" val="2442347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4</a:t>
            </a:fld>
            <a:endParaRPr lang="en-GB"/>
          </a:p>
        </p:txBody>
      </p:sp>
    </p:spTree>
    <p:extLst>
      <p:ext uri="{BB962C8B-B14F-4D97-AF65-F5344CB8AC3E}">
        <p14:creationId xmlns:p14="http://schemas.microsoft.com/office/powerpoint/2010/main" val="154933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5</a:t>
            </a:fld>
            <a:endParaRPr lang="en-GB"/>
          </a:p>
        </p:txBody>
      </p:sp>
    </p:spTree>
    <p:extLst>
      <p:ext uri="{BB962C8B-B14F-4D97-AF65-F5344CB8AC3E}">
        <p14:creationId xmlns:p14="http://schemas.microsoft.com/office/powerpoint/2010/main" val="1600847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7</a:t>
            </a:fld>
            <a:endParaRPr lang="en-GB"/>
          </a:p>
        </p:txBody>
      </p:sp>
    </p:spTree>
    <p:extLst>
      <p:ext uri="{BB962C8B-B14F-4D97-AF65-F5344CB8AC3E}">
        <p14:creationId xmlns:p14="http://schemas.microsoft.com/office/powerpoint/2010/main" val="1780721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9</a:t>
            </a:fld>
            <a:endParaRPr lang="en-GB"/>
          </a:p>
        </p:txBody>
      </p:sp>
    </p:spTree>
    <p:extLst>
      <p:ext uri="{BB962C8B-B14F-4D97-AF65-F5344CB8AC3E}">
        <p14:creationId xmlns:p14="http://schemas.microsoft.com/office/powerpoint/2010/main" val="444395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10</a:t>
            </a:fld>
            <a:endParaRPr lang="en-GB"/>
          </a:p>
        </p:txBody>
      </p:sp>
    </p:spTree>
    <p:extLst>
      <p:ext uri="{BB962C8B-B14F-4D97-AF65-F5344CB8AC3E}">
        <p14:creationId xmlns:p14="http://schemas.microsoft.com/office/powerpoint/2010/main" val="707456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11</a:t>
            </a:fld>
            <a:endParaRPr lang="en-GB"/>
          </a:p>
        </p:txBody>
      </p:sp>
    </p:spTree>
    <p:extLst>
      <p:ext uri="{BB962C8B-B14F-4D97-AF65-F5344CB8AC3E}">
        <p14:creationId xmlns:p14="http://schemas.microsoft.com/office/powerpoint/2010/main" val="2861937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12</a:t>
            </a:fld>
            <a:endParaRPr lang="en-GB"/>
          </a:p>
        </p:txBody>
      </p:sp>
    </p:spTree>
    <p:extLst>
      <p:ext uri="{BB962C8B-B14F-4D97-AF65-F5344CB8AC3E}">
        <p14:creationId xmlns:p14="http://schemas.microsoft.com/office/powerpoint/2010/main" val="2300598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13</a:t>
            </a:fld>
            <a:endParaRPr lang="en-GB"/>
          </a:p>
        </p:txBody>
      </p:sp>
    </p:spTree>
    <p:extLst>
      <p:ext uri="{BB962C8B-B14F-4D97-AF65-F5344CB8AC3E}">
        <p14:creationId xmlns:p14="http://schemas.microsoft.com/office/powerpoint/2010/main" val="266275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14</a:t>
            </a:fld>
            <a:endParaRPr lang="en-GB"/>
          </a:p>
        </p:txBody>
      </p:sp>
    </p:spTree>
    <p:extLst>
      <p:ext uri="{BB962C8B-B14F-4D97-AF65-F5344CB8AC3E}">
        <p14:creationId xmlns:p14="http://schemas.microsoft.com/office/powerpoint/2010/main" val="3803292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16</a:t>
            </a:fld>
            <a:endParaRPr lang="en-GB"/>
          </a:p>
        </p:txBody>
      </p:sp>
    </p:spTree>
    <p:extLst>
      <p:ext uri="{BB962C8B-B14F-4D97-AF65-F5344CB8AC3E}">
        <p14:creationId xmlns:p14="http://schemas.microsoft.com/office/powerpoint/2010/main" val="321802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17</a:t>
            </a:fld>
            <a:endParaRPr lang="en-GB"/>
          </a:p>
        </p:txBody>
      </p:sp>
    </p:spTree>
    <p:extLst>
      <p:ext uri="{BB962C8B-B14F-4D97-AF65-F5344CB8AC3E}">
        <p14:creationId xmlns:p14="http://schemas.microsoft.com/office/powerpoint/2010/main" val="3825730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19</a:t>
            </a:fld>
            <a:endParaRPr lang="en-GB"/>
          </a:p>
        </p:txBody>
      </p:sp>
    </p:spTree>
    <p:extLst>
      <p:ext uri="{BB962C8B-B14F-4D97-AF65-F5344CB8AC3E}">
        <p14:creationId xmlns:p14="http://schemas.microsoft.com/office/powerpoint/2010/main" val="10799833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20</a:t>
            </a:fld>
            <a:endParaRPr lang="en-GB"/>
          </a:p>
        </p:txBody>
      </p:sp>
    </p:spTree>
    <p:extLst>
      <p:ext uri="{BB962C8B-B14F-4D97-AF65-F5344CB8AC3E}">
        <p14:creationId xmlns:p14="http://schemas.microsoft.com/office/powerpoint/2010/main" val="16367816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21</a:t>
            </a:fld>
            <a:endParaRPr lang="en-GB"/>
          </a:p>
        </p:txBody>
      </p:sp>
    </p:spTree>
    <p:extLst>
      <p:ext uri="{BB962C8B-B14F-4D97-AF65-F5344CB8AC3E}">
        <p14:creationId xmlns:p14="http://schemas.microsoft.com/office/powerpoint/2010/main" val="4022035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7EB0C9-4D4A-4F2B-A842-49BEFC0AEEAB}" type="slidenum">
              <a:rPr lang="en-GB" smtClean="0"/>
              <a:t>23</a:t>
            </a:fld>
            <a:endParaRPr lang="en-GB"/>
          </a:p>
        </p:txBody>
      </p:sp>
    </p:spTree>
    <p:extLst>
      <p:ext uri="{BB962C8B-B14F-4D97-AF65-F5344CB8AC3E}">
        <p14:creationId xmlns:p14="http://schemas.microsoft.com/office/powerpoint/2010/main" val="2100675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5/22/2018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5/22/2018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perseus.tufts.edu/hopper/text?doc=Perseus:text:1999.01.0206:book%3D7:chapter%3D5:section%3D24#note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upload.wikimedia.org/wikipedia/commons/thumb/7/7b/Amphora_warrior_departure_Louvre_F12.jpg/300px-Amphora_warrior_departure_Louvre_F12.jpg" TargetMode="External"/><Relationship Id="rId2" Type="http://schemas.openxmlformats.org/officeDocument/2006/relationships/hyperlink" Target="https://www.metmuseum.org/toah/hd/gwar/hd_gwar.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C154-69F0-4148-8057-00B7CE72FCF4}"/>
              </a:ext>
            </a:extLst>
          </p:cNvPr>
          <p:cNvSpPr>
            <a:spLocks noGrp="1"/>
          </p:cNvSpPr>
          <p:nvPr>
            <p:ph type="ctrTitle"/>
          </p:nvPr>
        </p:nvSpPr>
        <p:spPr/>
        <p:txBody>
          <a:bodyPr>
            <a:normAutofit/>
          </a:bodyPr>
          <a:lstStyle/>
          <a:p>
            <a:r>
              <a:rPr lang="en-GB" sz="4400" dirty="0"/>
              <a:t>What was the importance of Cavalry in Athenian armies and how useful were they in battle?</a:t>
            </a:r>
          </a:p>
        </p:txBody>
      </p:sp>
      <p:sp>
        <p:nvSpPr>
          <p:cNvPr id="3" name="Subtitle 2">
            <a:extLst>
              <a:ext uri="{FF2B5EF4-FFF2-40B4-BE49-F238E27FC236}">
                <a16:creationId xmlns:a16="http://schemas.microsoft.com/office/drawing/2014/main" id="{E6BDE081-34B4-459F-879C-B218042FB6D3}"/>
              </a:ext>
            </a:extLst>
          </p:cNvPr>
          <p:cNvSpPr>
            <a:spLocks noGrp="1"/>
          </p:cNvSpPr>
          <p:nvPr>
            <p:ph type="subTitle" idx="1"/>
          </p:nvPr>
        </p:nvSpPr>
        <p:spPr/>
        <p:txBody>
          <a:bodyPr/>
          <a:lstStyle/>
          <a:p>
            <a:r>
              <a:rPr lang="en-GB" dirty="0"/>
              <a:t>By Liam Raybould</a:t>
            </a:r>
          </a:p>
        </p:txBody>
      </p:sp>
    </p:spTree>
    <p:extLst>
      <p:ext uri="{BB962C8B-B14F-4D97-AF65-F5344CB8AC3E}">
        <p14:creationId xmlns:p14="http://schemas.microsoft.com/office/powerpoint/2010/main" val="3455318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56D37-6DA2-47E4-8063-4EDB3FF0B1F1}"/>
              </a:ext>
            </a:extLst>
          </p:cNvPr>
          <p:cNvSpPr>
            <a:spLocks noGrp="1"/>
          </p:cNvSpPr>
          <p:nvPr>
            <p:ph type="title"/>
          </p:nvPr>
        </p:nvSpPr>
        <p:spPr>
          <a:xfrm>
            <a:off x="1451579" y="804519"/>
            <a:ext cx="9603275" cy="1049235"/>
          </a:xfrm>
        </p:spPr>
        <p:txBody>
          <a:bodyPr/>
          <a:lstStyle/>
          <a:p>
            <a:r>
              <a:rPr lang="en-GB" dirty="0"/>
              <a:t>Thesis</a:t>
            </a:r>
          </a:p>
        </p:txBody>
      </p:sp>
      <p:sp>
        <p:nvSpPr>
          <p:cNvPr id="3" name="Content Placeholder 2">
            <a:extLst>
              <a:ext uri="{FF2B5EF4-FFF2-40B4-BE49-F238E27FC236}">
                <a16:creationId xmlns:a16="http://schemas.microsoft.com/office/drawing/2014/main" id="{84EE939C-964B-4C9E-9B3E-22352DD65C93}"/>
              </a:ext>
            </a:extLst>
          </p:cNvPr>
          <p:cNvSpPr>
            <a:spLocks noGrp="1"/>
          </p:cNvSpPr>
          <p:nvPr>
            <p:ph idx="1"/>
          </p:nvPr>
        </p:nvSpPr>
        <p:spPr>
          <a:xfrm>
            <a:off x="1137146" y="1853754"/>
            <a:ext cx="10204144" cy="3450613"/>
          </a:xfrm>
        </p:spPr>
        <p:txBody>
          <a:bodyPr>
            <a:normAutofit fontScale="92500" lnSpcReduction="20000"/>
          </a:bodyPr>
          <a:lstStyle/>
          <a:p>
            <a:r>
              <a:rPr lang="en-GB" dirty="0"/>
              <a:t>The cavalry (</a:t>
            </a:r>
            <a:r>
              <a:rPr lang="en-GB" dirty="0" err="1"/>
              <a:t>Hippeis</a:t>
            </a:r>
            <a:r>
              <a:rPr lang="en-GB" dirty="0"/>
              <a:t>) are rarely considered when thinking of the Classical Athenian Army and are often overlooked for the Macedonian Companion Cavalry, however, the role of the Athenian Cavalrymen was unique.</a:t>
            </a:r>
          </a:p>
          <a:p>
            <a:r>
              <a:rPr lang="en-GB" dirty="0"/>
              <a:t>Therefore, were the Athenian Cavalry more important and useful than most assume, and to what degree was the success of the Athenian Army in battle down to the </a:t>
            </a:r>
            <a:r>
              <a:rPr lang="en-GB" dirty="0" err="1"/>
              <a:t>Hippeis</a:t>
            </a:r>
            <a:r>
              <a:rPr lang="en-GB" dirty="0"/>
              <a:t>? </a:t>
            </a:r>
          </a:p>
          <a:p>
            <a:pPr lvl="1"/>
            <a:r>
              <a:rPr lang="en-GB" dirty="0"/>
              <a:t>Firstly the </a:t>
            </a:r>
            <a:r>
              <a:rPr lang="en-GB" dirty="0" err="1"/>
              <a:t>Hippeis</a:t>
            </a:r>
            <a:r>
              <a:rPr lang="en-GB" dirty="0"/>
              <a:t> will be introduced and compared to other cavalry of the period</a:t>
            </a:r>
          </a:p>
          <a:p>
            <a:pPr lvl="1"/>
            <a:r>
              <a:rPr lang="en-GB" dirty="0"/>
              <a:t>Next the work of Xenophon an other primary sources are considered </a:t>
            </a:r>
          </a:p>
          <a:p>
            <a:pPr lvl="1"/>
            <a:r>
              <a:rPr lang="en-GB" dirty="0"/>
              <a:t>Then the unique qualities of the </a:t>
            </a:r>
            <a:r>
              <a:rPr lang="en-GB" dirty="0" err="1"/>
              <a:t>Hippeis</a:t>
            </a:r>
            <a:r>
              <a:rPr lang="en-GB" dirty="0"/>
              <a:t> are looked at</a:t>
            </a:r>
          </a:p>
          <a:p>
            <a:pPr lvl="1"/>
            <a:r>
              <a:rPr lang="en-GB" dirty="0"/>
              <a:t>Positive and negative examples of their use in battle are considered</a:t>
            </a:r>
          </a:p>
          <a:p>
            <a:pPr lvl="1"/>
            <a:r>
              <a:rPr lang="en-GB" dirty="0"/>
              <a:t>Finally, the broader usefulness of the cavalry are shown, before conclusions are made</a:t>
            </a:r>
          </a:p>
          <a:p>
            <a:pPr lvl="1"/>
            <a:endParaRPr lang="en-GB" dirty="0"/>
          </a:p>
          <a:p>
            <a:endParaRPr lang="en-GB" dirty="0"/>
          </a:p>
        </p:txBody>
      </p:sp>
    </p:spTree>
    <p:extLst>
      <p:ext uri="{BB962C8B-B14F-4D97-AF65-F5344CB8AC3E}">
        <p14:creationId xmlns:p14="http://schemas.microsoft.com/office/powerpoint/2010/main" val="301163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EA60A-8741-4722-8092-62D613986DE2}"/>
              </a:ext>
            </a:extLst>
          </p:cNvPr>
          <p:cNvSpPr>
            <a:spLocks noGrp="1"/>
          </p:cNvSpPr>
          <p:nvPr>
            <p:ph type="title"/>
          </p:nvPr>
        </p:nvSpPr>
        <p:spPr/>
        <p:txBody>
          <a:bodyPr/>
          <a:lstStyle/>
          <a:p>
            <a:r>
              <a:rPr lang="en-GB" dirty="0"/>
              <a:t>The pervading consensus of Athenian Cavalry being weak</a:t>
            </a:r>
          </a:p>
        </p:txBody>
      </p:sp>
      <p:sp>
        <p:nvSpPr>
          <p:cNvPr id="3" name="Content Placeholder 2">
            <a:extLst>
              <a:ext uri="{FF2B5EF4-FFF2-40B4-BE49-F238E27FC236}">
                <a16:creationId xmlns:a16="http://schemas.microsoft.com/office/drawing/2014/main" id="{22EDC95B-1C46-4954-B82F-5B3BBCE05382}"/>
              </a:ext>
            </a:extLst>
          </p:cNvPr>
          <p:cNvSpPr>
            <a:spLocks noGrp="1"/>
          </p:cNvSpPr>
          <p:nvPr>
            <p:ph idx="1"/>
          </p:nvPr>
        </p:nvSpPr>
        <p:spPr/>
        <p:txBody>
          <a:bodyPr/>
          <a:lstStyle/>
          <a:p>
            <a:r>
              <a:rPr lang="en-GB" dirty="0"/>
              <a:t>‘At almost every key juncture the </a:t>
            </a:r>
            <a:r>
              <a:rPr lang="en-GB" b="1" dirty="0"/>
              <a:t>absence of sufficient cavalry ruined the Athenians</a:t>
            </a:r>
            <a:r>
              <a:rPr lang="en-GB" dirty="0"/>
              <a:t>.’ Hanson. 2005. 231</a:t>
            </a:r>
          </a:p>
          <a:p>
            <a:r>
              <a:rPr lang="en-GB" dirty="0"/>
              <a:t>Although aristocrats kept horses throughout Greek History, most Classical Poleis, had </a:t>
            </a:r>
            <a:r>
              <a:rPr lang="en-GB" b="1" dirty="0"/>
              <a:t>little in the way of a cavalry tradition</a:t>
            </a:r>
            <a:r>
              <a:rPr lang="en-GB" dirty="0"/>
              <a:t>. </a:t>
            </a:r>
            <a:r>
              <a:rPr lang="en-GB" dirty="0" err="1"/>
              <a:t>Kinzl</a:t>
            </a:r>
            <a:r>
              <a:rPr lang="en-GB" dirty="0"/>
              <a:t>. 2010.  491</a:t>
            </a:r>
          </a:p>
          <a:p>
            <a:r>
              <a:rPr lang="en-GB" dirty="0"/>
              <a:t>‘Cavalry units, through history, have tended to be recalcitrant to discipline’ </a:t>
            </a:r>
            <a:r>
              <a:rPr lang="en-GB" dirty="0" err="1"/>
              <a:t>Hornblower</a:t>
            </a:r>
            <a:r>
              <a:rPr lang="en-GB" dirty="0"/>
              <a:t>. 2011. 145  </a:t>
            </a:r>
          </a:p>
        </p:txBody>
      </p:sp>
    </p:spTree>
    <p:extLst>
      <p:ext uri="{BB962C8B-B14F-4D97-AF65-F5344CB8AC3E}">
        <p14:creationId xmlns:p14="http://schemas.microsoft.com/office/powerpoint/2010/main" val="179748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E98AE-FEC4-4D91-B6DA-F169A252E0E7}"/>
              </a:ext>
            </a:extLst>
          </p:cNvPr>
          <p:cNvSpPr>
            <a:spLocks noGrp="1"/>
          </p:cNvSpPr>
          <p:nvPr>
            <p:ph type="title"/>
          </p:nvPr>
        </p:nvSpPr>
        <p:spPr>
          <a:xfrm>
            <a:off x="1407334" y="8106"/>
            <a:ext cx="9603275" cy="1049235"/>
          </a:xfrm>
        </p:spPr>
        <p:txBody>
          <a:bodyPr/>
          <a:lstStyle/>
          <a:p>
            <a:r>
              <a:rPr lang="en-GB" dirty="0"/>
              <a:t>Representations of Athenian Cavalry evidence</a:t>
            </a:r>
          </a:p>
        </p:txBody>
      </p:sp>
      <p:pic>
        <p:nvPicPr>
          <p:cNvPr id="4" name="Content Placeholder 3">
            <a:extLst>
              <a:ext uri="{FF2B5EF4-FFF2-40B4-BE49-F238E27FC236}">
                <a16:creationId xmlns:a16="http://schemas.microsoft.com/office/drawing/2014/main" id="{EC70C15B-E4E0-49DC-AB03-5AEB694941E9}"/>
              </a:ext>
            </a:extLst>
          </p:cNvPr>
          <p:cNvPicPr>
            <a:picLocks noGrp="1" noChangeAspect="1"/>
          </p:cNvPicPr>
          <p:nvPr>
            <p:ph idx="1"/>
          </p:nvPr>
        </p:nvPicPr>
        <p:blipFill>
          <a:blip r:embed="rId3"/>
          <a:stretch>
            <a:fillRect/>
          </a:stretch>
        </p:blipFill>
        <p:spPr>
          <a:xfrm>
            <a:off x="870155" y="840658"/>
            <a:ext cx="9870266" cy="5212824"/>
          </a:xfrm>
          <a:prstGeom prst="rect">
            <a:avLst/>
          </a:prstGeom>
        </p:spPr>
      </p:pic>
      <p:cxnSp>
        <p:nvCxnSpPr>
          <p:cNvPr id="6" name="Straight Arrow Connector 5">
            <a:extLst>
              <a:ext uri="{FF2B5EF4-FFF2-40B4-BE49-F238E27FC236}">
                <a16:creationId xmlns:a16="http://schemas.microsoft.com/office/drawing/2014/main" id="{9324AFF7-5250-4ACB-B9AE-A038D2A3B711}"/>
              </a:ext>
            </a:extLst>
          </p:cNvPr>
          <p:cNvCxnSpPr/>
          <p:nvPr/>
        </p:nvCxnSpPr>
        <p:spPr>
          <a:xfrm flipV="1">
            <a:off x="2949677" y="3429000"/>
            <a:ext cx="973394" cy="1924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05F2939-6F09-411C-8B66-F25A547AFA02}"/>
              </a:ext>
            </a:extLst>
          </p:cNvPr>
          <p:cNvSpPr txBox="1"/>
          <p:nvPr/>
        </p:nvSpPr>
        <p:spPr>
          <a:xfrm>
            <a:off x="1106129" y="5309419"/>
            <a:ext cx="2787445" cy="646331"/>
          </a:xfrm>
          <a:prstGeom prst="rect">
            <a:avLst/>
          </a:prstGeom>
          <a:noFill/>
        </p:spPr>
        <p:txBody>
          <a:bodyPr wrap="square" rtlCol="0">
            <a:spAutoFit/>
          </a:bodyPr>
          <a:lstStyle/>
          <a:p>
            <a:r>
              <a:rPr lang="en-GB" dirty="0"/>
              <a:t>Spear/javelin used for either thrusting or throwing.</a:t>
            </a:r>
          </a:p>
        </p:txBody>
      </p:sp>
    </p:spTree>
    <p:extLst>
      <p:ext uri="{BB962C8B-B14F-4D97-AF65-F5344CB8AC3E}">
        <p14:creationId xmlns:p14="http://schemas.microsoft.com/office/powerpoint/2010/main" val="262853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D12B8-4CDA-4D98-B0D1-C11DEF95446F}"/>
              </a:ext>
            </a:extLst>
          </p:cNvPr>
          <p:cNvSpPr>
            <a:spLocks noGrp="1"/>
          </p:cNvSpPr>
          <p:nvPr>
            <p:ph type="title"/>
          </p:nvPr>
        </p:nvSpPr>
        <p:spPr/>
        <p:txBody>
          <a:bodyPr/>
          <a:lstStyle/>
          <a:p>
            <a:r>
              <a:rPr lang="en-GB" dirty="0"/>
              <a:t>Persian Influence.</a:t>
            </a:r>
          </a:p>
        </p:txBody>
      </p:sp>
      <p:sp>
        <p:nvSpPr>
          <p:cNvPr id="3" name="Content Placeholder 2">
            <a:extLst>
              <a:ext uri="{FF2B5EF4-FFF2-40B4-BE49-F238E27FC236}">
                <a16:creationId xmlns:a16="http://schemas.microsoft.com/office/drawing/2014/main" id="{49239891-78C6-46CA-BBA0-D40A4CE68263}"/>
              </a:ext>
            </a:extLst>
          </p:cNvPr>
          <p:cNvSpPr>
            <a:spLocks noGrp="1"/>
          </p:cNvSpPr>
          <p:nvPr>
            <p:ph idx="1"/>
          </p:nvPr>
        </p:nvSpPr>
        <p:spPr/>
        <p:txBody>
          <a:bodyPr>
            <a:normAutofit fontScale="85000" lnSpcReduction="20000"/>
          </a:bodyPr>
          <a:lstStyle/>
          <a:p>
            <a:r>
              <a:rPr lang="en-GB" dirty="0"/>
              <a:t>Prior to the Marathon campaign there is no record of Athens having any cavalry</a:t>
            </a:r>
          </a:p>
          <a:p>
            <a:r>
              <a:rPr lang="en-GB" dirty="0"/>
              <a:t>‘Having got Eretria into their power, they stayed a few days and then sailed for the land of Attica, pressing on hard and supposing that the Athenians would do the same as the </a:t>
            </a:r>
            <a:r>
              <a:rPr lang="en-GB" dirty="0" err="1"/>
              <a:t>Eretrians</a:t>
            </a:r>
            <a:r>
              <a:rPr lang="en-GB" dirty="0"/>
              <a:t> had done. </a:t>
            </a:r>
            <a:r>
              <a:rPr lang="en-GB" b="1" dirty="0"/>
              <a:t>And since Marathon was the most convenient place in Attica for horsemen to act </a:t>
            </a:r>
            <a:r>
              <a:rPr lang="en-GB" dirty="0"/>
              <a:t>and was also very near to Eretria, therefore Hippias the son of </a:t>
            </a:r>
            <a:r>
              <a:rPr lang="en-GB" dirty="0" err="1"/>
              <a:t>Peisistratos</a:t>
            </a:r>
            <a:r>
              <a:rPr lang="en-GB" dirty="0"/>
              <a:t> was guiding them thither. ’ </a:t>
            </a:r>
            <a:r>
              <a:rPr lang="en-GB" dirty="0" err="1"/>
              <a:t>Hdt</a:t>
            </a:r>
            <a:r>
              <a:rPr lang="en-GB" dirty="0"/>
              <a:t>. </a:t>
            </a:r>
            <a:r>
              <a:rPr lang="en-GB" dirty="0" err="1"/>
              <a:t>Hist</a:t>
            </a:r>
            <a:r>
              <a:rPr lang="en-GB" dirty="0"/>
              <a:t> 6.102</a:t>
            </a:r>
          </a:p>
          <a:p>
            <a:r>
              <a:rPr lang="en-GB" dirty="0"/>
              <a:t>Yet after this Athens suddenly starts using it, in a very similar fashion. That being skirmish tactics.</a:t>
            </a:r>
          </a:p>
          <a:p>
            <a:r>
              <a:rPr lang="en-GB" dirty="0"/>
              <a:t>‘Pericles also showed them that they had </a:t>
            </a:r>
            <a:r>
              <a:rPr lang="en-GB" b="1" dirty="0"/>
              <a:t>twelve hundred horse</a:t>
            </a:r>
            <a:r>
              <a:rPr lang="en-GB" dirty="0"/>
              <a:t> including </a:t>
            </a:r>
            <a:r>
              <a:rPr lang="en-GB" b="1" dirty="0"/>
              <a:t>mounted archers</a:t>
            </a:r>
            <a:r>
              <a:rPr lang="en-GB" dirty="0"/>
              <a:t>, with sixteen hundred archers unmounted, and three hundred galleys fit for service. Such were the resources of Athens in the different departments when the Peloponnesian invasion was impending and hostilities were being commenced. Pericles also urged his usual arguments for expecting a favourable issue to the war. ‘</a:t>
            </a:r>
            <a:r>
              <a:rPr lang="en-GB" dirty="0" err="1"/>
              <a:t>Thuc</a:t>
            </a:r>
            <a:r>
              <a:rPr lang="en-GB" dirty="0"/>
              <a:t>. 2.13</a:t>
            </a:r>
          </a:p>
        </p:txBody>
      </p:sp>
    </p:spTree>
    <p:extLst>
      <p:ext uri="{BB962C8B-B14F-4D97-AF65-F5344CB8AC3E}">
        <p14:creationId xmlns:p14="http://schemas.microsoft.com/office/powerpoint/2010/main" val="859027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B26812-541B-42BD-A560-20ED345CF575}"/>
              </a:ext>
            </a:extLst>
          </p:cNvPr>
          <p:cNvSpPr>
            <a:spLocks noGrp="1"/>
          </p:cNvSpPr>
          <p:nvPr>
            <p:ph type="title"/>
          </p:nvPr>
        </p:nvSpPr>
        <p:spPr/>
        <p:txBody>
          <a:bodyPr/>
          <a:lstStyle/>
          <a:p>
            <a:r>
              <a:rPr lang="en-GB" dirty="0"/>
              <a:t>Cavalry comparisons </a:t>
            </a:r>
          </a:p>
        </p:txBody>
      </p:sp>
      <p:sp>
        <p:nvSpPr>
          <p:cNvPr id="5" name="Text Placeholder 4">
            <a:extLst>
              <a:ext uri="{FF2B5EF4-FFF2-40B4-BE49-F238E27FC236}">
                <a16:creationId xmlns:a16="http://schemas.microsoft.com/office/drawing/2014/main" id="{6B7F6510-E666-44D1-A883-865662038A0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095748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009B4-C13A-41A7-A754-3FB399B61B36}"/>
              </a:ext>
            </a:extLst>
          </p:cNvPr>
          <p:cNvSpPr>
            <a:spLocks noGrp="1"/>
          </p:cNvSpPr>
          <p:nvPr>
            <p:ph type="title"/>
          </p:nvPr>
        </p:nvSpPr>
        <p:spPr/>
        <p:txBody>
          <a:bodyPr/>
          <a:lstStyle/>
          <a:p>
            <a:r>
              <a:rPr lang="en-GB" dirty="0"/>
              <a:t>The differences between Macedonian and Thessalian cavalry and Athenian Cavalry.</a:t>
            </a:r>
          </a:p>
        </p:txBody>
      </p:sp>
      <p:sp>
        <p:nvSpPr>
          <p:cNvPr id="3" name="Content Placeholder 2">
            <a:extLst>
              <a:ext uri="{FF2B5EF4-FFF2-40B4-BE49-F238E27FC236}">
                <a16:creationId xmlns:a16="http://schemas.microsoft.com/office/drawing/2014/main" id="{7F9993F3-A84E-4DB0-A65B-D96AB9F288AE}"/>
              </a:ext>
            </a:extLst>
          </p:cNvPr>
          <p:cNvSpPr>
            <a:spLocks noGrp="1"/>
          </p:cNvSpPr>
          <p:nvPr>
            <p:ph idx="1"/>
          </p:nvPr>
        </p:nvSpPr>
        <p:spPr>
          <a:xfrm>
            <a:off x="4729471" y="2038980"/>
            <a:ext cx="3004184" cy="3450613"/>
          </a:xfrm>
        </p:spPr>
        <p:txBody>
          <a:bodyPr>
            <a:normAutofit/>
          </a:bodyPr>
          <a:lstStyle/>
          <a:p>
            <a:r>
              <a:rPr lang="en-GB" sz="1900" dirty="0"/>
              <a:t>Thessalian</a:t>
            </a:r>
          </a:p>
          <a:p>
            <a:r>
              <a:rPr lang="en-GB" sz="1700" dirty="0"/>
              <a:t>Also heavily armoured.</a:t>
            </a:r>
          </a:p>
          <a:p>
            <a:r>
              <a:rPr lang="en-GB" sz="1700" dirty="0"/>
              <a:t>Wielded a lance known as the </a:t>
            </a:r>
            <a:r>
              <a:rPr lang="en-GB" sz="1700" dirty="0" err="1"/>
              <a:t>Sarissa</a:t>
            </a:r>
            <a:r>
              <a:rPr lang="en-GB" sz="1700" dirty="0"/>
              <a:t>.</a:t>
            </a:r>
          </a:p>
          <a:p>
            <a:r>
              <a:rPr lang="en-GB" sz="1700" dirty="0"/>
              <a:t>Specialised in shock charges designed at breaking an enemy formation.</a:t>
            </a:r>
          </a:p>
        </p:txBody>
      </p:sp>
      <p:sp>
        <p:nvSpPr>
          <p:cNvPr id="8" name="Content Placeholder 2">
            <a:extLst>
              <a:ext uri="{FF2B5EF4-FFF2-40B4-BE49-F238E27FC236}">
                <a16:creationId xmlns:a16="http://schemas.microsoft.com/office/drawing/2014/main" id="{7F9993F3-A84E-4DB0-A65B-D96AB9F288AE}"/>
              </a:ext>
            </a:extLst>
          </p:cNvPr>
          <p:cNvSpPr txBox="1">
            <a:spLocks/>
          </p:cNvSpPr>
          <p:nvPr/>
        </p:nvSpPr>
        <p:spPr>
          <a:xfrm>
            <a:off x="1518739" y="2061275"/>
            <a:ext cx="3004184" cy="3580719"/>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a:t>Macedonian (</a:t>
            </a:r>
            <a:r>
              <a:rPr lang="en-GB" dirty="0" err="1"/>
              <a:t>hetairoi</a:t>
            </a:r>
            <a:r>
              <a:rPr lang="en-GB" dirty="0"/>
              <a:t>)</a:t>
            </a:r>
          </a:p>
          <a:p>
            <a:pPr lvl="1"/>
            <a:r>
              <a:rPr lang="en-GB" dirty="0"/>
              <a:t>Full Bronze armour and helmet.</a:t>
            </a:r>
          </a:p>
          <a:p>
            <a:pPr lvl="1"/>
            <a:r>
              <a:rPr lang="en-GB" dirty="0"/>
              <a:t>Main weapon was a double sided Lance called a </a:t>
            </a:r>
            <a:r>
              <a:rPr lang="en-GB" dirty="0" err="1"/>
              <a:t>Xyston</a:t>
            </a:r>
            <a:r>
              <a:rPr lang="en-GB" dirty="0"/>
              <a:t> and a secondary sword.</a:t>
            </a:r>
          </a:p>
          <a:p>
            <a:pPr lvl="1"/>
            <a:r>
              <a:rPr lang="en-GB" dirty="0"/>
              <a:t>Mainly used to destroy other cavalry and to deliver a devastating shock charge</a:t>
            </a:r>
          </a:p>
        </p:txBody>
      </p:sp>
      <p:sp>
        <p:nvSpPr>
          <p:cNvPr id="9" name="Content Placeholder 2">
            <a:extLst>
              <a:ext uri="{FF2B5EF4-FFF2-40B4-BE49-F238E27FC236}">
                <a16:creationId xmlns:a16="http://schemas.microsoft.com/office/drawing/2014/main" id="{7F9993F3-A84E-4DB0-A65B-D96AB9F288AE}"/>
              </a:ext>
            </a:extLst>
          </p:cNvPr>
          <p:cNvSpPr txBox="1">
            <a:spLocks/>
          </p:cNvSpPr>
          <p:nvPr/>
        </p:nvSpPr>
        <p:spPr>
          <a:xfrm>
            <a:off x="8074522" y="2061275"/>
            <a:ext cx="3567018" cy="3580719"/>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1900" dirty="0"/>
              <a:t>Athenian</a:t>
            </a:r>
          </a:p>
          <a:p>
            <a:r>
              <a:rPr lang="en-GB" sz="1700" dirty="0"/>
              <a:t>Linen armour and bronze </a:t>
            </a:r>
            <a:r>
              <a:rPr lang="en-GB" sz="1700" dirty="0" err="1"/>
              <a:t>hoplon</a:t>
            </a:r>
            <a:r>
              <a:rPr lang="en-GB" sz="1700" dirty="0"/>
              <a:t>.</a:t>
            </a:r>
          </a:p>
          <a:p>
            <a:r>
              <a:rPr lang="en-GB" sz="1700" dirty="0"/>
              <a:t>Two spears designed for either throwing or thrusting</a:t>
            </a:r>
          </a:p>
          <a:p>
            <a:r>
              <a:rPr lang="en-GB" sz="1700" dirty="0"/>
              <a:t>Backup </a:t>
            </a:r>
            <a:r>
              <a:rPr lang="en-GB" sz="1700" dirty="0" err="1"/>
              <a:t>xiphos</a:t>
            </a:r>
            <a:r>
              <a:rPr lang="en-GB" sz="1700" dirty="0"/>
              <a:t> (</a:t>
            </a:r>
            <a:r>
              <a:rPr lang="en-GB" sz="1700" dirty="0" err="1"/>
              <a:t>shortsword</a:t>
            </a:r>
            <a:r>
              <a:rPr lang="en-GB" sz="1700" dirty="0"/>
              <a:t>)</a:t>
            </a:r>
          </a:p>
          <a:p>
            <a:r>
              <a:rPr lang="en-GB" sz="1700" dirty="0"/>
              <a:t>Were mainly used to screen the enemy and as a mobile force, rather than their shock value.</a:t>
            </a:r>
          </a:p>
        </p:txBody>
      </p:sp>
    </p:spTree>
    <p:extLst>
      <p:ext uri="{BB962C8B-B14F-4D97-AF65-F5344CB8AC3E}">
        <p14:creationId xmlns:p14="http://schemas.microsoft.com/office/powerpoint/2010/main" val="358562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40A4A-477A-46ED-840B-ED8F335FD9CE}"/>
              </a:ext>
            </a:extLst>
          </p:cNvPr>
          <p:cNvSpPr>
            <a:spLocks noGrp="1"/>
          </p:cNvSpPr>
          <p:nvPr>
            <p:ph type="title"/>
          </p:nvPr>
        </p:nvSpPr>
        <p:spPr/>
        <p:txBody>
          <a:bodyPr/>
          <a:lstStyle/>
          <a:p>
            <a:r>
              <a:rPr lang="en-GB" dirty="0"/>
              <a:t>Images of the different cavalry</a:t>
            </a:r>
          </a:p>
        </p:txBody>
      </p:sp>
      <p:pic>
        <p:nvPicPr>
          <p:cNvPr id="7" name="Content Placeholder 6">
            <a:extLst>
              <a:ext uri="{FF2B5EF4-FFF2-40B4-BE49-F238E27FC236}">
                <a16:creationId xmlns:a16="http://schemas.microsoft.com/office/drawing/2014/main" id="{3709A94D-DDFE-48F9-A21A-8A600BD99FDA}"/>
              </a:ext>
            </a:extLst>
          </p:cNvPr>
          <p:cNvPicPr>
            <a:picLocks noGrp="1" noChangeAspect="1"/>
          </p:cNvPicPr>
          <p:nvPr>
            <p:ph idx="1"/>
          </p:nvPr>
        </p:nvPicPr>
        <p:blipFill>
          <a:blip r:embed="rId2"/>
          <a:stretch>
            <a:fillRect/>
          </a:stretch>
        </p:blipFill>
        <p:spPr>
          <a:xfrm>
            <a:off x="4380931" y="2542249"/>
            <a:ext cx="3129798" cy="2461998"/>
          </a:xfrm>
          <a:prstGeom prst="rect">
            <a:avLst/>
          </a:prstGeom>
        </p:spPr>
      </p:pic>
      <p:pic>
        <p:nvPicPr>
          <p:cNvPr id="8" name="Picture 7">
            <a:extLst>
              <a:ext uri="{FF2B5EF4-FFF2-40B4-BE49-F238E27FC236}">
                <a16:creationId xmlns:a16="http://schemas.microsoft.com/office/drawing/2014/main" id="{BD83D5C2-4BFC-466B-91E9-7627CCB19019}"/>
              </a:ext>
            </a:extLst>
          </p:cNvPr>
          <p:cNvPicPr>
            <a:picLocks noChangeAspect="1"/>
          </p:cNvPicPr>
          <p:nvPr/>
        </p:nvPicPr>
        <p:blipFill>
          <a:blip r:embed="rId3"/>
          <a:stretch>
            <a:fillRect/>
          </a:stretch>
        </p:blipFill>
        <p:spPr>
          <a:xfrm>
            <a:off x="8269657" y="2542249"/>
            <a:ext cx="3268138" cy="2461998"/>
          </a:xfrm>
          <a:prstGeom prst="rect">
            <a:avLst/>
          </a:prstGeom>
        </p:spPr>
      </p:pic>
      <p:pic>
        <p:nvPicPr>
          <p:cNvPr id="9" name="Picture 8">
            <a:extLst>
              <a:ext uri="{FF2B5EF4-FFF2-40B4-BE49-F238E27FC236}">
                <a16:creationId xmlns:a16="http://schemas.microsoft.com/office/drawing/2014/main" id="{6DDCF780-6351-42CA-AEA6-93BA4B4AFEC5}"/>
              </a:ext>
            </a:extLst>
          </p:cNvPr>
          <p:cNvPicPr>
            <a:picLocks noChangeAspect="1"/>
          </p:cNvPicPr>
          <p:nvPr/>
        </p:nvPicPr>
        <p:blipFill>
          <a:blip r:embed="rId4"/>
          <a:stretch>
            <a:fillRect/>
          </a:stretch>
        </p:blipFill>
        <p:spPr>
          <a:xfrm>
            <a:off x="1132764" y="2542249"/>
            <a:ext cx="2817766" cy="2461998"/>
          </a:xfrm>
          <a:prstGeom prst="rect">
            <a:avLst/>
          </a:prstGeom>
        </p:spPr>
      </p:pic>
      <p:sp>
        <p:nvSpPr>
          <p:cNvPr id="10" name="TextBox 9">
            <a:extLst>
              <a:ext uri="{FF2B5EF4-FFF2-40B4-BE49-F238E27FC236}">
                <a16:creationId xmlns:a16="http://schemas.microsoft.com/office/drawing/2014/main" id="{A47CBA05-0904-4AF4-8C56-8190F5B52BBA}"/>
              </a:ext>
            </a:extLst>
          </p:cNvPr>
          <p:cNvSpPr txBox="1"/>
          <p:nvPr/>
        </p:nvSpPr>
        <p:spPr>
          <a:xfrm>
            <a:off x="801557" y="2101755"/>
            <a:ext cx="3480179" cy="369332"/>
          </a:xfrm>
          <a:prstGeom prst="rect">
            <a:avLst/>
          </a:prstGeom>
          <a:noFill/>
        </p:spPr>
        <p:txBody>
          <a:bodyPr wrap="square" rtlCol="0">
            <a:spAutoFit/>
          </a:bodyPr>
          <a:lstStyle/>
          <a:p>
            <a:r>
              <a:rPr lang="en-GB" dirty="0"/>
              <a:t>Macedonian</a:t>
            </a:r>
          </a:p>
        </p:txBody>
      </p:sp>
      <p:sp>
        <p:nvSpPr>
          <p:cNvPr id="11" name="TextBox 10">
            <a:extLst>
              <a:ext uri="{FF2B5EF4-FFF2-40B4-BE49-F238E27FC236}">
                <a16:creationId xmlns:a16="http://schemas.microsoft.com/office/drawing/2014/main" id="{A4F5F4B0-C52A-411A-A919-C4D2E5BF5DCA}"/>
              </a:ext>
            </a:extLst>
          </p:cNvPr>
          <p:cNvSpPr txBox="1"/>
          <p:nvPr/>
        </p:nvSpPr>
        <p:spPr>
          <a:xfrm>
            <a:off x="4763069" y="2013335"/>
            <a:ext cx="2920621" cy="369332"/>
          </a:xfrm>
          <a:prstGeom prst="rect">
            <a:avLst/>
          </a:prstGeom>
          <a:noFill/>
        </p:spPr>
        <p:txBody>
          <a:bodyPr wrap="square" rtlCol="0">
            <a:spAutoFit/>
          </a:bodyPr>
          <a:lstStyle/>
          <a:p>
            <a:r>
              <a:rPr lang="en-GB" dirty="0" err="1"/>
              <a:t>Thesssalian</a:t>
            </a:r>
            <a:endParaRPr lang="en-GB" dirty="0"/>
          </a:p>
        </p:txBody>
      </p:sp>
      <p:sp>
        <p:nvSpPr>
          <p:cNvPr id="12" name="TextBox 11">
            <a:extLst>
              <a:ext uri="{FF2B5EF4-FFF2-40B4-BE49-F238E27FC236}">
                <a16:creationId xmlns:a16="http://schemas.microsoft.com/office/drawing/2014/main" id="{1F60ADC6-18A2-4AA2-A556-B41B51731BFB}"/>
              </a:ext>
            </a:extLst>
          </p:cNvPr>
          <p:cNvSpPr txBox="1"/>
          <p:nvPr/>
        </p:nvSpPr>
        <p:spPr>
          <a:xfrm>
            <a:off x="8802806" y="2013335"/>
            <a:ext cx="2587637" cy="369332"/>
          </a:xfrm>
          <a:prstGeom prst="rect">
            <a:avLst/>
          </a:prstGeom>
          <a:noFill/>
        </p:spPr>
        <p:txBody>
          <a:bodyPr wrap="square" rtlCol="0">
            <a:spAutoFit/>
          </a:bodyPr>
          <a:lstStyle/>
          <a:p>
            <a:r>
              <a:rPr lang="en-GB" dirty="0"/>
              <a:t>Athenian</a:t>
            </a:r>
          </a:p>
        </p:txBody>
      </p:sp>
    </p:spTree>
    <p:extLst>
      <p:ext uri="{BB962C8B-B14F-4D97-AF65-F5344CB8AC3E}">
        <p14:creationId xmlns:p14="http://schemas.microsoft.com/office/powerpoint/2010/main" val="110948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A584C-A6EB-415E-A2DB-AC085A41D5EF}"/>
              </a:ext>
            </a:extLst>
          </p:cNvPr>
          <p:cNvSpPr>
            <a:spLocks noGrp="1"/>
          </p:cNvSpPr>
          <p:nvPr>
            <p:ph type="title"/>
          </p:nvPr>
        </p:nvSpPr>
        <p:spPr>
          <a:xfrm>
            <a:off x="1472339" y="804519"/>
            <a:ext cx="9608949" cy="1049235"/>
          </a:xfrm>
        </p:spPr>
        <p:txBody>
          <a:bodyPr>
            <a:normAutofit/>
          </a:bodyPr>
          <a:lstStyle/>
          <a:p>
            <a:r>
              <a:rPr lang="en-GB" sz="2800" dirty="0" err="1"/>
              <a:t>Xenophon’S</a:t>
            </a:r>
            <a:r>
              <a:rPr lang="en-GB" sz="2800" dirty="0"/>
              <a:t> INTRODUCTION TO the Cavalry Commander.</a:t>
            </a:r>
          </a:p>
        </p:txBody>
      </p:sp>
      <p:sp>
        <p:nvSpPr>
          <p:cNvPr id="3" name="Content Placeholder 2">
            <a:extLst>
              <a:ext uri="{FF2B5EF4-FFF2-40B4-BE49-F238E27FC236}">
                <a16:creationId xmlns:a16="http://schemas.microsoft.com/office/drawing/2014/main" id="{5B8AED18-FB41-4162-9DD8-ADC6D9D02A9B}"/>
              </a:ext>
            </a:extLst>
          </p:cNvPr>
          <p:cNvSpPr>
            <a:spLocks noGrp="1"/>
          </p:cNvSpPr>
          <p:nvPr>
            <p:ph idx="1"/>
          </p:nvPr>
        </p:nvSpPr>
        <p:spPr/>
        <p:txBody>
          <a:bodyPr>
            <a:normAutofit/>
          </a:bodyPr>
          <a:lstStyle/>
          <a:p>
            <a:pPr marL="228600" lvl="1">
              <a:spcBef>
                <a:spcPts val="1000"/>
              </a:spcBef>
            </a:pPr>
            <a:r>
              <a:rPr lang="en-GB" dirty="0"/>
              <a:t>Xenophon’s </a:t>
            </a:r>
            <a:r>
              <a:rPr lang="en-GB" i="1" dirty="0"/>
              <a:t>Cavalry Commander</a:t>
            </a:r>
            <a:r>
              <a:rPr lang="en-GB" dirty="0"/>
              <a:t>, is essentially an instruction manual to Athenian generals on how they should lead cavalry into battle. Xen. Hip. 71</a:t>
            </a:r>
          </a:p>
          <a:p>
            <a:pPr marL="228600" lvl="1">
              <a:spcBef>
                <a:spcPts val="1000"/>
              </a:spcBef>
            </a:pPr>
            <a:r>
              <a:rPr lang="en-GB" dirty="0"/>
              <a:t>Xenophon mentions how the cavalry forces of an Athenian commander’s numbers should be equal to that of the infantry in number. Xen. Hip. 5.14</a:t>
            </a:r>
          </a:p>
          <a:p>
            <a:pPr marL="228600" lvl="1">
              <a:spcBef>
                <a:spcPts val="1000"/>
              </a:spcBef>
            </a:pPr>
            <a:r>
              <a:rPr lang="en-GB" sz="1800" dirty="0"/>
              <a:t>This would thus place the Athenian cavalry as of far greater importance than historians would have originally thought.</a:t>
            </a:r>
          </a:p>
          <a:p>
            <a:pPr lvl="1"/>
            <a:r>
              <a:rPr lang="en-GB" sz="1600" dirty="0" err="1"/>
              <a:t>Sidnell</a:t>
            </a:r>
            <a:r>
              <a:rPr lang="en-GB" sz="1600" dirty="0"/>
              <a:t> states that the Athenian cavalry were outclassed by </a:t>
            </a:r>
            <a:r>
              <a:rPr lang="en-GB" sz="1600" dirty="0" err="1"/>
              <a:t>Boetian</a:t>
            </a:r>
            <a:r>
              <a:rPr lang="en-GB" sz="1600" dirty="0"/>
              <a:t> cavalry. (</a:t>
            </a:r>
            <a:r>
              <a:rPr lang="en-GB" sz="1600" dirty="0" err="1"/>
              <a:t>Sidnell</a:t>
            </a:r>
            <a:r>
              <a:rPr lang="en-GB" sz="1600" dirty="0"/>
              <a:t>. 2006. 47) however the evidence clearly suggests that their role was far different, that of a skirmishing role and they actually surprisingly excelled at it. </a:t>
            </a:r>
            <a:endParaRPr lang="en-GB" sz="1600" dirty="0">
              <a:solidFill>
                <a:srgbClr val="FF0000"/>
              </a:solidFill>
            </a:endParaRPr>
          </a:p>
        </p:txBody>
      </p:sp>
    </p:spTree>
    <p:extLst>
      <p:ext uri="{BB962C8B-B14F-4D97-AF65-F5344CB8AC3E}">
        <p14:creationId xmlns:p14="http://schemas.microsoft.com/office/powerpoint/2010/main" val="1129650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235F8-292A-45E4-BEEE-B7FE8CE17988}"/>
              </a:ext>
            </a:extLst>
          </p:cNvPr>
          <p:cNvSpPr>
            <a:spLocks noGrp="1"/>
          </p:cNvSpPr>
          <p:nvPr>
            <p:ph type="title"/>
          </p:nvPr>
        </p:nvSpPr>
        <p:spPr/>
        <p:txBody>
          <a:bodyPr/>
          <a:lstStyle/>
          <a:p>
            <a:r>
              <a:rPr lang="en-GB" dirty="0"/>
              <a:t>The validity of Xenophon's evidence</a:t>
            </a:r>
          </a:p>
        </p:txBody>
      </p:sp>
      <p:sp>
        <p:nvSpPr>
          <p:cNvPr id="3" name="Content Placeholder 2">
            <a:extLst>
              <a:ext uri="{FF2B5EF4-FFF2-40B4-BE49-F238E27FC236}">
                <a16:creationId xmlns:a16="http://schemas.microsoft.com/office/drawing/2014/main" id="{02426407-6631-4BA6-A29B-620CD5C679A4}"/>
              </a:ext>
            </a:extLst>
          </p:cNvPr>
          <p:cNvSpPr>
            <a:spLocks noGrp="1"/>
          </p:cNvSpPr>
          <p:nvPr>
            <p:ph idx="1"/>
          </p:nvPr>
        </p:nvSpPr>
        <p:spPr>
          <a:xfrm>
            <a:off x="839396" y="1992485"/>
            <a:ext cx="10249641" cy="3450613"/>
          </a:xfrm>
        </p:spPr>
        <p:txBody>
          <a:bodyPr>
            <a:normAutofit lnSpcReduction="10000"/>
          </a:bodyPr>
          <a:lstStyle/>
          <a:p>
            <a:pPr lvl="1"/>
            <a:r>
              <a:rPr lang="en-GB" dirty="0"/>
              <a:t>The battle of Cunaxa can be used as a comparison to the use of Athenian cavalry in battle. </a:t>
            </a:r>
          </a:p>
          <a:p>
            <a:pPr lvl="1"/>
            <a:r>
              <a:rPr lang="en-GB" dirty="0"/>
              <a:t>At Cunaxa Cyrus hired a large contingent of Greek mercenaries from Sparta and Athens, this included Xenophon</a:t>
            </a:r>
          </a:p>
          <a:p>
            <a:pPr lvl="1"/>
            <a:r>
              <a:rPr lang="en-GB" dirty="0"/>
              <a:t>His </a:t>
            </a:r>
            <a:r>
              <a:rPr lang="en-GB" i="1" dirty="0"/>
              <a:t>Anabasis</a:t>
            </a:r>
            <a:r>
              <a:rPr lang="en-GB" dirty="0"/>
              <a:t> was his account of the events and </a:t>
            </a:r>
            <a:r>
              <a:rPr lang="en-GB" i="1" dirty="0"/>
              <a:t>The Cavalry Commander </a:t>
            </a:r>
            <a:r>
              <a:rPr lang="en-GB" dirty="0"/>
              <a:t>was clearly inspired by said events. Xen. Ana. 1.24</a:t>
            </a:r>
          </a:p>
          <a:p>
            <a:pPr lvl="1"/>
            <a:r>
              <a:rPr lang="en-GB" dirty="0"/>
              <a:t>Xenophon shows Cunaxa as an example of how not to use cavalry:</a:t>
            </a:r>
          </a:p>
          <a:p>
            <a:pPr lvl="2"/>
            <a:r>
              <a:rPr lang="en-GB" dirty="0"/>
              <a:t>Greeks on Cyrus’ right flank crush their opposition.</a:t>
            </a:r>
          </a:p>
          <a:p>
            <a:pPr lvl="2"/>
            <a:r>
              <a:rPr lang="en-GB" dirty="0"/>
              <a:t>Cyrus and his cavalry charge at Artaxerxes </a:t>
            </a:r>
          </a:p>
          <a:p>
            <a:pPr lvl="2"/>
            <a:r>
              <a:rPr lang="en-GB" dirty="0"/>
              <a:t>Cyrus is killed in the ensuing clash surrendering all tactical advantage the Greeks had gained as the </a:t>
            </a:r>
            <a:r>
              <a:rPr lang="en-GB" dirty="0" err="1"/>
              <a:t>Paphlgonian</a:t>
            </a:r>
            <a:r>
              <a:rPr lang="en-GB" dirty="0"/>
              <a:t> cavalry had to retreat, surrendering the high ground (Xen. Anabasis. 1.24)</a:t>
            </a:r>
          </a:p>
          <a:p>
            <a:pPr lvl="1"/>
            <a:endParaRPr lang="en-GB" dirty="0"/>
          </a:p>
        </p:txBody>
      </p:sp>
    </p:spTree>
    <p:extLst>
      <p:ext uri="{BB962C8B-B14F-4D97-AF65-F5344CB8AC3E}">
        <p14:creationId xmlns:p14="http://schemas.microsoft.com/office/powerpoint/2010/main" val="788457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878C7-6065-45E1-BA75-983083F4A6A3}"/>
              </a:ext>
            </a:extLst>
          </p:cNvPr>
          <p:cNvSpPr>
            <a:spLocks noGrp="1"/>
          </p:cNvSpPr>
          <p:nvPr>
            <p:ph type="title"/>
          </p:nvPr>
        </p:nvSpPr>
        <p:spPr/>
        <p:txBody>
          <a:bodyPr/>
          <a:lstStyle/>
          <a:p>
            <a:r>
              <a:rPr lang="en-GB" dirty="0"/>
              <a:t>HOW TO USE CAVALRY ACCORDING TO </a:t>
            </a:r>
            <a:r>
              <a:rPr lang="en-GB" dirty="0" err="1"/>
              <a:t>XENoPHON</a:t>
            </a:r>
            <a:endParaRPr lang="en-GB" dirty="0"/>
          </a:p>
        </p:txBody>
      </p:sp>
      <p:sp>
        <p:nvSpPr>
          <p:cNvPr id="3" name="Content Placeholder 2">
            <a:extLst>
              <a:ext uri="{FF2B5EF4-FFF2-40B4-BE49-F238E27FC236}">
                <a16:creationId xmlns:a16="http://schemas.microsoft.com/office/drawing/2014/main" id="{DEDF74A6-8494-4BC5-B2D4-A480C345E994}"/>
              </a:ext>
            </a:extLst>
          </p:cNvPr>
          <p:cNvSpPr>
            <a:spLocks noGrp="1"/>
          </p:cNvSpPr>
          <p:nvPr>
            <p:ph idx="1"/>
          </p:nvPr>
        </p:nvSpPr>
        <p:spPr>
          <a:xfrm>
            <a:off x="1451578" y="2097619"/>
            <a:ext cx="9603275" cy="3450613"/>
          </a:xfrm>
        </p:spPr>
        <p:txBody>
          <a:bodyPr>
            <a:normAutofit/>
          </a:bodyPr>
          <a:lstStyle/>
          <a:p>
            <a:r>
              <a:rPr lang="en-GB" dirty="0"/>
              <a:t>‘Another duty of a cavalry commander is to demonstrate to the city the weakness of </a:t>
            </a:r>
            <a:r>
              <a:rPr lang="en-GB" b="1" dirty="0"/>
              <a:t>cavalry destitute of infantry </a:t>
            </a:r>
            <a:r>
              <a:rPr lang="en-GB" dirty="0"/>
              <a:t>as compared with </a:t>
            </a:r>
            <a:r>
              <a:rPr lang="en-GB" b="1" dirty="0"/>
              <a:t>cavalry that has infantry attached to it</a:t>
            </a:r>
            <a:r>
              <a:rPr lang="en-GB" dirty="0"/>
              <a:t>. Further, having got his infantry, a cavalry commander should make use of it. A mounted man being much higher than a man on foot, infantry may be hidden away not only among the cavalry but in the rear as well.’ Xen. Hip. 5.14 </a:t>
            </a:r>
          </a:p>
          <a:p>
            <a:r>
              <a:rPr lang="en-GB" dirty="0"/>
              <a:t>The Athenian cavalry commander, however, should excel greatly both in the observance of his duty to the gods and in the qualities of a warrior, seeing that he has on his borders rivals in the shape of cavalry as numerous as his and large forces of infantry. Xen. Hip. 7.1</a:t>
            </a:r>
          </a:p>
          <a:p>
            <a:endParaRPr lang="en-GB" dirty="0"/>
          </a:p>
        </p:txBody>
      </p:sp>
    </p:spTree>
    <p:extLst>
      <p:ext uri="{BB962C8B-B14F-4D97-AF65-F5344CB8AC3E}">
        <p14:creationId xmlns:p14="http://schemas.microsoft.com/office/powerpoint/2010/main" val="93901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5BC5-19BD-4167-895A-426CA52AD8D8}"/>
              </a:ext>
            </a:extLst>
          </p:cNvPr>
          <p:cNvSpPr>
            <a:spLocks noGrp="1"/>
          </p:cNvSpPr>
          <p:nvPr>
            <p:ph type="title"/>
          </p:nvPr>
        </p:nvSpPr>
        <p:spPr/>
        <p:txBody>
          <a:bodyPr>
            <a:normAutofit fontScale="90000"/>
          </a:bodyPr>
          <a:lstStyle/>
          <a:p>
            <a:r>
              <a:rPr lang="en-GB" dirty="0"/>
              <a:t>Comparative views of Xenophon, </a:t>
            </a:r>
            <a:r>
              <a:rPr lang="en-GB" dirty="0" err="1"/>
              <a:t>herodotus</a:t>
            </a:r>
            <a:r>
              <a:rPr lang="en-GB" dirty="0"/>
              <a:t> and </a:t>
            </a:r>
            <a:r>
              <a:rPr lang="en-GB" dirty="0" err="1"/>
              <a:t>thUcydides</a:t>
            </a:r>
            <a:r>
              <a:rPr lang="en-GB" dirty="0"/>
              <a:t> on the use of Cavalry</a:t>
            </a:r>
          </a:p>
        </p:txBody>
      </p:sp>
      <p:sp>
        <p:nvSpPr>
          <p:cNvPr id="5" name="TextBox 4">
            <a:extLst>
              <a:ext uri="{FF2B5EF4-FFF2-40B4-BE49-F238E27FC236}">
                <a16:creationId xmlns:a16="http://schemas.microsoft.com/office/drawing/2014/main" id="{2D0E0BB1-8A49-4AF5-B4AC-3D7F9165E2CF}"/>
              </a:ext>
            </a:extLst>
          </p:cNvPr>
          <p:cNvSpPr txBox="1"/>
          <p:nvPr/>
        </p:nvSpPr>
        <p:spPr>
          <a:xfrm>
            <a:off x="973908" y="1853754"/>
            <a:ext cx="3807725" cy="3970318"/>
          </a:xfrm>
          <a:prstGeom prst="rect">
            <a:avLst/>
          </a:prstGeom>
          <a:noFill/>
        </p:spPr>
        <p:txBody>
          <a:bodyPr wrap="square" rtlCol="0">
            <a:spAutoFit/>
          </a:bodyPr>
          <a:lstStyle/>
          <a:p>
            <a:r>
              <a:rPr lang="en-GB" dirty="0"/>
              <a:t>When the Greeks did not come down into the plain, </a:t>
            </a:r>
            <a:r>
              <a:rPr lang="en-GB" dirty="0" err="1"/>
              <a:t>Mardonius</a:t>
            </a:r>
            <a:r>
              <a:rPr lang="en-GB" dirty="0"/>
              <a:t> sent against them his entire cavalry, whose commander was </a:t>
            </a:r>
            <a:r>
              <a:rPr lang="en-GB" dirty="0" err="1"/>
              <a:t>Masistius</a:t>
            </a:r>
            <a:r>
              <a:rPr lang="en-GB" dirty="0"/>
              <a:t> (whom the Greeks call </a:t>
            </a:r>
            <a:r>
              <a:rPr lang="en-GB" dirty="0" err="1"/>
              <a:t>Macistius</a:t>
            </a:r>
            <a:r>
              <a:rPr lang="en-GB" dirty="0"/>
              <a:t>), </a:t>
            </a:r>
            <a:r>
              <a:rPr lang="en-GB" b="1" dirty="0"/>
              <a:t>a man much </a:t>
            </a:r>
            <a:r>
              <a:rPr lang="en-GB" b="1" dirty="0" err="1"/>
              <a:t>honored</a:t>
            </a:r>
            <a:r>
              <a:rPr lang="en-GB" b="1" dirty="0"/>
              <a:t> among the Persians; he rode a </a:t>
            </a:r>
            <a:r>
              <a:rPr lang="en-GB" b="1" dirty="0" err="1"/>
              <a:t>Nesaean</a:t>
            </a:r>
            <a:r>
              <a:rPr lang="en-GB" b="1" dirty="0"/>
              <a:t> horse which had a golden bit and was elaborately adorned all over. </a:t>
            </a:r>
            <a:r>
              <a:rPr lang="en-GB" dirty="0"/>
              <a:t>Thereupon the horsemen rode up to the Greeks and charged them by squadrons; as they attacked, </a:t>
            </a:r>
            <a:r>
              <a:rPr lang="en-GB" b="1" dirty="0"/>
              <a:t>they did them much hurt, and called them women all the while</a:t>
            </a:r>
            <a:r>
              <a:rPr lang="en-GB" dirty="0"/>
              <a:t>. </a:t>
            </a:r>
            <a:r>
              <a:rPr lang="en-GB" dirty="0" err="1"/>
              <a:t>Hdt</a:t>
            </a:r>
            <a:r>
              <a:rPr lang="en-GB" dirty="0"/>
              <a:t>. 9.1. 20</a:t>
            </a:r>
          </a:p>
        </p:txBody>
      </p:sp>
      <p:sp>
        <p:nvSpPr>
          <p:cNvPr id="12" name="TextBox 11">
            <a:extLst>
              <a:ext uri="{FF2B5EF4-FFF2-40B4-BE49-F238E27FC236}">
                <a16:creationId xmlns:a16="http://schemas.microsoft.com/office/drawing/2014/main" id="{79EC1171-171B-4246-AACD-20F92DE6E4E4}"/>
              </a:ext>
            </a:extLst>
          </p:cNvPr>
          <p:cNvSpPr txBox="1"/>
          <p:nvPr/>
        </p:nvSpPr>
        <p:spPr>
          <a:xfrm>
            <a:off x="4781633" y="1853754"/>
            <a:ext cx="3807725" cy="4247317"/>
          </a:xfrm>
          <a:prstGeom prst="rect">
            <a:avLst/>
          </a:prstGeom>
          <a:noFill/>
        </p:spPr>
        <p:txBody>
          <a:bodyPr wrap="square" rtlCol="0">
            <a:spAutoFit/>
          </a:bodyPr>
          <a:lstStyle/>
          <a:p>
            <a:r>
              <a:rPr lang="en-GB" dirty="0"/>
              <a:t> </a:t>
            </a:r>
            <a:r>
              <a:rPr lang="en-GB" dirty="0" err="1"/>
              <a:t>Gylippus</a:t>
            </a:r>
            <a:r>
              <a:rPr lang="en-GB" dirty="0"/>
              <a:t> before engaging led his heavy-armed further outside the walls than on the former occasion; his </a:t>
            </a:r>
            <a:r>
              <a:rPr lang="en-GB" b="1" dirty="0"/>
              <a:t>cavalry and javelin-men he placed on the flanks of the Athenians in the open space between the points at which their respective lines of walls stopped</a:t>
            </a:r>
            <a:r>
              <a:rPr lang="en-GB" dirty="0"/>
              <a:t>. In the course of the battle the cavalry attacked the left wing of the Athenians which was opposed to them, and put them to flight; the defeat became general, and the whole Athenian army was driven back by main force within their lines. </a:t>
            </a:r>
            <a:r>
              <a:rPr lang="en-GB" dirty="0" err="1"/>
              <a:t>Thuc</a:t>
            </a:r>
            <a:r>
              <a:rPr lang="en-GB" dirty="0"/>
              <a:t>. 7.6</a:t>
            </a:r>
          </a:p>
        </p:txBody>
      </p:sp>
      <p:sp>
        <p:nvSpPr>
          <p:cNvPr id="14" name="TextBox 13">
            <a:extLst>
              <a:ext uri="{FF2B5EF4-FFF2-40B4-BE49-F238E27FC236}">
                <a16:creationId xmlns:a16="http://schemas.microsoft.com/office/drawing/2014/main" id="{9A421BF8-C408-49F1-A6E3-855979C76017}"/>
              </a:ext>
            </a:extLst>
          </p:cNvPr>
          <p:cNvSpPr txBox="1"/>
          <p:nvPr/>
        </p:nvSpPr>
        <p:spPr>
          <a:xfrm>
            <a:off x="8707272" y="2004579"/>
            <a:ext cx="3212140" cy="2308324"/>
          </a:xfrm>
          <a:prstGeom prst="rect">
            <a:avLst/>
          </a:prstGeom>
          <a:noFill/>
        </p:spPr>
        <p:txBody>
          <a:bodyPr wrap="square" rtlCol="0">
            <a:spAutoFit/>
          </a:bodyPr>
          <a:lstStyle/>
          <a:p>
            <a:r>
              <a:rPr lang="en-GB" dirty="0"/>
              <a:t>The means to employ for </a:t>
            </a:r>
            <a:r>
              <a:rPr lang="en-GB" b="1" dirty="0"/>
              <a:t>scaring the enemy are false ambuscades, false reliefs and false information. </a:t>
            </a:r>
            <a:r>
              <a:rPr lang="en-GB" dirty="0"/>
              <a:t>An enemy's confidence is greatest when he is told that the other side is in difficulties and is preoccupied. Xen. Hip. 5.9</a:t>
            </a:r>
          </a:p>
        </p:txBody>
      </p:sp>
    </p:spTree>
    <p:extLst>
      <p:ext uri="{BB962C8B-B14F-4D97-AF65-F5344CB8AC3E}">
        <p14:creationId xmlns:p14="http://schemas.microsoft.com/office/powerpoint/2010/main" val="3364030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04D4-4B54-4315-8BAB-5B470964B0C1}"/>
              </a:ext>
            </a:extLst>
          </p:cNvPr>
          <p:cNvSpPr>
            <a:spLocks noGrp="1"/>
          </p:cNvSpPr>
          <p:nvPr>
            <p:ph type="title"/>
          </p:nvPr>
        </p:nvSpPr>
        <p:spPr/>
        <p:txBody>
          <a:bodyPr/>
          <a:lstStyle/>
          <a:p>
            <a:r>
              <a:rPr lang="en-GB" dirty="0"/>
              <a:t>EFFECTIVENESS AND THE CAVALRY:  </a:t>
            </a:r>
            <a:br>
              <a:rPr lang="en-GB" dirty="0"/>
            </a:br>
            <a:r>
              <a:rPr lang="en-GB" sz="2800" dirty="0"/>
              <a:t>‘THE mobile </a:t>
            </a:r>
            <a:r>
              <a:rPr lang="en-GB" sz="2800" dirty="0" err="1"/>
              <a:t>javelinmen</a:t>
            </a:r>
            <a:r>
              <a:rPr lang="en-GB" sz="2800" dirty="0"/>
              <a:t>.’</a:t>
            </a:r>
          </a:p>
        </p:txBody>
      </p:sp>
      <p:sp>
        <p:nvSpPr>
          <p:cNvPr id="3" name="Content Placeholder 2">
            <a:extLst>
              <a:ext uri="{FF2B5EF4-FFF2-40B4-BE49-F238E27FC236}">
                <a16:creationId xmlns:a16="http://schemas.microsoft.com/office/drawing/2014/main" id="{C37932AF-A89B-405E-90E4-597E8B5B0D46}"/>
              </a:ext>
            </a:extLst>
          </p:cNvPr>
          <p:cNvSpPr>
            <a:spLocks noGrp="1"/>
          </p:cNvSpPr>
          <p:nvPr>
            <p:ph idx="1"/>
          </p:nvPr>
        </p:nvSpPr>
        <p:spPr>
          <a:xfrm>
            <a:off x="5858359" y="3274327"/>
            <a:ext cx="5196495" cy="2167177"/>
          </a:xfrm>
        </p:spPr>
        <p:txBody>
          <a:bodyPr>
            <a:normAutofit lnSpcReduction="10000"/>
          </a:bodyPr>
          <a:lstStyle/>
          <a:p>
            <a:r>
              <a:rPr lang="en-GB" dirty="0"/>
              <a:t>“This plan,  (to use 1200 light cavalry to defend Attica in the </a:t>
            </a:r>
            <a:r>
              <a:rPr lang="en-GB" dirty="0" err="1"/>
              <a:t>Peloponessian</a:t>
            </a:r>
            <a:r>
              <a:rPr lang="en-GB" dirty="0"/>
              <a:t> war) with the simplicity of Genius, totally changed the principles of Greek warfare and destroyed the opportunity for an almost certain Spartan victory.’ (</a:t>
            </a:r>
            <a:r>
              <a:rPr lang="en-GB" dirty="0" err="1"/>
              <a:t>Gaebel</a:t>
            </a:r>
            <a:r>
              <a:rPr lang="en-GB" dirty="0"/>
              <a:t>  2002. p. 92)</a:t>
            </a:r>
          </a:p>
          <a:p>
            <a:endParaRPr lang="en-GB" dirty="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4974" y="2070779"/>
            <a:ext cx="4014126" cy="3144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8" name="Straight Arrow Connector 7"/>
          <p:cNvCxnSpPr/>
          <p:nvPr/>
        </p:nvCxnSpPr>
        <p:spPr>
          <a:xfrm flipH="1">
            <a:off x="1852147" y="2185459"/>
            <a:ext cx="720080" cy="328682"/>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
        <p:nvSpPr>
          <p:cNvPr id="4" name="TextBox 3">
            <a:extLst>
              <a:ext uri="{FF2B5EF4-FFF2-40B4-BE49-F238E27FC236}">
                <a16:creationId xmlns:a16="http://schemas.microsoft.com/office/drawing/2014/main" id="{E8C2B09A-3691-48BC-82EE-035131A74F20}"/>
              </a:ext>
            </a:extLst>
          </p:cNvPr>
          <p:cNvSpPr txBox="1"/>
          <p:nvPr/>
        </p:nvSpPr>
        <p:spPr>
          <a:xfrm>
            <a:off x="6096000" y="2098394"/>
            <a:ext cx="5643668" cy="1015663"/>
          </a:xfrm>
          <a:prstGeom prst="rect">
            <a:avLst/>
          </a:prstGeom>
          <a:noFill/>
        </p:spPr>
        <p:txBody>
          <a:bodyPr wrap="square" rtlCol="0">
            <a:spAutoFit/>
          </a:bodyPr>
          <a:lstStyle/>
          <a:p>
            <a:r>
              <a:rPr lang="en-GB" sz="2000" dirty="0"/>
              <a:t>Cavalry tactics relied heavily on throwing missiles during </a:t>
            </a:r>
            <a:r>
              <a:rPr lang="en-GB" sz="2000" b="1" dirty="0"/>
              <a:t>repeated charges and retreats</a:t>
            </a:r>
            <a:r>
              <a:rPr lang="en-GB" sz="2000" dirty="0"/>
              <a:t>. (Van Wees. 2004. 66)</a:t>
            </a:r>
          </a:p>
        </p:txBody>
      </p:sp>
    </p:spTree>
    <p:extLst>
      <p:ext uri="{BB962C8B-B14F-4D97-AF65-F5344CB8AC3E}">
        <p14:creationId xmlns:p14="http://schemas.microsoft.com/office/powerpoint/2010/main" val="15181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2250" fill="hold"/>
                                        <p:tgtEl>
                                          <p:spTgt spid="7"/>
                                        </p:tgtEl>
                                        <p:attrNameLst>
                                          <p:attrName>ppt_x</p:attrName>
                                        </p:attrNameLst>
                                      </p:cBhvr>
                                      <p:tavLst>
                                        <p:tav tm="0">
                                          <p:val>
                                            <p:strVal val="#ppt_x"/>
                                          </p:val>
                                        </p:tav>
                                        <p:tav tm="100000">
                                          <p:val>
                                            <p:strVal val="#ppt_x"/>
                                          </p:val>
                                        </p:tav>
                                      </p:tavLst>
                                    </p:anim>
                                    <p:anim calcmode="lin" valueType="num">
                                      <p:cBhvr additive="base">
                                        <p:cTn id="8" dur="225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2250" fill="hold"/>
                                        <p:tgtEl>
                                          <p:spTgt spid="8"/>
                                        </p:tgtEl>
                                        <p:attrNameLst>
                                          <p:attrName>ppt_x</p:attrName>
                                        </p:attrNameLst>
                                      </p:cBhvr>
                                      <p:tavLst>
                                        <p:tav tm="0">
                                          <p:val>
                                            <p:strVal val="#ppt_x"/>
                                          </p:val>
                                        </p:tav>
                                        <p:tav tm="100000">
                                          <p:val>
                                            <p:strVal val="#ppt_x"/>
                                          </p:val>
                                        </p:tav>
                                      </p:tavLst>
                                    </p:anim>
                                    <p:anim calcmode="lin" valueType="num">
                                      <p:cBhvr additive="base">
                                        <p:cTn id="12" dur="225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90793-1E0D-43A3-8824-D9F61307BAC4}"/>
              </a:ext>
            </a:extLst>
          </p:cNvPr>
          <p:cNvSpPr>
            <a:spLocks noGrp="1"/>
          </p:cNvSpPr>
          <p:nvPr>
            <p:ph type="title"/>
          </p:nvPr>
        </p:nvSpPr>
        <p:spPr/>
        <p:txBody>
          <a:bodyPr/>
          <a:lstStyle/>
          <a:p>
            <a:r>
              <a:rPr lang="en-GB" dirty="0"/>
              <a:t>Xenophon on the job of the cavalry</a:t>
            </a:r>
          </a:p>
        </p:txBody>
      </p:sp>
      <p:sp>
        <p:nvSpPr>
          <p:cNvPr id="3" name="Content Placeholder 2">
            <a:extLst>
              <a:ext uri="{FF2B5EF4-FFF2-40B4-BE49-F238E27FC236}">
                <a16:creationId xmlns:a16="http://schemas.microsoft.com/office/drawing/2014/main" id="{18E8170E-958B-4439-8FB2-C71647B3A454}"/>
              </a:ext>
            </a:extLst>
          </p:cNvPr>
          <p:cNvSpPr>
            <a:spLocks noGrp="1"/>
          </p:cNvSpPr>
          <p:nvPr>
            <p:ph idx="1"/>
          </p:nvPr>
        </p:nvSpPr>
        <p:spPr/>
        <p:txBody>
          <a:bodyPr>
            <a:normAutofit/>
          </a:bodyPr>
          <a:lstStyle/>
          <a:p>
            <a:r>
              <a:rPr lang="en-GB" dirty="0"/>
              <a:t>An army on the march often comes to roads where large numbers have no advantage over small. In crossing rivers, again, a man with his wits about him may </a:t>
            </a:r>
            <a:r>
              <a:rPr lang="en-GB" b="1" dirty="0"/>
              <a:t>dog the enemy's steps </a:t>
            </a:r>
            <a:r>
              <a:rPr lang="en-GB" dirty="0"/>
              <a:t>without danger and regulate according to his will the number of the enemy that he chooses to attack. [12] Sometimes it is proper to tackle the enemy while his </a:t>
            </a:r>
            <a:r>
              <a:rPr lang="en-GB" b="1" dirty="0"/>
              <a:t>troops are at breakfast or supper or when they are turning out of bed</a:t>
            </a:r>
            <a:r>
              <a:rPr lang="en-GB" dirty="0"/>
              <a:t>. For at all these moments soldiers are without arms, infantry for a shorter and cavalry for a longer time. [13] </a:t>
            </a:r>
            <a:r>
              <a:rPr lang="en-GB" b="1" dirty="0"/>
              <a:t>Pickets and outposts, however, should be the mark of incessant plots</a:t>
            </a:r>
            <a:r>
              <a:rPr lang="en-GB" dirty="0"/>
              <a:t>, these being invariably weak in numbers and sometimes remote from their main force. </a:t>
            </a:r>
            <a:r>
              <a:rPr lang="en-GB" dirty="0" err="1"/>
              <a:t>Xen</a:t>
            </a:r>
            <a:r>
              <a:rPr lang="en-GB" dirty="0"/>
              <a:t>. Hip. 7.11-13</a:t>
            </a:r>
          </a:p>
        </p:txBody>
      </p:sp>
    </p:spTree>
    <p:extLst>
      <p:ext uri="{BB962C8B-B14F-4D97-AF65-F5344CB8AC3E}">
        <p14:creationId xmlns:p14="http://schemas.microsoft.com/office/powerpoint/2010/main" val="1554592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183F-97B1-40E2-8595-EA866AFCDD15}"/>
              </a:ext>
            </a:extLst>
          </p:cNvPr>
          <p:cNvSpPr>
            <a:spLocks noGrp="1"/>
          </p:cNvSpPr>
          <p:nvPr>
            <p:ph type="title"/>
          </p:nvPr>
        </p:nvSpPr>
        <p:spPr>
          <a:xfrm>
            <a:off x="1454238" y="1756130"/>
            <a:ext cx="9150071" cy="1887950"/>
          </a:xfrm>
        </p:spPr>
        <p:txBody>
          <a:bodyPr/>
          <a:lstStyle/>
          <a:p>
            <a:r>
              <a:rPr lang="en-GB" dirty="0"/>
              <a:t>Effective Athenian cavalry instances</a:t>
            </a:r>
          </a:p>
        </p:txBody>
      </p:sp>
      <p:sp>
        <p:nvSpPr>
          <p:cNvPr id="3" name="Text Placeholder 2">
            <a:extLst>
              <a:ext uri="{FF2B5EF4-FFF2-40B4-BE49-F238E27FC236}">
                <a16:creationId xmlns:a16="http://schemas.microsoft.com/office/drawing/2014/main" id="{055AB8E5-4982-4550-B368-8F1BDC500785}"/>
              </a:ext>
            </a:extLst>
          </p:cNvPr>
          <p:cNvSpPr>
            <a:spLocks noGrp="1"/>
          </p:cNvSpPr>
          <p:nvPr>
            <p:ph type="body" idx="1"/>
          </p:nvPr>
        </p:nvSpPr>
        <p:spPr>
          <a:xfrm>
            <a:off x="1454239" y="3806195"/>
            <a:ext cx="9150070" cy="1012929"/>
          </a:xfrm>
        </p:spPr>
        <p:txBody>
          <a:bodyPr/>
          <a:lstStyle/>
          <a:p>
            <a:endParaRPr lang="en-GB" dirty="0"/>
          </a:p>
        </p:txBody>
      </p:sp>
    </p:spTree>
    <p:extLst>
      <p:ext uri="{BB962C8B-B14F-4D97-AF65-F5344CB8AC3E}">
        <p14:creationId xmlns:p14="http://schemas.microsoft.com/office/powerpoint/2010/main" val="2650000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6"/>
          <p:cNvSpPr txBox="1">
            <a:spLocks/>
          </p:cNvSpPr>
          <p:nvPr/>
        </p:nvSpPr>
        <p:spPr>
          <a:xfrm>
            <a:off x="1557580" y="1333635"/>
            <a:ext cx="4040188" cy="63976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a:t>In the Sicilian Expedition</a:t>
            </a:r>
            <a:endParaRPr lang="en-GB" dirty="0"/>
          </a:p>
        </p:txBody>
      </p:sp>
      <p:sp>
        <p:nvSpPr>
          <p:cNvPr id="5" name="Content Placeholder 4"/>
          <p:cNvSpPr txBox="1">
            <a:spLocks/>
          </p:cNvSpPr>
          <p:nvPr/>
        </p:nvSpPr>
        <p:spPr>
          <a:xfrm>
            <a:off x="1301857" y="1970760"/>
            <a:ext cx="5067945" cy="3799722"/>
          </a:xfrm>
          <a:prstGeom prst="rect">
            <a:avLst/>
          </a:prstGeom>
        </p:spPr>
        <p:txBody>
          <a:bodyPr>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1200" dirty="0"/>
              <a:t>Not long afterwards three hundred cavalry came to them from </a:t>
            </a:r>
            <a:r>
              <a:rPr lang="en-GB" sz="1200" dirty="0" err="1"/>
              <a:t>Egesta</a:t>
            </a:r>
            <a:r>
              <a:rPr lang="en-GB" sz="1200" dirty="0"/>
              <a:t>, and about a hundred from the </a:t>
            </a:r>
            <a:r>
              <a:rPr lang="en-GB" sz="1200" dirty="0" err="1"/>
              <a:t>Sicels</a:t>
            </a:r>
            <a:r>
              <a:rPr lang="en-GB" sz="1200" dirty="0"/>
              <a:t>, </a:t>
            </a:r>
            <a:r>
              <a:rPr lang="en-GB" sz="1200" dirty="0" err="1"/>
              <a:t>Naxians</a:t>
            </a:r>
            <a:r>
              <a:rPr lang="en-GB" sz="1200" dirty="0"/>
              <a:t>, and others; and thus, with the two hundred and fifty from Athens, for whom they had got horses from the </a:t>
            </a:r>
            <a:r>
              <a:rPr lang="en-GB" sz="1200" dirty="0" err="1"/>
              <a:t>Egestaeans</a:t>
            </a:r>
            <a:r>
              <a:rPr lang="en-GB" sz="1200" dirty="0"/>
              <a:t> and </a:t>
            </a:r>
            <a:r>
              <a:rPr lang="en-GB" sz="1200" dirty="0" err="1"/>
              <a:t>Catanians</a:t>
            </a:r>
            <a:r>
              <a:rPr lang="en-GB" sz="1200" dirty="0"/>
              <a:t>, besides others that they bought, they now mustered six hundred and fifty cavalry in all. [2] After posting a garrison in </a:t>
            </a:r>
            <a:r>
              <a:rPr lang="en-GB" sz="1200" dirty="0" err="1"/>
              <a:t>Labdalum</a:t>
            </a:r>
            <a:r>
              <a:rPr lang="en-GB" sz="1200" dirty="0"/>
              <a:t>, they advanced to </a:t>
            </a:r>
            <a:r>
              <a:rPr lang="en-GB" sz="1200" dirty="0" err="1"/>
              <a:t>Syca</a:t>
            </a:r>
            <a:r>
              <a:rPr lang="en-GB" sz="1200" dirty="0"/>
              <a:t>, where they sate down and quickly built the Circle or centre of their wall of circumvallation. The </a:t>
            </a:r>
            <a:r>
              <a:rPr lang="en-GB" sz="1200" dirty="0" err="1"/>
              <a:t>Syracusans</a:t>
            </a:r>
            <a:r>
              <a:rPr lang="en-GB" sz="1200" dirty="0"/>
              <a:t>, appalled at the rapidity with which the work advanced, determined to go out against them and give battle and interrupt it; [3] and the two armies were already in battle array, when the </a:t>
            </a:r>
            <a:r>
              <a:rPr lang="en-GB" sz="1200" dirty="0" err="1"/>
              <a:t>Syracusan</a:t>
            </a:r>
            <a:r>
              <a:rPr lang="en-GB" sz="1200" dirty="0"/>
              <a:t> generals observed that their troops found such difficulty in getting into line, and were in such disorder, that they led them back into the town, except part of the cavalry. These remained and hindered the Athenians from carrying stones or dispersing to any great distance, [4] </a:t>
            </a:r>
            <a:r>
              <a:rPr lang="en-GB" sz="1200" b="1" dirty="0"/>
              <a:t>until a tribe of the Athenian heavy infantry, with all the cavalry, charged and routed the </a:t>
            </a:r>
            <a:r>
              <a:rPr lang="en-GB" sz="1200" b="1" dirty="0" err="1"/>
              <a:t>Syracusan</a:t>
            </a:r>
            <a:r>
              <a:rPr lang="en-GB" sz="1200" b="1" dirty="0"/>
              <a:t> horse with some loss; after which they set up a trophy for the cavalry action. </a:t>
            </a:r>
            <a:r>
              <a:rPr lang="en-GB" sz="1200" dirty="0" err="1"/>
              <a:t>Thuc</a:t>
            </a:r>
            <a:r>
              <a:rPr lang="en-GB" sz="1200" dirty="0"/>
              <a:t>. 6.98</a:t>
            </a:r>
          </a:p>
        </p:txBody>
      </p:sp>
      <p:sp>
        <p:nvSpPr>
          <p:cNvPr id="6" name="Text Placeholder 7"/>
          <p:cNvSpPr txBox="1">
            <a:spLocks/>
          </p:cNvSpPr>
          <p:nvPr/>
        </p:nvSpPr>
        <p:spPr>
          <a:xfrm>
            <a:off x="6838035" y="1330998"/>
            <a:ext cx="4041775" cy="639762"/>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a:t>In the </a:t>
            </a:r>
            <a:r>
              <a:rPr lang="en-GB" dirty="0" err="1"/>
              <a:t>defense</a:t>
            </a:r>
            <a:r>
              <a:rPr lang="en-GB" dirty="0"/>
              <a:t> of Attica</a:t>
            </a:r>
          </a:p>
        </p:txBody>
      </p:sp>
      <p:sp>
        <p:nvSpPr>
          <p:cNvPr id="7" name="Content Placeholder 8"/>
          <p:cNvSpPr txBox="1">
            <a:spLocks/>
          </p:cNvSpPr>
          <p:nvPr/>
        </p:nvSpPr>
        <p:spPr>
          <a:xfrm>
            <a:off x="6532536" y="1973397"/>
            <a:ext cx="4510007" cy="3951288"/>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1200" dirty="0"/>
              <a:t>[Pericles], meanwhile, seeing anger and infatuation just now in the ascendant, and confident of his wisdom in refusing a sally, would not call either assembly or meeting of the people, fearing the fatal results of a debate inspired by passion and not by prudence. Accordingly, he addressed himself to the defence of the city, and kept it as quiet as possible, [2] </a:t>
            </a:r>
            <a:r>
              <a:rPr lang="en-GB" sz="1200" b="1" dirty="0"/>
              <a:t>though he constantly sent out cavalry to prevent raids on the lands near the city from flying parties of the enemy</a:t>
            </a:r>
            <a:r>
              <a:rPr lang="en-GB" sz="1200" dirty="0"/>
              <a:t>. </a:t>
            </a:r>
            <a:r>
              <a:rPr lang="en-GB" sz="1200" b="1" dirty="0"/>
              <a:t>There was a trifling affair at Phrygia between a squadron of the Athenian horse with the </a:t>
            </a:r>
            <a:r>
              <a:rPr lang="en-GB" sz="1200" b="1" dirty="0" err="1"/>
              <a:t>Thessalians</a:t>
            </a:r>
            <a:r>
              <a:rPr lang="en-GB" sz="1200" b="1" dirty="0"/>
              <a:t> and the Boeotian cavalry; in which the former had rather the best of it</a:t>
            </a:r>
            <a:r>
              <a:rPr lang="en-GB" sz="1200" dirty="0"/>
              <a:t>, until the heavy infantry advanced to the support of the </a:t>
            </a:r>
            <a:r>
              <a:rPr lang="en-GB" sz="1200" dirty="0" err="1"/>
              <a:t>Boeotians</a:t>
            </a:r>
            <a:r>
              <a:rPr lang="en-GB" sz="1200" dirty="0"/>
              <a:t>, when the </a:t>
            </a:r>
            <a:r>
              <a:rPr lang="en-GB" sz="1200" dirty="0" err="1"/>
              <a:t>Thessalians</a:t>
            </a:r>
            <a:r>
              <a:rPr lang="en-GB" sz="1200" dirty="0"/>
              <a:t> and Athenians were routed and lost a few men, whose bodies, however, were recovered the same day without a truce. </a:t>
            </a:r>
            <a:r>
              <a:rPr lang="en-GB" sz="1200" dirty="0" err="1"/>
              <a:t>Thuc</a:t>
            </a:r>
            <a:r>
              <a:rPr lang="en-GB" sz="1200" dirty="0"/>
              <a:t>. 2.22</a:t>
            </a:r>
          </a:p>
        </p:txBody>
      </p:sp>
    </p:spTree>
    <p:extLst>
      <p:ext uri="{BB962C8B-B14F-4D97-AF65-F5344CB8AC3E}">
        <p14:creationId xmlns:p14="http://schemas.microsoft.com/office/powerpoint/2010/main" val="748369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DB3E6-46D5-4404-B326-C6D6235339FD}"/>
              </a:ext>
            </a:extLst>
          </p:cNvPr>
          <p:cNvSpPr>
            <a:spLocks noGrp="1"/>
          </p:cNvSpPr>
          <p:nvPr>
            <p:ph type="title"/>
          </p:nvPr>
        </p:nvSpPr>
        <p:spPr/>
        <p:txBody>
          <a:bodyPr/>
          <a:lstStyle/>
          <a:p>
            <a:r>
              <a:rPr lang="en-GB" dirty="0"/>
              <a:t>The success of Pericles.</a:t>
            </a:r>
          </a:p>
        </p:txBody>
      </p:sp>
      <p:sp>
        <p:nvSpPr>
          <p:cNvPr id="3" name="Content Placeholder 2">
            <a:extLst>
              <a:ext uri="{FF2B5EF4-FFF2-40B4-BE49-F238E27FC236}">
                <a16:creationId xmlns:a16="http://schemas.microsoft.com/office/drawing/2014/main" id="{F5F16C07-BF44-48A8-BBD8-EFCDA3FF48BA}"/>
              </a:ext>
            </a:extLst>
          </p:cNvPr>
          <p:cNvSpPr>
            <a:spLocks noGrp="1"/>
          </p:cNvSpPr>
          <p:nvPr>
            <p:ph idx="1"/>
          </p:nvPr>
        </p:nvSpPr>
        <p:spPr/>
        <p:txBody>
          <a:bodyPr>
            <a:normAutofit fontScale="85000" lnSpcReduction="20000"/>
          </a:bodyPr>
          <a:lstStyle/>
          <a:p>
            <a:r>
              <a:rPr lang="en-GB" dirty="0"/>
              <a:t>‘They were not to go out to battle, </a:t>
            </a:r>
            <a:r>
              <a:rPr lang="en-GB" b="1" dirty="0"/>
              <a:t>but to come into the city and guard it</a:t>
            </a:r>
            <a:r>
              <a:rPr lang="en-GB" dirty="0"/>
              <a:t>, and get ready their fleet, in which their real strength lay. They were also to keep a tight rein on their allies—the strength of Athens being derived from the money brought in by their payments, and success in war depending principally upon conduct and capital.’ </a:t>
            </a:r>
            <a:r>
              <a:rPr lang="en-GB" dirty="0" err="1"/>
              <a:t>Thuc</a:t>
            </a:r>
            <a:r>
              <a:rPr lang="en-GB" dirty="0"/>
              <a:t> 2.13</a:t>
            </a:r>
          </a:p>
          <a:p>
            <a:r>
              <a:rPr lang="en-GB" dirty="0"/>
              <a:t>This shows that the Athenians employed guerrilla warfare, making ground useless to the enemy by securing everything of value from said place and then hitting them fast with light cavalry and pulling back. </a:t>
            </a:r>
          </a:p>
          <a:p>
            <a:r>
              <a:rPr lang="en-GB" dirty="0"/>
              <a:t>‘The foregoing discussion demonstrates that also in respect of cavalry Pericles was a strategist, i.e., in the modern sense of the word. Indeed, he deserves to be ranked on a par with Hannibal Barca, one of the first to implement a cavalry based strategy’ Hunter. 2005. 106</a:t>
            </a:r>
          </a:p>
          <a:p>
            <a:r>
              <a:rPr lang="en-GB" dirty="0"/>
              <a:t>‘As I have said earlier, the role of the Athenian cavalry was not limited to home </a:t>
            </a:r>
            <a:r>
              <a:rPr lang="en-GB" dirty="0" err="1"/>
              <a:t>defense</a:t>
            </a:r>
            <a:r>
              <a:rPr lang="en-GB" dirty="0"/>
              <a:t>. It was actively enlisted to carry the war to the enemy.’ </a:t>
            </a:r>
            <a:r>
              <a:rPr lang="en-GB" dirty="0" err="1"/>
              <a:t>Bugh</a:t>
            </a:r>
            <a:r>
              <a:rPr lang="en-GB" dirty="0"/>
              <a:t>. 2014.  85</a:t>
            </a:r>
          </a:p>
          <a:p>
            <a:endParaRPr lang="en-GB" dirty="0"/>
          </a:p>
          <a:p>
            <a:endParaRPr lang="en-GB" dirty="0"/>
          </a:p>
        </p:txBody>
      </p:sp>
    </p:spTree>
    <p:extLst>
      <p:ext uri="{BB962C8B-B14F-4D97-AF65-F5344CB8AC3E}">
        <p14:creationId xmlns:p14="http://schemas.microsoft.com/office/powerpoint/2010/main" val="2320009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2FE7A-78B7-44AC-9209-7EC9574FEF72}"/>
              </a:ext>
            </a:extLst>
          </p:cNvPr>
          <p:cNvSpPr>
            <a:spLocks noGrp="1"/>
          </p:cNvSpPr>
          <p:nvPr>
            <p:ph type="title"/>
          </p:nvPr>
        </p:nvSpPr>
        <p:spPr/>
        <p:txBody>
          <a:bodyPr/>
          <a:lstStyle/>
          <a:p>
            <a:r>
              <a:rPr lang="en-GB" dirty="0"/>
              <a:t>Instances when the </a:t>
            </a:r>
            <a:r>
              <a:rPr lang="en-GB" dirty="0" err="1"/>
              <a:t>hippeis</a:t>
            </a:r>
            <a:r>
              <a:rPr lang="en-GB" dirty="0"/>
              <a:t> were weak</a:t>
            </a:r>
          </a:p>
        </p:txBody>
      </p:sp>
      <p:sp>
        <p:nvSpPr>
          <p:cNvPr id="3" name="Text Placeholder 2">
            <a:extLst>
              <a:ext uri="{FF2B5EF4-FFF2-40B4-BE49-F238E27FC236}">
                <a16:creationId xmlns:a16="http://schemas.microsoft.com/office/drawing/2014/main" id="{A8217408-DF12-4E92-A1F3-F4BA55E93C6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139733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DE541-B12C-4A06-8F06-4B64C37D16EF}"/>
              </a:ext>
            </a:extLst>
          </p:cNvPr>
          <p:cNvSpPr>
            <a:spLocks noGrp="1"/>
          </p:cNvSpPr>
          <p:nvPr>
            <p:ph type="title"/>
          </p:nvPr>
        </p:nvSpPr>
        <p:spPr>
          <a:xfrm>
            <a:off x="1451579" y="721263"/>
            <a:ext cx="9603275" cy="1049235"/>
          </a:xfrm>
        </p:spPr>
        <p:txBody>
          <a:bodyPr/>
          <a:lstStyle/>
          <a:p>
            <a:r>
              <a:rPr lang="en-GB" dirty="0"/>
              <a:t>was THE ATHENIAN CAVALRY Weak?</a:t>
            </a:r>
          </a:p>
        </p:txBody>
      </p:sp>
      <p:sp>
        <p:nvSpPr>
          <p:cNvPr id="3" name="Content Placeholder 2">
            <a:extLst>
              <a:ext uri="{FF2B5EF4-FFF2-40B4-BE49-F238E27FC236}">
                <a16:creationId xmlns:a16="http://schemas.microsoft.com/office/drawing/2014/main" id="{27B9642B-6CC5-45DD-8722-A0C3E0E70383}"/>
              </a:ext>
            </a:extLst>
          </p:cNvPr>
          <p:cNvSpPr>
            <a:spLocks noGrp="1"/>
          </p:cNvSpPr>
          <p:nvPr>
            <p:ph idx="1"/>
          </p:nvPr>
        </p:nvSpPr>
        <p:spPr>
          <a:xfrm>
            <a:off x="1451579" y="2015732"/>
            <a:ext cx="4112313" cy="3450613"/>
          </a:xfrm>
        </p:spPr>
        <p:txBody>
          <a:bodyPr>
            <a:normAutofit fontScale="92500" lnSpcReduction="20000"/>
          </a:bodyPr>
          <a:lstStyle/>
          <a:p>
            <a:r>
              <a:rPr lang="en-GB" dirty="0"/>
              <a:t>So well known was this weakness in cavalry that in Athenagoras is represented as saying in Syracuse: ' I know that they will not bring cavalry with them, and they will find none here’ MacInnes. 1911. 193</a:t>
            </a:r>
          </a:p>
          <a:p>
            <a:r>
              <a:rPr lang="en-GB" dirty="0"/>
              <a:t>‘it was in the numbers and equipment of the light-armed troops and in their tactical skill that they were far inferior to their opponents.’ </a:t>
            </a:r>
            <a:r>
              <a:rPr lang="en-GB" dirty="0" err="1"/>
              <a:t>Diod</a:t>
            </a:r>
            <a:r>
              <a:rPr lang="en-GB" dirty="0"/>
              <a:t>. 85.4</a:t>
            </a:r>
          </a:p>
          <a:p>
            <a:endParaRPr lang="en-GB" dirty="0"/>
          </a:p>
        </p:txBody>
      </p:sp>
      <p:sp>
        <p:nvSpPr>
          <p:cNvPr id="4" name="Content Placeholder 2">
            <a:extLst>
              <a:ext uri="{FF2B5EF4-FFF2-40B4-BE49-F238E27FC236}">
                <a16:creationId xmlns:a16="http://schemas.microsoft.com/office/drawing/2014/main" id="{27B9642B-6CC5-45DD-8722-A0C3E0E70383}"/>
              </a:ext>
            </a:extLst>
          </p:cNvPr>
          <p:cNvSpPr txBox="1">
            <a:spLocks/>
          </p:cNvSpPr>
          <p:nvPr/>
        </p:nvSpPr>
        <p:spPr>
          <a:xfrm>
            <a:off x="6253216" y="2015732"/>
            <a:ext cx="4112313"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endParaRPr lang="en-GB" dirty="0"/>
          </a:p>
        </p:txBody>
      </p:sp>
      <p:sp>
        <p:nvSpPr>
          <p:cNvPr id="6" name="TextBox 5">
            <a:extLst>
              <a:ext uri="{FF2B5EF4-FFF2-40B4-BE49-F238E27FC236}">
                <a16:creationId xmlns:a16="http://schemas.microsoft.com/office/drawing/2014/main" id="{E8BD57B9-8D5C-4C9E-8426-FD89130EE952}"/>
              </a:ext>
            </a:extLst>
          </p:cNvPr>
          <p:cNvSpPr txBox="1"/>
          <p:nvPr/>
        </p:nvSpPr>
        <p:spPr>
          <a:xfrm>
            <a:off x="6866021" y="2165684"/>
            <a:ext cx="3874400" cy="1261884"/>
          </a:xfrm>
          <a:prstGeom prst="rect">
            <a:avLst/>
          </a:prstGeom>
          <a:noFill/>
        </p:spPr>
        <p:txBody>
          <a:bodyPr wrap="square" rtlCol="0">
            <a:spAutoFit/>
          </a:bodyPr>
          <a:lstStyle/>
          <a:p>
            <a:r>
              <a:rPr lang="en-GB" sz="1900" dirty="0"/>
              <a:t>The Superiority of the Syracusan cavalry was to play a vital role in the defeat of the Athenian expedition. </a:t>
            </a:r>
            <a:r>
              <a:rPr lang="en-GB" sz="1900" dirty="0" err="1"/>
              <a:t>Thuc</a:t>
            </a:r>
            <a:r>
              <a:rPr lang="en-GB" sz="1900" dirty="0"/>
              <a:t> 6.64.</a:t>
            </a:r>
          </a:p>
        </p:txBody>
      </p:sp>
    </p:spTree>
    <p:extLst>
      <p:ext uri="{BB962C8B-B14F-4D97-AF65-F5344CB8AC3E}">
        <p14:creationId xmlns:p14="http://schemas.microsoft.com/office/powerpoint/2010/main" val="549715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5262E-DCD1-4330-B2DC-EE20A6D17BD2}"/>
              </a:ext>
            </a:extLst>
          </p:cNvPr>
          <p:cNvSpPr>
            <a:spLocks noGrp="1"/>
          </p:cNvSpPr>
          <p:nvPr>
            <p:ph type="title"/>
          </p:nvPr>
        </p:nvSpPr>
        <p:spPr/>
        <p:txBody>
          <a:bodyPr/>
          <a:lstStyle/>
          <a:p>
            <a:r>
              <a:rPr lang="en-GB" dirty="0"/>
              <a:t>How effective was the Cavalry in melee.</a:t>
            </a:r>
          </a:p>
        </p:txBody>
      </p:sp>
      <p:sp>
        <p:nvSpPr>
          <p:cNvPr id="3" name="Content Placeholder 2">
            <a:extLst>
              <a:ext uri="{FF2B5EF4-FFF2-40B4-BE49-F238E27FC236}">
                <a16:creationId xmlns:a16="http://schemas.microsoft.com/office/drawing/2014/main" id="{E3EEA516-F287-47E0-AB11-C6D42B441986}"/>
              </a:ext>
            </a:extLst>
          </p:cNvPr>
          <p:cNvSpPr>
            <a:spLocks noGrp="1"/>
          </p:cNvSpPr>
          <p:nvPr>
            <p:ph idx="1"/>
          </p:nvPr>
        </p:nvSpPr>
        <p:spPr/>
        <p:txBody>
          <a:bodyPr>
            <a:normAutofit fontScale="77500" lnSpcReduction="20000"/>
          </a:bodyPr>
          <a:lstStyle/>
          <a:p>
            <a:r>
              <a:rPr lang="en-GB" dirty="0"/>
              <a:t>In simple terms not very, against a phalanx they would always be cut to ribbons,  as the Athenian Cavalry were at the Second battle of Mantinea…</a:t>
            </a:r>
          </a:p>
          <a:p>
            <a:r>
              <a:rPr lang="en-GB" dirty="0"/>
              <a:t>Epaminondas on the other hand had made a strong column of his cavalry, also, and had mingled foot soldiers among them, believing that when he cut through the </a:t>
            </a:r>
            <a:r>
              <a:rPr lang="en-GB" b="1" dirty="0"/>
              <a:t>enemy's cavalry</a:t>
            </a:r>
            <a:r>
              <a:rPr lang="en-GB" dirty="0"/>
              <a:t>, he would have defeated the entire opposing army; for it is very hard to find men who will stand firm when they see any of their own side in flight. And in order to prevent the Athenians on the left wing from coming to the</a:t>
            </a:r>
            <a:r>
              <a:rPr lang="en-GB" baseline="30000" dirty="0">
                <a:hlinkClick r:id="rId3"/>
              </a:rPr>
              <a:t>1</a:t>
            </a:r>
            <a:r>
              <a:rPr lang="en-GB" dirty="0"/>
              <a:t>aid of those who were posted next to them, </a:t>
            </a:r>
            <a:r>
              <a:rPr lang="en-GB" b="1" dirty="0"/>
              <a:t>he stationed both horsemen and hoplites upon some hills</a:t>
            </a:r>
            <a:r>
              <a:rPr lang="en-GB" dirty="0"/>
              <a:t> over against them, desiring to create in them the fear that if they proceeded to give aid, these troops would fall upon them from behind. </a:t>
            </a:r>
          </a:p>
          <a:p>
            <a:r>
              <a:rPr lang="en-GB" dirty="0"/>
              <a:t>Thus, then, he made his attack, and he was not disappointed of his hope; </a:t>
            </a:r>
            <a:r>
              <a:rPr lang="en-GB" b="1" dirty="0"/>
              <a:t>for by gaining the mastery at the point where he struck, he caused the entire army of his adversaries to flee. </a:t>
            </a:r>
            <a:r>
              <a:rPr lang="en-GB" dirty="0"/>
              <a:t>Xen. Hell. 7.5. 23</a:t>
            </a:r>
          </a:p>
          <a:p>
            <a:endParaRPr lang="en-GB" dirty="0"/>
          </a:p>
        </p:txBody>
      </p:sp>
    </p:spTree>
    <p:extLst>
      <p:ext uri="{BB962C8B-B14F-4D97-AF65-F5344CB8AC3E}">
        <p14:creationId xmlns:p14="http://schemas.microsoft.com/office/powerpoint/2010/main" val="19815682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949A-5757-4F17-87E0-19D5695C0AFF}"/>
              </a:ext>
            </a:extLst>
          </p:cNvPr>
          <p:cNvSpPr>
            <a:spLocks noGrp="1"/>
          </p:cNvSpPr>
          <p:nvPr>
            <p:ph type="title"/>
          </p:nvPr>
        </p:nvSpPr>
        <p:spPr/>
        <p:txBody>
          <a:bodyPr>
            <a:normAutofit/>
          </a:bodyPr>
          <a:lstStyle/>
          <a:p>
            <a:r>
              <a:rPr lang="en-GB" dirty="0"/>
              <a:t>Mountainous Greece and its impact upon cavalry</a:t>
            </a:r>
          </a:p>
        </p:txBody>
      </p:sp>
      <p:pic>
        <p:nvPicPr>
          <p:cNvPr id="1026" name="Picture 2" descr="Image result for greece mountain range">
            <a:extLst>
              <a:ext uri="{FF2B5EF4-FFF2-40B4-BE49-F238E27FC236}">
                <a16:creationId xmlns:a16="http://schemas.microsoft.com/office/drawing/2014/main" id="{A5F07710-909B-49C6-BBAC-1001B10B2C2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58056" y="2080371"/>
            <a:ext cx="4049503" cy="26972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C156E1C-D5B4-4186-BD65-2C1253AA21AC}"/>
              </a:ext>
            </a:extLst>
          </p:cNvPr>
          <p:cNvSpPr txBox="1"/>
          <p:nvPr/>
        </p:nvSpPr>
        <p:spPr>
          <a:xfrm>
            <a:off x="6096000" y="2080371"/>
            <a:ext cx="5201265" cy="2862322"/>
          </a:xfrm>
          <a:prstGeom prst="rect">
            <a:avLst/>
          </a:prstGeom>
          <a:noFill/>
        </p:spPr>
        <p:txBody>
          <a:bodyPr wrap="square" rtlCol="0">
            <a:spAutoFit/>
          </a:bodyPr>
          <a:lstStyle/>
          <a:p>
            <a:r>
              <a:rPr lang="en-GB" dirty="0"/>
              <a:t>It happened also that </a:t>
            </a:r>
            <a:r>
              <a:rPr lang="en-GB" dirty="0" err="1"/>
              <a:t>Pagondas</a:t>
            </a:r>
            <a:r>
              <a:rPr lang="en-GB" dirty="0"/>
              <a:t>, while the left wing of his army was in distress</a:t>
            </a:r>
            <a:r>
              <a:rPr lang="en-GB" b="1" dirty="0"/>
              <a:t>, sent two companies of horse secretly about the hill, </a:t>
            </a:r>
            <a:r>
              <a:rPr lang="en-GB" dirty="0"/>
              <a:t>whereby that wing of the Athenians which was victorious, apprehending upon their sudden appearing that they had been a fresh army, was put into affright; and the whole army of the Athenians, </a:t>
            </a:r>
            <a:r>
              <a:rPr lang="en-GB" b="1" dirty="0"/>
              <a:t>now doubly terrified by this accident </a:t>
            </a:r>
            <a:r>
              <a:rPr lang="en-GB" dirty="0"/>
              <a:t>and by the Thebans that continually won ground and brake their ranks, betook themselves to flight. </a:t>
            </a:r>
            <a:r>
              <a:rPr lang="en-GB" dirty="0" err="1"/>
              <a:t>Thuc</a:t>
            </a:r>
            <a:r>
              <a:rPr lang="en-GB" dirty="0"/>
              <a:t>. 4.96</a:t>
            </a:r>
          </a:p>
        </p:txBody>
      </p:sp>
    </p:spTree>
    <p:extLst>
      <p:ext uri="{BB962C8B-B14F-4D97-AF65-F5344CB8AC3E}">
        <p14:creationId xmlns:p14="http://schemas.microsoft.com/office/powerpoint/2010/main" val="37083685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1DE61-F1F3-4507-9786-DF43AE737B20}"/>
              </a:ext>
            </a:extLst>
          </p:cNvPr>
          <p:cNvSpPr>
            <a:spLocks noGrp="1"/>
          </p:cNvSpPr>
          <p:nvPr>
            <p:ph type="title"/>
          </p:nvPr>
        </p:nvSpPr>
        <p:spPr/>
        <p:txBody>
          <a:bodyPr/>
          <a:lstStyle/>
          <a:p>
            <a:r>
              <a:rPr lang="en-GB" dirty="0"/>
              <a:t>The greater purpose of the cavalry</a:t>
            </a:r>
          </a:p>
        </p:txBody>
      </p:sp>
      <p:sp>
        <p:nvSpPr>
          <p:cNvPr id="3" name="Text Placeholder 2">
            <a:extLst>
              <a:ext uri="{FF2B5EF4-FFF2-40B4-BE49-F238E27FC236}">
                <a16:creationId xmlns:a16="http://schemas.microsoft.com/office/drawing/2014/main" id="{12E19478-7279-4954-A19A-87DBA16DFF6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93530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AB63E-A8AE-414C-8928-381697CBE67D}"/>
              </a:ext>
            </a:extLst>
          </p:cNvPr>
          <p:cNvSpPr>
            <a:spLocks noGrp="1"/>
          </p:cNvSpPr>
          <p:nvPr>
            <p:ph type="title"/>
          </p:nvPr>
        </p:nvSpPr>
        <p:spPr/>
        <p:txBody>
          <a:bodyPr/>
          <a:lstStyle/>
          <a:p>
            <a:r>
              <a:rPr lang="en-GB" dirty="0"/>
              <a:t>CAVALRY Uses in non-wartime.</a:t>
            </a:r>
          </a:p>
        </p:txBody>
      </p:sp>
      <p:sp>
        <p:nvSpPr>
          <p:cNvPr id="3" name="Content Placeholder 2">
            <a:extLst>
              <a:ext uri="{FF2B5EF4-FFF2-40B4-BE49-F238E27FC236}">
                <a16:creationId xmlns:a16="http://schemas.microsoft.com/office/drawing/2014/main" id="{1F5269D7-FBB9-4D7D-91EA-1E0611B3DF5D}"/>
              </a:ext>
            </a:extLst>
          </p:cNvPr>
          <p:cNvSpPr>
            <a:spLocks noGrp="1"/>
          </p:cNvSpPr>
          <p:nvPr>
            <p:ph idx="1"/>
          </p:nvPr>
        </p:nvSpPr>
        <p:spPr/>
        <p:txBody>
          <a:bodyPr/>
          <a:lstStyle/>
          <a:p>
            <a:r>
              <a:rPr lang="en-GB" dirty="0"/>
              <a:t>In non-wartime Xenophon, in the cavalry commander, states that the Athenian cavalry were seen as a status symbol, whom exemplified the military strength and power of Athens.</a:t>
            </a:r>
          </a:p>
          <a:p>
            <a:r>
              <a:rPr lang="en-GB" dirty="0"/>
              <a:t>They were also utilised as an effective response force that could harass enemy forces.</a:t>
            </a:r>
          </a:p>
          <a:p>
            <a:r>
              <a:rPr lang="en-GB" b="1" dirty="0"/>
              <a:t>During the parade at the Lyceum</a:t>
            </a:r>
            <a:r>
              <a:rPr lang="en-GB" dirty="0"/>
              <a:t>, before the javelin-throwing, the right way is to ride in two divisions in line of battle, each division consisting of five regiments with its commander at the head and the colonels; and the line should be so extended that the whole breadth of the course will be covered. Xen. Hip. 3.7</a:t>
            </a:r>
          </a:p>
          <a:p>
            <a:endParaRPr lang="en-GB" dirty="0"/>
          </a:p>
          <a:p>
            <a:endParaRPr lang="en-GB" dirty="0"/>
          </a:p>
        </p:txBody>
      </p:sp>
    </p:spTree>
    <p:extLst>
      <p:ext uri="{BB962C8B-B14F-4D97-AF65-F5344CB8AC3E}">
        <p14:creationId xmlns:p14="http://schemas.microsoft.com/office/powerpoint/2010/main" val="2868951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E7E96-A8F6-4253-9028-95642F3449E4}"/>
              </a:ext>
            </a:extLst>
          </p:cNvPr>
          <p:cNvSpPr>
            <a:spLocks noGrp="1"/>
          </p:cNvSpPr>
          <p:nvPr>
            <p:ph type="title"/>
          </p:nvPr>
        </p:nvSpPr>
        <p:spPr/>
        <p:txBody>
          <a:bodyPr/>
          <a:lstStyle/>
          <a:p>
            <a:r>
              <a:rPr lang="en-GB" dirty="0"/>
              <a:t>Evidence from the Olympiad</a:t>
            </a:r>
          </a:p>
        </p:txBody>
      </p:sp>
      <p:sp>
        <p:nvSpPr>
          <p:cNvPr id="3" name="Content Placeholder 2">
            <a:extLst>
              <a:ext uri="{FF2B5EF4-FFF2-40B4-BE49-F238E27FC236}">
                <a16:creationId xmlns:a16="http://schemas.microsoft.com/office/drawing/2014/main" id="{76A4870E-8350-4AFD-86CE-32BF2ACDD510}"/>
              </a:ext>
            </a:extLst>
          </p:cNvPr>
          <p:cNvSpPr>
            <a:spLocks noGrp="1"/>
          </p:cNvSpPr>
          <p:nvPr>
            <p:ph idx="1"/>
          </p:nvPr>
        </p:nvSpPr>
        <p:spPr/>
        <p:txBody>
          <a:bodyPr>
            <a:normAutofit fontScale="92500"/>
          </a:bodyPr>
          <a:lstStyle/>
          <a:p>
            <a:r>
              <a:rPr lang="en-GB" dirty="0"/>
              <a:t>Because horses were seen as a status symbol. In the Olympics, horse races (</a:t>
            </a:r>
            <a:r>
              <a:rPr lang="en-GB" dirty="0" err="1"/>
              <a:t>Tethrippon</a:t>
            </a:r>
            <a:r>
              <a:rPr lang="en-GB" dirty="0"/>
              <a:t>) were often won by wealthy tyrants, such as </a:t>
            </a:r>
            <a:r>
              <a:rPr lang="en-GB" dirty="0" err="1"/>
              <a:t>Hieron</a:t>
            </a:r>
            <a:r>
              <a:rPr lang="en-GB" dirty="0"/>
              <a:t> of Syracuse and later even Phillip the Second of Macedon. This shows just how much of a status symbol they really were. There were even entire families of wealthy horse breeders, whom attempted to breed the fastest horses in the name of Athens. With Athenian general Alcibiades being a notable horse breeder, being descended from the </a:t>
            </a:r>
            <a:r>
              <a:rPr lang="en-GB" dirty="0" err="1"/>
              <a:t>Alcmaeonidae</a:t>
            </a:r>
            <a:r>
              <a:rPr lang="en-GB" dirty="0"/>
              <a:t> family, whom were wealthy horse breeders..</a:t>
            </a:r>
          </a:p>
          <a:p>
            <a:r>
              <a:rPr lang="en-GB" dirty="0"/>
              <a:t>‘</a:t>
            </a:r>
            <a:r>
              <a:rPr lang="en-GB" b="1" dirty="0"/>
              <a:t>His horse-breeding was famous</a:t>
            </a:r>
            <a:r>
              <a:rPr lang="en-GB" dirty="0"/>
              <a:t>, among other things, for the number of his racing-chariots. He was the only man, not excluding king, who ever entered at Olympia as many as seven.’ </a:t>
            </a:r>
            <a:r>
              <a:rPr lang="en-GB" dirty="0" err="1"/>
              <a:t>Plut</a:t>
            </a:r>
            <a:r>
              <a:rPr lang="en-GB" dirty="0"/>
              <a:t>. Alc. 11</a:t>
            </a:r>
          </a:p>
          <a:p>
            <a:endParaRPr lang="en-GB" dirty="0"/>
          </a:p>
        </p:txBody>
      </p:sp>
    </p:spTree>
    <p:extLst>
      <p:ext uri="{BB962C8B-B14F-4D97-AF65-F5344CB8AC3E}">
        <p14:creationId xmlns:p14="http://schemas.microsoft.com/office/powerpoint/2010/main" val="6515435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26EAE-3DC2-4C96-B08B-2DAB2ED3A53F}"/>
              </a:ext>
            </a:extLst>
          </p:cNvPr>
          <p:cNvSpPr>
            <a:spLocks noGrp="1"/>
          </p:cNvSpPr>
          <p:nvPr>
            <p:ph type="title"/>
          </p:nvPr>
        </p:nvSpPr>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8307556D-605E-40F6-A1AB-F99E9062C67C}"/>
              </a:ext>
            </a:extLst>
          </p:cNvPr>
          <p:cNvSpPr>
            <a:spLocks noGrp="1"/>
          </p:cNvSpPr>
          <p:nvPr>
            <p:ph idx="1"/>
          </p:nvPr>
        </p:nvSpPr>
        <p:spPr/>
        <p:txBody>
          <a:bodyPr>
            <a:normAutofit/>
          </a:bodyPr>
          <a:lstStyle/>
          <a:p>
            <a:r>
              <a:rPr lang="en-GB" dirty="0"/>
              <a:t>In Summation,  Athenian cavalry had:</a:t>
            </a:r>
          </a:p>
          <a:p>
            <a:pPr lvl="1"/>
            <a:r>
              <a:rPr lang="en-GB" dirty="0"/>
              <a:t> Good morale and discipline, since they were always drawn from the upper echelons they were unlikely to rout easily since they would lose all of their status if they did.</a:t>
            </a:r>
          </a:p>
          <a:p>
            <a:pPr lvl="1"/>
            <a:r>
              <a:rPr lang="en-GB" dirty="0"/>
              <a:t>Weak in Melee.  Against an organised line of hoplites they would do little since they were simply not heavy enough to break their lines.</a:t>
            </a:r>
          </a:p>
          <a:p>
            <a:pPr lvl="1"/>
            <a:r>
              <a:rPr lang="en-GB" dirty="0"/>
              <a:t>However they were incredibly useful as a screening force and as a harassment force, as the campaigns of Pericles show.</a:t>
            </a:r>
          </a:p>
          <a:p>
            <a:pPr lvl="1"/>
            <a:r>
              <a:rPr lang="en-GB" dirty="0"/>
              <a:t>Therefore, perceptions of Athenian cavalry must be judged on their capacity to harass and screen and based on the evidence they did this rather well.</a:t>
            </a:r>
          </a:p>
        </p:txBody>
      </p:sp>
    </p:spTree>
    <p:extLst>
      <p:ext uri="{BB962C8B-B14F-4D97-AF65-F5344CB8AC3E}">
        <p14:creationId xmlns:p14="http://schemas.microsoft.com/office/powerpoint/2010/main" val="2164586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A84CB-2D63-4F14-BDB7-A611FF450AD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C5924893-991D-43EF-8019-F9903C94C1B2}"/>
              </a:ext>
            </a:extLst>
          </p:cNvPr>
          <p:cNvSpPr>
            <a:spLocks noGrp="1"/>
          </p:cNvSpPr>
          <p:nvPr>
            <p:ph idx="1"/>
          </p:nvPr>
        </p:nvSpPr>
        <p:spPr/>
        <p:txBody>
          <a:bodyPr>
            <a:normAutofit lnSpcReduction="10000"/>
          </a:bodyPr>
          <a:lstStyle/>
          <a:p>
            <a:r>
              <a:rPr lang="en-GB" dirty="0"/>
              <a:t>Herodotus. </a:t>
            </a:r>
            <a:r>
              <a:rPr lang="en-GB" i="1" dirty="0"/>
              <a:t>The Histories.</a:t>
            </a:r>
            <a:r>
              <a:rPr lang="en-GB" dirty="0"/>
              <a:t> A. D. Godley.  (trans). 1920. Cambridge. Harvard University Press.</a:t>
            </a:r>
          </a:p>
          <a:p>
            <a:r>
              <a:rPr lang="en-GB" dirty="0"/>
              <a:t>Plutarch. </a:t>
            </a:r>
            <a:r>
              <a:rPr lang="en-GB" i="1" dirty="0"/>
              <a:t>Life of Alcibiades. </a:t>
            </a:r>
            <a:r>
              <a:rPr lang="en-GB" dirty="0"/>
              <a:t>B. Perrin. (trans) Cambridge. MA. Harvard University Press.</a:t>
            </a:r>
          </a:p>
          <a:p>
            <a:r>
              <a:rPr lang="en-GB" dirty="0"/>
              <a:t>Thucydides. </a:t>
            </a:r>
            <a:r>
              <a:rPr lang="en-GB" i="1" dirty="0"/>
              <a:t>History of the Peloponnesian war.  </a:t>
            </a:r>
            <a:r>
              <a:rPr lang="en-GB" dirty="0"/>
              <a:t>T. Hobbes. (trans). 1843. </a:t>
            </a:r>
            <a:r>
              <a:rPr lang="en-GB" dirty="0" err="1"/>
              <a:t>Lodon</a:t>
            </a:r>
            <a:r>
              <a:rPr lang="en-GB" dirty="0"/>
              <a:t>. Bohn</a:t>
            </a:r>
          </a:p>
          <a:p>
            <a:r>
              <a:rPr lang="en-GB" dirty="0"/>
              <a:t>Xenophon.</a:t>
            </a:r>
            <a:r>
              <a:rPr lang="en-GB" i="1" dirty="0"/>
              <a:t> The Cavalry Commander.  </a:t>
            </a:r>
            <a:r>
              <a:rPr lang="en-GB" dirty="0"/>
              <a:t>E.C. Marchant. (trans). 1925. Harvard: Harvard University Press. </a:t>
            </a:r>
          </a:p>
          <a:p>
            <a:r>
              <a:rPr lang="en-GB" dirty="0"/>
              <a:t>Xenophon. </a:t>
            </a:r>
            <a:r>
              <a:rPr lang="en-GB" i="1" dirty="0"/>
              <a:t>Hellenica. </a:t>
            </a:r>
            <a:r>
              <a:rPr lang="en-GB" dirty="0"/>
              <a:t>C. L. Brownson. (trans). 1918. London: William Heinemann. </a:t>
            </a:r>
          </a:p>
          <a:p>
            <a:r>
              <a:rPr lang="en-GB" dirty="0"/>
              <a:t>Xenophon. </a:t>
            </a:r>
            <a:r>
              <a:rPr lang="en-GB" i="1" dirty="0"/>
              <a:t>Anabasis. </a:t>
            </a:r>
            <a:r>
              <a:rPr lang="en-GB" dirty="0"/>
              <a:t>C. L. Brownson. (trans). 1918. London: William Heinemann. </a:t>
            </a:r>
          </a:p>
          <a:p>
            <a:endParaRPr lang="en-GB" dirty="0"/>
          </a:p>
        </p:txBody>
      </p:sp>
    </p:spTree>
    <p:extLst>
      <p:ext uri="{BB962C8B-B14F-4D97-AF65-F5344CB8AC3E}">
        <p14:creationId xmlns:p14="http://schemas.microsoft.com/office/powerpoint/2010/main" val="639381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19FC8-D3E4-4C41-9B0A-A64A94746543}"/>
              </a:ext>
            </a:extLst>
          </p:cNvPr>
          <p:cNvSpPr>
            <a:spLocks noGrp="1"/>
          </p:cNvSpPr>
          <p:nvPr>
            <p:ph type="title"/>
          </p:nvPr>
        </p:nvSpPr>
        <p:spPr/>
        <p:txBody>
          <a:bodyPr/>
          <a:lstStyle/>
          <a:p>
            <a:r>
              <a:rPr lang="en-GB" dirty="0"/>
              <a:t>Modern Historians:</a:t>
            </a:r>
          </a:p>
        </p:txBody>
      </p:sp>
      <p:sp>
        <p:nvSpPr>
          <p:cNvPr id="3" name="Content Placeholder 2">
            <a:extLst>
              <a:ext uri="{FF2B5EF4-FFF2-40B4-BE49-F238E27FC236}">
                <a16:creationId xmlns:a16="http://schemas.microsoft.com/office/drawing/2014/main" id="{E43A72B3-859B-4231-902B-7543EB09CA16}"/>
              </a:ext>
            </a:extLst>
          </p:cNvPr>
          <p:cNvSpPr>
            <a:spLocks noGrp="1"/>
          </p:cNvSpPr>
          <p:nvPr>
            <p:ph idx="1"/>
          </p:nvPr>
        </p:nvSpPr>
        <p:spPr>
          <a:xfrm>
            <a:off x="1451579" y="1853754"/>
            <a:ext cx="9603275" cy="3612591"/>
          </a:xfrm>
        </p:spPr>
        <p:txBody>
          <a:bodyPr>
            <a:normAutofit fontScale="77500" lnSpcReduction="20000"/>
          </a:bodyPr>
          <a:lstStyle/>
          <a:p>
            <a:pPr marL="0" indent="0">
              <a:buNone/>
            </a:pPr>
            <a:endParaRPr lang="it-IT" dirty="0"/>
          </a:p>
          <a:p>
            <a:r>
              <a:rPr lang="it-IT" dirty="0"/>
              <a:t>Gaebel. R. E. </a:t>
            </a:r>
            <a:r>
              <a:rPr lang="en-GB" i="1" dirty="0"/>
              <a:t>Cavalry Operations in the Ancient Greek World. </a:t>
            </a:r>
            <a:r>
              <a:rPr lang="en-GB" dirty="0"/>
              <a:t>Norman. University of Oklahoma Press</a:t>
            </a:r>
          </a:p>
          <a:p>
            <a:r>
              <a:rPr lang="it-IT" dirty="0"/>
              <a:t>Hanson. V. D. 2005. </a:t>
            </a:r>
            <a:r>
              <a:rPr lang="it-IT" i="1" dirty="0"/>
              <a:t>A War like no other. </a:t>
            </a:r>
            <a:r>
              <a:rPr lang="it-IT" dirty="0"/>
              <a:t>London: Meuthen LTD</a:t>
            </a:r>
          </a:p>
          <a:p>
            <a:r>
              <a:rPr lang="it-IT" dirty="0"/>
              <a:t>Hornblower. S. 2011. </a:t>
            </a:r>
            <a:r>
              <a:rPr lang="it-IT" i="1" dirty="0"/>
              <a:t>The Greek World. 479-323 BC. </a:t>
            </a:r>
            <a:r>
              <a:rPr lang="it-IT" dirty="0"/>
              <a:t>London: Blackwell</a:t>
            </a:r>
          </a:p>
          <a:p>
            <a:r>
              <a:rPr lang="it-IT" dirty="0"/>
              <a:t>Hunter, J. H. 2005. 'Pericles' Cavalry Strategy', </a:t>
            </a:r>
            <a:r>
              <a:rPr lang="it-IT" i="1" dirty="0"/>
              <a:t>Quaderni Urbinati di Cultura Classica</a:t>
            </a:r>
            <a:r>
              <a:rPr lang="it-IT" dirty="0"/>
              <a:t>, 81, 3, 101-108.</a:t>
            </a:r>
          </a:p>
          <a:p>
            <a:r>
              <a:rPr lang="it-IT" dirty="0"/>
              <a:t>Kinzl. K.H. 2010. </a:t>
            </a:r>
            <a:r>
              <a:rPr lang="it-IT" i="1" dirty="0"/>
              <a:t>A Companion to the Greek World. </a:t>
            </a:r>
            <a:r>
              <a:rPr lang="it-IT" dirty="0"/>
              <a:t>London: Blackwell</a:t>
            </a:r>
            <a:endParaRPr lang="en-GB" dirty="0"/>
          </a:p>
          <a:p>
            <a:r>
              <a:rPr lang="en-GB" dirty="0"/>
              <a:t>MacInnes. J. 1911. The Athenian Cavalry in the Peloponnesian War and at Amphipolis. </a:t>
            </a:r>
            <a:r>
              <a:rPr lang="en-GB" i="1" dirty="0"/>
              <a:t>The Classical Review</a:t>
            </a:r>
            <a:r>
              <a:rPr lang="en-GB" dirty="0"/>
              <a:t>. 193-195.</a:t>
            </a:r>
            <a:endParaRPr lang="en-GB" i="1" dirty="0"/>
          </a:p>
          <a:p>
            <a:r>
              <a:rPr lang="en-GB" dirty="0" err="1"/>
              <a:t>Sidnell</a:t>
            </a:r>
            <a:r>
              <a:rPr lang="en-GB" dirty="0"/>
              <a:t>. P. 2006. </a:t>
            </a:r>
            <a:r>
              <a:rPr lang="en-GB" i="1" dirty="0"/>
              <a:t>Warhorse: Cavalry in Ancient Warfare.</a:t>
            </a:r>
            <a:r>
              <a:rPr lang="en-GB" dirty="0"/>
              <a:t> London: Continuum</a:t>
            </a:r>
          </a:p>
          <a:p>
            <a:r>
              <a:rPr lang="en-GB" dirty="0"/>
              <a:t>Van Wees. 2004. </a:t>
            </a:r>
            <a:r>
              <a:rPr lang="en-GB" i="1" dirty="0"/>
              <a:t>Greek Warfare. Myths and Realities. </a:t>
            </a:r>
            <a:r>
              <a:rPr lang="en-GB" dirty="0"/>
              <a:t>Bristol: Bristol Classical Press.</a:t>
            </a:r>
          </a:p>
          <a:p>
            <a:endParaRPr lang="en-GB" dirty="0"/>
          </a:p>
        </p:txBody>
      </p:sp>
    </p:spTree>
    <p:extLst>
      <p:ext uri="{BB962C8B-B14F-4D97-AF65-F5344CB8AC3E}">
        <p14:creationId xmlns:p14="http://schemas.microsoft.com/office/powerpoint/2010/main" val="707336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A5C90-63F5-4E2B-80C5-703AA20384B0}"/>
              </a:ext>
            </a:extLst>
          </p:cNvPr>
          <p:cNvSpPr>
            <a:spLocks noGrp="1"/>
          </p:cNvSpPr>
          <p:nvPr>
            <p:ph type="title"/>
          </p:nvPr>
        </p:nvSpPr>
        <p:spPr/>
        <p:txBody>
          <a:bodyPr/>
          <a:lstStyle/>
          <a:p>
            <a:r>
              <a:rPr lang="en-GB" dirty="0"/>
              <a:t>Picture references. In order of appearance</a:t>
            </a:r>
          </a:p>
        </p:txBody>
      </p:sp>
      <p:sp>
        <p:nvSpPr>
          <p:cNvPr id="3" name="Content Placeholder 2">
            <a:extLst>
              <a:ext uri="{FF2B5EF4-FFF2-40B4-BE49-F238E27FC236}">
                <a16:creationId xmlns:a16="http://schemas.microsoft.com/office/drawing/2014/main" id="{1AC5C993-DE70-44CD-ACF5-6ECBD5FBB73B}"/>
              </a:ext>
            </a:extLst>
          </p:cNvPr>
          <p:cNvSpPr>
            <a:spLocks noGrp="1"/>
          </p:cNvSpPr>
          <p:nvPr>
            <p:ph idx="1"/>
          </p:nvPr>
        </p:nvSpPr>
        <p:spPr/>
        <p:txBody>
          <a:bodyPr/>
          <a:lstStyle/>
          <a:p>
            <a:r>
              <a:rPr lang="en-GB" dirty="0">
                <a:hlinkClick r:id="rId2"/>
              </a:rPr>
              <a:t>https://www.metmuseum.org/toah/hd/gwar/hd_gwar.htm</a:t>
            </a:r>
            <a:endParaRPr lang="en-GB" dirty="0"/>
          </a:p>
          <a:p>
            <a:r>
              <a:rPr lang="en-GB" dirty="0">
                <a:hlinkClick r:id="rId3"/>
              </a:rPr>
              <a:t>https://www.pinterest.com/pin/330099847669472393/</a:t>
            </a:r>
          </a:p>
          <a:p>
            <a:r>
              <a:rPr lang="en-GB" dirty="0">
                <a:hlinkClick r:id="rId3"/>
              </a:rPr>
              <a:t>https://upload.wikimedia.org/wikipedia/commons/thumb/7/7b/Amphora_warrior_departure_Louvre_F12.jpg/300px-Amphora_warrior_departure_Louvre_F12.jpg</a:t>
            </a:r>
            <a:endParaRPr lang="en-GB" dirty="0"/>
          </a:p>
          <a:p>
            <a:r>
              <a:rPr lang="en-GB" dirty="0"/>
              <a:t>http://www.visitgreece.gr/en/nature/mountains</a:t>
            </a:r>
          </a:p>
        </p:txBody>
      </p:sp>
    </p:spTree>
    <p:extLst>
      <p:ext uri="{BB962C8B-B14F-4D97-AF65-F5344CB8AC3E}">
        <p14:creationId xmlns:p14="http://schemas.microsoft.com/office/powerpoint/2010/main" val="350069955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3306</TotalTime>
  <Words>2694</Words>
  <Application>Microsoft Office PowerPoint</Application>
  <PresentationFormat>Widescreen</PresentationFormat>
  <Paragraphs>139</Paragraphs>
  <Slides>28</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What was the importance of Cavalry in Athenian armies and how useful were they in battle?</vt:lpstr>
      <vt:lpstr>Thesis</vt:lpstr>
      <vt:lpstr>The pervading consensus of Athenian Cavalry being weak</vt:lpstr>
      <vt:lpstr>Representations of Athenian Cavalry evidence</vt:lpstr>
      <vt:lpstr>Persian Influence.</vt:lpstr>
      <vt:lpstr>Cavalry comparisons </vt:lpstr>
      <vt:lpstr>The differences between Macedonian and Thessalian cavalry and Athenian Cavalry.</vt:lpstr>
      <vt:lpstr>Images of the different cavalry</vt:lpstr>
      <vt:lpstr>Xenophon’S INTRODUCTION TO the Cavalry Commander.</vt:lpstr>
      <vt:lpstr>The validity of Xenophon's evidence</vt:lpstr>
      <vt:lpstr>HOW TO USE CAVALRY ACCORDING TO XENoPHON</vt:lpstr>
      <vt:lpstr>Comparative views of Xenophon, herodotus and thUcydides on the use of Cavalry</vt:lpstr>
      <vt:lpstr>EFFECTIVENESS AND THE CAVALRY:   ‘THE mobile javelinmen.’</vt:lpstr>
      <vt:lpstr>Xenophon on the job of the cavalry</vt:lpstr>
      <vt:lpstr>Effective Athenian cavalry instances</vt:lpstr>
      <vt:lpstr>PowerPoint Presentation</vt:lpstr>
      <vt:lpstr>The success of Pericles.</vt:lpstr>
      <vt:lpstr>Instances when the hippeis were weak</vt:lpstr>
      <vt:lpstr>was THE ATHENIAN CAVALRY Weak?</vt:lpstr>
      <vt:lpstr>How effective was the Cavalry in melee.</vt:lpstr>
      <vt:lpstr>Mountainous Greece and its impact upon cavalry</vt:lpstr>
      <vt:lpstr>The greater purpose of the cavalry</vt:lpstr>
      <vt:lpstr>CAVALRY Uses in non-wartime.</vt:lpstr>
      <vt:lpstr>Evidence from the Olympiad</vt:lpstr>
      <vt:lpstr>conclusion</vt:lpstr>
      <vt:lpstr>Reference List</vt:lpstr>
      <vt:lpstr>Modern Historians:</vt:lpstr>
      <vt:lpstr>Picture references. In order of appearance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was the importance of Cavalry in Athenian armies and how useful were they in battle?</dc:title>
  <dc:creator>Liam Raybould</dc:creator>
  <cp:lastModifiedBy>Liam Raybould</cp:lastModifiedBy>
  <cp:revision>72</cp:revision>
  <dcterms:created xsi:type="dcterms:W3CDTF">2018-05-14T15:23:08Z</dcterms:created>
  <dcterms:modified xsi:type="dcterms:W3CDTF">2018-05-22T21:15:53Z</dcterms:modified>
</cp:coreProperties>
</file>