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57" r:id="rId4"/>
    <p:sldId id="259" r:id="rId5"/>
    <p:sldId id="260" r:id="rId6"/>
    <p:sldId id="265" r:id="rId7"/>
    <p:sldId id="261" r:id="rId8"/>
    <p:sldId id="264" r:id="rId9"/>
    <p:sldId id="262" r:id="rId10"/>
    <p:sldId id="263" r:id="rId11"/>
    <p:sldId id="25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>
        <p:scale>
          <a:sx n="75" d="100"/>
          <a:sy n="75" d="100"/>
        </p:scale>
        <p:origin x="540" y="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C89F31-EE52-4823-866C-1854205A5A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7473EA-833D-4290-86E1-460D39C6C4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5DEBEB-F50E-452D-A7CC-FC054B3A30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9CA86-2BAB-4552-8D82-85E8CE3F5082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BF7B45-5B0B-4DA4-96F2-CA5AC44AB1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34640F-8BB8-4893-B5CA-FE43B7D66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CCEFE-9241-4EF0-83B1-4408E4C4D1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831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2754FC-95D9-4D30-8842-2A90D1C4D9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3652AE-DA82-4A67-A03A-9A60470FCC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335735-F039-47D4-8A87-C225156FE0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9CA86-2BAB-4552-8D82-85E8CE3F5082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F8C7E4-4177-404F-AB84-2468F08055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2BB8C1-EF33-44B9-A5C6-1A88A088EF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CCEFE-9241-4EF0-83B1-4408E4C4D1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53437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D7DBF3-477A-4F73-919D-7DDB6D604B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EF7C9E-26E2-4134-824B-994A2D0BE0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FF2233-DC10-4EEE-9A18-C0B8D5CF5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9CA86-2BAB-4552-8D82-85E8CE3F5082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CD3BB3-8E89-4958-8335-E7B449D5A7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D6E9DF-2B17-4440-8AC9-9CED07F694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CCEFE-9241-4EF0-83B1-4408E4C4D1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7872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67F8F4-0D83-4A83-905C-E9DA0E01D2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B867B6-2895-41AE-83F3-92213E7900D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62D09B-2BD4-4B3D-9836-41855F5A27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FCF7FC-4299-4161-8EDF-6B4AE4CE6C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9CA86-2BAB-4552-8D82-85E8CE3F5082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2D4943-495D-4EF0-ADBC-910A706E20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90DE20-4311-4748-A6A8-6CD0363581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CCEFE-9241-4EF0-83B1-4408E4C4D1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6268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43251A-CD47-43BA-9B4D-7B05CF2E05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84339C-8A10-4256-8F62-787E9D82CE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D66085-1854-4E86-9424-CC45390EB7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6DEFF2-C942-4189-A7A2-654B73C0CF0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ADC664C-5E99-458A-9C76-AADC48AFB65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1910315-0EC2-4CCC-9BE5-8BBF34FFC1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9CA86-2BAB-4552-8D82-85E8CE3F5082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B7FC8C0-C5BD-4257-B8FB-3371EE6769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F0C105-067A-4C36-9F7B-3354077D4B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CCEFE-9241-4EF0-83B1-4408E4C4D1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65851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14032D-1103-4A51-A20F-1403494DD0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80B32BC-0EEF-4DCE-8BA9-205C2C0710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9CA86-2BAB-4552-8D82-85E8CE3F5082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FCF825-4471-4E2D-8238-0D570AF82A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27B812-7489-462E-A049-F036AC5921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CCEFE-9241-4EF0-83B1-4408E4C4D1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9024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F9C104C-D25A-46C5-ADF2-D8184703D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9CA86-2BAB-4552-8D82-85E8CE3F5082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44FF8EA-0947-4994-97CA-236F517796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50A83A-F44E-4907-9246-A98DD372D2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CCEFE-9241-4EF0-83B1-4408E4C4D1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5171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4F452-BF3E-4473-8FB4-FA9F667301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7E2ED8-4C84-4998-B857-CBE466768F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187687-CB22-4E08-9EA1-84DC2C357C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655DC2-1985-4281-803E-A522F2D6F6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9CA86-2BAB-4552-8D82-85E8CE3F5082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CEA94F-5819-4BC7-A401-87984937E0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80881A-3436-449E-8E39-BED6BB995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CCEFE-9241-4EF0-83B1-4408E4C4D1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44739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B7AA01-2704-4789-B4B3-45CBA01856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4A68970-F914-4069-A6D6-54F403A324E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17DBBFA-C7D2-4137-AB9C-1961145B48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264C35-072D-4511-8519-B73114BCF6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9CA86-2BAB-4552-8D82-85E8CE3F5082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FED6CE-FA68-4739-A828-43A67F922A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58EA81-6A53-45E6-8E8D-F57E206D24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CCEFE-9241-4EF0-83B1-4408E4C4D1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901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24E73-CDA0-48E9-993E-1C1C65F30D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BC96F3-1A1E-4B29-8DDD-A5E4BE5C92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50E149-9DDE-43F7-8785-74FB5DC250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9CA86-2BAB-4552-8D82-85E8CE3F5082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1499FB-BCD5-4209-A48E-334E48612B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FA802F-7ECE-4ED7-B254-0BD1FDA855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CCEFE-9241-4EF0-83B1-4408E4C4D1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40871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64D51AB-253F-406F-ADE1-FD05C94579A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0BC1C1-EA5D-49F3-BB6F-3816667189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2A8E88-CBCF-4E02-B575-2DAEFE1C87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F9CA86-2BAB-4552-8D82-85E8CE3F5082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1B1184-3638-4F47-842D-9D2A87A75B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0D1DEE-4DA0-4720-B608-1CAD5AA09D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CCEFE-9241-4EF0-83B1-4408E4C4D1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04688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10">
          <a:fgClr>
            <a:srgbClr val="FFFF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BF27E16-0A57-47AF-A2D1-B337589D20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4CE99F-2BC4-4CF5-96BC-D4EB0D7477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C181EE-6456-453D-B442-FA44EA4FDB2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F9CA86-2BAB-4552-8D82-85E8CE3F5082}" type="datetimeFigureOut">
              <a:rPr lang="en-GB" smtClean="0"/>
              <a:t>08/05/2018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528674-1892-4AF7-9EB5-102AA4F8513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8224C7-6EC3-44F3-A563-DC7F963FCD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1CCEFE-9241-4EF0-83B1-4408E4C4D1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4544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best-friends-girls-friendship-381984/" TargetMode="External"/><Relationship Id="rId2" Type="http://schemas.openxmlformats.org/officeDocument/2006/relationships/hyperlink" Target="https://pixabay.com/en/smile-person-family-sister-girl-2040470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hutterstock.com/image-photo/sad-boy-home-unhappy-child-emotions-268932332?irgwc=1&amp;utm_medium=Affiliate&amp;utm_campaign=Kratochvil&amp;utm_source=39150&amp;utm_ter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862D1-D3EB-4F9B-855C-AFD56F89B19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Social Constructionism </a:t>
            </a:r>
          </a:p>
        </p:txBody>
      </p:sp>
    </p:spTree>
    <p:extLst>
      <p:ext uri="{BB962C8B-B14F-4D97-AF65-F5344CB8AC3E}">
        <p14:creationId xmlns:p14="http://schemas.microsoft.com/office/powerpoint/2010/main" val="28476728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0D948A-7CF3-4A4B-B079-D6A4B525EF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92BCBA-2106-406E-B248-64EA4F85FD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social constructionism </a:t>
            </a:r>
          </a:p>
          <a:p>
            <a:r>
              <a:rPr lang="en-GB" dirty="0"/>
              <a:t>The origins of Social Constructionism </a:t>
            </a:r>
          </a:p>
          <a:p>
            <a:r>
              <a:rPr lang="en-GB" dirty="0"/>
              <a:t>Language </a:t>
            </a:r>
          </a:p>
          <a:p>
            <a:r>
              <a:rPr lang="en-GB" dirty="0"/>
              <a:t>Personality </a:t>
            </a:r>
          </a:p>
          <a:p>
            <a:r>
              <a:rPr lang="en-GB" dirty="0"/>
              <a:t>Health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44467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106C99-3411-4349-B78C-EC4128409E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social constructionism?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EE817B-D01E-4732-8C9E-47D86D4229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Criticises taken for granted knowledge  </a:t>
            </a:r>
          </a:p>
          <a:p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Believes that our knowledge depends on history and culture</a:t>
            </a:r>
          </a:p>
          <a:p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Believes that knowledge comes from social interactions </a:t>
            </a:r>
          </a:p>
          <a:p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Believes that knowledge can take on many different forms and therefore bring about many social constructions of the world which come with different social actions performed by human beings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1500" dirty="0"/>
              <a:t>(Burr, 2003)</a:t>
            </a:r>
          </a:p>
        </p:txBody>
      </p:sp>
    </p:spTree>
    <p:extLst>
      <p:ext uri="{BB962C8B-B14F-4D97-AF65-F5344CB8AC3E}">
        <p14:creationId xmlns:p14="http://schemas.microsoft.com/office/powerpoint/2010/main" val="30374732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B6549-3817-402F-8E91-0701C6DCC1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did it come from?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EAB32-5025-46AB-9FCD-E6A2F09E9F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Postmodernism </a:t>
            </a:r>
            <a:endParaRPr lang="en-GB" sz="1400" dirty="0"/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Kant, Nietzsche </a:t>
            </a:r>
            <a:r>
              <a:rPr lang="en-GB" dirty="0"/>
              <a:t>and Marx </a:t>
            </a:r>
            <a:r>
              <a:rPr lang="en-GB" sz="1400" dirty="0"/>
              <a:t>(Burr, 2003)</a:t>
            </a:r>
          </a:p>
          <a:p>
            <a:r>
              <a:rPr lang="en-GB" dirty="0"/>
              <a:t>Jacques Derrida </a:t>
            </a:r>
            <a:r>
              <a:rPr lang="en-GB" i="1" dirty="0"/>
              <a:t>Deconstructionist theory </a:t>
            </a:r>
          </a:p>
          <a:p>
            <a:r>
              <a:rPr lang="en-GB" dirty="0"/>
              <a:t>Knowledge and human interests (1971) Jurgen Habermas  </a:t>
            </a:r>
            <a:r>
              <a:rPr lang="en-GB" sz="1400" dirty="0"/>
              <a:t>(</a:t>
            </a:r>
            <a:r>
              <a:rPr lang="en-GB" sz="1400" dirty="0" err="1"/>
              <a:t>Gergen</a:t>
            </a:r>
            <a:r>
              <a:rPr lang="en-GB" sz="1400" dirty="0"/>
              <a:t>, 2009)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Social psychology as history (1973)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Gergen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400" dirty="0"/>
              <a:t>(Burr, 2003) </a:t>
            </a:r>
            <a:endParaRPr lang="en-GB" sz="14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i="1" dirty="0"/>
              <a:t>The social construction of reality (1966)</a:t>
            </a:r>
            <a:r>
              <a:rPr lang="en-GB" dirty="0"/>
              <a:t> Berger and Luckman </a:t>
            </a:r>
          </a:p>
          <a:p>
            <a:r>
              <a:rPr lang="en-GB" i="1" dirty="0"/>
              <a:t>The structure of Scientific Revolutions </a:t>
            </a:r>
            <a:r>
              <a:rPr lang="en-GB" dirty="0"/>
              <a:t>(1962) Thomas Kuhn</a:t>
            </a:r>
          </a:p>
          <a:p>
            <a:r>
              <a:rPr lang="en-GB" i="1" dirty="0"/>
              <a:t>Ideology and utopia </a:t>
            </a:r>
            <a:r>
              <a:rPr lang="en-GB" dirty="0"/>
              <a:t>(1951) Karl Mannheim </a:t>
            </a:r>
          </a:p>
          <a:p>
            <a:r>
              <a:rPr lang="en-GB" i="1" dirty="0"/>
              <a:t>The Idea of a Social Science </a:t>
            </a:r>
            <a:r>
              <a:rPr lang="en-GB" dirty="0"/>
              <a:t>(1946) Peter Winch </a:t>
            </a:r>
          </a:p>
          <a:p>
            <a:r>
              <a:rPr lang="en-GB" i="1" dirty="0"/>
              <a:t>Genesis and development of a scientific fact </a:t>
            </a:r>
            <a:r>
              <a:rPr lang="en-GB" dirty="0"/>
              <a:t>(1935) Ludwig Fleck </a:t>
            </a:r>
            <a:r>
              <a:rPr lang="en-GB" sz="1300" dirty="0"/>
              <a:t>(</a:t>
            </a:r>
            <a:r>
              <a:rPr lang="en-GB" sz="1300" dirty="0" err="1"/>
              <a:t>Gergen</a:t>
            </a:r>
            <a:r>
              <a:rPr lang="en-GB" sz="1300" dirty="0"/>
              <a:t>, 2009)</a:t>
            </a:r>
          </a:p>
          <a:p>
            <a:r>
              <a:rPr lang="en-GB" dirty="0"/>
              <a:t>Symbolic interactionism theory (1934) Mead </a:t>
            </a:r>
            <a:r>
              <a:rPr lang="en-GB" sz="1400" dirty="0"/>
              <a:t>(Burr, 2004)</a:t>
            </a:r>
          </a:p>
          <a:p>
            <a:pPr marL="0" indent="0">
              <a:buNone/>
            </a:pPr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22958035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A0CD4-A29B-4A06-AE92-78872BC20C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Language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1026E8-AFE6-46C6-8CB6-0EA70F6517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3000" dirty="0"/>
              <a:t>It is language that makes us who we </a:t>
            </a:r>
          </a:p>
          <a:p>
            <a:pPr marL="0" indent="0">
              <a:buNone/>
            </a:pPr>
            <a:r>
              <a:rPr lang="en-GB" sz="3000" dirty="0"/>
              <a:t>are.</a:t>
            </a:r>
          </a:p>
          <a:p>
            <a:pPr marL="0" indent="0">
              <a:buNone/>
            </a:pPr>
            <a:endParaRPr lang="en-GB" sz="3000" dirty="0"/>
          </a:p>
          <a:p>
            <a:pPr marL="0" indent="0">
              <a:buNone/>
            </a:pPr>
            <a:r>
              <a:rPr lang="en-GB" sz="3000" dirty="0"/>
              <a:t>The concepts we have are made </a:t>
            </a:r>
          </a:p>
          <a:p>
            <a:pPr marL="0" indent="0">
              <a:buNone/>
            </a:pPr>
            <a:r>
              <a:rPr lang="en-GB" sz="3000" dirty="0"/>
              <a:t>possible by language, not the other </a:t>
            </a:r>
          </a:p>
          <a:p>
            <a:pPr marL="0" indent="0">
              <a:buNone/>
            </a:pPr>
            <a:r>
              <a:rPr lang="en-GB" sz="3000" dirty="0"/>
              <a:t>way round.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1200" dirty="0"/>
              <a:t>(Burr, 2003)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79B194F-84E8-472F-A999-8BCFAA05F5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21287" y="467209"/>
            <a:ext cx="5604397" cy="371875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D66BF11-6CF9-4BC0-96CE-F6C9C6DF1959}"/>
              </a:ext>
            </a:extLst>
          </p:cNvPr>
          <p:cNvSpPr txBox="1"/>
          <p:nvPr/>
        </p:nvSpPr>
        <p:spPr>
          <a:xfrm>
            <a:off x="9638665" y="4288044"/>
            <a:ext cx="22870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(Unknown title, 2014)</a:t>
            </a:r>
          </a:p>
        </p:txBody>
      </p:sp>
    </p:spTree>
    <p:extLst>
      <p:ext uri="{BB962C8B-B14F-4D97-AF65-F5344CB8AC3E}">
        <p14:creationId xmlns:p14="http://schemas.microsoft.com/office/powerpoint/2010/main" val="27197973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103F27-7CFF-4218-8361-4096BF16D8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71061"/>
            <a:ext cx="10515600" cy="580590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Ferdinand de Saussure – </a:t>
            </a:r>
            <a:r>
              <a:rPr lang="en-GB" i="1" dirty="0"/>
              <a:t>A course in general linguistics </a:t>
            </a:r>
          </a:p>
          <a:p>
            <a:pPr marL="0" indent="0">
              <a:buNone/>
            </a:pPr>
            <a:r>
              <a:rPr lang="en-GB" i="1" dirty="0"/>
              <a:t>Semiotics </a:t>
            </a:r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dirty="0"/>
              <a:t>Signs have two sides to them:</a:t>
            </a:r>
          </a:p>
          <a:p>
            <a:pPr marL="0" indent="0">
              <a:buNone/>
            </a:pPr>
            <a:r>
              <a:rPr lang="en-GB" dirty="0"/>
              <a:t>The signified is the concept</a:t>
            </a:r>
          </a:p>
          <a:p>
            <a:pPr marL="0" indent="0">
              <a:buNone/>
            </a:pPr>
            <a:r>
              <a:rPr lang="en-GB" dirty="0"/>
              <a:t>The signifier is the word used to describe the concept.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link between the two is arbitrary </a:t>
            </a:r>
            <a:r>
              <a:rPr lang="en-GB" sz="1600" dirty="0"/>
              <a:t>(</a:t>
            </a:r>
            <a:r>
              <a:rPr lang="en-GB" sz="1600" dirty="0" err="1"/>
              <a:t>Gergen</a:t>
            </a:r>
            <a:r>
              <a:rPr lang="en-GB" sz="1600" dirty="0"/>
              <a:t>, 2009)</a:t>
            </a:r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0360503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A1F816-6A12-47FD-AE3D-934864EF21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58BD05-2555-492D-944B-E91ED908C4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11200" dirty="0"/>
              <a:t>Personality is not stable: we think, </a:t>
            </a:r>
          </a:p>
          <a:p>
            <a:pPr marL="0" indent="0">
              <a:buNone/>
            </a:pPr>
            <a:r>
              <a:rPr lang="en-GB" sz="11200" dirty="0"/>
              <a:t>behave and feel differently depending </a:t>
            </a:r>
          </a:p>
          <a:p>
            <a:pPr marL="0" indent="0">
              <a:buNone/>
            </a:pPr>
            <a:r>
              <a:rPr lang="en-GB" sz="11200" dirty="0"/>
              <a:t>on who we are with and the situation. </a:t>
            </a:r>
          </a:p>
          <a:p>
            <a:pPr marL="0" indent="0">
              <a:buNone/>
            </a:pPr>
            <a:r>
              <a:rPr lang="en-GB" sz="11200" dirty="0"/>
              <a:t>Social learning theorists- </a:t>
            </a:r>
          </a:p>
          <a:p>
            <a:pPr marL="0" indent="0">
              <a:buNone/>
            </a:pPr>
            <a:r>
              <a:rPr lang="en-GB" sz="11200" dirty="0"/>
              <a:t>Situation specificity of behaviour</a:t>
            </a:r>
          </a:p>
          <a:p>
            <a:pPr marL="0" indent="0">
              <a:buNone/>
            </a:pPr>
            <a:endParaRPr lang="en-GB" sz="11200" dirty="0"/>
          </a:p>
          <a:p>
            <a:pPr marL="0" indent="0">
              <a:buNone/>
            </a:pPr>
            <a:r>
              <a:rPr lang="en-GB" sz="11200" dirty="0"/>
              <a:t>Personality is not unified: our thoughts don’t always match our feelings or our actions</a:t>
            </a:r>
          </a:p>
          <a:p>
            <a:pPr marL="0" indent="0">
              <a:buNone/>
            </a:pPr>
            <a:endParaRPr lang="en-GB" sz="11200" dirty="0"/>
          </a:p>
          <a:p>
            <a:pPr marL="0" indent="0">
              <a:buNone/>
            </a:pPr>
            <a:r>
              <a:rPr lang="en-GB" sz="11200" dirty="0"/>
              <a:t>Personality is not inside us: If a person is alone, it is difficult to describe their personality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4800" dirty="0"/>
              <a:t>(Burr, 2003)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666002E-58A6-4647-B388-00E3CEB9C6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6672" y="681037"/>
            <a:ext cx="4572000" cy="304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8A47C1E-D3E6-4338-B40E-418952E97779}"/>
              </a:ext>
            </a:extLst>
          </p:cNvPr>
          <p:cNvSpPr txBox="1"/>
          <p:nvPr/>
        </p:nvSpPr>
        <p:spPr>
          <a:xfrm>
            <a:off x="7050157" y="3843130"/>
            <a:ext cx="4492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(Unknown title, 2014)</a:t>
            </a:r>
          </a:p>
        </p:txBody>
      </p:sp>
    </p:spTree>
    <p:extLst>
      <p:ext uri="{BB962C8B-B14F-4D97-AF65-F5344CB8AC3E}">
        <p14:creationId xmlns:p14="http://schemas.microsoft.com/office/powerpoint/2010/main" val="25831496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E228D7-B4F9-4A2C-AD42-BFAE948A38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91548"/>
            <a:ext cx="10515600" cy="5885415"/>
          </a:xfrm>
        </p:spPr>
        <p:txBody>
          <a:bodyPr>
            <a:normAutofit/>
          </a:bodyPr>
          <a:lstStyle/>
          <a:p>
            <a:r>
              <a:rPr lang="en-GB" dirty="0"/>
              <a:t>Some cultures don’t have the concept of personality to explain how we behave. 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Words have changed over time: </a:t>
            </a:r>
          </a:p>
          <a:p>
            <a:pPr marL="0" indent="0">
              <a:buNone/>
            </a:pPr>
            <a:r>
              <a:rPr lang="en-GB" dirty="0"/>
              <a:t>Ex. Verb “to love” </a:t>
            </a:r>
          </a:p>
          <a:p>
            <a:pPr marL="0" indent="0">
              <a:buNone/>
            </a:pPr>
            <a:r>
              <a:rPr lang="en-GB" dirty="0"/>
              <a:t>“ Let me love you for a minute” </a:t>
            </a:r>
          </a:p>
          <a:p>
            <a:pPr marL="0" indent="0">
              <a:buNone/>
            </a:pPr>
            <a:r>
              <a:rPr lang="en-GB" dirty="0"/>
              <a:t>“I hit her when I get angry…but I love her really”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1200" dirty="0"/>
              <a:t>(Burr, 2003) </a:t>
            </a:r>
          </a:p>
        </p:txBody>
      </p:sp>
    </p:spTree>
    <p:extLst>
      <p:ext uri="{BB962C8B-B14F-4D97-AF65-F5344CB8AC3E}">
        <p14:creationId xmlns:p14="http://schemas.microsoft.com/office/powerpoint/2010/main" val="42043893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6E2250-73E1-4A54-91AA-BDCA9AE053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F320B1-9065-492F-BDA9-C44F288D4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33378"/>
            <a:ext cx="10515600" cy="4643585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sz="5900" dirty="0"/>
              <a:t>The presence of disease does not </a:t>
            </a:r>
          </a:p>
          <a:p>
            <a:pPr marL="0" indent="0">
              <a:buNone/>
            </a:pPr>
            <a:r>
              <a:rPr lang="en-GB" sz="5900" dirty="0"/>
              <a:t>always make us ill </a:t>
            </a:r>
          </a:p>
          <a:p>
            <a:pPr marL="0" indent="0">
              <a:buNone/>
            </a:pPr>
            <a:r>
              <a:rPr lang="en-GB" sz="5900" dirty="0"/>
              <a:t>ex. A person may have a </a:t>
            </a:r>
          </a:p>
          <a:p>
            <a:pPr marL="0" indent="0">
              <a:buNone/>
            </a:pPr>
            <a:r>
              <a:rPr lang="en-GB" sz="5900" dirty="0"/>
              <a:t>condition for weeks, years… </a:t>
            </a:r>
          </a:p>
          <a:p>
            <a:pPr marL="0" indent="0">
              <a:buNone/>
            </a:pPr>
            <a:r>
              <a:rPr lang="en-GB" sz="5900" dirty="0"/>
              <a:t>but with no symptoms: </a:t>
            </a:r>
          </a:p>
          <a:p>
            <a:pPr marL="0" indent="0">
              <a:buNone/>
            </a:pPr>
            <a:r>
              <a:rPr lang="en-GB" sz="5900" dirty="0"/>
              <a:t>is a women who is unable to conceive ill?</a:t>
            </a:r>
          </a:p>
          <a:p>
            <a:pPr marL="0" indent="0">
              <a:buNone/>
            </a:pPr>
            <a:r>
              <a:rPr lang="en-GB" sz="5900" dirty="0"/>
              <a:t> </a:t>
            </a:r>
          </a:p>
          <a:p>
            <a:pPr marL="0" indent="0">
              <a:buNone/>
            </a:pPr>
            <a:endParaRPr lang="en-GB" sz="5900" dirty="0"/>
          </a:p>
          <a:p>
            <a:pPr marL="0" indent="0">
              <a:buNone/>
            </a:pPr>
            <a:r>
              <a:rPr lang="en-GB" sz="5900" dirty="0"/>
              <a:t>Study of working class women in Scotland </a:t>
            </a:r>
          </a:p>
          <a:p>
            <a:pPr marL="0" indent="0">
              <a:buNone/>
            </a:pPr>
            <a:r>
              <a:rPr lang="en-GB" sz="5900" dirty="0"/>
              <a:t>“Illness was not so much the experience of symptoms as the reaction to symptoms”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200" dirty="0"/>
              <a:t>(Burr, 2003)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D73A786-F7AB-408E-A8A7-0DC57545489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068"/>
          <a:stretch/>
        </p:blipFill>
        <p:spPr>
          <a:xfrm>
            <a:off x="6368409" y="365125"/>
            <a:ext cx="5365652" cy="358402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9F0C120-2CBD-4E94-A80E-F7B35F64290A}"/>
              </a:ext>
            </a:extLst>
          </p:cNvPr>
          <p:cNvSpPr txBox="1"/>
          <p:nvPr/>
        </p:nvSpPr>
        <p:spPr>
          <a:xfrm>
            <a:off x="6368409" y="3949148"/>
            <a:ext cx="53656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(Unknown title , unknown date) </a:t>
            </a:r>
          </a:p>
        </p:txBody>
      </p:sp>
    </p:spTree>
    <p:extLst>
      <p:ext uri="{BB962C8B-B14F-4D97-AF65-F5344CB8AC3E}">
        <p14:creationId xmlns:p14="http://schemas.microsoft.com/office/powerpoint/2010/main" val="17044943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EC03FC-DEF9-40BC-B787-4DF1FBE0DB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78296"/>
            <a:ext cx="10515600" cy="5898667"/>
          </a:xfrm>
        </p:spPr>
        <p:txBody>
          <a:bodyPr/>
          <a:lstStyle/>
          <a:p>
            <a:r>
              <a:rPr lang="en-GB" dirty="0"/>
              <a:t>Makin’s social model of disability: the disability does not belong to the person but to the environment they live in.</a:t>
            </a:r>
          </a:p>
          <a:p>
            <a:r>
              <a:rPr lang="en-GB" dirty="0"/>
              <a:t>The environment puts those with less power to a disadvantage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29617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DF0F3F-59B8-46FE-8AA9-0F18185540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53AA33-822E-4868-8B05-F80674BC4F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Burr, V. (2003) </a:t>
            </a:r>
            <a:r>
              <a:rPr lang="en-GB" i="1" dirty="0"/>
              <a:t>Social constructionism</a:t>
            </a:r>
            <a:r>
              <a:rPr lang="en-GB" dirty="0"/>
              <a:t>. Hove: Routledge. </a:t>
            </a:r>
          </a:p>
          <a:p>
            <a:pPr marL="0" indent="0">
              <a:buNone/>
            </a:pPr>
            <a:r>
              <a:rPr lang="en-GB" dirty="0" err="1"/>
              <a:t>Gergen</a:t>
            </a:r>
            <a:r>
              <a:rPr lang="en-GB" dirty="0"/>
              <a:t>, K. (2009) An Invitation to Social Construction, 2</a:t>
            </a:r>
            <a:r>
              <a:rPr lang="en-GB" baseline="30000" dirty="0"/>
              <a:t>nd</a:t>
            </a:r>
            <a:r>
              <a:rPr lang="en-GB" dirty="0"/>
              <a:t> edition. London: Sage. 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Pictures </a:t>
            </a:r>
          </a:p>
          <a:p>
            <a:pPr marL="0" indent="0">
              <a:buNone/>
            </a:pPr>
            <a:r>
              <a:rPr lang="en-GB" dirty="0" err="1"/>
              <a:t>BenFilm</a:t>
            </a:r>
            <a:r>
              <a:rPr lang="en-GB" dirty="0"/>
              <a:t> (2011) Smile person family sister girl portrait. Available at: </a:t>
            </a:r>
            <a:r>
              <a:rPr lang="en-GB" dirty="0">
                <a:hlinkClick r:id="rId2"/>
              </a:rPr>
              <a:t>https://pixabay.com/en/smile-person-family-sister-girl-2040470/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 err="1"/>
              <a:t>Cherylholt</a:t>
            </a:r>
            <a:r>
              <a:rPr lang="en-GB" dirty="0"/>
              <a:t> (2014) Best Friends Girls Friendship Sisters young. Available at: </a:t>
            </a:r>
            <a:r>
              <a:rPr lang="en-GB" dirty="0">
                <a:hlinkClick r:id="rId3"/>
              </a:rPr>
              <a:t>https://pixabay.com/en/best-friends-girls-friendship-381984/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 err="1"/>
              <a:t>Gladskikh</a:t>
            </a:r>
            <a:r>
              <a:rPr lang="en-GB" dirty="0"/>
              <a:t> Tatiana (date unknown) Sad boy at home. Unhappy child. Emotions stress at teenager. Available at: </a:t>
            </a:r>
            <a:r>
              <a:rPr lang="en-GB" dirty="0">
                <a:hlinkClick r:id="rId4"/>
              </a:rPr>
              <a:t>https://www.shutterstock.com/image-photo/sad-boy-home-unhappy-child-emotions-268932332?irgwc=1&amp;utm_medium=Affiliate&amp;utm_campaign=Kratochvil&amp;utm_source=39150&amp;utm_term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572564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2632</TotalTime>
  <Words>658</Words>
  <Application>Microsoft Office PowerPoint</Application>
  <PresentationFormat>Widescreen</PresentationFormat>
  <Paragraphs>96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Times New Roman</vt:lpstr>
      <vt:lpstr>Office Theme</vt:lpstr>
      <vt:lpstr>Social Constructionism </vt:lpstr>
      <vt:lpstr>Introduction </vt:lpstr>
      <vt:lpstr>What is social constructionism? </vt:lpstr>
      <vt:lpstr>Where did it come from?</vt:lpstr>
      <vt:lpstr>Language </vt:lpstr>
      <vt:lpstr>PowerPoint Presentation</vt:lpstr>
      <vt:lpstr>Personality</vt:lpstr>
      <vt:lpstr>PowerPoint Presentation</vt:lpstr>
      <vt:lpstr>Health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Social Constructionism</dc:title>
  <dc:creator>marty</dc:creator>
  <cp:lastModifiedBy>marty</cp:lastModifiedBy>
  <cp:revision>35</cp:revision>
  <dcterms:created xsi:type="dcterms:W3CDTF">2018-05-05T15:11:32Z</dcterms:created>
  <dcterms:modified xsi:type="dcterms:W3CDTF">2018-05-09T09:10:54Z</dcterms:modified>
</cp:coreProperties>
</file>