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7"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82BFA7-EFC9-4578-891D-F2C326F8CBA3}" v="32" dt="2019-03-06T14:52:22.4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varScale="1">
        <p:scale>
          <a:sx n="27" d="100"/>
          <a:sy n="27" d="100"/>
        </p:scale>
        <p:origin x="3372"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Wilcox" userId="1f8cba0927474d6f" providerId="LiveId" clId="{9F82BFA7-EFC9-4578-891D-F2C326F8CBA3}"/>
    <pc:docChg chg="undo custSel addSld delSld modSld">
      <pc:chgData name="Daniel Wilcox" userId="1f8cba0927474d6f" providerId="LiveId" clId="{9F82BFA7-EFC9-4578-891D-F2C326F8CBA3}" dt="2019-03-06T14:55:39.251" v="1582" actId="1037"/>
      <pc:docMkLst>
        <pc:docMk/>
      </pc:docMkLst>
      <pc:sldChg chg="del">
        <pc:chgData name="Daniel Wilcox" userId="1f8cba0927474d6f" providerId="LiveId" clId="{9F82BFA7-EFC9-4578-891D-F2C326F8CBA3}" dt="2019-03-06T13:16:26.070" v="1534" actId="2696"/>
        <pc:sldMkLst>
          <pc:docMk/>
          <pc:sldMk cId="1032727246" sldId="256"/>
        </pc:sldMkLst>
      </pc:sldChg>
      <pc:sldChg chg="addSp delSp modSp add">
        <pc:chgData name="Daniel Wilcox" userId="1f8cba0927474d6f" providerId="LiveId" clId="{9F82BFA7-EFC9-4578-891D-F2C326F8CBA3}" dt="2019-03-06T14:55:39.251" v="1582" actId="1037"/>
        <pc:sldMkLst>
          <pc:docMk/>
          <pc:sldMk cId="4216940189" sldId="257"/>
        </pc:sldMkLst>
        <pc:spChg chg="mod">
          <ac:chgData name="Daniel Wilcox" userId="1f8cba0927474d6f" providerId="LiveId" clId="{9F82BFA7-EFC9-4578-891D-F2C326F8CBA3}" dt="2019-03-05T21:01:03.829" v="1533" actId="1036"/>
          <ac:spMkLst>
            <pc:docMk/>
            <pc:sldMk cId="4216940189" sldId="257"/>
            <ac:spMk id="2" creationId="{AEC95ED4-D296-468C-ADEB-3D5F23D8447D}"/>
          </ac:spMkLst>
        </pc:spChg>
        <pc:spChg chg="del mod">
          <ac:chgData name="Daniel Wilcox" userId="1f8cba0927474d6f" providerId="LiveId" clId="{9F82BFA7-EFC9-4578-891D-F2C326F8CBA3}" dt="2019-03-04T12:19:58.366" v="130" actId="478"/>
          <ac:spMkLst>
            <pc:docMk/>
            <pc:sldMk cId="4216940189" sldId="257"/>
            <ac:spMk id="3" creationId="{8EC3BE29-B7F7-4486-BEB9-7DD66446873A}"/>
          </ac:spMkLst>
        </pc:spChg>
        <pc:spChg chg="add mod">
          <ac:chgData name="Daniel Wilcox" userId="1f8cba0927474d6f" providerId="LiveId" clId="{9F82BFA7-EFC9-4578-891D-F2C326F8CBA3}" dt="2019-03-05T20:56:39.254" v="1472" actId="1035"/>
          <ac:spMkLst>
            <pc:docMk/>
            <pc:sldMk cId="4216940189" sldId="257"/>
            <ac:spMk id="3" creationId="{D93E6E5A-ABE5-4AF7-A0C1-FF8B478EA63E}"/>
          </ac:spMkLst>
        </pc:spChg>
        <pc:spChg chg="add del">
          <ac:chgData name="Daniel Wilcox" userId="1f8cba0927474d6f" providerId="LiveId" clId="{9F82BFA7-EFC9-4578-891D-F2C326F8CBA3}" dt="2019-03-05T20:52:25.637" v="1360" actId="478"/>
          <ac:spMkLst>
            <pc:docMk/>
            <pc:sldMk cId="4216940189" sldId="257"/>
            <ac:spMk id="4" creationId="{7709ECF1-A8BF-486F-AEB5-DDDDCF6CC5E6}"/>
          </ac:spMkLst>
        </pc:spChg>
        <pc:spChg chg="add">
          <ac:chgData name="Daniel Wilcox" userId="1f8cba0927474d6f" providerId="LiveId" clId="{9F82BFA7-EFC9-4578-891D-F2C326F8CBA3}" dt="2019-03-04T12:12:54.471" v="1"/>
          <ac:spMkLst>
            <pc:docMk/>
            <pc:sldMk cId="4216940189" sldId="257"/>
            <ac:spMk id="4" creationId="{CACB512C-2C4A-4CA3-B651-E1A0618C58D1}"/>
          </ac:spMkLst>
        </pc:spChg>
        <pc:spChg chg="add mod">
          <ac:chgData name="Daniel Wilcox" userId="1f8cba0927474d6f" providerId="LiveId" clId="{9F82BFA7-EFC9-4578-891D-F2C326F8CBA3}" dt="2019-03-04T12:14:14.329" v="52" actId="1037"/>
          <ac:spMkLst>
            <pc:docMk/>
            <pc:sldMk cId="4216940189" sldId="257"/>
            <ac:spMk id="7" creationId="{B9815D08-491E-474C-BBBE-A750A7578A25}"/>
          </ac:spMkLst>
        </pc:spChg>
        <pc:spChg chg="add mod">
          <ac:chgData name="Daniel Wilcox" userId="1f8cba0927474d6f" providerId="LiveId" clId="{9F82BFA7-EFC9-4578-891D-F2C326F8CBA3}" dt="2019-03-05T20:53:15.069" v="1368" actId="14100"/>
          <ac:spMkLst>
            <pc:docMk/>
            <pc:sldMk cId="4216940189" sldId="257"/>
            <ac:spMk id="8" creationId="{A02A8BD4-72E6-4987-9DBD-5EE62FF946E8}"/>
          </ac:spMkLst>
        </pc:spChg>
        <pc:spChg chg="add mod">
          <ac:chgData name="Daniel Wilcox" userId="1f8cba0927474d6f" providerId="LiveId" clId="{9F82BFA7-EFC9-4578-891D-F2C326F8CBA3}" dt="2019-03-05T20:56:59.834" v="1473" actId="14100"/>
          <ac:spMkLst>
            <pc:docMk/>
            <pc:sldMk cId="4216940189" sldId="257"/>
            <ac:spMk id="9" creationId="{5BE0451F-8B0A-45DD-904B-AD7B5D2F8052}"/>
          </ac:spMkLst>
        </pc:spChg>
        <pc:spChg chg="add mod">
          <ac:chgData name="Daniel Wilcox" userId="1f8cba0927474d6f" providerId="LiveId" clId="{9F82BFA7-EFC9-4578-891D-F2C326F8CBA3}" dt="2019-03-05T20:57:04.074" v="1474" actId="14100"/>
          <ac:spMkLst>
            <pc:docMk/>
            <pc:sldMk cId="4216940189" sldId="257"/>
            <ac:spMk id="10" creationId="{4A20F683-2D57-43EF-9FE3-62D5597D1E3A}"/>
          </ac:spMkLst>
        </pc:spChg>
        <pc:spChg chg="add mod">
          <ac:chgData name="Daniel Wilcox" userId="1f8cba0927474d6f" providerId="LiveId" clId="{9F82BFA7-EFC9-4578-891D-F2C326F8CBA3}" dt="2019-03-05T20:55:54.509" v="1457" actId="13822"/>
          <ac:spMkLst>
            <pc:docMk/>
            <pc:sldMk cId="4216940189" sldId="257"/>
            <ac:spMk id="11" creationId="{3305C81B-AC54-4065-8C3B-1099E410AB0C}"/>
          </ac:spMkLst>
        </pc:spChg>
        <pc:spChg chg="add mod">
          <ac:chgData name="Daniel Wilcox" userId="1f8cba0927474d6f" providerId="LiveId" clId="{9F82BFA7-EFC9-4578-891D-F2C326F8CBA3}" dt="2019-03-05T20:55:24.073" v="1453" actId="1076"/>
          <ac:spMkLst>
            <pc:docMk/>
            <pc:sldMk cId="4216940189" sldId="257"/>
            <ac:spMk id="17" creationId="{328CDDE2-A12E-4EC2-BC63-ABBD122033B7}"/>
          </ac:spMkLst>
        </pc:spChg>
        <pc:picChg chg="add mod modCrop">
          <ac:chgData name="Daniel Wilcox" userId="1f8cba0927474d6f" providerId="LiveId" clId="{9F82BFA7-EFC9-4578-891D-F2C326F8CBA3}" dt="2019-03-04T12:13:49.228" v="12" actId="14100"/>
          <ac:picMkLst>
            <pc:docMk/>
            <pc:sldMk cId="4216940189" sldId="257"/>
            <ac:picMk id="5" creationId="{B8696FC7-B78E-459B-806D-AFD149282BF1}"/>
          </ac:picMkLst>
        </pc:picChg>
        <pc:picChg chg="add mod">
          <ac:chgData name="Daniel Wilcox" userId="1f8cba0927474d6f" providerId="LiveId" clId="{9F82BFA7-EFC9-4578-891D-F2C326F8CBA3}" dt="2019-03-04T12:13:25.417" v="6" actId="14100"/>
          <ac:picMkLst>
            <pc:docMk/>
            <pc:sldMk cId="4216940189" sldId="257"/>
            <ac:picMk id="6" creationId="{DDFB7204-06F4-4399-93B2-79E9B0931090}"/>
          </ac:picMkLst>
        </pc:picChg>
        <pc:picChg chg="add del mod modCrop">
          <ac:chgData name="Daniel Wilcox" userId="1f8cba0927474d6f" providerId="LiveId" clId="{9F82BFA7-EFC9-4578-891D-F2C326F8CBA3}" dt="2019-03-06T14:52:50.138" v="1571" actId="478"/>
          <ac:picMkLst>
            <pc:docMk/>
            <pc:sldMk cId="4216940189" sldId="257"/>
            <ac:picMk id="12" creationId="{DE7CE4EC-9D1B-4B8E-A6DE-5AA414326B24}"/>
          </ac:picMkLst>
        </pc:picChg>
        <pc:picChg chg="add del mod">
          <ac:chgData name="Daniel Wilcox" userId="1f8cba0927474d6f" providerId="LiveId" clId="{9F82BFA7-EFC9-4578-891D-F2C326F8CBA3}" dt="2019-03-05T20:24:18.180" v="839"/>
          <ac:picMkLst>
            <pc:docMk/>
            <pc:sldMk cId="4216940189" sldId="257"/>
            <ac:picMk id="12" creationId="{DF50620A-1C9D-440D-93B8-3D3EF8F9994E}"/>
          </ac:picMkLst>
        </pc:picChg>
        <pc:picChg chg="add mod">
          <ac:chgData name="Daniel Wilcox" userId="1f8cba0927474d6f" providerId="LiveId" clId="{9F82BFA7-EFC9-4578-891D-F2C326F8CBA3}" dt="2019-03-05T20:59:51.248" v="1503" actId="1036"/>
          <ac:picMkLst>
            <pc:docMk/>
            <pc:sldMk cId="4216940189" sldId="257"/>
            <ac:picMk id="13" creationId="{08D347B3-79CD-4CDD-9F60-22F3B1A99CC4}"/>
          </ac:picMkLst>
        </pc:picChg>
        <pc:picChg chg="add mod">
          <ac:chgData name="Daniel Wilcox" userId="1f8cba0927474d6f" providerId="LiveId" clId="{9F82BFA7-EFC9-4578-891D-F2C326F8CBA3}" dt="2019-03-05T20:51:45.985" v="1348" actId="1036"/>
          <ac:picMkLst>
            <pc:docMk/>
            <pc:sldMk cId="4216940189" sldId="257"/>
            <ac:picMk id="14" creationId="{FC7C3968-9072-4ECE-ADBD-72EB2708C2FF}"/>
          </ac:picMkLst>
        </pc:picChg>
        <pc:picChg chg="add mod modCrop">
          <ac:chgData name="Daniel Wilcox" userId="1f8cba0927474d6f" providerId="LiveId" clId="{9F82BFA7-EFC9-4578-891D-F2C326F8CBA3}" dt="2019-03-05T20:59:54.696" v="1504" actId="1036"/>
          <ac:picMkLst>
            <pc:docMk/>
            <pc:sldMk cId="4216940189" sldId="257"/>
            <ac:picMk id="15" creationId="{C6DAD9E6-CAD1-4C0C-8DEA-AE6ED152E9AC}"/>
          </ac:picMkLst>
        </pc:picChg>
        <pc:picChg chg="add mod">
          <ac:chgData name="Daniel Wilcox" userId="1f8cba0927474d6f" providerId="LiveId" clId="{9F82BFA7-EFC9-4578-891D-F2C326F8CBA3}" dt="2019-03-05T20:51:45.985" v="1348" actId="1036"/>
          <ac:picMkLst>
            <pc:docMk/>
            <pc:sldMk cId="4216940189" sldId="257"/>
            <ac:picMk id="16" creationId="{CE406CA5-60E2-495C-A106-F5639620ACA7}"/>
          </ac:picMkLst>
        </pc:picChg>
        <pc:picChg chg="add mod modCrop">
          <ac:chgData name="Daniel Wilcox" userId="1f8cba0927474d6f" providerId="LiveId" clId="{9F82BFA7-EFC9-4578-891D-F2C326F8CBA3}" dt="2019-03-06T14:55:39.251" v="1582" actId="1037"/>
          <ac:picMkLst>
            <pc:docMk/>
            <pc:sldMk cId="4216940189" sldId="257"/>
            <ac:picMk id="19" creationId="{130159A3-09DC-4E97-9FBC-1F6D9A918F7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3/6/2019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3/6/2019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3/6/2019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3/6/2019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3/6/2019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3/6/2019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3/6/2019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3/6/2019</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95ED4-D296-468C-ADEB-3D5F23D8447D}"/>
              </a:ext>
            </a:extLst>
          </p:cNvPr>
          <p:cNvSpPr>
            <a:spLocks noGrp="1"/>
          </p:cNvSpPr>
          <p:nvPr>
            <p:ph type="title"/>
          </p:nvPr>
        </p:nvSpPr>
        <p:spPr>
          <a:xfrm>
            <a:off x="1470124" y="876806"/>
            <a:ext cx="18443377" cy="2848231"/>
          </a:xfrm>
        </p:spPr>
        <p:txBody>
          <a:bodyPr>
            <a:normAutofit fontScale="90000"/>
          </a:bodyPr>
          <a:lstStyle/>
          <a:p>
            <a:pPr algn="ctr"/>
            <a:r>
              <a:rPr lang="en-GB" sz="4800" dirty="0">
                <a:latin typeface="+mn-lt"/>
              </a:rPr>
              <a:t>Group G Pipe Climbing challenge ‘</a:t>
            </a:r>
            <a:r>
              <a:rPr lang="en-GB" sz="4800" dirty="0" err="1">
                <a:latin typeface="+mn-lt"/>
              </a:rPr>
              <a:t>Celebrati</a:t>
            </a:r>
            <a:r>
              <a:rPr lang="en-GB" sz="4800" dirty="0">
                <a:latin typeface="+mn-lt"/>
              </a:rPr>
              <a:t>’</a:t>
            </a:r>
            <a:br>
              <a:rPr lang="en-GB" sz="4800" dirty="0">
                <a:latin typeface="+mn-lt"/>
              </a:rPr>
            </a:br>
            <a:r>
              <a:rPr lang="en-GB" sz="4800" dirty="0">
                <a:latin typeface="+mn-lt"/>
              </a:rPr>
              <a:t> </a:t>
            </a:r>
            <a:br>
              <a:rPr lang="en-GB" sz="4800" dirty="0">
                <a:latin typeface="+mn-lt"/>
              </a:rPr>
            </a:br>
            <a:r>
              <a:rPr lang="en-GB" sz="4400" b="1" dirty="0">
                <a:latin typeface="+mn-lt"/>
              </a:rPr>
              <a:t>By </a:t>
            </a:r>
            <a:r>
              <a:rPr lang="en-GB" sz="4400" b="1" dirty="0" err="1">
                <a:latin typeface="+mn-lt"/>
              </a:rPr>
              <a:t>Omaira</a:t>
            </a:r>
            <a:r>
              <a:rPr lang="en-GB" sz="4400" b="1" dirty="0">
                <a:latin typeface="+mn-lt"/>
              </a:rPr>
              <a:t> Hernandez 1802664, Peter </a:t>
            </a:r>
            <a:r>
              <a:rPr lang="en-GB" sz="4400" b="1" dirty="0" err="1">
                <a:latin typeface="+mn-lt"/>
              </a:rPr>
              <a:t>Olliffe</a:t>
            </a:r>
            <a:r>
              <a:rPr lang="en-GB" sz="4400" b="1" dirty="0">
                <a:latin typeface="+mn-lt"/>
              </a:rPr>
              <a:t> 1806692,</a:t>
            </a:r>
            <a:br>
              <a:rPr lang="en-GB" sz="4400" b="1" dirty="0">
                <a:latin typeface="+mn-lt"/>
              </a:rPr>
            </a:br>
            <a:r>
              <a:rPr lang="en-GB" sz="4400" b="1" dirty="0">
                <a:latin typeface="+mn-lt"/>
              </a:rPr>
              <a:t>Wesley Patrick 1701708, Daniel Wilcox 1802007</a:t>
            </a:r>
            <a:br>
              <a:rPr lang="en-GB" dirty="0">
                <a:latin typeface="+mn-lt"/>
              </a:rPr>
            </a:br>
            <a:endParaRPr lang="en-GB" sz="4800" dirty="0">
              <a:latin typeface="+mn-lt"/>
            </a:endParaRPr>
          </a:p>
        </p:txBody>
      </p:sp>
      <p:pic>
        <p:nvPicPr>
          <p:cNvPr id="5" name="Picture 4" descr="Image result for uwtsd">
            <a:extLst>
              <a:ext uri="{FF2B5EF4-FFF2-40B4-BE49-F238E27FC236}">
                <a16:creationId xmlns:a16="http://schemas.microsoft.com/office/drawing/2014/main" id="{B8696FC7-B78E-459B-806D-AFD149282BF1}"/>
              </a:ext>
            </a:extLst>
          </p:cNvPr>
          <p:cNvPicPr/>
          <p:nvPr/>
        </p:nvPicPr>
        <p:blipFill rotWithShape="1">
          <a:blip r:embed="rId2">
            <a:extLst>
              <a:ext uri="{28A0092B-C50C-407E-A947-70E740481C1C}">
                <a14:useLocalDpi xmlns:a14="http://schemas.microsoft.com/office/drawing/2010/main" val="0"/>
              </a:ext>
            </a:extLst>
          </a:blip>
          <a:srcRect t="25067" b="26324"/>
          <a:stretch/>
        </p:blipFill>
        <p:spPr bwMode="auto">
          <a:xfrm>
            <a:off x="5877241" y="27455153"/>
            <a:ext cx="4311787" cy="2095934"/>
          </a:xfrm>
          <a:prstGeom prst="rect">
            <a:avLst/>
          </a:prstGeom>
          <a:noFill/>
          <a:ln>
            <a:noFill/>
          </a:ln>
        </p:spPr>
      </p:pic>
      <p:pic>
        <p:nvPicPr>
          <p:cNvPr id="6" name="Picture 5" descr="Image result for imeche">
            <a:extLst>
              <a:ext uri="{FF2B5EF4-FFF2-40B4-BE49-F238E27FC236}">
                <a16:creationId xmlns:a16="http://schemas.microsoft.com/office/drawing/2014/main" id="{DDFB7204-06F4-4399-93B2-79E9B093109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470124" y="27100793"/>
            <a:ext cx="3749576" cy="2809678"/>
          </a:xfrm>
          <a:prstGeom prst="rect">
            <a:avLst/>
          </a:prstGeom>
          <a:noFill/>
          <a:ln>
            <a:noFill/>
          </a:ln>
        </p:spPr>
      </p:pic>
      <p:sp>
        <p:nvSpPr>
          <p:cNvPr id="7" name="TextBox 6">
            <a:extLst>
              <a:ext uri="{FF2B5EF4-FFF2-40B4-BE49-F238E27FC236}">
                <a16:creationId xmlns:a16="http://schemas.microsoft.com/office/drawing/2014/main" id="{B9815D08-491E-474C-BBBE-A750A7578A25}"/>
              </a:ext>
            </a:extLst>
          </p:cNvPr>
          <p:cNvSpPr txBox="1"/>
          <p:nvPr/>
        </p:nvSpPr>
        <p:spPr>
          <a:xfrm>
            <a:off x="11717100" y="282109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sp>
        <p:nvSpPr>
          <p:cNvPr id="8" name="Rectangle 7">
            <a:extLst>
              <a:ext uri="{FF2B5EF4-FFF2-40B4-BE49-F238E27FC236}">
                <a16:creationId xmlns:a16="http://schemas.microsoft.com/office/drawing/2014/main" id="{A02A8BD4-72E6-4987-9DBD-5EE62FF946E8}"/>
              </a:ext>
            </a:extLst>
          </p:cNvPr>
          <p:cNvSpPr/>
          <p:nvPr/>
        </p:nvSpPr>
        <p:spPr>
          <a:xfrm>
            <a:off x="1104364" y="4169630"/>
            <a:ext cx="5695315" cy="7402792"/>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600" b="1" dirty="0">
                <a:ln>
                  <a:noFill/>
                </a:ln>
                <a:solidFill>
                  <a:srgbClr val="000000"/>
                </a:solidFill>
                <a:effectLst>
                  <a:outerShdw blurRad="38100" dist="19050" dir="2700000" algn="tl">
                    <a:schemeClr val="dk1">
                      <a:alpha val="40000"/>
                    </a:schemeClr>
                  </a:outerShdw>
                </a:effectLst>
                <a:ea typeface="Calibri" panose="020F0502020204030204" pitchFamily="34" charset="0"/>
                <a:cs typeface="Times New Roman" panose="02020603050405020304" pitchFamily="18" charset="0"/>
              </a:rPr>
              <a:t>Introduction</a:t>
            </a:r>
          </a:p>
          <a:p>
            <a:pPr algn="ctr">
              <a:lnSpc>
                <a:spcPct val="107000"/>
              </a:lnSpc>
              <a:spcAft>
                <a:spcPts val="800"/>
              </a:spcAft>
            </a:pPr>
            <a:r>
              <a:rPr lang="en-GB" sz="2800" dirty="0">
                <a:ln>
                  <a:noFill/>
                </a:ln>
                <a:solidFill>
                  <a:srgbClr val="000000"/>
                </a:solidFill>
                <a:ea typeface="Calibri" panose="020F0502020204030204" pitchFamily="34" charset="0"/>
                <a:cs typeface="Times New Roman" panose="02020603050405020304" pitchFamily="18" charset="0"/>
              </a:rPr>
              <a:t>Our task was to plan, design, produce, test and compete with a pipe climber. We were set a budget of £25 and given 13 weeks to complete the work.</a:t>
            </a:r>
          </a:p>
          <a:p>
            <a:pPr algn="ctr">
              <a:lnSpc>
                <a:spcPct val="107000"/>
              </a:lnSpc>
              <a:spcAft>
                <a:spcPts val="800"/>
              </a:spcAft>
            </a:pPr>
            <a:r>
              <a:rPr lang="en-GB" sz="2800" dirty="0">
                <a:solidFill>
                  <a:srgbClr val="000000"/>
                </a:solidFill>
                <a:ea typeface="Calibri" panose="020F0502020204030204" pitchFamily="34" charset="0"/>
                <a:cs typeface="Times New Roman" panose="02020603050405020304" pitchFamily="18" charset="0"/>
              </a:rPr>
              <a:t>We had to produce a device that climbs 2 metres on the outside of the pipe without any support. The device had to be within a 200mm radius and be less than 300mm tall and not mark the pipe on its journey. </a:t>
            </a:r>
          </a:p>
          <a:p>
            <a:pPr algn="ctr">
              <a:lnSpc>
                <a:spcPct val="107000"/>
              </a:lnSpc>
              <a:spcAft>
                <a:spcPts val="800"/>
              </a:spcAft>
            </a:pPr>
            <a:endParaRPr lang="en-GB" sz="2800" dirty="0">
              <a:solidFill>
                <a:srgbClr val="000000"/>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2800" dirty="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5BE0451F-8B0A-45DD-904B-AD7B5D2F8052}"/>
              </a:ext>
            </a:extLst>
          </p:cNvPr>
          <p:cNvSpPr/>
          <p:nvPr/>
        </p:nvSpPr>
        <p:spPr>
          <a:xfrm>
            <a:off x="11717101" y="11971485"/>
            <a:ext cx="8505166" cy="4900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600" b="1" dirty="0">
                <a:solidFill>
                  <a:schemeClr val="tx1"/>
                </a:solidFill>
                <a:effectLst/>
                <a:ea typeface="Calibri" panose="020F0502020204030204" pitchFamily="34" charset="0"/>
                <a:cs typeface="Times New Roman" panose="02020603050405020304" pitchFamily="18" charset="0"/>
              </a:rPr>
              <a:t>Principles used</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One of the main principles we rely on is friction. We are applying load to the driving wheel using springs. This increases friction with the wheel and pipe so the torque is converted through the wheel and onto the pipe to lift the device. </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We are not relying on gravity to return to the starting position as we will reverse back down the pipe in a controlled manor instead of letting the device fall. </a:t>
            </a:r>
          </a:p>
        </p:txBody>
      </p:sp>
      <p:sp>
        <p:nvSpPr>
          <p:cNvPr id="10" name="Rectangle 9">
            <a:extLst>
              <a:ext uri="{FF2B5EF4-FFF2-40B4-BE49-F238E27FC236}">
                <a16:creationId xmlns:a16="http://schemas.microsoft.com/office/drawing/2014/main" id="{4A20F683-2D57-43EF-9FE3-62D5597D1E3A}"/>
              </a:ext>
            </a:extLst>
          </p:cNvPr>
          <p:cNvSpPr/>
          <p:nvPr/>
        </p:nvSpPr>
        <p:spPr>
          <a:xfrm>
            <a:off x="7132320" y="4169630"/>
            <a:ext cx="13146941" cy="74066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600" b="1" dirty="0">
                <a:solidFill>
                  <a:schemeClr val="tx1"/>
                </a:solidFill>
                <a:effectLst/>
                <a:ea typeface="Calibri" panose="020F0502020204030204" pitchFamily="34" charset="0"/>
                <a:cs typeface="Times New Roman" panose="02020603050405020304" pitchFamily="18" charset="0"/>
              </a:rPr>
              <a:t>Features and systems</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For the electronics, a 9V system has been used to give the motor enough voltage therefore torque to climb the pipe. A torquey motor gives enough force to lift the climber and the attached chain to the top of the pipe. Once at the top a Double Pole Double Throw switch is thrown reversing the polarity of the motor to reverse back down the pipe to complete the challenge. </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Our frame has rigidity from a plastic food container. This is stronger than gluing straight sides of plastic and was easier and therefore quicker to produce. Another benefit of the container is its mass as we aim to reduce as much weight as possible.</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We used </a:t>
            </a:r>
            <a:r>
              <a:rPr lang="en-GB" sz="2800" dirty="0">
                <a:solidFill>
                  <a:schemeClr val="tx1"/>
                </a:solidFill>
                <a:ea typeface="Calibri" panose="020F0502020204030204" pitchFamily="34" charset="0"/>
                <a:cs typeface="Times New Roman" panose="02020603050405020304" pitchFamily="18" charset="0"/>
              </a:rPr>
              <a:t>four</a:t>
            </a:r>
            <a:r>
              <a:rPr lang="en-GB" sz="2800" dirty="0">
                <a:solidFill>
                  <a:schemeClr val="tx1"/>
                </a:solidFill>
                <a:effectLst/>
                <a:ea typeface="Calibri" panose="020F0502020204030204" pitchFamily="34" charset="0"/>
                <a:cs typeface="Times New Roman" panose="02020603050405020304" pitchFamily="18" charset="0"/>
              </a:rPr>
              <a:t> rubber wheels to have stability and to apply traction to the one driving wheel. We aligned the wheels tighter than the copper pipe so the frame would bend applying tension in a set up similar to a diaphragm spring. This therefore improves traction with the driving wheel helping it up the pipe. </a:t>
            </a:r>
          </a:p>
        </p:txBody>
      </p:sp>
      <p:sp>
        <p:nvSpPr>
          <p:cNvPr id="11" name="Rectangle 10">
            <a:extLst>
              <a:ext uri="{FF2B5EF4-FFF2-40B4-BE49-F238E27FC236}">
                <a16:creationId xmlns:a16="http://schemas.microsoft.com/office/drawing/2014/main" id="{3305C81B-AC54-4065-8C3B-1099E410AB0C}"/>
              </a:ext>
            </a:extLst>
          </p:cNvPr>
          <p:cNvSpPr/>
          <p:nvPr/>
        </p:nvSpPr>
        <p:spPr>
          <a:xfrm>
            <a:off x="1104365" y="17271530"/>
            <a:ext cx="19174896" cy="103425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600" b="1" dirty="0">
                <a:solidFill>
                  <a:schemeClr val="tx1"/>
                </a:solidFill>
                <a:effectLst/>
                <a:ea typeface="Calibri" panose="020F0502020204030204" pitchFamily="34" charset="0"/>
                <a:cs typeface="Times New Roman" panose="02020603050405020304" pitchFamily="18" charset="0"/>
              </a:rPr>
              <a:t>Modelling and Technical Drawing</a:t>
            </a:r>
          </a:p>
          <a:p>
            <a:pPr algn="ctr">
              <a:lnSpc>
                <a:spcPct val="107000"/>
              </a:lnSpc>
              <a:spcAft>
                <a:spcPts val="800"/>
              </a:spcAft>
            </a:pPr>
            <a:endParaRPr lang="en-GB" sz="360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ffectLst/>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ffectLst/>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ffectLst/>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ffectLst/>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ffectLst/>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ffectLst/>
              <a:ea typeface="Calibri" panose="020F0502020204030204" pitchFamily="34" charset="0"/>
              <a:cs typeface="Times New Roman" panose="02020603050405020304" pitchFamily="18" charset="0"/>
            </a:endParaRPr>
          </a:p>
          <a:p>
            <a:pPr algn="ctr">
              <a:lnSpc>
                <a:spcPct val="107000"/>
              </a:lnSpc>
              <a:spcAft>
                <a:spcPts val="800"/>
              </a:spcAft>
            </a:pPr>
            <a:endParaRPr lang="en-GB" sz="3600" b="1" dirty="0">
              <a:solidFill>
                <a:schemeClr val="tx1"/>
              </a:solidFill>
              <a:effectLst/>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08D347B3-79CD-4CDD-9F60-22F3B1A99CC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89028" y="20371463"/>
            <a:ext cx="9922124" cy="7020738"/>
          </a:xfrm>
          <a:prstGeom prst="rect">
            <a:avLst/>
          </a:prstGeom>
          <a:noFill/>
          <a:ln>
            <a:noFill/>
          </a:ln>
        </p:spPr>
      </p:pic>
      <p:pic>
        <p:nvPicPr>
          <p:cNvPr id="14" name="Picture 13">
            <a:extLst>
              <a:ext uri="{FF2B5EF4-FFF2-40B4-BE49-F238E27FC236}">
                <a16:creationId xmlns:a16="http://schemas.microsoft.com/office/drawing/2014/main" id="{FC7C3968-9072-4ECE-ADBD-72EB2708C2FF}"/>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72474" y="18101410"/>
            <a:ext cx="6115878" cy="2594923"/>
          </a:xfrm>
          <a:prstGeom prst="rect">
            <a:avLst/>
          </a:prstGeom>
          <a:noFill/>
          <a:ln>
            <a:noFill/>
          </a:ln>
        </p:spPr>
      </p:pic>
      <p:pic>
        <p:nvPicPr>
          <p:cNvPr id="15" name="Picture 14">
            <a:extLst>
              <a:ext uri="{FF2B5EF4-FFF2-40B4-BE49-F238E27FC236}">
                <a16:creationId xmlns:a16="http://schemas.microsoft.com/office/drawing/2014/main" id="{C6DAD9E6-CAD1-4C0C-8DEA-AE6ED152E9AC}"/>
              </a:ext>
            </a:extLst>
          </p:cNvPr>
          <p:cNvPicPr/>
          <p:nvPr/>
        </p:nvPicPr>
        <p:blipFill rotWithShape="1">
          <a:blip r:embed="rId6">
            <a:extLst>
              <a:ext uri="{28A0092B-C50C-407E-A947-70E740481C1C}">
                <a14:useLocalDpi xmlns:a14="http://schemas.microsoft.com/office/drawing/2010/main" val="0"/>
              </a:ext>
            </a:extLst>
          </a:blip>
          <a:srcRect l="-1838" r="-1"/>
          <a:stretch/>
        </p:blipFill>
        <p:spPr bwMode="auto">
          <a:xfrm>
            <a:off x="15105888" y="17444018"/>
            <a:ext cx="3661167" cy="2931920"/>
          </a:xfrm>
          <a:prstGeom prst="rect">
            <a:avLst/>
          </a:prstGeom>
          <a:noFill/>
          <a:ln>
            <a:noFill/>
          </a:ln>
        </p:spPr>
      </p:pic>
      <p:pic>
        <p:nvPicPr>
          <p:cNvPr id="16" name="Picture 15">
            <a:extLst>
              <a:ext uri="{FF2B5EF4-FFF2-40B4-BE49-F238E27FC236}">
                <a16:creationId xmlns:a16="http://schemas.microsoft.com/office/drawing/2014/main" id="{CE406CA5-60E2-495C-A106-F5639620ACA7}"/>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1272474" y="20696333"/>
            <a:ext cx="6965272" cy="6664974"/>
          </a:xfrm>
          <a:prstGeom prst="rect">
            <a:avLst/>
          </a:prstGeom>
          <a:noFill/>
          <a:ln>
            <a:noFill/>
          </a:ln>
        </p:spPr>
      </p:pic>
      <p:sp>
        <p:nvSpPr>
          <p:cNvPr id="3" name="TextBox 2">
            <a:extLst>
              <a:ext uri="{FF2B5EF4-FFF2-40B4-BE49-F238E27FC236}">
                <a16:creationId xmlns:a16="http://schemas.microsoft.com/office/drawing/2014/main" id="{D93E6E5A-ABE5-4AF7-A0C1-FF8B478EA63E}"/>
              </a:ext>
            </a:extLst>
          </p:cNvPr>
          <p:cNvSpPr txBox="1"/>
          <p:nvPr/>
        </p:nvSpPr>
        <p:spPr>
          <a:xfrm>
            <a:off x="7534657" y="18462764"/>
            <a:ext cx="6460617" cy="1815882"/>
          </a:xfrm>
          <a:prstGeom prst="rect">
            <a:avLst/>
          </a:prstGeom>
          <a:noFill/>
        </p:spPr>
        <p:txBody>
          <a:bodyPr wrap="square" rtlCol="0">
            <a:spAutoFit/>
          </a:bodyPr>
          <a:lstStyle/>
          <a:p>
            <a:pPr algn="ctr"/>
            <a:r>
              <a:rPr lang="en-GB" sz="2800" dirty="0"/>
              <a:t>To produce out models and technical drawings we used the software, </a:t>
            </a:r>
            <a:r>
              <a:rPr lang="en-GB" sz="2800" dirty="0" err="1"/>
              <a:t>Solidworks</a:t>
            </a:r>
            <a:r>
              <a:rPr lang="en-GB" sz="2800" dirty="0"/>
              <a:t>. All dimensions are in mm and the model is fully defined in the drawing.</a:t>
            </a:r>
          </a:p>
        </p:txBody>
      </p:sp>
      <p:sp>
        <p:nvSpPr>
          <p:cNvPr id="17" name="Rectangle 16">
            <a:extLst>
              <a:ext uri="{FF2B5EF4-FFF2-40B4-BE49-F238E27FC236}">
                <a16:creationId xmlns:a16="http://schemas.microsoft.com/office/drawing/2014/main" id="{328CDDE2-A12E-4EC2-BC63-ABBD122033B7}"/>
              </a:ext>
            </a:extLst>
          </p:cNvPr>
          <p:cNvSpPr/>
          <p:nvPr/>
        </p:nvSpPr>
        <p:spPr>
          <a:xfrm>
            <a:off x="1104364" y="11971485"/>
            <a:ext cx="10367165" cy="49009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600" b="1" dirty="0">
                <a:solidFill>
                  <a:schemeClr val="tx1"/>
                </a:solidFill>
                <a:effectLst/>
                <a:ea typeface="Calibri" panose="020F0502020204030204" pitchFamily="34" charset="0"/>
                <a:cs typeface="Times New Roman" panose="02020603050405020304" pitchFamily="18" charset="0"/>
              </a:rPr>
              <a:t>Team roles</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Daniel Wilcox was assigned as team leader during the first meeting and was appointed to specialise in electronics</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Wesley Patrick decided to work on the chassis and frame of the climber as a focus and produced the model and drawings</a:t>
            </a:r>
          </a:p>
          <a:p>
            <a:pPr algn="ctr">
              <a:lnSpc>
                <a:spcPct val="107000"/>
              </a:lnSpc>
              <a:spcAft>
                <a:spcPts val="800"/>
              </a:spcAft>
            </a:pPr>
            <a:r>
              <a:rPr lang="en-GB" sz="2800" dirty="0" err="1">
                <a:solidFill>
                  <a:schemeClr val="tx1"/>
                </a:solidFill>
                <a:effectLst/>
                <a:ea typeface="Calibri" panose="020F0502020204030204" pitchFamily="34" charset="0"/>
                <a:cs typeface="Times New Roman" panose="02020603050405020304" pitchFamily="18" charset="0"/>
              </a:rPr>
              <a:t>Omaira</a:t>
            </a:r>
            <a:r>
              <a:rPr lang="en-GB" sz="2800" dirty="0">
                <a:solidFill>
                  <a:schemeClr val="tx1"/>
                </a:solidFill>
                <a:effectLst/>
                <a:ea typeface="Calibri" panose="020F0502020204030204" pitchFamily="34" charset="0"/>
                <a:cs typeface="Times New Roman" panose="02020603050405020304" pitchFamily="18" charset="0"/>
              </a:rPr>
              <a:t> Hernandez chose the optimum material for the device</a:t>
            </a:r>
          </a:p>
          <a:p>
            <a:pPr algn="ctr">
              <a:lnSpc>
                <a:spcPct val="107000"/>
              </a:lnSpc>
              <a:spcAft>
                <a:spcPts val="800"/>
              </a:spcAft>
            </a:pPr>
            <a:r>
              <a:rPr lang="en-GB" sz="2800" dirty="0">
                <a:solidFill>
                  <a:schemeClr val="tx1"/>
                </a:solidFill>
                <a:effectLst/>
                <a:ea typeface="Calibri" panose="020F0502020204030204" pitchFamily="34" charset="0"/>
                <a:cs typeface="Times New Roman" panose="02020603050405020304" pitchFamily="18" charset="0"/>
              </a:rPr>
              <a:t>Pete </a:t>
            </a:r>
            <a:r>
              <a:rPr lang="en-GB" sz="2800" dirty="0" err="1">
                <a:solidFill>
                  <a:schemeClr val="tx1"/>
                </a:solidFill>
                <a:effectLst/>
                <a:ea typeface="Calibri" panose="020F0502020204030204" pitchFamily="34" charset="0"/>
                <a:cs typeface="Times New Roman" panose="02020603050405020304" pitchFamily="18" charset="0"/>
              </a:rPr>
              <a:t>Olliffe</a:t>
            </a:r>
            <a:r>
              <a:rPr lang="en-GB" sz="2800" dirty="0">
                <a:solidFill>
                  <a:schemeClr val="tx1"/>
                </a:solidFill>
                <a:effectLst/>
                <a:ea typeface="Calibri" panose="020F0502020204030204" pitchFamily="34" charset="0"/>
                <a:cs typeface="Times New Roman" panose="02020603050405020304" pitchFamily="18" charset="0"/>
              </a:rPr>
              <a:t> worked on the mechanism and method of fixing the product to the copper pipe. </a:t>
            </a:r>
          </a:p>
        </p:txBody>
      </p:sp>
      <p:pic>
        <p:nvPicPr>
          <p:cNvPr id="19" name="Picture 18" descr="A picture containing red, indoor&#10;&#10;Description automatically generated">
            <a:extLst>
              <a:ext uri="{FF2B5EF4-FFF2-40B4-BE49-F238E27FC236}">
                <a16:creationId xmlns:a16="http://schemas.microsoft.com/office/drawing/2014/main" id="{130159A3-09DC-4E97-9FBC-1F6D9A918F7A}"/>
              </a:ext>
            </a:extLst>
          </p:cNvPr>
          <p:cNvPicPr>
            <a:picLocks noChangeAspect="1"/>
          </p:cNvPicPr>
          <p:nvPr/>
        </p:nvPicPr>
        <p:blipFill rotWithShape="1">
          <a:blip r:embed="rId8"/>
          <a:srcRect l="19035" t="16292" r="12540"/>
          <a:stretch/>
        </p:blipFill>
        <p:spPr>
          <a:xfrm>
            <a:off x="1125960" y="711760"/>
            <a:ext cx="3464052" cy="3178321"/>
          </a:xfrm>
          <a:prstGeom prst="ellipse">
            <a:avLst/>
          </a:prstGeom>
        </p:spPr>
      </p:pic>
    </p:spTree>
    <p:extLst>
      <p:ext uri="{BB962C8B-B14F-4D97-AF65-F5344CB8AC3E}">
        <p14:creationId xmlns:p14="http://schemas.microsoft.com/office/powerpoint/2010/main" val="42169401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536</TotalTime>
  <Words>453</Words>
  <Application>Microsoft Office PowerPoint</Application>
  <PresentationFormat>Custom</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Georgia</vt:lpstr>
      <vt:lpstr>Office Theme</vt:lpstr>
      <vt:lpstr>Group G Pipe Climbing challenge ‘Celebrati’   By Omaira Hernandez 1802664, Peter Olliffe 1806692, Wesley Patrick 1701708, Daniel Wilcox 1802007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Daniel Wilcox</cp:lastModifiedBy>
  <cp:revision>19</cp:revision>
  <dcterms:created xsi:type="dcterms:W3CDTF">2016-02-25T08:27:32Z</dcterms:created>
  <dcterms:modified xsi:type="dcterms:W3CDTF">2019-03-06T14:55:40Z</dcterms:modified>
</cp:coreProperties>
</file>