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4"/>
  </p:normalViewPr>
  <p:slideViewPr>
    <p:cSldViewPr snapToGrid="0">
      <p:cViewPr varScale="1">
        <p:scale>
          <a:sx n="104" d="100"/>
          <a:sy n="104" d="100"/>
        </p:scale>
        <p:origin x="2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50666DC1-CD27-4874-9484-9D06C59FE4D0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77579F-F417-47C2-AC03-911CCED021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447675"/>
            <a:ext cx="8397511" cy="2714625"/>
          </a:xfrm>
        </p:spPr>
        <p:txBody>
          <a:bodyPr anchor="b">
            <a:normAutofit/>
          </a:bodyPr>
          <a:lstStyle>
            <a:lvl1pPr algn="l">
              <a:defRPr sz="54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43E600-28DA-4780-9E00-2E12F74FF6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552" y="3602037"/>
            <a:ext cx="8397511" cy="2460625"/>
          </a:xfrm>
        </p:spPr>
        <p:txBody>
          <a:bodyPr>
            <a:normAutofit/>
          </a:bodyPr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E6F1DC-ADFB-42C9-AB34-FCB38C812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38219-6E45-4D12-B767-46F92D5844D4}" type="datetime1">
              <a:rPr lang="en-US" smtClean="0"/>
              <a:t>5/30/23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99E6D-BBA8-4A15-94DA-DBE8A4FDE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03C82-8719-4FAC-94BF-2A91335FB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0083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59CF16-986E-4D90-AA40-CDB46E233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F14DA-A783-43BC-8F15-95408B89DE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8C48B6-C394-452A-94D9-D4802755D8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296A2-D8F0-4E17-BFD0-A6C902250D59}" type="datetime1">
              <a:rPr lang="en-US" smtClean="0"/>
              <a:t>5/30/23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58A8A-3DD0-41C8-9F48-F4309FA19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706C92-7C02-4D34-B3E5-D549A7A36B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8707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266F9FA-E6B8-4CFC-B3F1-0C075546EE33}"/>
              </a:ext>
            </a:extLst>
          </p:cNvPr>
          <p:cNvSpPr/>
          <p:nvPr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6F270-B2AA-4935-885F-5924B1F63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10862898" cy="272415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2658E-3D87-4D5A-A602-847153CC48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3695701"/>
            <a:ext cx="10862898" cy="2393950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B1D84-A229-45B1-BD42-0DC0CE9F8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08C9C-1ACB-4C84-A002-C7E0E45B937A}" type="datetime1">
              <a:rPr lang="en-US" smtClean="0"/>
              <a:t>5/30/23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4EEF4-D461-49D7-8F24-8BFE2444B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4055A-7488-4646-9E88-692036EA22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295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F1F74-ED26-4F8B-BF51-3533D8404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60"/>
            <a:ext cx="11264536" cy="168751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1D2D7-7F18-43E0-9B2E-3FCD83CC83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55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CBBB66-EB7D-4F8C-9C78-1D1C888464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162" y="2552699"/>
            <a:ext cx="5323703" cy="3624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A684E6-393D-4587-AA45-E6734FB47A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9AF2A5-B297-4977-9E5B-4D3050E23689}" type="datetime1">
              <a:rPr lang="en-US" smtClean="0"/>
              <a:t>5/30/23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1D8EE0-0333-4ABC-AE18-10DD5071C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52369-A8F0-4709-8372-B420A67DB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3235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1592-4621-4D72-BC2D-F2C439F81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759"/>
            <a:ext cx="10870836" cy="16916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23F5-0A90-4666-BE88-2BE0D0A616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436473"/>
            <a:ext cx="5332026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EC6A7C-6260-463D-B3FD-71A07ACD06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4552" y="3409051"/>
            <a:ext cx="5332026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F2AF8D-90ED-4512-9423-C91BF73A99B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0162" y="2436473"/>
            <a:ext cx="5358285" cy="82391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D838EA-E20D-4CC3-83C2-AFE0DE9F73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0162" y="3409051"/>
            <a:ext cx="5358285" cy="27806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603F8A-08E1-4160-9B7E-E0CA4BF8E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27434-4794-409A-9547-04789BA47588}" type="datetime1">
              <a:rPr lang="en-US" smtClean="0"/>
              <a:t>5/30/23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8291AB-3C5C-4BE1-9E50-02F4893363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596E64-CD6C-4CF7-8624-FA4AE9760E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5420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3562B3-06A0-4F2F-96EC-A062DAE2FE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C0095-49F0-4A83-AE8C-9D13E15C2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658635-357A-4E3D-B824-A5CEFDB8449C}" type="datetime1">
              <a:rPr lang="en-US" smtClean="0"/>
              <a:t>5/30/23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824898-D4EA-497A-8FC8-43E0D0213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821F6-2C08-450C-A18C-702D7384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6256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3FFE119-5FCA-4D9C-9C07-1B81A0BF3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6FF77-2719-4AD0-8740-0B90FF5D1EFB}" type="datetime1">
              <a:rPr lang="en-US" smtClean="0"/>
              <a:t>5/30/23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2C5995-6284-4D7F-AB1C-CA8FE63A7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1E4B0D-9C21-48D0-9438-C47370681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66290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0AF76DA-8F95-47D9-9EB6-B1EC93437387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31355B14-077B-4BA1-962D-6E97D93FFCCC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7230B99F-AC6F-4973-A35E-16C87C38711D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58E41614-9483-47F8-A429-FB0D1C5AA89A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5E91C-3C4F-40A2-BCC6-918D3BEDD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87234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0F113-1C61-4F74-BD5B-727668BBE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0EB228-A180-4DF6-9D5B-2CF86B6B9B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87234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913719-D65D-4BAE-97B7-FAE8F39982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41C83-1089-48B9-8B65-293D4C236D35}" type="datetime1">
              <a:rPr lang="en-US" smtClean="0"/>
              <a:t>5/30/23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47F5BB-DC3C-45D1-A0D2-05168FECA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344BA3-19DB-4072-9A2C-08C92361A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196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B0A6909D-DC0B-4221-8140-21E981D896AF}"/>
              </a:ext>
            </a:extLst>
          </p:cNvPr>
          <p:cNvGrpSpPr/>
          <p:nvPr/>
        </p:nvGrpSpPr>
        <p:grpSpPr>
          <a:xfrm>
            <a:off x="2" y="0"/>
            <a:ext cx="6095998" cy="6858002"/>
            <a:chOff x="1" y="4563942"/>
            <a:chExt cx="12192005" cy="22940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3D581C2-F39E-4958-A3F3-BB65AB1C5E66}"/>
                </a:ext>
              </a:extLst>
            </p:cNvPr>
            <p:cNvSpPr/>
            <p:nvPr/>
          </p:nvSpPr>
          <p:spPr>
            <a:xfrm>
              <a:off x="10" y="4563942"/>
              <a:ext cx="12191996" cy="229406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FD77040-27EF-4D2C-8D34-32337B0C8544}"/>
                </a:ext>
              </a:extLst>
            </p:cNvPr>
            <p:cNvSpPr/>
            <p:nvPr/>
          </p:nvSpPr>
          <p:spPr>
            <a:xfrm>
              <a:off x="1" y="4563942"/>
              <a:ext cx="12192000" cy="2294060"/>
            </a:xfrm>
            <a:prstGeom prst="rect">
              <a:avLst/>
            </a:prstGeom>
            <a:solidFill>
              <a:srgbClr val="FFFFFF">
                <a:alpha val="2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Rectangle 10">
            <a:extLst>
              <a:ext uri="{FF2B5EF4-FFF2-40B4-BE49-F238E27FC236}">
                <a16:creationId xmlns:a16="http://schemas.microsoft.com/office/drawing/2014/main" id="{E1A26D20-69F8-4BBC-98C0-BEB470AB8284}"/>
              </a:ext>
            </a:extLst>
          </p:cNvPr>
          <p:cNvSpPr/>
          <p:nvPr/>
        </p:nvSpPr>
        <p:spPr>
          <a:xfrm>
            <a:off x="0" y="0"/>
            <a:ext cx="6095999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7B6BC-4B2A-4001-9634-47473F827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457200"/>
            <a:ext cx="5211519" cy="1600200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97D074-2CCB-4AB8-A7A0-7847D3C1EF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0162" y="457201"/>
            <a:ext cx="5085226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FB94BD-D906-4213-9F31-1BE17A86F9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552" y="2514600"/>
            <a:ext cx="5211519" cy="3354388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1B8431-70CB-4E9F-8A49-CDFF18554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62FE45-CC1E-47DB-8B82-6CF0636FBDB8}" type="datetime1">
              <a:rPr lang="en-US" smtClean="0"/>
              <a:t>5/30/23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2F293-170E-410E-88BF-187A63C5E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ED93A2-588D-43B5-B6FA-0B7892E6E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7591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68A33-CB96-4CB1-9941-753BD082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EB269-70DF-4510-A313-336226558E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1EA3CC-B2DC-4E87-826C-B885A7E628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6430B8-6059-41E5-A5DC-C07A76F5859A}" type="datetime1">
              <a:rPr lang="en-US" smtClean="0"/>
              <a:t>5/30/23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F37F52-A7C4-4E21-A12A-02546D477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031F-5A79-48A7-8EDC-DDD9A9E4B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327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9188483-96C4-4E9C-AA6A-E70005461AEE}"/>
              </a:ext>
            </a:extLst>
          </p:cNvPr>
          <p:cNvSpPr/>
          <p:nvPr/>
        </p:nvSpPr>
        <p:spPr>
          <a:xfrm>
            <a:off x="9144000" y="0"/>
            <a:ext cx="3048000" cy="685466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4FCD54-7F0B-446E-9998-93E7BD7CE7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534222" y="365125"/>
            <a:ext cx="223867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766238-BBF1-4672-BC09-746C6967E5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84552" y="365125"/>
            <a:ext cx="8374062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F32A5-B67B-45C1-B454-12E9FBE0C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D0CB7-D16E-4358-B7F4-EA4A24554592}" type="datetime1">
              <a:rPr lang="en-US" smtClean="0"/>
              <a:t>5/30/23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E91896-9441-4636-89D5-84E5932A1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8110" y="6356350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937DFE-7F48-4EB0-83BC-A93F342D2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alpha val="80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780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</a:extLst>
          </p:cNvPr>
          <p:cNvSpPr/>
          <p:nvPr/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EE6AE3-3BCC-4B3B-AC4E-60F910144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10869248" cy="16875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CB514A-E7EA-41A8-ADBA-85CA1DF6D3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4552" y="2576513"/>
            <a:ext cx="10869248" cy="36004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9CB0BD-D6E3-4B3D-BCBB-6FECA5D63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46221" y="635720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C8E16-3C03-4238-9C6F-B34F3D10F77E}" type="datetime1">
              <a:rPr lang="en-US" smtClean="0"/>
              <a:t>5/30/23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147F7-B466-4892-BE27-876F947515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270162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B4FE0-65CC-4435-A6AF-150E52F35B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764983" y="6356350"/>
            <a:ext cx="12807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4206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ripadvisor.com.au/LocationPhotoDirectLink-g187147-d695170-i346206876-Bar_Vendome-Paris_Ile_de_France.html" TargetMode="External"/><Relationship Id="rId2" Type="http://schemas.openxmlformats.org/officeDocument/2006/relationships/hyperlink" Target="https://www.ritzparis.com/en-GB/reception-room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s://www.indulgexpress.com/food/food-bengaluru/2023/feb/10/thesebenguluru-restuarants-are-offeringspecial-valentines-day-menus-and-dinners-47115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ectangle 8">
            <a:extLst>
              <a:ext uri="{FF2B5EF4-FFF2-40B4-BE49-F238E27FC236}">
                <a16:creationId xmlns:a16="http://schemas.microsoft.com/office/drawing/2014/main" id="{EA26A151-13BF-4305-A6DC-9DC7C9877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9114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10">
            <a:extLst>
              <a:ext uri="{FF2B5EF4-FFF2-40B4-BE49-F238E27FC236}">
                <a16:creationId xmlns:a16="http://schemas.microsoft.com/office/drawing/2014/main" id="{6EFFDDA6-2CAE-438F-B0D6-FF4E710E2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29884" y="6324431"/>
            <a:ext cx="62116" cy="42896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6" name="Rectangle 12">
            <a:extLst>
              <a:ext uri="{FF2B5EF4-FFF2-40B4-BE49-F238E27FC236}">
                <a16:creationId xmlns:a16="http://schemas.microsoft.com/office/drawing/2014/main" id="{D279CB98-976B-40EA-81C0-E41C11E7A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14">
            <a:extLst>
              <a:ext uri="{FF2B5EF4-FFF2-40B4-BE49-F238E27FC236}">
                <a16:creationId xmlns:a16="http://schemas.microsoft.com/office/drawing/2014/main" id="{D10FC428-98F2-41B0-859F-EC3A5A41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9143999" cy="3429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0112D3-CE72-0825-74CD-5B21840E4A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552" y="365126"/>
            <a:ext cx="8212639" cy="9381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Monica </a:t>
            </a:r>
            <a:r>
              <a:rPr lang="en-US" dirty="0" err="1"/>
              <a:t>Lavric</a:t>
            </a:r>
            <a:endParaRPr lang="en-US" dirty="0"/>
          </a:p>
        </p:txBody>
      </p:sp>
      <p:pic>
        <p:nvPicPr>
          <p:cNvPr id="48" name="Picture 3" descr="Defocused crowded streets at a carnival">
            <a:extLst>
              <a:ext uri="{FF2B5EF4-FFF2-40B4-BE49-F238E27FC236}">
                <a16:creationId xmlns:a16="http://schemas.microsoft.com/office/drawing/2014/main" id="{7FDB45D3-C43F-1565-EA6E-CB3DEF37DF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3820"/>
          <a:stretch/>
        </p:blipFill>
        <p:spPr>
          <a:xfrm>
            <a:off x="-2" y="3429000"/>
            <a:ext cx="9143999" cy="342900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5E570DB-C5AD-D057-9B2A-E805D72317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88185" y="649432"/>
            <a:ext cx="2587337" cy="55275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 dirty="0"/>
              <a:t>Student: 2121183</a:t>
            </a:r>
          </a:p>
          <a:p>
            <a:r>
              <a:rPr lang="en-US" sz="1600" dirty="0"/>
              <a:t>Course: BMIH5003 – Hotel Display Board</a:t>
            </a:r>
          </a:p>
          <a:p>
            <a:r>
              <a:rPr lang="en-US" sz="1600" dirty="0"/>
              <a:t>Module Tutor: Rodrigo Aguilera</a:t>
            </a:r>
          </a:p>
          <a:p>
            <a:r>
              <a:rPr lang="en-US" sz="1600" dirty="0"/>
              <a:t>Date: 30.05.2023</a:t>
            </a:r>
          </a:p>
          <a:p>
            <a:endParaRPr lang="en-US" sz="1600" dirty="0"/>
          </a:p>
        </p:txBody>
      </p:sp>
      <p:pic>
        <p:nvPicPr>
          <p:cNvPr id="6" name="Picture 5" descr="A pink sports car parked outside of a building&#10;&#10;Description automatically generated with medium confidence">
            <a:extLst>
              <a:ext uri="{FF2B5EF4-FFF2-40B4-BE49-F238E27FC236}">
                <a16:creationId xmlns:a16="http://schemas.microsoft.com/office/drawing/2014/main" id="{A64E4DD4-A397-1741-BF60-3478024085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" y="1460939"/>
            <a:ext cx="9143999" cy="5397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722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F06B261F-632C-43DC-8DC7-7723B368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3">
            <a:extLst>
              <a:ext uri="{FF2B5EF4-FFF2-40B4-BE49-F238E27FC236}">
                <a16:creationId xmlns:a16="http://schemas.microsoft.com/office/drawing/2014/main" id="{4E524C7F-EE50-42C5-9434-7C78CE04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201689-3183-209B-F116-D0264F11A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1908945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dirty="0"/>
              <a:t>Ritz Paris Hotel </a:t>
            </a:r>
            <a:br>
              <a:rPr lang="en-US" dirty="0"/>
            </a:br>
            <a:r>
              <a:rPr lang="en-US" dirty="0"/>
              <a:t>Saint Valentin 2024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432F1-2FCB-D419-09A4-465FBD138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697" y="2459421"/>
            <a:ext cx="5484411" cy="4213228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200" b="1" dirty="0">
                <a:solidFill>
                  <a:schemeClr val="bg1"/>
                </a:solidFill>
              </a:rPr>
              <a:t>Musique Live: Celine Dion Concert - A </a:t>
            </a:r>
            <a:r>
              <a:rPr lang="en-US" sz="1200" b="1" dirty="0" err="1">
                <a:solidFill>
                  <a:schemeClr val="bg1"/>
                </a:solidFill>
              </a:rPr>
              <a:t>partir</a:t>
            </a:r>
            <a:r>
              <a:rPr lang="en-US" sz="1200" b="1" dirty="0">
                <a:solidFill>
                  <a:schemeClr val="bg1"/>
                </a:solidFill>
              </a:rPr>
              <a:t> de 08:00PM a 10:00PM</a:t>
            </a:r>
          </a:p>
          <a:p>
            <a:pPr>
              <a:lnSpc>
                <a:spcPct val="110000"/>
              </a:lnSpc>
            </a:pPr>
            <a:r>
              <a:rPr lang="en-US" sz="1200" dirty="0">
                <a:solidFill>
                  <a:schemeClr val="bg1"/>
                </a:solidFill>
              </a:rPr>
              <a:t>Le diner, a </a:t>
            </a:r>
            <a:r>
              <a:rPr lang="en-US" sz="1200" dirty="0" err="1">
                <a:solidFill>
                  <a:schemeClr val="bg1"/>
                </a:solidFill>
              </a:rPr>
              <a:t>partir</a:t>
            </a:r>
            <a:r>
              <a:rPr lang="en-US" sz="1200" dirty="0">
                <a:solidFill>
                  <a:schemeClr val="bg1"/>
                </a:solidFill>
              </a:rPr>
              <a:t> de £115/</a:t>
            </a:r>
            <a:r>
              <a:rPr lang="en-US" sz="1200" dirty="0" err="1">
                <a:solidFill>
                  <a:schemeClr val="bg1"/>
                </a:solidFill>
              </a:rPr>
              <a:t>personne</a:t>
            </a:r>
            <a:r>
              <a:rPr lang="en-US" sz="1200" dirty="0">
                <a:solidFill>
                  <a:schemeClr val="bg1"/>
                </a:solidFill>
              </a:rPr>
              <a:t> – de 08PM a 10PM</a:t>
            </a:r>
          </a:p>
          <a:p>
            <a:pPr>
              <a:lnSpc>
                <a:spcPct val="110000"/>
              </a:lnSpc>
            </a:pPr>
            <a:r>
              <a:rPr lang="en-US" sz="1200" dirty="0">
                <a:solidFill>
                  <a:schemeClr val="bg1"/>
                </a:solidFill>
              </a:rPr>
              <a:t>Petit-dejeuner a </a:t>
            </a:r>
            <a:r>
              <a:rPr lang="en-US" sz="1200" dirty="0" err="1">
                <a:solidFill>
                  <a:schemeClr val="bg1"/>
                </a:solidFill>
              </a:rPr>
              <a:t>partir</a:t>
            </a:r>
            <a:r>
              <a:rPr lang="en-US" sz="1200" dirty="0">
                <a:solidFill>
                  <a:schemeClr val="bg1"/>
                </a:solidFill>
              </a:rPr>
              <a:t> de £45/</a:t>
            </a:r>
            <a:r>
              <a:rPr lang="en-US" sz="1200" dirty="0" err="1">
                <a:solidFill>
                  <a:schemeClr val="bg1"/>
                </a:solidFill>
              </a:rPr>
              <a:t>personne</a:t>
            </a:r>
            <a:r>
              <a:rPr lang="en-US" sz="1200" dirty="0">
                <a:solidFill>
                  <a:schemeClr val="bg1"/>
                </a:solidFill>
              </a:rPr>
              <a:t> - de 10AM a 11AM</a:t>
            </a:r>
          </a:p>
          <a:p>
            <a:pPr>
              <a:lnSpc>
                <a:spcPct val="110000"/>
              </a:lnSpc>
            </a:pPr>
            <a:r>
              <a:rPr lang="en-US" sz="1200" dirty="0" err="1">
                <a:solidFill>
                  <a:schemeClr val="bg1"/>
                </a:solidFill>
              </a:rPr>
              <a:t>Boisson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  <a:r>
              <a:rPr lang="en-US" sz="1200" dirty="0" err="1">
                <a:solidFill>
                  <a:schemeClr val="bg1"/>
                </a:solidFill>
              </a:rPr>
              <a:t>froide</a:t>
            </a:r>
            <a:r>
              <a:rPr lang="en-US" sz="1200" dirty="0">
                <a:solidFill>
                  <a:schemeClr val="bg1"/>
                </a:solidFill>
              </a:rPr>
              <a:t> a </a:t>
            </a:r>
            <a:r>
              <a:rPr lang="en-US" sz="1200" dirty="0" err="1">
                <a:solidFill>
                  <a:schemeClr val="bg1"/>
                </a:solidFill>
              </a:rPr>
              <a:t>partir</a:t>
            </a:r>
            <a:r>
              <a:rPr lang="en-US" sz="1200" dirty="0">
                <a:solidFill>
                  <a:schemeClr val="bg1"/>
                </a:solidFill>
              </a:rPr>
              <a:t> de £16</a:t>
            </a:r>
          </a:p>
          <a:p>
            <a:pPr>
              <a:lnSpc>
                <a:spcPct val="110000"/>
              </a:lnSpc>
            </a:pPr>
            <a:endParaRPr lang="en-US" sz="12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200" dirty="0">
                <a:solidFill>
                  <a:schemeClr val="bg1"/>
                </a:solidFill>
              </a:rPr>
              <a:t>Une chambre simple a </a:t>
            </a:r>
            <a:r>
              <a:rPr lang="en-US" sz="1200" dirty="0" err="1">
                <a:solidFill>
                  <a:schemeClr val="bg1"/>
                </a:solidFill>
              </a:rPr>
              <a:t>partir</a:t>
            </a:r>
            <a:r>
              <a:rPr lang="en-US" sz="1200" dirty="0">
                <a:solidFill>
                  <a:schemeClr val="bg1"/>
                </a:solidFill>
              </a:rPr>
              <a:t> de: £2,800/</a:t>
            </a:r>
            <a:r>
              <a:rPr lang="en-US" sz="1200" dirty="0" err="1">
                <a:solidFill>
                  <a:schemeClr val="bg1"/>
                </a:solidFill>
              </a:rPr>
              <a:t>nuit</a:t>
            </a:r>
            <a:endParaRPr lang="en-US" sz="12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200" dirty="0">
                <a:solidFill>
                  <a:schemeClr val="bg1"/>
                </a:solidFill>
              </a:rPr>
              <a:t>Une chambre double a </a:t>
            </a:r>
            <a:r>
              <a:rPr lang="en-US" sz="1200" dirty="0" err="1">
                <a:solidFill>
                  <a:schemeClr val="bg1"/>
                </a:solidFill>
              </a:rPr>
              <a:t>partir</a:t>
            </a:r>
            <a:r>
              <a:rPr lang="en-US" sz="1200" dirty="0">
                <a:solidFill>
                  <a:schemeClr val="bg1"/>
                </a:solidFill>
              </a:rPr>
              <a:t> de: £3,200/</a:t>
            </a:r>
            <a:r>
              <a:rPr lang="en-US" sz="1200" dirty="0" err="1">
                <a:solidFill>
                  <a:schemeClr val="bg1"/>
                </a:solidFill>
              </a:rPr>
              <a:t>nuit</a:t>
            </a:r>
            <a:endParaRPr lang="en-US" sz="12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200" dirty="0">
                <a:solidFill>
                  <a:schemeClr val="bg1"/>
                </a:solidFill>
              </a:rPr>
              <a:t>Une chambre pour 3+ </a:t>
            </a:r>
            <a:r>
              <a:rPr lang="en-US" sz="1200" dirty="0" err="1">
                <a:solidFill>
                  <a:schemeClr val="bg1"/>
                </a:solidFill>
              </a:rPr>
              <a:t>personnes</a:t>
            </a:r>
            <a:r>
              <a:rPr lang="en-US" sz="1200" dirty="0">
                <a:solidFill>
                  <a:schemeClr val="bg1"/>
                </a:solidFill>
              </a:rPr>
              <a:t> a </a:t>
            </a:r>
            <a:r>
              <a:rPr lang="en-US" sz="1200" dirty="0" err="1">
                <a:solidFill>
                  <a:schemeClr val="bg1"/>
                </a:solidFill>
              </a:rPr>
              <a:t>partir</a:t>
            </a:r>
            <a:r>
              <a:rPr lang="en-US" sz="1200" dirty="0">
                <a:solidFill>
                  <a:schemeClr val="bg1"/>
                </a:solidFill>
              </a:rPr>
              <a:t> de: £3,500/</a:t>
            </a:r>
            <a:r>
              <a:rPr lang="en-US" sz="1200" dirty="0" err="1">
                <a:solidFill>
                  <a:schemeClr val="bg1"/>
                </a:solidFill>
              </a:rPr>
              <a:t>nuit</a:t>
            </a:r>
            <a:endParaRPr lang="en-US" sz="12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200" dirty="0">
                <a:solidFill>
                  <a:schemeClr val="bg1"/>
                </a:solidFill>
              </a:rPr>
              <a:t>Suites a </a:t>
            </a:r>
            <a:r>
              <a:rPr lang="en-US" sz="1200" dirty="0" err="1">
                <a:solidFill>
                  <a:schemeClr val="bg1"/>
                </a:solidFill>
              </a:rPr>
              <a:t>partir</a:t>
            </a:r>
            <a:r>
              <a:rPr lang="en-US" sz="1200" dirty="0">
                <a:solidFill>
                  <a:schemeClr val="bg1"/>
                </a:solidFill>
              </a:rPr>
              <a:t> de: £4,700/</a:t>
            </a:r>
            <a:r>
              <a:rPr lang="en-US" sz="1200" dirty="0" err="1">
                <a:solidFill>
                  <a:schemeClr val="bg1"/>
                </a:solidFill>
              </a:rPr>
              <a:t>nuit</a:t>
            </a:r>
            <a:endParaRPr lang="en-US" sz="1200" dirty="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200" dirty="0">
                <a:solidFill>
                  <a:schemeClr val="bg1"/>
                </a:solidFill>
              </a:rPr>
              <a:t>Prestige Suites a </a:t>
            </a:r>
            <a:r>
              <a:rPr lang="en-US" sz="1200" dirty="0" err="1">
                <a:solidFill>
                  <a:schemeClr val="bg1"/>
                </a:solidFill>
              </a:rPr>
              <a:t>partir</a:t>
            </a:r>
            <a:r>
              <a:rPr lang="en-US" sz="1200" dirty="0">
                <a:solidFill>
                  <a:schemeClr val="bg1"/>
                </a:solidFill>
              </a:rPr>
              <a:t> de: £28,000/</a:t>
            </a:r>
            <a:r>
              <a:rPr lang="en-US" sz="1200" dirty="0" err="1">
                <a:solidFill>
                  <a:schemeClr val="bg1"/>
                </a:solidFill>
              </a:rPr>
              <a:t>nuit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1F8DBFE-4EAD-5308-8AD1-4DE3B0DEA6B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553" r="1" b="1"/>
          <a:stretch/>
        </p:blipFill>
        <p:spPr>
          <a:xfrm>
            <a:off x="6083644" y="3429000"/>
            <a:ext cx="6108356" cy="3432333"/>
          </a:xfrm>
          <a:prstGeom prst="rect">
            <a:avLst/>
          </a:prstGeom>
        </p:spPr>
      </p:pic>
      <p:pic>
        <p:nvPicPr>
          <p:cNvPr id="5" name="Picture 4" descr="A picture containing wall, indoor, furniture, interior design&#10;&#10;Description automatically generated">
            <a:extLst>
              <a:ext uri="{FF2B5EF4-FFF2-40B4-BE49-F238E27FC236}">
                <a16:creationId xmlns:a16="http://schemas.microsoft.com/office/drawing/2014/main" id="{A6120CC6-9AE8-3089-FB83-0BA2C770D3A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507" r="1" b="18573"/>
          <a:stretch/>
        </p:blipFill>
        <p:spPr>
          <a:xfrm>
            <a:off x="6083644" y="10"/>
            <a:ext cx="6108356" cy="3432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6885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8">
            <a:extLst>
              <a:ext uri="{FF2B5EF4-FFF2-40B4-BE49-F238E27FC236}">
                <a16:creationId xmlns:a16="http://schemas.microsoft.com/office/drawing/2014/main" id="{F06B261F-632C-43DC-8DC7-7723B3682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0">
            <a:extLst>
              <a:ext uri="{FF2B5EF4-FFF2-40B4-BE49-F238E27FC236}">
                <a16:creationId xmlns:a16="http://schemas.microsoft.com/office/drawing/2014/main" id="{4E524C7F-EE50-42C5-9434-7C78CE0444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3644" cy="686133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D8A2D5-7E73-345B-1205-B8DE5C34C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552" y="365125"/>
            <a:ext cx="5022630" cy="2430030"/>
          </a:xfrm>
        </p:spPr>
        <p:txBody>
          <a:bodyPr>
            <a:normAutofit/>
          </a:bodyPr>
          <a:lstStyle/>
          <a:p>
            <a:r>
              <a:rPr lang="en-US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725AB-C8B5-45BB-2C6F-34BF0B3367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552" y="3054927"/>
            <a:ext cx="5022630" cy="312203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700">
                <a:solidFill>
                  <a:schemeClr val="bg1"/>
                </a:solidFill>
                <a:hlinkClick r:id="rId2"/>
              </a:rPr>
              <a:t>https://www.ritzparis.com/en-GB/reception-rooms</a:t>
            </a:r>
            <a:endParaRPr lang="en-US" sz="17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700">
                <a:solidFill>
                  <a:schemeClr val="bg1"/>
                </a:solidFill>
                <a:hlinkClick r:id="rId3"/>
              </a:rPr>
              <a:t>https://www.tripadvisor.com.au/LocationPhotoDirectLink-g187147-d695170-i346206876-Bar_Vendome-Paris_Ile_de_France.html</a:t>
            </a:r>
            <a:endParaRPr lang="en-US" sz="17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1700">
                <a:solidFill>
                  <a:schemeClr val="bg1"/>
                </a:solidFill>
                <a:hlinkClick r:id="rId4"/>
              </a:rPr>
              <a:t>https://www.indulgexpress.com/food/food-bengaluru/2023/feb/10/thesebenguluru-restuarants-are-offeringspecial-valentines-day-menus-and-dinners-47115.html</a:t>
            </a:r>
            <a:endParaRPr lang="en-US" sz="17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endParaRPr lang="en-US" sz="17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endParaRPr lang="en-US" sz="1700">
              <a:solidFill>
                <a:schemeClr val="bg1"/>
              </a:solidFill>
            </a:endParaRPr>
          </a:p>
          <a:p>
            <a:pPr>
              <a:lnSpc>
                <a:spcPct val="110000"/>
              </a:lnSpc>
            </a:pPr>
            <a:endParaRPr lang="en-US" sz="1700">
              <a:solidFill>
                <a:schemeClr val="bg1"/>
              </a:solidFill>
            </a:endParaRPr>
          </a:p>
        </p:txBody>
      </p:sp>
      <p:pic>
        <p:nvPicPr>
          <p:cNvPr id="15" name="Picture 4" descr="Pen placed on top of a signature line">
            <a:extLst>
              <a:ext uri="{FF2B5EF4-FFF2-40B4-BE49-F238E27FC236}">
                <a16:creationId xmlns:a16="http://schemas.microsoft.com/office/drawing/2014/main" id="{680220B9-A161-AA72-29EE-99A7BE57CEB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0547" r="-1" b="-1"/>
          <a:stretch/>
        </p:blipFill>
        <p:spPr>
          <a:xfrm>
            <a:off x="6083644" y="10"/>
            <a:ext cx="610835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841856"/>
      </p:ext>
    </p:extLst>
  </p:cSld>
  <p:clrMapOvr>
    <a:masterClrMapping/>
  </p:clrMapOvr>
</p:sld>
</file>

<file path=ppt/theme/theme1.xml><?xml version="1.0" encoding="utf-8"?>
<a:theme xmlns:a="http://schemas.openxmlformats.org/drawingml/2006/main" name="MatrixVTI">
  <a:themeElements>
    <a:clrScheme name="AnalogousFromLightSeed_2SEEDS">
      <a:dk1>
        <a:srgbClr val="000000"/>
      </a:dk1>
      <a:lt1>
        <a:srgbClr val="FFFFFF"/>
      </a:lt1>
      <a:dk2>
        <a:srgbClr val="3C3122"/>
      </a:dk2>
      <a:lt2>
        <a:srgbClr val="E8E4E2"/>
      </a:lt2>
      <a:accent1>
        <a:srgbClr val="7FA3BA"/>
      </a:accent1>
      <a:accent2>
        <a:srgbClr val="80A9A8"/>
      </a:accent2>
      <a:accent3>
        <a:srgbClr val="969FC6"/>
      </a:accent3>
      <a:accent4>
        <a:srgbClr val="BA7F80"/>
      </a:accent4>
      <a:accent5>
        <a:srgbClr val="BD9A84"/>
      </a:accent5>
      <a:accent6>
        <a:srgbClr val="ACA175"/>
      </a:accent6>
      <a:hlink>
        <a:srgbClr val="A67759"/>
      </a:hlink>
      <a:folHlink>
        <a:srgbClr val="7F7F7F"/>
      </a:folHlink>
    </a:clrScheme>
    <a:fontScheme name="Custom 4">
      <a:majorFont>
        <a:latin typeface="Bahnschrif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trixVTI" id="{A2576CCC-A559-4FD4-A542-772649F65A84}" vid="{5CBC41A9-80A0-44C6-90CD-6D863034352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184</Words>
  <Application>Microsoft Macintosh PowerPoint</Application>
  <PresentationFormat>Widescreen</PresentationFormat>
  <Paragraphs>21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Avenir Next LT Pro</vt:lpstr>
      <vt:lpstr>Bahnschrift</vt:lpstr>
      <vt:lpstr>MatrixVTI</vt:lpstr>
      <vt:lpstr>Monica Lavric</vt:lpstr>
      <vt:lpstr>Ritz Paris Hotel  Saint Valentin 2024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Monica Lavric</dc:title>
  <dc:creator>Monica Lavric (2121183)</dc:creator>
  <cp:lastModifiedBy>Monica Lavric (2121183)</cp:lastModifiedBy>
  <cp:revision>2</cp:revision>
  <dcterms:created xsi:type="dcterms:W3CDTF">2023-05-30T10:27:36Z</dcterms:created>
  <dcterms:modified xsi:type="dcterms:W3CDTF">2023-05-30T11:18:48Z</dcterms:modified>
</cp:coreProperties>
</file>