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_rels/slideMaster1.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notesSlides/notesSlide1.xml" ContentType="application/vnd.openxmlformats-officedocument.presentationml.notesSlide+xml"/>
  <Override PartName="/ppt/notesSlides/_rels/notesSlide1.xml.rels" ContentType="application/vnd.openxmlformats-package.relationships+xml"/>
  <Override PartName="/ppt/notesSlides/_rels/notesSlide2.xml.rels" ContentType="application/vnd.openxmlformats-package.relationships+xml"/>
  <Override PartName="/ppt/notesSlides/_rels/notesSlide5.xml.rels" ContentType="application/vnd.openxmlformats-package.relationships+xml"/>
  <Override PartName="/ppt/notesSlides/_rels/notesSlide6.xml.rels" ContentType="application/vnd.openxmlformats-package.relationships+xml"/>
  <Override PartName="/ppt/notesSlides/notesSlide2.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media/image1.png" ContentType="image/png"/>
  <Override PartName="/ppt/media/image2.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21.xml" ContentType="application/vnd.openxmlformats-officedocument.presentationml.slide+xml"/>
  <Override PartName="/ppt/slides/slide4.xml" ContentType="application/vnd.openxmlformats-officedocument.presentationml.slide+xml"/>
  <Override PartName="/ppt/slides/slide22.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23.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_rels/slide1.xml.rels" ContentType="application/vnd.openxmlformats-package.relationships+xml"/>
  <Override PartName="/ppt/slides/_rels/slide22.xml.rels" ContentType="application/vnd.openxmlformats-package.relationships+xml"/>
  <Override PartName="/ppt/slides/_rels/slide2.xml.rels" ContentType="application/vnd.openxmlformats-package.relationships+xml"/>
  <Override PartName="/ppt/slides/_rels/slide20.xml.rels" ContentType="application/vnd.openxmlformats-package.relationships+xml"/>
  <Override PartName="/ppt/slides/_rels/slide3.xml.rels" ContentType="application/vnd.openxmlformats-package.relationships+xml"/>
  <Override PartName="/ppt/slides/_rels/slide21.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23.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16.xml.rels" ContentType="application/vnd.openxmlformats-package.relationships+xml"/>
  <Override PartName="/ppt/slides/_rels/slide17.xml.rels" ContentType="application/vnd.openxmlformats-package.relationships+xml"/>
  <Override PartName="/ppt/slides/_rels/slide18.xml.rels" ContentType="application/vnd.openxmlformats-package.relationships+xml"/>
  <Override PartName="/ppt/slides/_rels/slide19.xml.rels" ContentType="application/vnd.openxmlformats-package.relationships+xml"/>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Lst>
  <p:notesMasterIdLst>
    <p:notesMasterId r:id="rId3"/>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Lst>
  <p:sldSz cx="10080625" cy="5670550"/>
  <p:notesSz cx="7559675" cy="106918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notesMaster" Target="notesMasters/notesMaster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Relationship Id="rId20" Type="http://schemas.openxmlformats.org/officeDocument/2006/relationships/slide" Target="slides/slide17.xml"/><Relationship Id="rId21" Type="http://schemas.openxmlformats.org/officeDocument/2006/relationships/slide" Target="slides/slide18.xml"/><Relationship Id="rId22" Type="http://schemas.openxmlformats.org/officeDocument/2006/relationships/slide" Target="slides/slide19.xml"/><Relationship Id="rId23" Type="http://schemas.openxmlformats.org/officeDocument/2006/relationships/slide" Target="slides/slide20.xml"/><Relationship Id="rId24" Type="http://schemas.openxmlformats.org/officeDocument/2006/relationships/slide" Target="slides/slide21.xml"/><Relationship Id="rId25" Type="http://schemas.openxmlformats.org/officeDocument/2006/relationships/slide" Target="slides/slide22.xml"/><Relationship Id="rId26" Type="http://schemas.openxmlformats.org/officeDocument/2006/relationships/slide" Target="slides/slide23.xml"/>
</Relationships>
</file>

<file path=ppt/notesMasters/_rels/notesMaster1.xml.rels><?xml version="1.0" encoding="UTF-8"?>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 name=""/>
          <p:cNvSpPr/>
          <p:nvPr/>
        </p:nvSpPr>
        <p:spPr>
          <a:xfrm>
            <a:off x="0" y="0"/>
            <a:ext cx="7560000" cy="10692000"/>
          </a:xfrm>
          <a:prstGeom prst="rect">
            <a:avLst/>
          </a:prstGeom>
          <a:solidFill>
            <a:srgbClr val="ffffff"/>
          </a:solidFill>
          <a:ln w="9360">
            <a:noFill/>
          </a:ln>
        </p:spPr>
      </p:sp>
      <p:sp>
        <p:nvSpPr>
          <p:cNvPr id="43"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4"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5"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6"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7"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8"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9"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0"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1"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2"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3"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4"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5"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6"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7" name="PlaceHolder 1"/>
          <p:cNvSpPr>
            <a:spLocks noGrp="1"/>
          </p:cNvSpPr>
          <p:nvPr>
            <p:ph type="sldImg"/>
          </p:nvPr>
        </p:nvSpPr>
        <p:spPr>
          <a:xfrm>
            <a:off x="720360" y="900000"/>
            <a:ext cx="6095880" cy="341784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3300" spc="-1" strike="noStrike">
                <a:solidFill>
                  <a:srgbClr val="000000"/>
                </a:solidFill>
                <a:latin typeface="Times New Roman"/>
              </a:rPr>
              <a:t>Click to move the slide</a:t>
            </a:r>
            <a:endParaRPr b="0" lang="en-GB" sz="3300" spc="-1" strike="noStrike">
              <a:solidFill>
                <a:srgbClr val="000000"/>
              </a:solidFill>
              <a:latin typeface="Times New Roman"/>
            </a:endParaRPr>
          </a:p>
        </p:txBody>
      </p:sp>
      <p:sp>
        <p:nvSpPr>
          <p:cNvPr id="58" name="PlaceHolder 2"/>
          <p:cNvSpPr>
            <a:spLocks noGrp="1"/>
          </p:cNvSpPr>
          <p:nvPr>
            <p:ph type="body"/>
          </p:nvPr>
        </p:nvSpPr>
        <p:spPr>
          <a:xfrm>
            <a:off x="720360" y="4679640"/>
            <a:ext cx="6095880" cy="5016600"/>
          </a:xfrm>
          <a:prstGeom prst="rect">
            <a:avLst/>
          </a:prstGeom>
        </p:spPr>
        <p:txBody>
          <a:bodyPr lIns="0" rIns="0" tIns="0" bIns="0">
            <a:noAutofit/>
          </a:bodyPr>
          <a:p>
            <a:r>
              <a:rPr b="0" lang="en-GB" sz="1200" spc="-1" strike="noStrike">
                <a:solidFill>
                  <a:srgbClr val="000000"/>
                </a:solidFill>
                <a:latin typeface="Times New Roman"/>
              </a:rPr>
              <a:t>Click to edit the notes format</a:t>
            </a:r>
            <a:endParaRPr b="0" lang="en-GB" sz="1200" spc="-1" strike="noStrike">
              <a:solidFill>
                <a:srgbClr val="000000"/>
              </a:solidFill>
              <a:latin typeface="Times New Roman"/>
            </a:endParaRPr>
          </a:p>
        </p:txBody>
      </p:sp>
      <p:sp>
        <p:nvSpPr>
          <p:cNvPr id="59" name="PlaceHolder 3"/>
          <p:cNvSpPr>
            <a:spLocks noGrp="1"/>
          </p:cNvSpPr>
          <p:nvPr>
            <p:ph type="hdr"/>
          </p:nvPr>
        </p:nvSpPr>
        <p:spPr>
          <a:xfrm>
            <a:off x="-360" y="0"/>
            <a:ext cx="3257640" cy="511200"/>
          </a:xfrm>
          <a:prstGeom prst="rect">
            <a:avLst/>
          </a:prstGeom>
        </p:spPr>
        <p:txBody>
          <a:bodyPr lIns="0" rIns="0" tIns="0" bIns="0">
            <a:noAutofit/>
          </a:bodyPr>
          <a:p>
            <a:pP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400" spc="-1" strike="noStrike">
                <a:solidFill>
                  <a:srgbClr val="000000"/>
                </a:solidFill>
                <a:latin typeface="Times New Roman"/>
                <a:ea typeface="DejaVu Sans"/>
              </a:rPr>
              <a:t>&lt;header&gt;</a:t>
            </a:r>
            <a:endParaRPr b="0" lang="en-GB" sz="1400" spc="-1" strike="noStrike">
              <a:solidFill>
                <a:srgbClr val="000000"/>
              </a:solidFill>
              <a:latin typeface="Arial"/>
            </a:endParaRPr>
          </a:p>
        </p:txBody>
      </p:sp>
      <p:sp>
        <p:nvSpPr>
          <p:cNvPr id="60" name="PlaceHolder 4"/>
          <p:cNvSpPr>
            <a:spLocks noGrp="1"/>
          </p:cNvSpPr>
          <p:nvPr>
            <p:ph type="dt"/>
          </p:nvPr>
        </p:nvSpPr>
        <p:spPr>
          <a:xfrm>
            <a:off x="4277880" y="0"/>
            <a:ext cx="3257640" cy="511200"/>
          </a:xfrm>
          <a:prstGeom prst="rect">
            <a:avLst/>
          </a:prstGeom>
        </p:spPr>
        <p:txBody>
          <a:bodyPr lIns="0" rIns="0" tIns="0" bIns="0">
            <a:noAutofit/>
          </a:bodyPr>
          <a:p>
            <a:pPr algn="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400" spc="-1" strike="noStrike">
                <a:solidFill>
                  <a:srgbClr val="000000"/>
                </a:solidFill>
                <a:latin typeface="Times New Roman"/>
                <a:ea typeface="DejaVu Sans"/>
              </a:rPr>
              <a:t>&lt;date/time&gt;</a:t>
            </a:r>
            <a:endParaRPr b="0" lang="en-GB" sz="1400" spc="-1" strike="noStrike">
              <a:solidFill>
                <a:srgbClr val="000000"/>
              </a:solidFill>
              <a:latin typeface="Arial"/>
            </a:endParaRPr>
          </a:p>
        </p:txBody>
      </p:sp>
      <p:sp>
        <p:nvSpPr>
          <p:cNvPr id="61" name="PlaceHolder 5"/>
          <p:cNvSpPr>
            <a:spLocks noGrp="1"/>
          </p:cNvSpPr>
          <p:nvPr>
            <p:ph type="ftr"/>
          </p:nvPr>
        </p:nvSpPr>
        <p:spPr>
          <a:xfrm>
            <a:off x="-360" y="10156680"/>
            <a:ext cx="3257640" cy="511200"/>
          </a:xfrm>
          <a:prstGeom prst="rect">
            <a:avLst/>
          </a:prstGeom>
        </p:spPr>
        <p:txBody>
          <a:bodyPr lIns="0" rIns="0" tIns="0" bIns="0" anchor="b">
            <a:noAutofit/>
          </a:bodyPr>
          <a:p>
            <a:pP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400" spc="-1" strike="noStrike">
                <a:solidFill>
                  <a:srgbClr val="000000"/>
                </a:solidFill>
                <a:latin typeface="Times New Roman"/>
                <a:ea typeface="DejaVu Sans"/>
              </a:rPr>
              <a:t>&lt;footer&gt;</a:t>
            </a:r>
            <a:endParaRPr b="0" lang="en-GB" sz="1400" spc="-1" strike="noStrike">
              <a:solidFill>
                <a:srgbClr val="000000"/>
              </a:solidFill>
              <a:latin typeface="Arial"/>
            </a:endParaRPr>
          </a:p>
        </p:txBody>
      </p:sp>
      <p:sp>
        <p:nvSpPr>
          <p:cNvPr id="62" name="PlaceHolder 6"/>
          <p:cNvSpPr>
            <a:spLocks noGrp="1"/>
          </p:cNvSpPr>
          <p:nvPr>
            <p:ph type="sldNum"/>
          </p:nvPr>
        </p:nvSpPr>
        <p:spPr>
          <a:xfrm>
            <a:off x="4277880" y="10156680"/>
            <a:ext cx="3257640" cy="511200"/>
          </a:xfrm>
          <a:prstGeom prst="rect">
            <a:avLst/>
          </a:prstGeom>
        </p:spPr>
        <p:txBody>
          <a:bodyPr lIns="0" rIns="0" tIns="0" bIns="0" anchor="b">
            <a:noAutofit/>
          </a:bodyPr>
          <a:p>
            <a:pPr algn="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fld id="{89F1994E-23B3-48EA-8B2D-FB787025F5C0}" type="slidenum">
              <a:rPr b="0" lang="de-DE" sz="1400" spc="-1" strike="noStrike">
                <a:solidFill>
                  <a:srgbClr val="000000"/>
                </a:solidFill>
                <a:latin typeface="Times New Roman"/>
                <a:ea typeface="DejaVu Sans"/>
              </a:rPr>
              <a:t>&lt;number&gt;</a:t>
            </a:fld>
            <a:endParaRPr b="0" lang="en-GB" sz="14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
</Relationships>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
</Relationships>
</file>

<file path=ppt/notesSlides/_rels/notesSlide6.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
</Relationships>
</file>

<file path=ppt/notesSlides/notesSlide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9" name="PlaceHolder 1"/>
          <p:cNvSpPr>
            <a:spLocks noGrp="1"/>
          </p:cNvSpPr>
          <p:nvPr>
            <p:ph type="sldImg"/>
          </p:nvPr>
        </p:nvSpPr>
        <p:spPr>
          <a:xfrm>
            <a:off x="720720" y="900000"/>
            <a:ext cx="6119640" cy="3441960"/>
          </a:xfrm>
          <a:prstGeom prst="rect">
            <a:avLst/>
          </a:prstGeom>
        </p:spPr>
      </p:sp>
      <p:sp>
        <p:nvSpPr>
          <p:cNvPr id="110"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1" name="PlaceHolder 1"/>
          <p:cNvSpPr>
            <a:spLocks noGrp="1"/>
          </p:cNvSpPr>
          <p:nvPr>
            <p:ph type="sldImg"/>
          </p:nvPr>
        </p:nvSpPr>
        <p:spPr>
          <a:xfrm>
            <a:off x="720720" y="900000"/>
            <a:ext cx="6119640" cy="3441960"/>
          </a:xfrm>
          <a:prstGeom prst="rect">
            <a:avLst/>
          </a:prstGeom>
        </p:spPr>
      </p:sp>
      <p:sp>
        <p:nvSpPr>
          <p:cNvPr id="112"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3" name="PlaceHolder 1"/>
          <p:cNvSpPr>
            <a:spLocks noGrp="1"/>
          </p:cNvSpPr>
          <p:nvPr>
            <p:ph type="sldImg"/>
          </p:nvPr>
        </p:nvSpPr>
        <p:spPr>
          <a:xfrm>
            <a:off x="720720" y="900000"/>
            <a:ext cx="6119640" cy="3441960"/>
          </a:xfrm>
          <a:prstGeom prst="rect">
            <a:avLst/>
          </a:prstGeom>
        </p:spPr>
      </p:sp>
      <p:sp>
        <p:nvSpPr>
          <p:cNvPr id="114"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5" name="PlaceHolder 1"/>
          <p:cNvSpPr>
            <a:spLocks noGrp="1"/>
          </p:cNvSpPr>
          <p:nvPr>
            <p:ph type="sldImg"/>
          </p:nvPr>
        </p:nvSpPr>
        <p:spPr>
          <a:xfrm>
            <a:off x="720720" y="900000"/>
            <a:ext cx="6119640" cy="3441960"/>
          </a:xfrm>
          <a:prstGeom prst="rect">
            <a:avLst/>
          </a:prstGeom>
        </p:spPr>
      </p:sp>
      <p:sp>
        <p:nvSpPr>
          <p:cNvPr id="116"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6"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7" name="PlaceHolder 2"/>
          <p:cNvSpPr>
            <a:spLocks noGrp="1"/>
          </p:cNvSpPr>
          <p:nvPr>
            <p:ph type="subTitle"/>
          </p:nvPr>
        </p:nvSpPr>
        <p:spPr>
          <a:xfrm>
            <a:off x="502920" y="1368000"/>
            <a:ext cx="9048600" cy="3264120"/>
          </a:xfrm>
          <a:prstGeom prst="rect">
            <a:avLst/>
          </a:prstGeom>
        </p:spPr>
        <p:txBody>
          <a:bodyPr lIns="0" rIns="0" tIns="0" bIns="0" anchor="ctr">
            <a:noAutofit/>
          </a:bodyPr>
          <a:p>
            <a:pPr marL="342720" indent="-342720"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200" spc="-1" strike="noStrike">
              <a:solidFill>
                <a:srgbClr val="000000"/>
              </a:solidFill>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9" name="PlaceHolder 2"/>
          <p:cNvSpPr>
            <a:spLocks noGrp="1"/>
          </p:cNvSpPr>
          <p:nvPr>
            <p:ph type="body"/>
          </p:nvPr>
        </p:nvSpPr>
        <p:spPr>
          <a:xfrm>
            <a:off x="502920" y="1368000"/>
            <a:ext cx="9048600" cy="326412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0"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11" name="PlaceHolder 2"/>
          <p:cNvSpPr>
            <a:spLocks noGrp="1"/>
          </p:cNvSpPr>
          <p:nvPr>
            <p:ph type="body"/>
          </p:nvPr>
        </p:nvSpPr>
        <p:spPr>
          <a:xfrm>
            <a:off x="502920" y="1368000"/>
            <a:ext cx="4415400" cy="32641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2" name="PlaceHolder 3"/>
          <p:cNvSpPr>
            <a:spLocks noGrp="1"/>
          </p:cNvSpPr>
          <p:nvPr>
            <p:ph type="body"/>
          </p:nvPr>
        </p:nvSpPr>
        <p:spPr>
          <a:xfrm>
            <a:off x="5139360" y="1368000"/>
            <a:ext cx="4415400" cy="326412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3"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4" name="PlaceHolder 1"/>
          <p:cNvSpPr>
            <a:spLocks noGrp="1"/>
          </p:cNvSpPr>
          <p:nvPr>
            <p:ph type="subTitle"/>
          </p:nvPr>
        </p:nvSpPr>
        <p:spPr>
          <a:xfrm>
            <a:off x="503280" y="215640"/>
            <a:ext cx="8075520" cy="3731040"/>
          </a:xfrm>
          <a:prstGeom prst="rect">
            <a:avLst/>
          </a:prstGeom>
        </p:spPr>
        <p:txBody>
          <a:bodyPr lIns="0" rIns="0" tIns="0" bIns="0" anchor="ctr">
            <a:noAutofit/>
          </a:bodyPr>
          <a:p>
            <a:pPr marL="342720" indent="-342720"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200" spc="-1" strike="noStrike">
              <a:solidFill>
                <a:srgbClr val="000000"/>
              </a:solidFill>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16" name="PlaceHolder 2"/>
          <p:cNvSpPr>
            <a:spLocks noGrp="1"/>
          </p:cNvSpPr>
          <p:nvPr>
            <p:ph type="body"/>
          </p:nvPr>
        </p:nvSpPr>
        <p:spPr>
          <a:xfrm>
            <a:off x="502920" y="1368000"/>
            <a:ext cx="44154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7" name="PlaceHolder 3"/>
          <p:cNvSpPr>
            <a:spLocks noGrp="1"/>
          </p:cNvSpPr>
          <p:nvPr>
            <p:ph type="body"/>
          </p:nvPr>
        </p:nvSpPr>
        <p:spPr>
          <a:xfrm>
            <a:off x="5139360" y="1368000"/>
            <a:ext cx="4415400" cy="32641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8" name="PlaceHolder 4"/>
          <p:cNvSpPr>
            <a:spLocks noGrp="1"/>
          </p:cNvSpPr>
          <p:nvPr>
            <p:ph type="body"/>
          </p:nvPr>
        </p:nvSpPr>
        <p:spPr>
          <a:xfrm>
            <a:off x="502920" y="3072960"/>
            <a:ext cx="44154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0" name="PlaceHolder 2"/>
          <p:cNvSpPr>
            <a:spLocks noGrp="1"/>
          </p:cNvSpPr>
          <p:nvPr>
            <p:ph type="body"/>
          </p:nvPr>
        </p:nvSpPr>
        <p:spPr>
          <a:xfrm>
            <a:off x="502920" y="1368000"/>
            <a:ext cx="4415400" cy="32641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1" name="PlaceHolder 3"/>
          <p:cNvSpPr>
            <a:spLocks noGrp="1"/>
          </p:cNvSpPr>
          <p:nvPr>
            <p:ph type="body"/>
          </p:nvPr>
        </p:nvSpPr>
        <p:spPr>
          <a:xfrm>
            <a:off x="5139360" y="1368000"/>
            <a:ext cx="44154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2" name="PlaceHolder 4"/>
          <p:cNvSpPr>
            <a:spLocks noGrp="1"/>
          </p:cNvSpPr>
          <p:nvPr>
            <p:ph type="body"/>
          </p:nvPr>
        </p:nvSpPr>
        <p:spPr>
          <a:xfrm>
            <a:off x="5139360" y="3072960"/>
            <a:ext cx="44154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4" name="PlaceHolder 2"/>
          <p:cNvSpPr>
            <a:spLocks noGrp="1"/>
          </p:cNvSpPr>
          <p:nvPr>
            <p:ph type="body"/>
          </p:nvPr>
        </p:nvSpPr>
        <p:spPr>
          <a:xfrm>
            <a:off x="502920" y="1368000"/>
            <a:ext cx="44154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5" name="PlaceHolder 3"/>
          <p:cNvSpPr>
            <a:spLocks noGrp="1"/>
          </p:cNvSpPr>
          <p:nvPr>
            <p:ph type="body"/>
          </p:nvPr>
        </p:nvSpPr>
        <p:spPr>
          <a:xfrm>
            <a:off x="5139360" y="1368000"/>
            <a:ext cx="44154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6" name="PlaceHolder 4"/>
          <p:cNvSpPr>
            <a:spLocks noGrp="1"/>
          </p:cNvSpPr>
          <p:nvPr>
            <p:ph type="body"/>
          </p:nvPr>
        </p:nvSpPr>
        <p:spPr>
          <a:xfrm>
            <a:off x="502920" y="3072960"/>
            <a:ext cx="90486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7"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8" name="PlaceHolder 2"/>
          <p:cNvSpPr>
            <a:spLocks noGrp="1"/>
          </p:cNvSpPr>
          <p:nvPr>
            <p:ph type="body"/>
          </p:nvPr>
        </p:nvSpPr>
        <p:spPr>
          <a:xfrm>
            <a:off x="502920" y="1368000"/>
            <a:ext cx="90486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9" name="PlaceHolder 3"/>
          <p:cNvSpPr>
            <a:spLocks noGrp="1"/>
          </p:cNvSpPr>
          <p:nvPr>
            <p:ph type="body"/>
          </p:nvPr>
        </p:nvSpPr>
        <p:spPr>
          <a:xfrm>
            <a:off x="502920" y="3072960"/>
            <a:ext cx="90486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30"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31" name="PlaceHolder 2"/>
          <p:cNvSpPr>
            <a:spLocks noGrp="1"/>
          </p:cNvSpPr>
          <p:nvPr>
            <p:ph type="body"/>
          </p:nvPr>
        </p:nvSpPr>
        <p:spPr>
          <a:xfrm>
            <a:off x="502920" y="1368000"/>
            <a:ext cx="44154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2" name="PlaceHolder 3"/>
          <p:cNvSpPr>
            <a:spLocks noGrp="1"/>
          </p:cNvSpPr>
          <p:nvPr>
            <p:ph type="body"/>
          </p:nvPr>
        </p:nvSpPr>
        <p:spPr>
          <a:xfrm>
            <a:off x="5139360" y="1368000"/>
            <a:ext cx="44154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3" name="PlaceHolder 4"/>
          <p:cNvSpPr>
            <a:spLocks noGrp="1"/>
          </p:cNvSpPr>
          <p:nvPr>
            <p:ph type="body"/>
          </p:nvPr>
        </p:nvSpPr>
        <p:spPr>
          <a:xfrm>
            <a:off x="502920" y="3072960"/>
            <a:ext cx="44154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4" name="PlaceHolder 5"/>
          <p:cNvSpPr>
            <a:spLocks noGrp="1"/>
          </p:cNvSpPr>
          <p:nvPr>
            <p:ph type="body"/>
          </p:nvPr>
        </p:nvSpPr>
        <p:spPr>
          <a:xfrm>
            <a:off x="5139360" y="3072960"/>
            <a:ext cx="44154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5"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36" name="PlaceHolder 2"/>
          <p:cNvSpPr>
            <a:spLocks noGrp="1"/>
          </p:cNvSpPr>
          <p:nvPr>
            <p:ph type="body"/>
          </p:nvPr>
        </p:nvSpPr>
        <p:spPr>
          <a:xfrm>
            <a:off x="502920" y="1368000"/>
            <a:ext cx="291348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7" name="PlaceHolder 3"/>
          <p:cNvSpPr>
            <a:spLocks noGrp="1"/>
          </p:cNvSpPr>
          <p:nvPr>
            <p:ph type="body"/>
          </p:nvPr>
        </p:nvSpPr>
        <p:spPr>
          <a:xfrm>
            <a:off x="3562560" y="1368000"/>
            <a:ext cx="291348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8" name="PlaceHolder 4"/>
          <p:cNvSpPr>
            <a:spLocks noGrp="1"/>
          </p:cNvSpPr>
          <p:nvPr>
            <p:ph type="body"/>
          </p:nvPr>
        </p:nvSpPr>
        <p:spPr>
          <a:xfrm>
            <a:off x="6621840" y="1368000"/>
            <a:ext cx="291348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9" name="PlaceHolder 5"/>
          <p:cNvSpPr>
            <a:spLocks noGrp="1"/>
          </p:cNvSpPr>
          <p:nvPr>
            <p:ph type="body"/>
          </p:nvPr>
        </p:nvSpPr>
        <p:spPr>
          <a:xfrm>
            <a:off x="502920" y="3072960"/>
            <a:ext cx="291348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40" name="PlaceHolder 6"/>
          <p:cNvSpPr>
            <a:spLocks noGrp="1"/>
          </p:cNvSpPr>
          <p:nvPr>
            <p:ph type="body"/>
          </p:nvPr>
        </p:nvSpPr>
        <p:spPr>
          <a:xfrm>
            <a:off x="3562560" y="3072960"/>
            <a:ext cx="291348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41" name="PlaceHolder 7"/>
          <p:cNvSpPr>
            <a:spLocks noGrp="1"/>
          </p:cNvSpPr>
          <p:nvPr>
            <p:ph type="body"/>
          </p:nvPr>
        </p:nvSpPr>
        <p:spPr>
          <a:xfrm>
            <a:off x="6621840" y="3072960"/>
            <a:ext cx="291348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pn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0" name="" descr=""/>
          <p:cNvPicPr/>
          <p:nvPr/>
        </p:nvPicPr>
        <p:blipFill>
          <a:blip r:embed="rId2"/>
          <a:stretch/>
        </p:blipFill>
        <p:spPr>
          <a:xfrm>
            <a:off x="0" y="0"/>
            <a:ext cx="10078920" cy="5667480"/>
          </a:xfrm>
          <a:prstGeom prst="rect">
            <a:avLst/>
          </a:prstGeom>
          <a:ln w="0">
            <a:noFill/>
          </a:ln>
        </p:spPr>
      </p:pic>
      <p:sp>
        <p:nvSpPr>
          <p:cNvPr id="1"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3300" spc="-1" strike="noStrike">
                <a:solidFill>
                  <a:srgbClr val="000000"/>
                </a:solidFill>
                <a:latin typeface="Times New Roman"/>
              </a:rPr>
              <a:t>Click to edit the title text format</a:t>
            </a:r>
            <a:endParaRPr b="0" lang="en-GB" sz="3300" spc="-1" strike="noStrike">
              <a:solidFill>
                <a:srgbClr val="000000"/>
              </a:solidFill>
              <a:latin typeface="Times New Roman"/>
            </a:endParaRPr>
          </a:p>
        </p:txBody>
      </p:sp>
      <p:sp>
        <p:nvSpPr>
          <p:cNvPr id="2" name="PlaceHolder 2"/>
          <p:cNvSpPr>
            <a:spLocks noGrp="1"/>
          </p:cNvSpPr>
          <p:nvPr>
            <p:ph type="body"/>
          </p:nvPr>
        </p:nvSpPr>
        <p:spPr>
          <a:xfrm>
            <a:off x="502920" y="1368000"/>
            <a:ext cx="9048600" cy="3264120"/>
          </a:xfrm>
          <a:prstGeom prst="rect">
            <a:avLst/>
          </a:prstGeom>
        </p:spPr>
        <p:txBody>
          <a:bodyPr lIns="0" rIns="0" tIns="15120" bIns="0">
            <a:normAutofit/>
          </a:bodyPr>
          <a:p>
            <a:pPr marL="342720" indent="-342720">
              <a:spcAft>
                <a:spcPts val="1060"/>
              </a:spcAft>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Click to edit the outline text format</a:t>
            </a:r>
            <a:endParaRPr b="1" lang="en-GB" sz="2400" spc="-1" strike="noStrike">
              <a:solidFill>
                <a:srgbClr val="000000"/>
              </a:solidFill>
              <a:latin typeface="Times New Roman"/>
            </a:endParaRPr>
          </a:p>
          <a:p>
            <a:pPr lvl="1"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Second Outline Level</a:t>
            </a:r>
            <a:endParaRPr b="1" lang="en-GB" sz="2400" spc="-1" strike="noStrike">
              <a:solidFill>
                <a:srgbClr val="000000"/>
              </a:solidFill>
              <a:latin typeface="Times New Roman"/>
            </a:endParaRPr>
          </a:p>
          <a:p>
            <a:pPr lvl="2"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Third Outline Level</a:t>
            </a:r>
            <a:endParaRPr b="1" lang="en-GB" sz="2400" spc="-1" strike="noStrike">
              <a:solidFill>
                <a:srgbClr val="000000"/>
              </a:solidFill>
              <a:latin typeface="Times New Roman"/>
            </a:endParaRPr>
          </a:p>
          <a:p>
            <a:pPr lvl="3"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Fourth Outline Level</a:t>
            </a:r>
            <a:endParaRPr b="1" lang="en-GB" sz="2400" spc="-1" strike="noStrike">
              <a:solidFill>
                <a:srgbClr val="000000"/>
              </a:solidFill>
              <a:latin typeface="Times New Roman"/>
            </a:endParaRPr>
          </a:p>
          <a:p>
            <a:pPr lvl="4"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Fifth Outline Level</a:t>
            </a:r>
            <a:endParaRPr b="1" lang="en-GB" sz="2400" spc="-1" strike="noStrike">
              <a:solidFill>
                <a:srgbClr val="000000"/>
              </a:solidFill>
              <a:latin typeface="Times New Roman"/>
            </a:endParaRPr>
          </a:p>
          <a:p>
            <a:pPr lvl="5"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Sixth Outline Level</a:t>
            </a:r>
            <a:endParaRPr b="1" lang="en-GB" sz="2400" spc="-1" strike="noStrike">
              <a:solidFill>
                <a:srgbClr val="000000"/>
              </a:solidFill>
              <a:latin typeface="Times New Roman"/>
            </a:endParaRPr>
          </a:p>
          <a:p>
            <a:pPr lvl="6"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Seventh Outline Level</a:t>
            </a:r>
            <a:endParaRPr b="1" lang="en-GB" sz="2400" spc="-1" strike="noStrike">
              <a:solidFill>
                <a:srgbClr val="000000"/>
              </a:solidFill>
              <a:latin typeface="Times New Roman"/>
            </a:endParaRPr>
          </a:p>
        </p:txBody>
      </p:sp>
      <p:sp>
        <p:nvSpPr>
          <p:cNvPr id="3" name="PlaceHolder 3"/>
          <p:cNvSpPr>
            <a:spLocks noGrp="1"/>
          </p:cNvSpPr>
          <p:nvPr>
            <p:ph type="dt"/>
          </p:nvPr>
        </p:nvSpPr>
        <p:spPr>
          <a:xfrm>
            <a:off x="503280" y="5165280"/>
            <a:ext cx="2324160" cy="366840"/>
          </a:xfrm>
          <a:prstGeom prst="rect">
            <a:avLst/>
          </a:prstGeom>
        </p:spPr>
        <p:txBody>
          <a:bodyPr lIns="0" rIns="0" tIns="0" bIns="0">
            <a:noAutofit/>
          </a:bodyPr>
          <a:p>
            <a:pP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Arial"/>
              </a:rPr>
              <a:t>&lt;date/time&gt;</a:t>
            </a:r>
            <a:endParaRPr b="0" lang="en-GB" sz="1800" spc="-1" strike="noStrike">
              <a:solidFill>
                <a:srgbClr val="000000"/>
              </a:solidFill>
              <a:latin typeface="Arial"/>
            </a:endParaRPr>
          </a:p>
        </p:txBody>
      </p:sp>
      <p:sp>
        <p:nvSpPr>
          <p:cNvPr id="4" name="PlaceHolder 4"/>
          <p:cNvSpPr>
            <a:spLocks noGrp="1"/>
          </p:cNvSpPr>
          <p:nvPr>
            <p:ph type="ftr"/>
          </p:nvPr>
        </p:nvSpPr>
        <p:spPr>
          <a:xfrm>
            <a:off x="3447720" y="5165280"/>
            <a:ext cx="3171960" cy="366840"/>
          </a:xfrm>
          <a:prstGeom prst="rect">
            <a:avLst/>
          </a:prstGeom>
        </p:spPr>
        <p:txBody>
          <a:bodyPr lIns="0" rIns="0" tIns="0" bIns="0">
            <a:noAutofit/>
          </a:bodyPr>
          <a:p>
            <a:pP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Arial"/>
              </a:rPr>
              <a:t>&lt;footer&gt;</a:t>
            </a:r>
            <a:endParaRPr b="0" lang="en-GB" sz="1800" spc="-1" strike="noStrike">
              <a:solidFill>
                <a:srgbClr val="000000"/>
              </a:solidFill>
              <a:latin typeface="Arial"/>
            </a:endParaRPr>
          </a:p>
        </p:txBody>
      </p:sp>
      <p:sp>
        <p:nvSpPr>
          <p:cNvPr id="5" name="PlaceHolder 5"/>
          <p:cNvSpPr>
            <a:spLocks noGrp="1"/>
          </p:cNvSpPr>
          <p:nvPr>
            <p:ph type="sldNum"/>
          </p:nvPr>
        </p:nvSpPr>
        <p:spPr>
          <a:xfrm>
            <a:off x="7227720" y="5165280"/>
            <a:ext cx="2324160" cy="366840"/>
          </a:xfrm>
          <a:prstGeom prst="rect">
            <a:avLst/>
          </a:prstGeom>
        </p:spPr>
        <p:txBody>
          <a:bodyPr lIns="0" rIns="0" tIns="0" bIns="0">
            <a:noAutofit/>
          </a:bodyPr>
          <a:p>
            <a:pP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fld id="{61B8F9CB-62E6-41B3-89C8-A3DE9357FA12}" type="slidenum">
              <a:rPr b="0" lang="de-DE" sz="1800" spc="-1" strike="noStrike">
                <a:solidFill>
                  <a:srgbClr val="000000"/>
                </a:solidFill>
                <a:latin typeface="Arial"/>
              </a:rPr>
              <a:t>&lt;number&gt;</a:t>
            </a:fld>
            <a:endParaRPr b="0" lang="en-GB" sz="18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s/_rels/slide1.xml.rels><?xml version="1.0" encoding="UTF-8"?>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2.xml"/><Relationship Id="rId3" Type="http://schemas.openxmlformats.org/officeDocument/2006/relationships/notesSlide" Target="../notesSlides/notesSlide1.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
</Relationships>
</file>

<file path=ppt/slides/_rels/slide7.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9.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1.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2.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3.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4.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5.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6.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7.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8.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9.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20.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21.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22.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23.xml.rels><?xml version="1.0" encoding="UTF-8"?>
<Relationships xmlns="http://schemas.openxmlformats.org/package/2006/relationships"><Relationship Id="rId1" Type="http://schemas.openxmlformats.org/officeDocument/2006/relationships/slideLayout" Target="../slideLayouts/slideLayout3.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3"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3200" spc="-1" strike="noStrike">
                <a:solidFill>
                  <a:srgbClr val="000000"/>
                </a:solidFill>
                <a:latin typeface="Times New Roman"/>
                <a:ea typeface="Times New Roman"/>
              </a:rPr>
              <a:t>Interest of Greeks (Alexander/Achilles) to Romans /West</a:t>
            </a:r>
            <a:endParaRPr b="0" lang="en-GB" sz="3200" spc="-1" strike="noStrike">
              <a:solidFill>
                <a:srgbClr val="000000"/>
              </a:solidFill>
              <a:latin typeface="Times New Roman"/>
            </a:endParaRPr>
          </a:p>
        </p:txBody>
      </p:sp>
      <p:pic>
        <p:nvPicPr>
          <p:cNvPr id="64" name="" descr=""/>
          <p:cNvPicPr/>
          <p:nvPr/>
        </p:nvPicPr>
        <p:blipFill>
          <a:blip r:embed="rId1"/>
          <a:stretch/>
        </p:blipFill>
        <p:spPr>
          <a:xfrm>
            <a:off x="860400" y="1141560"/>
            <a:ext cx="7059600" cy="4518000"/>
          </a:xfrm>
          <a:prstGeom prst="rect">
            <a:avLst/>
          </a:prstGeom>
          <a:ln w="0">
            <a:noFill/>
          </a:ln>
        </p:spPr>
      </p:pic>
    </p:spTree>
  </p:cSld>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5"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2400" spc="-1" strike="noStrike">
                <a:solidFill>
                  <a:srgbClr val="000000"/>
                </a:solidFill>
                <a:latin typeface="Times New Roman"/>
                <a:ea typeface="Arial"/>
              </a:rPr>
              <a:t>why interest in Greek Alexander for Romans (and medieval West)?</a:t>
            </a:r>
            <a:endParaRPr b="0" lang="en-GB" sz="2400" spc="-1" strike="noStrike">
              <a:solidFill>
                <a:srgbClr val="000000"/>
              </a:solidFill>
              <a:latin typeface="Times New Roman"/>
            </a:endParaRPr>
          </a:p>
        </p:txBody>
      </p:sp>
      <p:sp>
        <p:nvSpPr>
          <p:cNvPr id="66" name=""/>
          <p:cNvSpPr txBox="1"/>
          <p:nvPr/>
        </p:nvSpPr>
        <p:spPr>
          <a:xfrm>
            <a:off x="537840" y="1368000"/>
            <a:ext cx="9072360" cy="3287880"/>
          </a:xfrm>
          <a:prstGeom prst="rect">
            <a:avLst/>
          </a:prstGeom>
          <a:noFill/>
          <a:ln w="0">
            <a:noFill/>
          </a:ln>
        </p:spPr>
        <p:txBody>
          <a:bodyPr lIns="0" rIns="0" tIns="15120" bIns="0">
            <a:normAutofit/>
          </a:bodyPr>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Arial"/>
              </a:rPr>
              <a:t>▪ </a:t>
            </a:r>
            <a:r>
              <a:rPr b="0" lang="de-DE" sz="1800" spc="-1" strike="noStrike">
                <a:solidFill>
                  <a:srgbClr val="000000"/>
                </a:solidFill>
                <a:latin typeface="Times New Roman"/>
                <a:ea typeface="Arial"/>
              </a:rPr>
              <a:t>Alexander and the East</a:t>
            </a:r>
            <a:endParaRPr b="1" lang="en-GB" sz="1800" spc="-1" strike="noStrike">
              <a:solidFill>
                <a:srgbClr val="000000"/>
              </a:solidFill>
              <a:latin typeface="Times New Roman"/>
            </a:endParaRPr>
          </a:p>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Arial"/>
              </a:rPr>
              <a:t>▪ </a:t>
            </a:r>
            <a:r>
              <a:rPr b="0" lang="de-DE" sz="1800" spc="-1" strike="noStrike">
                <a:solidFill>
                  <a:srgbClr val="000000"/>
                </a:solidFill>
                <a:latin typeface="Times New Roman"/>
                <a:ea typeface="Arial"/>
              </a:rPr>
              <a:t>world mastery inc way to think about Rome’s relationship with/conquest of East: nb Pompey, who had victories in East</a:t>
            </a:r>
            <a:endParaRPr b="1" lang="en-GB" sz="1800" spc="-1" strike="noStrike">
              <a:solidFill>
                <a:srgbClr val="000000"/>
              </a:solidFill>
              <a:latin typeface="Times New Roman"/>
            </a:endParaRPr>
          </a:p>
          <a:p>
            <a:pPr algn="just">
              <a:lnSpc>
                <a:spcPct val="100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Arial"/>
              </a:rPr>
              <a:t>“</a:t>
            </a:r>
            <a:r>
              <a:rPr b="0" lang="de-DE" sz="1800" spc="-1" strike="noStrike">
                <a:solidFill>
                  <a:srgbClr val="000000"/>
                </a:solidFill>
                <a:latin typeface="Times New Roman"/>
                <a:ea typeface="Arial"/>
              </a:rPr>
              <a:t>But it concerns the glory of the Roman Empire, and not that of one man, to mention in this place all the records of the victories of Pompey the Great and all his triumphs, which equal the brilliance of the exploits not only of Alexander the Great but even almost of Hercules and Father Liber.” (Elder Pliny </a:t>
            </a:r>
            <a:r>
              <a:rPr b="0" i="1" lang="de-DE" sz="1800" spc="-1" strike="noStrike">
                <a:solidFill>
                  <a:srgbClr val="010101"/>
                </a:solidFill>
                <a:latin typeface="Times New Roman"/>
                <a:ea typeface="Times New Roman"/>
              </a:rPr>
              <a:t>Natural History</a:t>
            </a:r>
            <a:r>
              <a:rPr b="0" lang="de-DE" sz="1800" spc="-1" strike="noStrike">
                <a:solidFill>
                  <a:srgbClr val="000000"/>
                </a:solidFill>
                <a:latin typeface="Times New Roman"/>
                <a:ea typeface="Arial"/>
              </a:rPr>
              <a:t> 7.95) </a:t>
            </a:r>
            <a:endParaRPr b="1" lang="en-GB" sz="1800" spc="-1" strike="noStrike">
              <a:solidFill>
                <a:srgbClr val="000000"/>
              </a:solidFill>
              <a:latin typeface="Times New Roman"/>
            </a:endParaRPr>
          </a:p>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endParaRPr b="1" lang="en-GB" sz="1800" spc="-1" strike="noStrike">
              <a:solidFill>
                <a:srgbClr val="000000"/>
              </a:solidFill>
              <a:latin typeface="Times New Roman"/>
            </a:endParaRPr>
          </a:p>
        </p:txBody>
      </p:sp>
    </p:spTree>
  </p:cSld>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7" name=""/>
          <p:cNvSpPr txBox="1"/>
          <p:nvPr/>
        </p:nvSpPr>
        <p:spPr>
          <a:xfrm>
            <a:off x="503280" y="216000"/>
            <a:ext cx="8083440" cy="812880"/>
          </a:xfrm>
          <a:prstGeom prst="rect">
            <a:avLst/>
          </a:prstGeom>
          <a:noFill/>
          <a:ln w="0">
            <a:noFill/>
          </a:ln>
        </p:spPr>
        <p:txBody>
          <a:bodyPr lIns="0" rIns="0" tIns="0" bIns="0" anchor="ctr">
            <a:noAutofit/>
          </a:bodyPr>
          <a:p>
            <a:pPr algn="ct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2400" spc="-1" strike="noStrike">
                <a:solidFill>
                  <a:srgbClr val="000000"/>
                </a:solidFill>
                <a:latin typeface="Times New Roman"/>
                <a:ea typeface="Arial"/>
              </a:rPr>
              <a:t>why interest in Greek Alexander for Romans </a:t>
            </a:r>
            <a:endParaRPr b="0" lang="en-GB" sz="2400" spc="-1" strike="noStrike">
              <a:solidFill>
                <a:srgbClr val="000000"/>
              </a:solidFill>
              <a:latin typeface="Times New Roman"/>
            </a:endParaRPr>
          </a:p>
        </p:txBody>
      </p:sp>
      <p:sp>
        <p:nvSpPr>
          <p:cNvPr id="68"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 </a:t>
            </a:r>
            <a:r>
              <a:rPr b="0" lang="en-GB" sz="1800" spc="-1" strike="noStrike">
                <a:solidFill>
                  <a:srgbClr val="010101"/>
                </a:solidFill>
                <a:latin typeface="Times New Roman"/>
                <a:ea typeface="Times New Roman"/>
              </a:rPr>
              <a:t>conquests at edge of the world:</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rPr>
              <a:t>Pompey to people: </a:t>
            </a:r>
            <a:r>
              <a:rPr b="0" lang="en-GB" sz="1800" spc="-1" strike="noStrike">
                <a:solidFill>
                  <a:srgbClr val="010101"/>
                </a:solidFill>
                <a:latin typeface="Times New Roman"/>
                <a:ea typeface="Times New Roman"/>
              </a:rPr>
              <a:t>“</a:t>
            </a:r>
            <a:r>
              <a:rPr b="0" lang="en-GB" sz="1800" spc="-1" strike="noStrike">
                <a:solidFill>
                  <a:srgbClr val="010101"/>
                </a:solidFill>
                <a:latin typeface="Times New Roman"/>
              </a:rPr>
              <a:t>The crowning pinnacle of this glorious record was (as he himself declared in assembly when discoursing on his achievements) to have found Asia the remotest of the provinces and then to have made her a central dominion of his country. If anybody on the other side desires to review in similar manner the achievements of Caesar, who showed himself greater than Pompey, he must assuredly roll off the entire world, and this it will be agreed is a task without limit.” (Elder Pliny </a:t>
            </a:r>
            <a:r>
              <a:rPr b="0" i="1" lang="en-GB" sz="1800" spc="-1" strike="noStrike">
                <a:solidFill>
                  <a:srgbClr val="010101"/>
                </a:solidFill>
                <a:latin typeface="Times New Roman"/>
                <a:ea typeface="Times New Roman"/>
              </a:rPr>
              <a:t>Natural History</a:t>
            </a:r>
            <a:r>
              <a:rPr b="0" lang="en-GB" sz="1800" spc="-1" strike="noStrike">
                <a:solidFill>
                  <a:srgbClr val="010101"/>
                </a:solidFill>
                <a:latin typeface="Times New Roman"/>
              </a:rPr>
              <a:t> 7.99)</a:t>
            </a:r>
            <a:endParaRPr b="1" lang="en-GB" sz="1800" spc="-1" strike="noStrike">
              <a:solidFill>
                <a:srgbClr val="000000"/>
              </a:solidFill>
              <a:latin typeface="Times New Roman"/>
            </a:endParaRPr>
          </a:p>
        </p:txBody>
      </p:sp>
    </p:spTree>
  </p:cSld>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9" name=""/>
          <p:cNvSpPr txBox="1"/>
          <p:nvPr/>
        </p:nvSpPr>
        <p:spPr>
          <a:xfrm>
            <a:off x="503280" y="216000"/>
            <a:ext cx="8083440" cy="812880"/>
          </a:xfrm>
          <a:prstGeom prst="rect">
            <a:avLst/>
          </a:prstGeom>
          <a:noFill/>
          <a:ln w="0">
            <a:noFill/>
          </a:ln>
        </p:spPr>
        <p:txBody>
          <a:bodyPr lIns="0" rIns="0" tIns="0" bIns="0" anchor="ctr">
            <a:noAutofit/>
          </a:bodyPr>
          <a:p>
            <a:pPr algn="ct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2400" spc="-1" strike="noStrike">
                <a:solidFill>
                  <a:srgbClr val="000000"/>
                </a:solidFill>
                <a:latin typeface="Times New Roman"/>
                <a:ea typeface="Arial"/>
              </a:rPr>
              <a:t>why interest in Greek Alexander for Romans </a:t>
            </a:r>
            <a:endParaRPr b="0" lang="en-GB" sz="2400" spc="-1" strike="noStrike">
              <a:solidFill>
                <a:srgbClr val="000000"/>
              </a:solidFill>
              <a:latin typeface="Times New Roman"/>
            </a:endParaRPr>
          </a:p>
        </p:txBody>
      </p:sp>
      <p:sp>
        <p:nvSpPr>
          <p:cNvPr id="70"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rPr>
              <a:t>“</a:t>
            </a:r>
            <a:r>
              <a:rPr b="0" lang="en-GB" sz="1800" spc="-1" strike="noStrike">
                <a:solidFill>
                  <a:srgbClr val="010101"/>
                </a:solidFill>
                <a:latin typeface="Times New Roman"/>
              </a:rPr>
              <a:t>it was with Pompey that the idea of Roman rule stretching right across the known world took on a coherent form. Rome’s horizons at this period were of unprecedented breadth” (Clarke, </a:t>
            </a:r>
            <a:r>
              <a:rPr b="0" i="1" lang="en-GB" sz="1800" spc="-1" strike="noStrike">
                <a:solidFill>
                  <a:srgbClr val="010101"/>
                </a:solidFill>
                <a:latin typeface="Times New Roman"/>
                <a:ea typeface="Times New Roman"/>
              </a:rPr>
              <a:t>Between Geography and History</a:t>
            </a:r>
            <a:r>
              <a:rPr b="0" lang="en-GB" sz="1800" spc="-1" strike="noStrike">
                <a:solidFill>
                  <a:srgbClr val="010101"/>
                </a:solidFill>
                <a:latin typeface="Times New Roman"/>
                <a:ea typeface="Times New Roman"/>
              </a:rPr>
              <a:t> 1999: 308)</a:t>
            </a:r>
            <a:endParaRPr b="1" lang="en-GB" sz="1800" spc="-1" strike="noStrike">
              <a:solidFill>
                <a:srgbClr val="000000"/>
              </a:solidFill>
              <a:latin typeface="Times New Roman"/>
            </a:endParaRPr>
          </a:p>
        </p:txBody>
      </p:sp>
    </p:spTree>
  </p:cSld>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1"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2400" spc="-1" strike="noStrike">
                <a:solidFill>
                  <a:srgbClr val="000000"/>
                </a:solidFill>
                <a:latin typeface="Times New Roman"/>
                <a:ea typeface="Arial"/>
              </a:rPr>
              <a:t>why interest in Greek Alexander/Achilles for Romans (and medieval West)?</a:t>
            </a:r>
            <a:endParaRPr b="0" lang="en-GB" sz="2400" spc="-1" strike="noStrike">
              <a:solidFill>
                <a:srgbClr val="000000"/>
              </a:solidFill>
              <a:latin typeface="Times New Roman"/>
            </a:endParaRPr>
          </a:p>
        </p:txBody>
      </p:sp>
      <p:sp>
        <p:nvSpPr>
          <p:cNvPr id="72" name=""/>
          <p:cNvSpPr txBox="1"/>
          <p:nvPr/>
        </p:nvSpPr>
        <p:spPr>
          <a:xfrm>
            <a:off x="502920" y="1368000"/>
            <a:ext cx="9072360" cy="3287880"/>
          </a:xfrm>
          <a:prstGeom prst="rect">
            <a:avLst/>
          </a:prstGeom>
          <a:noFill/>
          <a:ln w="0">
            <a:noFill/>
          </a:ln>
        </p:spPr>
        <p:txBody>
          <a:bodyPr lIns="0" rIns="0" tIns="15120" bIns="0">
            <a:normAutofit/>
          </a:bodyPr>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Arial"/>
              </a:rPr>
              <a:t>Belief fostered by Alexander and his successors that he had changed the Greek world. </a:t>
            </a:r>
            <a:endParaRPr b="1" lang="en-GB" sz="1800" spc="-1" strike="noStrike">
              <a:solidFill>
                <a:srgbClr val="000000"/>
              </a:solidFill>
              <a:latin typeface="Times New Roman"/>
            </a:endParaRPr>
          </a:p>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Arial"/>
              </a:rPr>
              <a:t>Hellenization &gt; spread of Greek culture</a:t>
            </a:r>
            <a:endParaRPr b="1" lang="en-GB" sz="1800" spc="-1" strike="noStrike">
              <a:solidFill>
                <a:srgbClr val="000000"/>
              </a:solidFill>
              <a:latin typeface="Times New Roman"/>
            </a:endParaRPr>
          </a:p>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Arial"/>
              </a:rPr>
              <a:t>Greek historiography interests in perceiving set of kingdoms/empires:</a:t>
            </a:r>
            <a:endParaRPr b="1" lang="en-GB" sz="1800" spc="-1" strike="noStrike">
              <a:solidFill>
                <a:srgbClr val="000000"/>
              </a:solidFill>
              <a:latin typeface="Times New Roman"/>
            </a:endParaRPr>
          </a:p>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Arial"/>
              </a:rPr>
              <a:t>Assyrians &gt; Medes &gt; Persians &gt; Greeks (Macedonians)</a:t>
            </a:r>
            <a:endParaRPr b="1" lang="en-GB" sz="1800" spc="-1" strike="noStrike">
              <a:solidFill>
                <a:srgbClr val="000000"/>
              </a:solidFill>
              <a:latin typeface="Times New Roman"/>
            </a:endParaRPr>
          </a:p>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Arial"/>
              </a:rPr>
              <a:t>Transfer of rule (</a:t>
            </a:r>
            <a:r>
              <a:rPr b="0" i="1" lang="de-DE" sz="1800" spc="-1" strike="noStrike">
                <a:solidFill>
                  <a:srgbClr val="000000"/>
                </a:solidFill>
                <a:latin typeface="Times New Roman"/>
                <a:ea typeface="Arial"/>
              </a:rPr>
              <a:t>translatio imperii</a:t>
            </a:r>
            <a:r>
              <a:rPr b="0" lang="de-DE" sz="1800" spc="-1" strike="noStrike">
                <a:solidFill>
                  <a:srgbClr val="000000"/>
                </a:solidFill>
                <a:latin typeface="Times New Roman"/>
                <a:ea typeface="Arial"/>
              </a:rPr>
              <a:t>) (= fall of empire)</a:t>
            </a:r>
            <a:endParaRPr b="1" lang="en-GB" sz="1800" spc="-1" strike="noStrike">
              <a:solidFill>
                <a:srgbClr val="000000"/>
              </a:solidFill>
              <a:latin typeface="Times New Roman"/>
            </a:endParaRPr>
          </a:p>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Arial"/>
              </a:rPr>
              <a:t>Romans (5th/everlasting) after Greeks (see Polybius: 146 BC for start of Roman era)</a:t>
            </a:r>
            <a:endParaRPr b="1" lang="en-GB" sz="1800" spc="-1" strike="noStrike">
              <a:solidFill>
                <a:srgbClr val="000000"/>
              </a:solidFill>
              <a:latin typeface="Times New Roman"/>
            </a:endParaRPr>
          </a:p>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endParaRPr b="1" lang="en-GB" sz="1800" spc="-1" strike="noStrike">
              <a:solidFill>
                <a:srgbClr val="000000"/>
              </a:solidFill>
              <a:latin typeface="Times New Roman"/>
            </a:endParaRPr>
          </a:p>
        </p:txBody>
      </p:sp>
    </p:spTree>
  </p:cSld>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3"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2400" spc="-1" strike="noStrike">
                <a:solidFill>
                  <a:srgbClr val="000000"/>
                </a:solidFill>
                <a:latin typeface="Times New Roman"/>
                <a:ea typeface="Arial"/>
              </a:rPr>
              <a:t>why interest in Greek Alexander/Achilles to Romans (and medieval West)?</a:t>
            </a:r>
            <a:endParaRPr b="0" lang="en-GB" sz="2400" spc="-1" strike="noStrike">
              <a:solidFill>
                <a:srgbClr val="000000"/>
              </a:solidFill>
              <a:latin typeface="Times New Roman"/>
            </a:endParaRPr>
          </a:p>
        </p:txBody>
      </p:sp>
      <p:sp>
        <p:nvSpPr>
          <p:cNvPr id="74" name=""/>
          <p:cNvSpPr txBox="1"/>
          <p:nvPr/>
        </p:nvSpPr>
        <p:spPr>
          <a:xfrm>
            <a:off x="502920" y="1368000"/>
            <a:ext cx="9072360" cy="3287880"/>
          </a:xfrm>
          <a:prstGeom prst="rect">
            <a:avLst/>
          </a:prstGeom>
          <a:noFill/>
          <a:ln w="0">
            <a:noFill/>
          </a:ln>
        </p:spPr>
        <p:txBody>
          <a:bodyPr lIns="0" rIns="0" tIns="15120" bIns="0">
            <a:normAutofit/>
          </a:bodyPr>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Arial"/>
              </a:rPr>
              <a:t>“</a:t>
            </a:r>
            <a:r>
              <a:rPr b="0" lang="de-DE" sz="1800" spc="-1" strike="noStrike">
                <a:solidFill>
                  <a:srgbClr val="000000"/>
                </a:solidFill>
                <a:latin typeface="Times New Roman"/>
                <a:ea typeface="Arial"/>
              </a:rPr>
              <a:t>To conclude, the topos of four eastern empires and Rome the fifth emerges in the last half of the first century B.C. in Greek and Roman literature, and from then on is commonly used in this and similar forms by Rome's flatterers and enemies, in different interpretations, all over the empire. I should like to suggest that the stimulus to turn the theory into a propagandistic topos could have arisen when Rome started to interfere intensively in the regions which belonged to the first three empires of the topos, namely in the first century” (Mendels 1981: 337)</a:t>
            </a:r>
            <a:endParaRPr b="1" lang="en-GB" sz="1800" spc="-1" strike="noStrike">
              <a:solidFill>
                <a:srgbClr val="000000"/>
              </a:solidFill>
              <a:latin typeface="Times New Roman"/>
            </a:endParaRPr>
          </a:p>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Arial"/>
              </a:rPr>
              <a:t>Exploited by Augustus: defeat of Cleopatra, last of Hellenistic dynasts</a:t>
            </a:r>
            <a:endParaRPr b="1" lang="en-GB" sz="1800" spc="-1" strike="noStrike">
              <a:solidFill>
                <a:srgbClr val="000000"/>
              </a:solidFill>
              <a:latin typeface="Times New Roman"/>
            </a:endParaRPr>
          </a:p>
        </p:txBody>
      </p:sp>
    </p:spTree>
  </p:cSld>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5"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3300" spc="-1" strike="noStrike">
                <a:solidFill>
                  <a:srgbClr val="000000"/>
                </a:solidFill>
                <a:latin typeface="Times New Roman"/>
              </a:rPr>
              <a:t>Translatio imperii</a:t>
            </a:r>
            <a:endParaRPr b="0" lang="en-GB" sz="3300" spc="-1" strike="noStrike">
              <a:solidFill>
                <a:srgbClr val="000000"/>
              </a:solidFill>
              <a:latin typeface="Times New Roman"/>
            </a:endParaRPr>
          </a:p>
        </p:txBody>
      </p:sp>
      <p:sp>
        <p:nvSpPr>
          <p:cNvPr id="76"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a:t>
            </a:r>
            <a:r>
              <a:rPr b="0" lang="en-GB" sz="1800" spc="-1" strike="noStrike">
                <a:solidFill>
                  <a:srgbClr val="010101"/>
                </a:solidFill>
                <a:latin typeface="Times New Roman"/>
                <a:ea typeface="Times New Roman"/>
              </a:rPr>
              <a:t>he, in his treatise on Fortune, wishing to give men a striking instance of her mutability asks them to remember the times when Alexander overthrew the Persian empire, and speaks as follows: "For if you consider  ... merely these last fifty years, you will read in them the cruelty of Fortune. I ask you, do you think that fifty years ago either the Persians and the Persian king or the Macedonians and the king of Macedon, if some god had foretold the future to them, would ever have believed that at the time when we live, the very name of the Persians would have perished utterly — the Persians who were masters of almost the whole world — and that the Macedonians, whose name was formerly almost unknown, would now be the lords of it all” (Polybius 29.2-4 citing Demetrius of Phaleron, late-fourth/ early-third century BC Greek orator)</a:t>
            </a:r>
            <a:endParaRPr b="1" lang="en-GB" sz="1800" spc="-1" strike="noStrike">
              <a:solidFill>
                <a:srgbClr val="000000"/>
              </a:solidFill>
              <a:latin typeface="Times New Roman"/>
            </a:endParaRPr>
          </a:p>
        </p:txBody>
      </p:sp>
    </p:spTree>
  </p:cSld>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7"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3300" spc="-1" strike="noStrike">
                <a:solidFill>
                  <a:srgbClr val="000000"/>
                </a:solidFill>
                <a:latin typeface="Times New Roman"/>
              </a:rPr>
              <a:t>Translatio imperii: </a:t>
            </a:r>
            <a:r>
              <a:rPr b="0" i="1" lang="en-GB" sz="3300" spc="-1" strike="noStrike">
                <a:solidFill>
                  <a:srgbClr val="000000"/>
                </a:solidFill>
                <a:latin typeface="Times New Roman"/>
              </a:rPr>
              <a:t>Alexandreis</a:t>
            </a:r>
            <a:endParaRPr b="0" lang="en-GB" sz="3300" spc="-1" strike="noStrike">
              <a:solidFill>
                <a:srgbClr val="000000"/>
              </a:solidFill>
              <a:latin typeface="Times New Roman"/>
            </a:endParaRPr>
          </a:p>
        </p:txBody>
      </p:sp>
      <p:sp>
        <p:nvSpPr>
          <p:cNvPr id="78" name=""/>
          <p:cNvSpPr txBox="1"/>
          <p:nvPr/>
        </p:nvSpPr>
        <p:spPr>
          <a:xfrm>
            <a:off x="502920" y="1368000"/>
            <a:ext cx="9056520" cy="3272040"/>
          </a:xfrm>
          <a:prstGeom prst="rect">
            <a:avLst/>
          </a:prstGeom>
          <a:noFill/>
          <a:ln w="0">
            <a:noFill/>
          </a:ln>
        </p:spPr>
        <p:txBody>
          <a:bodyPr lIns="0" rIns="0" tIns="15120" bIns="0">
            <a:normAutofit/>
          </a:bodyPr>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00000"/>
                </a:solidFill>
                <a:latin typeface="Times New Roman"/>
                <a:ea typeface="Times New Roman"/>
              </a:rPr>
              <a:t>poem making use of biblical material: e.g. prophecy in Daniel 8 supposedly prophesying Alexander’s coming and destruction of Persian empire- where male goat from West (Alexander) would conquer ram (i.e. Darius)</a:t>
            </a:r>
            <a:endParaRPr b="1" lang="en-GB" sz="1800" spc="-1" strike="noStrike">
              <a:solidFill>
                <a:srgbClr val="000000"/>
              </a:solidFill>
              <a:latin typeface="Times New Roman"/>
            </a:endParaRPr>
          </a:p>
          <a:p>
            <a:pPr algn="just">
              <a:lnSpc>
                <a:spcPct val="100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00000"/>
                </a:solidFill>
                <a:latin typeface="Times New Roman"/>
                <a:ea typeface="Times New Roman"/>
              </a:rPr>
              <a:t>Evoked in tomb built by Alexander (using Apelles) for Darius</a:t>
            </a:r>
            <a:endParaRPr b="1" lang="en-GB" sz="1800" spc="-1" strike="noStrike">
              <a:solidFill>
                <a:srgbClr val="000000"/>
              </a:solidFill>
              <a:latin typeface="Times New Roman"/>
            </a:endParaRPr>
          </a:p>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00000"/>
                </a:solidFill>
                <a:latin typeface="Times New Roman"/>
                <a:ea typeface="Times New Roman"/>
              </a:rPr>
              <a:t>“</a:t>
            </a:r>
            <a:r>
              <a:rPr b="0" lang="en-GB" sz="1800" spc="-1" strike="noStrike">
                <a:solidFill>
                  <a:srgbClr val="000000"/>
                </a:solidFill>
                <a:latin typeface="Times New Roman"/>
                <a:ea typeface="Times New Roman"/>
              </a:rPr>
              <a:t>here is placed the figurative ram, whose two horns Alexander, the whole world’s hammer, crushed” (</a:t>
            </a:r>
            <a:r>
              <a:rPr b="0" i="1" lang="en-GB" sz="1800" spc="-1" strike="noStrike">
                <a:solidFill>
                  <a:srgbClr val="000000"/>
                </a:solidFill>
                <a:latin typeface="Times New Roman"/>
                <a:ea typeface="Times New Roman"/>
              </a:rPr>
              <a:t>Alex</a:t>
            </a:r>
            <a:r>
              <a:rPr b="0" lang="en-GB" sz="1800" spc="-1" strike="noStrike">
                <a:solidFill>
                  <a:srgbClr val="000000"/>
                </a:solidFill>
                <a:latin typeface="Times New Roman"/>
                <a:ea typeface="Times New Roman"/>
              </a:rPr>
              <a:t>. 7.423-4)</a:t>
            </a:r>
            <a:endParaRPr b="1" lang="en-GB" sz="1800" spc="-1" strike="noStrike">
              <a:solidFill>
                <a:srgbClr val="000000"/>
              </a:solidFill>
              <a:latin typeface="Times New Roman"/>
            </a:endParaRPr>
          </a:p>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00000"/>
                </a:solidFill>
                <a:latin typeface="Times New Roman"/>
                <a:ea typeface="Times New Roman"/>
              </a:rPr>
              <a:t>Underlines Alexander’s limited (pagan, chronologically limited) knowledge</a:t>
            </a:r>
            <a:r>
              <a:rPr b="0" lang="en-GB" sz="2400" spc="-1" strike="noStrike">
                <a:solidFill>
                  <a:srgbClr val="000000"/>
                </a:solidFill>
                <a:latin typeface="Times New Roman"/>
                <a:ea typeface="Times New Roman"/>
              </a:rPr>
              <a:t> </a:t>
            </a:r>
            <a:endParaRPr b="1" lang="en-GB" sz="2400" spc="-1" strike="noStrike">
              <a:solidFill>
                <a:srgbClr val="000000"/>
              </a:solidFill>
              <a:latin typeface="Times New Roman"/>
            </a:endParaRPr>
          </a:p>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endParaRPr b="1" lang="en-GB" sz="2400" spc="-1" strike="noStrike">
              <a:solidFill>
                <a:srgbClr val="000000"/>
              </a:solidFill>
              <a:latin typeface="Times New Roman"/>
            </a:endParaRPr>
          </a:p>
          <a:p>
            <a:pPr algn="just">
              <a:lnSpc>
                <a:spcPct val="100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endParaRPr b="1" lang="en-GB" sz="2400" spc="-1" strike="noStrike">
              <a:solidFill>
                <a:srgbClr val="000000"/>
              </a:solidFill>
              <a:latin typeface="Times New Roman"/>
            </a:endParaRPr>
          </a:p>
        </p:txBody>
      </p:sp>
    </p:spTree>
  </p:cSld>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9"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3300" spc="-1" strike="noStrike">
                <a:solidFill>
                  <a:srgbClr val="000000"/>
                </a:solidFill>
                <a:latin typeface="Times New Roman"/>
              </a:rPr>
              <a:t>Translatio imperii: </a:t>
            </a:r>
            <a:r>
              <a:rPr b="0" i="1" lang="en-GB" sz="3300" spc="-1" strike="noStrike">
                <a:solidFill>
                  <a:srgbClr val="000000"/>
                </a:solidFill>
                <a:latin typeface="Times New Roman"/>
              </a:rPr>
              <a:t>Alexandreis</a:t>
            </a:r>
            <a:endParaRPr b="0" lang="en-GB" sz="3300" spc="-1" strike="noStrike">
              <a:solidFill>
                <a:srgbClr val="000000"/>
              </a:solidFill>
              <a:latin typeface="Times New Roman"/>
            </a:endParaRPr>
          </a:p>
        </p:txBody>
      </p:sp>
      <p:sp>
        <p:nvSpPr>
          <p:cNvPr id="80" name=""/>
          <p:cNvSpPr txBox="1"/>
          <p:nvPr/>
        </p:nvSpPr>
        <p:spPr>
          <a:xfrm>
            <a:off x="502920" y="1368000"/>
            <a:ext cx="9056520" cy="3272040"/>
          </a:xfrm>
          <a:prstGeom prst="rect">
            <a:avLst/>
          </a:prstGeom>
          <a:noFill/>
          <a:ln w="0">
            <a:noFill/>
          </a:ln>
        </p:spPr>
        <p:txBody>
          <a:bodyPr lIns="0" rIns="0" tIns="15120" bIns="0">
            <a:normAutofit/>
          </a:bodyPr>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00000"/>
                </a:solidFill>
                <a:latin typeface="Times New Roman"/>
                <a:ea typeface="Times New Roman"/>
              </a:rPr>
              <a:t>“</a:t>
            </a:r>
            <a:r>
              <a:rPr b="0" lang="en-GB" sz="1800" spc="-1" strike="noStrike">
                <a:solidFill>
                  <a:srgbClr val="010101"/>
                </a:solidFill>
                <a:latin typeface="Times New Roman"/>
                <a:ea typeface="Times New Roman"/>
              </a:rPr>
              <a:t>At this point in the poem, three books from its conclusion, Alexander has already served his purpose in God’s divine plan: once the Persian Empire has fallen, and its power been transferred to the Greeks, Alexander’s role in world history is over</a:t>
            </a:r>
            <a:r>
              <a:rPr b="0" lang="en-GB" sz="1800" spc="-1" strike="noStrike">
                <a:solidFill>
                  <a:srgbClr val="000000"/>
                </a:solidFill>
                <a:latin typeface="Times New Roman"/>
                <a:ea typeface="Times New Roman"/>
              </a:rPr>
              <a:t>” (Lafferty 1994, 81)</a:t>
            </a:r>
            <a:endParaRPr b="1" lang="en-GB" sz="1800" spc="-1" strike="noStrike">
              <a:solidFill>
                <a:srgbClr val="000000"/>
              </a:solidFill>
              <a:latin typeface="Times New Roman"/>
            </a:endParaRPr>
          </a:p>
          <a:p>
            <a:pPr algn="just">
              <a:lnSpc>
                <a:spcPct val="100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a:t>
            </a:r>
            <a:r>
              <a:rPr b="0" lang="en-GB" sz="1800" spc="-1" strike="noStrike">
                <a:solidFill>
                  <a:srgbClr val="010101"/>
                </a:solidFill>
                <a:latin typeface="Times New Roman"/>
                <a:ea typeface="Times New Roman"/>
              </a:rPr>
              <a:t>Even though he acts as founder and patron, Alexander is excluded from the biblical knowledge displayed on the sepulchral monument, according to which the third empire has just begun with Alexander’s succession from Darius. Medieval readers, however, must have easily grasped the meaning through the textual allusions and their knowledge of the four kingdoms of Daniel</a:t>
            </a:r>
            <a:r>
              <a:rPr b="0" lang="en-GB" sz="1800" spc="-1" strike="noStrike">
                <a:solidFill>
                  <a:srgbClr val="000000"/>
                </a:solidFill>
                <a:latin typeface="Times New Roman"/>
                <a:ea typeface="Times New Roman"/>
              </a:rPr>
              <a:t>.”  (Velte 2019: 327)</a:t>
            </a:r>
            <a:endParaRPr b="1" lang="en-GB" sz="1800" spc="-1" strike="noStrike">
              <a:solidFill>
                <a:srgbClr val="000000"/>
              </a:solidFill>
              <a:latin typeface="Times New Roman"/>
            </a:endParaRPr>
          </a:p>
          <a:p>
            <a:pPr algn="just">
              <a:lnSpc>
                <a:spcPct val="100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endParaRPr b="1" lang="en-GB" sz="1800" spc="-1" strike="noStrike">
              <a:solidFill>
                <a:srgbClr val="000000"/>
              </a:solidFill>
              <a:latin typeface="Times New Roman"/>
            </a:endParaRPr>
          </a:p>
        </p:txBody>
      </p:sp>
    </p:spTree>
  </p:cSld>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1"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3300" spc="-1" strike="noStrike">
                <a:solidFill>
                  <a:srgbClr val="000000"/>
                </a:solidFill>
                <a:latin typeface="Times New Roman"/>
              </a:rPr>
              <a:t>Translatio imperii: </a:t>
            </a:r>
            <a:r>
              <a:rPr b="0" i="1" lang="en-GB" sz="3300" spc="-1" strike="noStrike">
                <a:solidFill>
                  <a:srgbClr val="000000"/>
                </a:solidFill>
                <a:latin typeface="Times New Roman"/>
              </a:rPr>
              <a:t>Alexandreis</a:t>
            </a:r>
            <a:endParaRPr b="0" lang="en-GB" sz="3300" spc="-1" strike="noStrike">
              <a:solidFill>
                <a:srgbClr val="000000"/>
              </a:solidFill>
              <a:latin typeface="Times New Roman"/>
            </a:endParaRPr>
          </a:p>
        </p:txBody>
      </p:sp>
      <p:sp>
        <p:nvSpPr>
          <p:cNvPr id="82" name=""/>
          <p:cNvSpPr txBox="1"/>
          <p:nvPr/>
        </p:nvSpPr>
        <p:spPr>
          <a:xfrm>
            <a:off x="502920" y="1368000"/>
            <a:ext cx="9056520" cy="3272040"/>
          </a:xfrm>
          <a:prstGeom prst="rect">
            <a:avLst/>
          </a:prstGeom>
          <a:noFill/>
          <a:ln w="0">
            <a:noFill/>
          </a:ln>
        </p:spPr>
        <p:txBody>
          <a:bodyPr lIns="0" rIns="0" tIns="15120" bIns="0">
            <a:normAutofit/>
          </a:bodyPr>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00000"/>
                </a:solidFill>
                <a:latin typeface="Times New Roman"/>
                <a:ea typeface="Times New Roman"/>
              </a:rPr>
              <a:t>“</a:t>
            </a:r>
            <a:r>
              <a:rPr b="0" lang="en-GB" sz="1800" spc="-1" strike="noStrike">
                <a:solidFill>
                  <a:srgbClr val="000000"/>
                </a:solidFill>
                <a:latin typeface="Times New Roman"/>
                <a:ea typeface="Times New Roman"/>
              </a:rPr>
              <a:t>The tomb thus does not act primarily as an exhibition space for the deeds of Darius, but as a representation of him as the last ruler of a dynasty terminated by Alexander. </a:t>
            </a:r>
            <a:r>
              <a:rPr b="0" lang="en-GB" sz="1800" spc="-1" strike="noStrike">
                <a:solidFill>
                  <a:srgbClr val="010101"/>
                </a:solidFill>
                <a:latin typeface="Times New Roman"/>
                <a:ea typeface="Times New Roman"/>
              </a:rPr>
              <a:t>Therefore, the function of the monument vacillates between being a grave and a victory monument, designating the historical moment of the </a:t>
            </a:r>
            <a:r>
              <a:rPr b="0" i="1" lang="en-GB" sz="1800" spc="-1" strike="noStrike">
                <a:solidFill>
                  <a:srgbClr val="010101"/>
                </a:solidFill>
                <a:latin typeface="Times New Roman"/>
                <a:ea typeface="Times New Roman"/>
              </a:rPr>
              <a:t>translatio imperii </a:t>
            </a:r>
            <a:r>
              <a:rPr b="0" lang="en-GB" sz="1800" spc="-1" strike="noStrike">
                <a:solidFill>
                  <a:srgbClr val="010101"/>
                </a:solidFill>
                <a:latin typeface="Times New Roman"/>
                <a:ea typeface="Times New Roman"/>
              </a:rPr>
              <a:t>and, simultaneously, the climax of Alexander’s own life. The epitomisation of the history of salvation, which gradually unfolds on the gravestones, is a reminder that it is not the worldly fame of a hero that is at the heart of the memorial visualisation, but the hero’s role in the course of universal history</a:t>
            </a:r>
            <a:r>
              <a:rPr b="0" lang="en-GB" sz="1800" spc="-1" strike="noStrike">
                <a:solidFill>
                  <a:srgbClr val="000000"/>
                </a:solidFill>
                <a:latin typeface="Times New Roman"/>
                <a:ea typeface="Times New Roman"/>
              </a:rPr>
              <a:t>.”  (Velte 2019: 327)</a:t>
            </a:r>
            <a:endParaRPr b="1" lang="en-GB" sz="1800" spc="-1" strike="noStrike">
              <a:solidFill>
                <a:srgbClr val="000000"/>
              </a:solidFill>
              <a:latin typeface="Times New Roman"/>
            </a:endParaRPr>
          </a:p>
        </p:txBody>
      </p:sp>
    </p:spTree>
  </p:cSld>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3"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3300" spc="-1" strike="noStrike">
                <a:solidFill>
                  <a:srgbClr val="000000"/>
                </a:solidFill>
                <a:latin typeface="Times New Roman"/>
              </a:rPr>
              <a:t>Translatio imperii: </a:t>
            </a:r>
            <a:r>
              <a:rPr b="0" i="1" lang="en-GB" sz="3300" spc="-1" strike="noStrike">
                <a:solidFill>
                  <a:srgbClr val="000000"/>
                </a:solidFill>
                <a:latin typeface="Times New Roman"/>
              </a:rPr>
              <a:t>Alexandreis</a:t>
            </a:r>
            <a:endParaRPr b="0" lang="en-GB" sz="3300" spc="-1" strike="noStrike">
              <a:solidFill>
                <a:srgbClr val="000000"/>
              </a:solidFill>
              <a:latin typeface="Times New Roman"/>
            </a:endParaRPr>
          </a:p>
        </p:txBody>
      </p:sp>
      <p:sp>
        <p:nvSpPr>
          <p:cNvPr id="84" name=""/>
          <p:cNvSpPr txBox="1"/>
          <p:nvPr/>
        </p:nvSpPr>
        <p:spPr>
          <a:xfrm>
            <a:off x="502920" y="1368000"/>
            <a:ext cx="9056520" cy="3272040"/>
          </a:xfrm>
          <a:prstGeom prst="rect">
            <a:avLst/>
          </a:prstGeom>
          <a:noFill/>
          <a:ln w="0">
            <a:noFill/>
          </a:ln>
        </p:spPr>
        <p:txBody>
          <a:bodyPr lIns="0" rIns="0" tIns="15120" bIns="0">
            <a:normAutofit/>
          </a:bodyPr>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00000"/>
                </a:solidFill>
                <a:latin typeface="Times New Roman"/>
                <a:ea typeface="Times New Roman"/>
              </a:rPr>
              <a:t>New Christian empire… (inc. new Alexander in imminent future?)</a:t>
            </a:r>
            <a:endParaRPr b="1" lang="en-GB" sz="1800" spc="-1" strike="noStrike">
              <a:solidFill>
                <a:srgbClr val="000000"/>
              </a:solidFill>
              <a:latin typeface="Times New Roman"/>
            </a:endParaRPr>
          </a:p>
        </p:txBody>
      </p:sp>
    </p:spTree>
  </p:cSld>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5"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3300" spc="-1" strike="noStrike">
                <a:solidFill>
                  <a:srgbClr val="000000"/>
                </a:solidFill>
                <a:latin typeface="Times New Roman"/>
              </a:rPr>
              <a:t>Threat to Rome?</a:t>
            </a:r>
            <a:endParaRPr b="0" lang="en-GB" sz="3300" spc="-1" strike="noStrike">
              <a:solidFill>
                <a:srgbClr val="000000"/>
              </a:solidFill>
              <a:latin typeface="Times New Roman"/>
            </a:endParaRPr>
          </a:p>
        </p:txBody>
      </p:sp>
      <p:sp>
        <p:nvSpPr>
          <p:cNvPr id="86"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 </a:t>
            </a:r>
            <a:r>
              <a:rPr b="0" i="1" lang="en-GB" sz="1800" spc="-1" strike="noStrike">
                <a:solidFill>
                  <a:srgbClr val="010101"/>
                </a:solidFill>
                <a:latin typeface="Times New Roman"/>
                <a:ea typeface="Times New Roman"/>
              </a:rPr>
              <a:t>Alexandreis</a:t>
            </a:r>
            <a:r>
              <a:rPr b="0" lang="en-GB" sz="1800" spc="-1" strike="noStrike">
                <a:solidFill>
                  <a:srgbClr val="010101"/>
                </a:solidFill>
                <a:latin typeface="Times New Roman"/>
                <a:ea typeface="Times New Roman"/>
              </a:rPr>
              <a:t>:  </a:t>
            </a:r>
            <a:r>
              <a:rPr b="0" lang="en-GB" sz="1800" spc="-1" strike="noStrike">
                <a:solidFill>
                  <a:srgbClr val="010101"/>
                </a:solidFill>
                <a:latin typeface="Times New Roman"/>
                <a:ea typeface="Times New Roman"/>
              </a:rPr>
              <a:t>Europe (including Italy) voluntarily surrenders at Babylon by sending a tribute shortly before Alexander's death</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 </a:t>
            </a:r>
            <a:r>
              <a:rPr b="0" lang="en-GB" sz="1800" spc="-1" strike="noStrike">
                <a:solidFill>
                  <a:srgbClr val="000000"/>
                </a:solidFill>
                <a:latin typeface="Times New Roman"/>
              </a:rPr>
              <a:t>Alexander Romance had Alexander go to Rome, get submission of Romans (they provided money/troops for campaign v Persians)</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endParaRPr b="1" lang="en-GB" sz="1800" spc="-1" strike="noStrike">
              <a:solidFill>
                <a:srgbClr val="000000"/>
              </a:solidFill>
              <a:latin typeface="Times New Roman"/>
            </a:endParaRPr>
          </a:p>
        </p:txBody>
      </p:sp>
    </p:spTree>
  </p:cSld>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7"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3300" spc="-1" strike="noStrike">
                <a:solidFill>
                  <a:srgbClr val="000000"/>
                </a:solidFill>
                <a:latin typeface="Times New Roman"/>
              </a:rPr>
              <a:t>Threat to Rome?</a:t>
            </a:r>
            <a:endParaRPr b="0" lang="en-GB" sz="3300" spc="-1" strike="noStrike">
              <a:solidFill>
                <a:srgbClr val="000000"/>
              </a:solidFill>
              <a:latin typeface="Times New Roman"/>
            </a:endParaRPr>
          </a:p>
        </p:txBody>
      </p:sp>
      <p:sp>
        <p:nvSpPr>
          <p:cNvPr id="88"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rPr>
              <a:t>“</a:t>
            </a:r>
            <a:r>
              <a:rPr b="0" lang="en-GB" sz="1800" spc="-1" strike="noStrike">
                <a:solidFill>
                  <a:srgbClr val="010101"/>
                </a:solidFill>
                <a:latin typeface="Times New Roman"/>
              </a:rPr>
              <a:t>Romans in Alexander's empire seems to have its basis in a number of rhetorical and historical traditions: reports of Roman diplomatic contacts with Alexander, rumors about Alexander's plans for the future, the invasion of Italy by Alexander Molossus at the same time to Asia as his nephew’s expedition to Asia, and Roman counterfactual speculation about what would have happened if Alexander had made war on Rome.” (</a:t>
            </a:r>
            <a:r>
              <a:rPr b="0" lang="en-GB" sz="1800" spc="-1" strike="noStrike">
                <a:solidFill>
                  <a:srgbClr val="010101"/>
                </a:solidFill>
                <a:latin typeface="Times New Roman"/>
                <a:ea typeface="Times New Roman"/>
              </a:rPr>
              <a:t>Garstad, B. 2015 </a:t>
            </a:r>
            <a:r>
              <a:rPr b="0" i="1" lang="en-GB" sz="1800" spc="-1" strike="noStrike">
                <a:solidFill>
                  <a:srgbClr val="010101"/>
                </a:solidFill>
                <a:latin typeface="Times New Roman"/>
                <a:ea typeface="Times New Roman"/>
              </a:rPr>
              <a:t>Harvard Studies in Classical Philology </a:t>
            </a:r>
            <a:r>
              <a:rPr b="0" lang="en-GB" sz="1800" spc="-1" strike="noStrike">
                <a:solidFill>
                  <a:srgbClr val="010101"/>
                </a:solidFill>
                <a:latin typeface="Times New Roman"/>
              </a:rPr>
              <a:t>Vol. 108, pp. 467-507 at 467)</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endParaRPr b="1" lang="en-GB" sz="1800" spc="-1" strike="noStrike">
              <a:solidFill>
                <a:srgbClr val="000000"/>
              </a:solidFill>
              <a:latin typeface="Times New Roman"/>
            </a:endParaRPr>
          </a:p>
        </p:txBody>
      </p:sp>
    </p:spTree>
  </p:cSld>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9"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3300" spc="-1" strike="noStrike">
                <a:solidFill>
                  <a:srgbClr val="000000"/>
                </a:solidFill>
                <a:latin typeface="Times New Roman"/>
              </a:rPr>
              <a:t>Threat to Rome?</a:t>
            </a:r>
            <a:endParaRPr b="0" lang="en-GB" sz="3300" spc="-1" strike="noStrike">
              <a:solidFill>
                <a:srgbClr val="000000"/>
              </a:solidFill>
              <a:latin typeface="Times New Roman"/>
            </a:endParaRPr>
          </a:p>
        </p:txBody>
      </p:sp>
      <p:sp>
        <p:nvSpPr>
          <p:cNvPr id="90"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rPr>
              <a:t>“</a:t>
            </a:r>
            <a:r>
              <a:rPr b="0" lang="en-GB" sz="1800" spc="-1" strike="noStrike">
                <a:solidFill>
                  <a:srgbClr val="010101"/>
                </a:solidFill>
                <a:latin typeface="Times New Roman"/>
              </a:rPr>
              <a:t>There was a report in circulation in antiquity that the Romans had sent envoys to Alexander, not as he marched through Italy before setting out against the Persians, but to Babylon in the last year of his life. Arrian offers us the fullest account of the Roman embassy and is almost alone in offering us any account at all, although he does ascribe the story to two predecessors, now lost, Aristus and Asclepliades” (</a:t>
            </a:r>
            <a:r>
              <a:rPr b="0" lang="en-GB" sz="1800" spc="-1" strike="noStrike">
                <a:solidFill>
                  <a:srgbClr val="010101"/>
                </a:solidFill>
                <a:latin typeface="Times New Roman"/>
                <a:ea typeface="Times New Roman"/>
              </a:rPr>
              <a:t>Garstad </a:t>
            </a:r>
            <a:r>
              <a:rPr b="0" lang="en-GB" sz="1800" spc="-1" strike="noStrike">
                <a:solidFill>
                  <a:srgbClr val="010101"/>
                </a:solidFill>
                <a:latin typeface="Times New Roman"/>
              </a:rPr>
              <a:t>2015: 473)</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endParaRPr b="1" lang="en-GB" sz="1800" spc="-1" strike="noStrike">
              <a:solidFill>
                <a:srgbClr val="000000"/>
              </a:solidFill>
              <a:latin typeface="Times New Roman"/>
            </a:endParaRPr>
          </a:p>
        </p:txBody>
      </p:sp>
    </p:spTree>
  </p:cSld>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91"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3300" spc="-1" strike="noStrike">
                <a:solidFill>
                  <a:srgbClr val="000000"/>
                </a:solidFill>
                <a:latin typeface="Times New Roman"/>
              </a:rPr>
              <a:t>“</a:t>
            </a:r>
            <a:r>
              <a:rPr b="0" lang="en-GB" sz="3300" spc="-1" strike="noStrike">
                <a:solidFill>
                  <a:srgbClr val="000000"/>
                </a:solidFill>
                <a:latin typeface="Times New Roman"/>
              </a:rPr>
              <a:t>What if” history</a:t>
            </a:r>
            <a:endParaRPr b="0" lang="en-GB" sz="3300" spc="-1" strike="noStrike">
              <a:solidFill>
                <a:srgbClr val="000000"/>
              </a:solidFill>
              <a:latin typeface="Times New Roman"/>
            </a:endParaRPr>
          </a:p>
        </p:txBody>
      </p:sp>
      <p:sp>
        <p:nvSpPr>
          <p:cNvPr id="92"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a:t>
            </a:r>
            <a:r>
              <a:rPr b="0" lang="en-GB" sz="1800" spc="-1" strike="noStrike">
                <a:solidFill>
                  <a:srgbClr val="000000"/>
                </a:solidFill>
                <a:latin typeface="Times New Roman"/>
                <a:ea typeface="Times New Roman"/>
              </a:rPr>
              <a:t>Later Philip fell victim to a conspiracy; but Alexander, who succeeded him,  crossed over into Asia and the Orient, to subdue the Persians. But another Alexander, surnamed Molossus, came into Italy intending to make war on the Roman people —for already the fame of Roman valour and success was beginning to be conspicuous among foreign nations—but he died before beginning the war. We have learned that on his way to Italy that Molossus said that he was going against the Romans as a nation of men, but the Macedonian was going against the Persians as one of women.</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00000"/>
                </a:solidFill>
                <a:latin typeface="Times New Roman"/>
                <a:ea typeface="Times New Roman"/>
              </a:rPr>
              <a:t>Later, the Macedonian Alexander, having subdued the greater part of the east, died after a reign of eleven years. Not long after this the philosopher Aristotle ended his life, and a little later, Demosthenes;  at about that same time the Roman people engaged in a dangerous and protracted war with the Samites …” (Aulus Gellius, </a:t>
            </a:r>
            <a:r>
              <a:rPr b="0" i="1" lang="en-GB" sz="1800" spc="-1" strike="noStrike">
                <a:solidFill>
                  <a:srgbClr val="000000"/>
                </a:solidFill>
                <a:latin typeface="Times New Roman"/>
                <a:ea typeface="Times New Roman"/>
              </a:rPr>
              <a:t>Attic Nights</a:t>
            </a:r>
            <a:r>
              <a:rPr b="0" lang="en-GB" sz="1800" spc="-1" strike="noStrike">
                <a:solidFill>
                  <a:srgbClr val="000000"/>
                </a:solidFill>
                <a:latin typeface="Times New Roman"/>
                <a:ea typeface="Times New Roman"/>
              </a:rPr>
              <a:t> 17.21, C2nd CE)</a:t>
            </a:r>
            <a:endParaRPr b="1" lang="en-GB" sz="1800" spc="-1" strike="noStrike">
              <a:solidFill>
                <a:srgbClr val="000000"/>
              </a:solidFill>
              <a:latin typeface="Times New Roman"/>
            </a:endParaRPr>
          </a:p>
        </p:txBody>
      </p:sp>
    </p:spTree>
  </p:cSld>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93"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3300" spc="-1" strike="noStrike">
                <a:solidFill>
                  <a:srgbClr val="000000"/>
                </a:solidFill>
                <a:latin typeface="Times New Roman"/>
              </a:rPr>
              <a:t>“</a:t>
            </a:r>
            <a:r>
              <a:rPr b="0" lang="en-GB" sz="3300" spc="-1" strike="noStrike">
                <a:solidFill>
                  <a:srgbClr val="000000"/>
                </a:solidFill>
                <a:latin typeface="Times New Roman"/>
              </a:rPr>
              <a:t>What if” history</a:t>
            </a:r>
            <a:endParaRPr b="0" lang="en-GB" sz="3300" spc="-1" strike="noStrike">
              <a:solidFill>
                <a:srgbClr val="000000"/>
              </a:solidFill>
              <a:latin typeface="Times New Roman"/>
            </a:endParaRPr>
          </a:p>
        </p:txBody>
      </p:sp>
      <p:sp>
        <p:nvSpPr>
          <p:cNvPr id="94" name=""/>
          <p:cNvSpPr txBox="1"/>
          <p:nvPr/>
        </p:nvSpPr>
        <p:spPr>
          <a:xfrm>
            <a:off x="502920" y="1368000"/>
            <a:ext cx="9056520" cy="3272040"/>
          </a:xfrm>
          <a:prstGeom prst="rect">
            <a:avLst/>
          </a:prstGeom>
          <a:noFill/>
          <a:ln w="0">
            <a:noFill/>
          </a:ln>
        </p:spPr>
        <p:txBody>
          <a:bodyPr lIns="0" rIns="0" tIns="15120" bIns="0">
            <a:normAutofit/>
          </a:bodyPr>
          <a:p>
            <a:pPr marL="342720" indent="-334800">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00000"/>
                </a:solidFill>
                <a:latin typeface="Times New Roman"/>
              </a:rPr>
              <a:t>Aulus Gellius 32-3: Alexander’s uncle, Alexander Molossus, the king of Epirus: invades Italy same time Alexander invading Asia</a:t>
            </a:r>
            <a:br/>
            <a:r>
              <a:rPr b="0" lang="en-GB" sz="1800" spc="-1" strike="noStrike">
                <a:solidFill>
                  <a:srgbClr val="000000"/>
                </a:solidFill>
                <a:latin typeface="Times New Roman"/>
              </a:rPr>
              <a:t>“what might have been: if Alexander Molossus had not first killed in a skirmish in South Italy, he might actually have been the one to bring Rome into the orbit of world history by carrying out his plan of attacking Rome, whose reputation was just then beginning to be known abroad…</a:t>
            </a:r>
            <a:endParaRPr b="1" lang="en-GB" sz="1800" spc="-1" strike="noStrike">
              <a:solidFill>
                <a:srgbClr val="000000"/>
              </a:solidFill>
              <a:latin typeface="Times New Roman"/>
            </a:endParaRPr>
          </a:p>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00000"/>
                </a:solidFill>
                <a:latin typeface="Times New Roman"/>
              </a:rPr>
              <a:t>he reinforces once more his theme of Rome as a comparatively minor player in the world by stressing that within two years of the death of Alexander the Great, Rome was still being forced into humiliating defeats by the Samnites (36)” (Feeney </a:t>
            </a:r>
            <a:r>
              <a:rPr b="0" i="1" lang="en-GB" sz="1800" spc="-1" strike="noStrike">
                <a:solidFill>
                  <a:srgbClr val="010101"/>
                </a:solidFill>
                <a:latin typeface="Times New Roman"/>
                <a:ea typeface="Times New Roman"/>
              </a:rPr>
              <a:t>Caesar’s Calendar </a:t>
            </a:r>
            <a:r>
              <a:rPr b="0" lang="en-GB" sz="1800" spc="-1" strike="noStrike">
                <a:solidFill>
                  <a:srgbClr val="010101"/>
                </a:solidFill>
                <a:latin typeface="Times New Roman"/>
                <a:ea typeface="Times New Roman"/>
              </a:rPr>
              <a:t>2007: 39</a:t>
            </a:r>
            <a:r>
              <a:rPr b="0" lang="en-GB" sz="1800" spc="-1" strike="noStrike">
                <a:solidFill>
                  <a:srgbClr val="000000"/>
                </a:solidFill>
                <a:latin typeface="Times New Roman"/>
              </a:rPr>
              <a:t>) </a:t>
            </a:r>
            <a:br/>
            <a:r>
              <a:rPr b="0" lang="en-GB" sz="1800" spc="-1" strike="noStrike">
                <a:solidFill>
                  <a:srgbClr val="000000"/>
                </a:solidFill>
                <a:latin typeface="Times New Roman"/>
              </a:rPr>
              <a:t>what might have happened if he had gone north at this time? </a:t>
            </a:r>
            <a:br/>
            <a:endParaRPr b="1" lang="en-GB" sz="1800" spc="-1" strike="noStrike">
              <a:solidFill>
                <a:srgbClr val="000000"/>
              </a:solidFill>
              <a:latin typeface="Times New Roman"/>
            </a:endParaRPr>
          </a:p>
        </p:txBody>
      </p:sp>
    </p:spTree>
  </p:cSld>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95" name=""/>
          <p:cNvSpPr txBox="1"/>
          <p:nvPr/>
        </p:nvSpPr>
        <p:spPr>
          <a:xfrm>
            <a:off x="503280" y="216000"/>
            <a:ext cx="8083440" cy="812880"/>
          </a:xfrm>
          <a:prstGeom prst="rect">
            <a:avLst/>
          </a:prstGeom>
          <a:noFill/>
          <a:ln w="0">
            <a:noFill/>
          </a:ln>
        </p:spPr>
        <p:txBody>
          <a:bodyPr lIns="0" rIns="0" tIns="0" bIns="0" anchor="ctr">
            <a:noAutofit/>
          </a:bodyPr>
          <a:p>
            <a:pPr algn="ct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3200" spc="-1" strike="noStrike">
                <a:solidFill>
                  <a:srgbClr val="000000"/>
                </a:solidFill>
                <a:latin typeface="Times New Roman"/>
              </a:rPr>
              <a:t>“</a:t>
            </a:r>
            <a:r>
              <a:rPr b="0" lang="en-GB" sz="3200" spc="-1" strike="noStrike">
                <a:solidFill>
                  <a:srgbClr val="000000"/>
                </a:solidFill>
                <a:latin typeface="Times New Roman"/>
              </a:rPr>
              <a:t>What if” history: </a:t>
            </a:r>
            <a:r>
              <a:rPr b="0" lang="en-GB" sz="3200" spc="-1" strike="noStrike">
                <a:solidFill>
                  <a:srgbClr val="010101"/>
                </a:solidFill>
                <a:latin typeface="Times New Roman"/>
                <a:ea typeface="Times New Roman"/>
              </a:rPr>
              <a:t> Livy 9.18.1-7</a:t>
            </a:r>
            <a:endParaRPr b="0" lang="en-GB" sz="3200" spc="-1" strike="noStrike">
              <a:solidFill>
                <a:srgbClr val="000000"/>
              </a:solidFill>
              <a:latin typeface="Times New Roman"/>
            </a:endParaRPr>
          </a:p>
        </p:txBody>
      </p:sp>
      <p:sp>
        <p:nvSpPr>
          <p:cNvPr id="96" name=""/>
          <p:cNvSpPr txBox="1"/>
          <p:nvPr/>
        </p:nvSpPr>
        <p:spPr>
          <a:xfrm>
            <a:off x="502920" y="1368000"/>
            <a:ext cx="9056520" cy="3272040"/>
          </a:xfrm>
          <a:prstGeom prst="rect">
            <a:avLst/>
          </a:prstGeom>
          <a:noFill/>
          <a:ln w="0">
            <a:noFill/>
          </a:ln>
        </p:spPr>
        <p:txBody>
          <a:bodyPr lIns="0" rIns="0" tIns="15120" bIns="0">
            <a:normAutofit/>
          </a:bodyPr>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a:t>
            </a:r>
            <a:r>
              <a:rPr b="0" lang="en-GB" sz="1800" spc="-1" strike="noStrike">
                <a:solidFill>
                  <a:srgbClr val="010101"/>
                </a:solidFill>
                <a:latin typeface="Times New Roman"/>
                <a:ea typeface="Times New Roman"/>
              </a:rPr>
              <a:t>And we are speaking of an Alexander not yet overwhelmed with prosperity... For viewing him in the light of his new fortune and of the new character—if I may use the expression—which he had assumed as conqueror, he would evidently have come to Italy more like Darius than like Alexander, at the head of an army that had forgotten Macedonia and was already adopting the degenerate customs of the Persians.</a:t>
            </a:r>
            <a:endParaRPr b="1" lang="en-GB" sz="1800" spc="-1" strike="noStrike">
              <a:solidFill>
                <a:srgbClr val="000000"/>
              </a:solidFill>
              <a:latin typeface="Times New Roman"/>
            </a:endParaRPr>
          </a:p>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I am loath, in writing of so great a prince, to remind the reader of the ostentatious alteration in his dress, and of his desire that men should prostrate themselves in adulation, a thing which even conquered Macedonians would have found oppressive, much more then those who had been victorious; of his cruel punishments and the murder of his friends as they drank and feasted; of the boastful lie about his origin.” </a:t>
            </a:r>
            <a:endParaRPr b="1" lang="en-GB" sz="1800" spc="-1" strike="noStrike">
              <a:solidFill>
                <a:srgbClr val="000000"/>
              </a:solidFill>
              <a:latin typeface="Times New Roman"/>
            </a:endParaRPr>
          </a:p>
        </p:txBody>
      </p:sp>
    </p:spTree>
  </p:cSld>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97" name=""/>
          <p:cNvSpPr txBox="1"/>
          <p:nvPr/>
        </p:nvSpPr>
        <p:spPr>
          <a:xfrm>
            <a:off x="503280" y="216000"/>
            <a:ext cx="8083440" cy="812880"/>
          </a:xfrm>
          <a:prstGeom prst="rect">
            <a:avLst/>
          </a:prstGeom>
          <a:noFill/>
          <a:ln w="0">
            <a:noFill/>
          </a:ln>
        </p:spPr>
        <p:txBody>
          <a:bodyPr lIns="0" rIns="0" tIns="0" bIns="0" anchor="ctr">
            <a:noAutofit/>
          </a:bodyPr>
          <a:p>
            <a:pPr algn="ct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3200" spc="-1" strike="noStrike">
                <a:solidFill>
                  <a:srgbClr val="000000"/>
                </a:solidFill>
                <a:latin typeface="Times New Roman"/>
              </a:rPr>
              <a:t>“</a:t>
            </a:r>
            <a:r>
              <a:rPr b="0" lang="en-GB" sz="3200" spc="-1" strike="noStrike">
                <a:solidFill>
                  <a:srgbClr val="000000"/>
                </a:solidFill>
                <a:latin typeface="Times New Roman"/>
              </a:rPr>
              <a:t>What if” history: </a:t>
            </a:r>
            <a:r>
              <a:rPr b="0" lang="en-GB" sz="3200" spc="-1" strike="noStrike">
                <a:solidFill>
                  <a:srgbClr val="010101"/>
                </a:solidFill>
                <a:latin typeface="Times New Roman"/>
                <a:ea typeface="Times New Roman"/>
              </a:rPr>
              <a:t> Livy 9.18.1-7</a:t>
            </a:r>
            <a:endParaRPr b="0" lang="en-GB" sz="3200" spc="-1" strike="noStrike">
              <a:solidFill>
                <a:srgbClr val="000000"/>
              </a:solidFill>
              <a:latin typeface="Times New Roman"/>
            </a:endParaRPr>
          </a:p>
        </p:txBody>
      </p:sp>
      <p:sp>
        <p:nvSpPr>
          <p:cNvPr id="98" name=""/>
          <p:cNvSpPr txBox="1"/>
          <p:nvPr/>
        </p:nvSpPr>
        <p:spPr>
          <a:xfrm>
            <a:off x="502920" y="1368000"/>
            <a:ext cx="9056520" cy="3272040"/>
          </a:xfrm>
          <a:prstGeom prst="rect">
            <a:avLst/>
          </a:prstGeom>
          <a:noFill/>
          <a:ln w="0">
            <a:noFill/>
          </a:ln>
        </p:spPr>
        <p:txBody>
          <a:bodyPr lIns="0" rIns="0" tIns="15120" bIns="0">
            <a:normAutofit/>
          </a:bodyPr>
          <a:p>
            <a:pPr marL="342720" indent="-33480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What if his love of wine had every day grown stronger? and his truculent and fiery anger? I mention only things which historians regard as certain. Can we deem such vices to be no detraction from a general’s good qualities? But there was forsooth the danger—as the silliest of the Greeks who exalt the reputation even of the Parthians against the Romans, are fond of alleging—that the Roman People would have been unable to withstand the majesty of Alexander’s name, though I think that they had not so much as heard of him; and that out of all the Roman nobles not one would have dared to lift up his voice against him, although in Athens, a city crushed by the arms of Macedonia, at the very moment when men had before their eyes the reeking ruins of the neighbouring Thebes, they dared inveigh against him freely, as witness the records of their speeches</a:t>
            </a:r>
            <a:endParaRPr b="1" lang="en-GB" sz="1800" spc="-1" strike="noStrike">
              <a:solidFill>
                <a:srgbClr val="000000"/>
              </a:solidFill>
              <a:latin typeface="Times New Roman"/>
            </a:endParaRPr>
          </a:p>
        </p:txBody>
      </p:sp>
    </p:spTree>
  </p:cSld>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99"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3300" spc="-1" strike="noStrike">
                <a:solidFill>
                  <a:srgbClr val="000000"/>
                </a:solidFill>
                <a:latin typeface="Times New Roman"/>
              </a:rPr>
              <a:t>Hannibal: actual threat to Rome</a:t>
            </a:r>
            <a:endParaRPr b="0" lang="en-GB" sz="3300" spc="-1" strike="noStrike">
              <a:solidFill>
                <a:srgbClr val="000000"/>
              </a:solidFill>
              <a:latin typeface="Times New Roman"/>
            </a:endParaRPr>
          </a:p>
        </p:txBody>
      </p:sp>
      <p:sp>
        <p:nvSpPr>
          <p:cNvPr id="100" name=""/>
          <p:cNvSpPr txBox="1"/>
          <p:nvPr/>
        </p:nvSpPr>
        <p:spPr>
          <a:xfrm>
            <a:off x="502920" y="1368000"/>
            <a:ext cx="9056520" cy="3272040"/>
          </a:xfrm>
          <a:prstGeom prst="rect">
            <a:avLst/>
          </a:prstGeom>
          <a:noFill/>
          <a:ln w="0">
            <a:noFill/>
          </a:ln>
        </p:spPr>
        <p:txBody>
          <a:bodyPr lIns="0" rIns="0" tIns="15120" bIns="0">
            <a:normAutofit/>
          </a:bodyPr>
          <a:p>
            <a:pPr marL="342720" indent="-334800">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00000"/>
                </a:solidFill>
                <a:latin typeface="Times New Roman"/>
              </a:rPr>
              <a:t>Hannibal: </a:t>
            </a:r>
            <a:r>
              <a:rPr b="0" lang="en-GB" sz="1800" spc="-1" strike="noStrike">
                <a:solidFill>
                  <a:srgbClr val="010101"/>
                </a:solidFill>
                <a:latin typeface="Times New Roman"/>
                <a:ea typeface="Times New Roman"/>
              </a:rPr>
              <a:t>was threat; Alexander wasn’t (though could have been)</a:t>
            </a:r>
            <a:endParaRPr b="1" lang="en-GB" sz="1800" spc="-1" strike="noStrike">
              <a:solidFill>
                <a:srgbClr val="000000"/>
              </a:solidFill>
              <a:latin typeface="Times New Roman"/>
            </a:endParaRPr>
          </a:p>
          <a:p>
            <a:pPr marL="342720" indent="-334800">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00000"/>
                </a:solidFill>
                <a:latin typeface="Times New Roman"/>
              </a:rPr>
              <a:t>Alexander wannabee?</a:t>
            </a:r>
            <a:endParaRPr b="1" lang="en-GB" sz="1800" spc="-1" strike="noStrike">
              <a:solidFill>
                <a:srgbClr val="000000"/>
              </a:solidFill>
              <a:latin typeface="Times New Roman"/>
            </a:endParaRPr>
          </a:p>
          <a:p>
            <a:pPr algn="just">
              <a:lnSpc>
                <a:spcPct val="100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slippage between Hannibal and Alexander (nb Juvenal moves from one to other)</a:t>
            </a:r>
            <a:endParaRPr b="1" lang="en-GB" sz="1800" spc="-1" strike="noStrike">
              <a:solidFill>
                <a:srgbClr val="000000"/>
              </a:solidFill>
              <a:latin typeface="Times New Roman"/>
            </a:endParaRPr>
          </a:p>
          <a:p>
            <a:pPr algn="just">
              <a:lnSpc>
                <a:spcPct val="100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Alexander’s heir. Seduced by luxuries of Campania</a:t>
            </a:r>
            <a:endParaRPr b="1" lang="en-GB" sz="1800" spc="-1" strike="noStrike">
              <a:solidFill>
                <a:srgbClr val="000000"/>
              </a:solidFill>
              <a:latin typeface="Times New Roman"/>
            </a:endParaRPr>
          </a:p>
          <a:p>
            <a:pPr algn="just">
              <a:lnSpc>
                <a:spcPct val="100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Punic wars start of luxury and moral decline</a:t>
            </a:r>
            <a:endParaRPr b="1" lang="en-GB" sz="1800" spc="-1" strike="noStrike">
              <a:solidFill>
                <a:srgbClr val="000000"/>
              </a:solidFill>
              <a:latin typeface="Times New Roman"/>
            </a:endParaRPr>
          </a:p>
          <a:p>
            <a:pPr>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East: story that Greeks (Alexander) corrupted by East (Persians) / Romans threatened by corruption from e.g. Greece; Roman province of Asia</a:t>
            </a:r>
            <a:endParaRPr b="1" lang="en-GB" sz="1800" spc="-1" strike="noStrike">
              <a:solidFill>
                <a:srgbClr val="000000"/>
              </a:solidFill>
              <a:latin typeface="Times New Roman"/>
            </a:endParaRPr>
          </a:p>
        </p:txBody>
      </p:sp>
    </p:spTree>
  </p:cSld>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01"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3300" spc="-1" strike="noStrike">
                <a:solidFill>
                  <a:srgbClr val="000000"/>
                </a:solidFill>
                <a:latin typeface="Times New Roman"/>
              </a:rPr>
              <a:t>Rome and the East</a:t>
            </a:r>
            <a:endParaRPr b="0" lang="en-GB" sz="3300" spc="-1" strike="noStrike">
              <a:solidFill>
                <a:srgbClr val="000000"/>
              </a:solidFill>
              <a:latin typeface="Times New Roman"/>
            </a:endParaRPr>
          </a:p>
        </p:txBody>
      </p:sp>
      <p:sp>
        <p:nvSpPr>
          <p:cNvPr id="102" name=""/>
          <p:cNvSpPr txBox="1"/>
          <p:nvPr/>
        </p:nvSpPr>
        <p:spPr>
          <a:xfrm>
            <a:off x="502920" y="1332000"/>
            <a:ext cx="9056520" cy="3271680"/>
          </a:xfrm>
          <a:prstGeom prst="rect">
            <a:avLst/>
          </a:prstGeom>
          <a:noFill/>
          <a:ln w="0">
            <a:noFill/>
          </a:ln>
        </p:spPr>
        <p:txBody>
          <a:bodyPr lIns="0" rIns="0" tIns="15120" bIns="0">
            <a:normAutofit/>
          </a:bodyPr>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a:t>
            </a:r>
            <a:r>
              <a:rPr b="0" lang="en-GB" sz="1800" spc="-1" strike="noStrike">
                <a:solidFill>
                  <a:srgbClr val="010101"/>
                </a:solidFill>
                <a:latin typeface="Times New Roman"/>
                <a:ea typeface="Times New Roman"/>
              </a:rPr>
              <a:t>Those who knew said that the equipment of the soldiers gleamed with gold and ivory; consequently Alexander, not to be outdone in anything, since he surpassed all other men, added silver plates to the shields and put golden bits on his horses, and adorned the cuirasses also, some with gold, others with silver.” (Curt. 8.5.4)</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a:t>
            </a:r>
            <a:r>
              <a:rPr b="0" lang="en-GB" sz="1800" spc="-1" strike="noStrike">
                <a:solidFill>
                  <a:srgbClr val="010101"/>
                </a:solidFill>
                <a:latin typeface="Times New Roman"/>
                <a:ea typeface="Times New Roman"/>
              </a:rPr>
              <a:t>Curtius articulates the idea that the adornment of arms and armour was an Oriental, unwarlike folly, and one which could potentially infect those exposed to Eastern attitudes.” (McAvoy 2017: 205)</a:t>
            </a:r>
            <a:endParaRPr b="1" lang="en-GB" sz="1800" spc="-1" strike="noStrike">
              <a:solidFill>
                <a:srgbClr val="000000"/>
              </a:solidFill>
              <a:latin typeface="Times New Roman"/>
            </a:endParaRPr>
          </a:p>
        </p:txBody>
      </p:sp>
    </p:spTree>
  </p:cSld>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03"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3300" spc="-1" strike="noStrike">
                <a:solidFill>
                  <a:srgbClr val="000000"/>
                </a:solidFill>
                <a:latin typeface="Times New Roman"/>
              </a:rPr>
              <a:t>Rome and the East</a:t>
            </a:r>
            <a:endParaRPr b="0" lang="en-GB" sz="3300" spc="-1" strike="noStrike">
              <a:solidFill>
                <a:srgbClr val="000000"/>
              </a:solidFill>
              <a:latin typeface="Times New Roman"/>
            </a:endParaRPr>
          </a:p>
        </p:txBody>
      </p:sp>
      <p:sp>
        <p:nvSpPr>
          <p:cNvPr id="104"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a:t>
            </a:r>
            <a:r>
              <a:rPr b="0" lang="en-GB" sz="1800" spc="-1" strike="noStrike">
                <a:solidFill>
                  <a:srgbClr val="010101"/>
                </a:solidFill>
                <a:latin typeface="Times New Roman"/>
                <a:ea typeface="Times New Roman"/>
              </a:rPr>
              <a:t>The idea of the ‘Persianisation’ of Alexander and the Macedonians was clearly resonant for Roman authors, probably due to their own constructions of the ‘inffectiveness’ of Eastern attitudes.” (McAvoy 2017: 205): </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cf. Livy: “the more our empire expands—we are now crossing into Greece and Asia, which are replete with all manner of seductive pleasures, and we are even laying hands on the treasures of kings—the more I shudder at the thought that these things may have captured us rather than we them.” (Livy 34.4.4-5)</a:t>
            </a:r>
            <a:endParaRPr b="1" lang="en-GB" sz="1800" spc="-1" strike="noStrike">
              <a:solidFill>
                <a:srgbClr val="000000"/>
              </a:solidFill>
              <a:latin typeface="Times New Roman"/>
            </a:endParaRPr>
          </a:p>
        </p:txBody>
      </p:sp>
    </p:spTree>
  </p:cSld>
</p:sld>
</file>

<file path=ppt/slides/slide2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05"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3300" spc="-1" strike="noStrike">
                <a:solidFill>
                  <a:srgbClr val="000000"/>
                </a:solidFill>
                <a:latin typeface="Times New Roman"/>
              </a:rPr>
              <a:t>Why use Greek heroes? What do they allow?</a:t>
            </a:r>
            <a:endParaRPr b="0" lang="en-GB" sz="3300" spc="-1" strike="noStrike">
              <a:solidFill>
                <a:srgbClr val="000000"/>
              </a:solidFill>
              <a:latin typeface="Times New Roman"/>
            </a:endParaRPr>
          </a:p>
        </p:txBody>
      </p:sp>
      <p:sp>
        <p:nvSpPr>
          <p:cNvPr id="106" name=""/>
          <p:cNvSpPr txBox="1"/>
          <p:nvPr/>
        </p:nvSpPr>
        <p:spPr>
          <a:xfrm>
            <a:off x="502920" y="1368000"/>
            <a:ext cx="9056520" cy="3272040"/>
          </a:xfrm>
          <a:prstGeom prst="rect">
            <a:avLst/>
          </a:prstGeom>
          <a:noFill/>
          <a:ln w="0">
            <a:noFill/>
          </a:ln>
        </p:spPr>
        <p:txBody>
          <a:bodyPr lIns="0" rIns="0" tIns="15120" bIns="0">
            <a:normAutofit/>
          </a:bodyPr>
          <a:p>
            <a:pPr>
              <a:lnSpc>
                <a:spcPct val="95000"/>
              </a:lnSpc>
              <a:spcAft>
                <a:spcPts val="1060"/>
              </a:spcAft>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1800" spc="-1" strike="noStrike">
                <a:solidFill>
                  <a:srgbClr val="010101"/>
                </a:solidFill>
                <a:latin typeface="Times New Roman"/>
              </a:rPr>
              <a:t>Greek &gt; not Roman</a:t>
            </a:r>
            <a:endParaRPr b="1" lang="en-GB" sz="1800" spc="-1" strike="noStrike">
              <a:solidFill>
                <a:srgbClr val="000000"/>
              </a:solidFill>
              <a:latin typeface="Times New Roman"/>
            </a:endParaRPr>
          </a:p>
          <a:p>
            <a:pPr algn="just">
              <a:lnSpc>
                <a:spcPct val="100000"/>
              </a:lnSpc>
              <a:spcAft>
                <a:spcPts val="1060"/>
              </a:spcAft>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1800" spc="-1" strike="noStrike">
                <a:solidFill>
                  <a:srgbClr val="010101"/>
                </a:solidFill>
                <a:latin typeface="Times New Roman"/>
              </a:rPr>
              <a:t>distance if treating politically sensitive stuff</a:t>
            </a:r>
            <a:endParaRPr b="1" lang="en-GB" sz="1800" spc="-1" strike="noStrike">
              <a:solidFill>
                <a:srgbClr val="000000"/>
              </a:solidFill>
              <a:latin typeface="Times New Roman"/>
            </a:endParaRPr>
          </a:p>
          <a:p>
            <a:pPr>
              <a:lnSpc>
                <a:spcPct val="95000"/>
              </a:lnSpc>
              <a:spcAft>
                <a:spcPts val="1060"/>
              </a:spcAft>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1800" spc="-1" strike="noStrike">
                <a:solidFill>
                  <a:srgbClr val="010101"/>
                </a:solidFill>
                <a:latin typeface="Times New Roman"/>
                <a:ea typeface="Times New Roman"/>
              </a:rPr>
              <a:t>Ability to engage with Greek texts (including foundational work of Homer: </a:t>
            </a:r>
            <a:r>
              <a:rPr b="0" lang="en-GB" sz="1800" spc="-1" strike="noStrike">
                <a:solidFill>
                  <a:srgbClr val="010101"/>
                </a:solidFill>
                <a:latin typeface="Times New Roman"/>
              </a:rPr>
              <a:t>Achilles) and Greek heroic world</a:t>
            </a:r>
            <a:endParaRPr b="1" lang="en-GB" sz="1800" spc="-1" strike="noStrike">
              <a:solidFill>
                <a:srgbClr val="000000"/>
              </a:solidFill>
              <a:latin typeface="Times New Roman"/>
            </a:endParaRPr>
          </a:p>
          <a:p>
            <a:pPr algn="just">
              <a:lnSpc>
                <a:spcPct val="100000"/>
              </a:lnSpc>
              <a:spcAft>
                <a:spcPts val="1060"/>
              </a:spcAft>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1800" spc="-1" strike="noStrike">
                <a:solidFill>
                  <a:srgbClr val="010101"/>
                </a:solidFill>
                <a:latin typeface="Times New Roman"/>
              </a:rPr>
              <a:t>Greek- cultural cachet</a:t>
            </a:r>
            <a:endParaRPr b="1" lang="en-GB" sz="1800" spc="-1" strike="noStrike">
              <a:solidFill>
                <a:srgbClr val="000000"/>
              </a:solidFill>
              <a:latin typeface="Times New Roman"/>
            </a:endParaRPr>
          </a:p>
          <a:p>
            <a:pPr>
              <a:lnSpc>
                <a:spcPct val="95000"/>
              </a:lnSpc>
              <a:spcAft>
                <a:spcPts val="1060"/>
              </a:spcAft>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endParaRPr b="1" lang="en-GB" sz="1800" spc="-1" strike="noStrike">
              <a:solidFill>
                <a:srgbClr val="000000"/>
              </a:solidFill>
              <a:latin typeface="Times New Roman"/>
            </a:endParaRPr>
          </a:p>
          <a:p>
            <a:pPr algn="just">
              <a:lnSpc>
                <a:spcPct val="100000"/>
              </a:lnSpc>
              <a:spcAft>
                <a:spcPts val="1060"/>
              </a:spcAft>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endParaRPr b="1" lang="en-GB" sz="1800" spc="-1" strike="noStrike">
              <a:solidFill>
                <a:srgbClr val="000000"/>
              </a:solidFill>
              <a:latin typeface="Times New Roman"/>
            </a:endParaRPr>
          </a:p>
        </p:txBody>
      </p:sp>
    </p:spTree>
  </p:cSld>
</p:sld>
</file>

<file path=ppt/slides/slide2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07"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3300" spc="-1" strike="noStrike">
                <a:solidFill>
                  <a:srgbClr val="000000"/>
                </a:solidFill>
                <a:latin typeface="Times New Roman"/>
              </a:rPr>
              <a:t>Why use Greek heroes? What do they allow?</a:t>
            </a:r>
            <a:endParaRPr b="0" lang="en-GB" sz="3300" spc="-1" strike="noStrike">
              <a:solidFill>
                <a:srgbClr val="000000"/>
              </a:solidFill>
              <a:latin typeface="Times New Roman"/>
            </a:endParaRPr>
          </a:p>
        </p:txBody>
      </p:sp>
      <p:sp>
        <p:nvSpPr>
          <p:cNvPr id="108" name=""/>
          <p:cNvSpPr txBox="1"/>
          <p:nvPr/>
        </p:nvSpPr>
        <p:spPr>
          <a:xfrm>
            <a:off x="502920" y="1368000"/>
            <a:ext cx="9056520" cy="3272040"/>
          </a:xfrm>
          <a:prstGeom prst="rect">
            <a:avLst/>
          </a:prstGeom>
          <a:noFill/>
          <a:ln w="0">
            <a:noFill/>
          </a:ln>
        </p:spPr>
        <p:txBody>
          <a:bodyPr lIns="0" rIns="0" tIns="15120" bIns="0">
            <a:normAutofit/>
          </a:bodyPr>
          <a:p>
            <a:pPr>
              <a:lnSpc>
                <a:spcPct val="95000"/>
              </a:lnSpc>
              <a:spcAft>
                <a:spcPts val="1060"/>
              </a:spcAft>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1800" spc="-1" strike="noStrike">
                <a:solidFill>
                  <a:srgbClr val="010101"/>
                </a:solidFill>
                <a:latin typeface="Times New Roman"/>
                <a:ea typeface="Times New Roman"/>
              </a:rPr>
              <a:t>Complications:</a:t>
            </a:r>
            <a:endParaRPr b="1" lang="en-GB" sz="1800" spc="-1" strike="noStrike">
              <a:solidFill>
                <a:srgbClr val="000000"/>
              </a:solidFill>
              <a:latin typeface="Times New Roman"/>
            </a:endParaRPr>
          </a:p>
          <a:p>
            <a:pPr>
              <a:lnSpc>
                <a:spcPct val="95000"/>
              </a:lnSpc>
              <a:spcAft>
                <a:spcPts val="1060"/>
              </a:spcAft>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1800" spc="-1" strike="noStrike">
                <a:solidFill>
                  <a:srgbClr val="010101"/>
                </a:solidFill>
                <a:latin typeface="Times New Roman"/>
                <a:ea typeface="Times New Roman"/>
              </a:rPr>
              <a:t>Barchiesi 2005 on the </a:t>
            </a:r>
            <a:r>
              <a:rPr b="0" i="1" lang="en-GB" sz="1800" spc="-1" strike="noStrike">
                <a:solidFill>
                  <a:srgbClr val="010101"/>
                </a:solidFill>
                <a:latin typeface="Times New Roman"/>
                <a:ea typeface="Times New Roman"/>
              </a:rPr>
              <a:t>Achilleid</a:t>
            </a:r>
            <a:r>
              <a:rPr b="0" lang="en-GB" sz="1800" spc="-1" strike="noStrike">
                <a:solidFill>
                  <a:srgbClr val="010101"/>
                </a:solidFill>
                <a:latin typeface="Times New Roman"/>
                <a:ea typeface="Times New Roman"/>
              </a:rPr>
              <a:t> and Greece “Firstly, the location can suggest conflicting perspectives. This is a Latin poem whose location is Greece not Rome; yet it is heroic Greece not decadent Greece, yet even heroic Greece is not Rome…This narrative place, insofar it is a cultural context for the action, could be imagined by a Roman audience as not vulnerable since heroic Greece or as naturally decadent qua Greece. Potentially the Homeric plot is an encyclopedia of virtue, a source of moral teaching, and yet, if one is a malicious reader, this plot accommodates all the traits which modern historians recognise as ‘the bad Greek; in Tacitus and the younger Pliny, that is internal strife, mean squabbling over prizes and distinctions, and unpredictable restless sexuality - except that this is, let us repeat, heroic Greece.”</a:t>
            </a:r>
            <a:endParaRPr b="1" lang="en-GB" sz="1800" spc="-1" strike="noStrike">
              <a:solidFill>
                <a:srgbClr val="000000"/>
              </a:solidFill>
              <a:latin typeface="Times New Roman"/>
            </a:endParaRPr>
          </a:p>
          <a:p>
            <a:pPr algn="just">
              <a:lnSpc>
                <a:spcPct val="100000"/>
              </a:lnSpc>
              <a:spcAft>
                <a:spcPts val="1060"/>
              </a:spcAft>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endParaRPr b="1" lang="en-GB" sz="1800" spc="-1" strike="noStrike">
              <a:solidFill>
                <a:srgbClr val="000000"/>
              </a:solidFill>
              <a:latin typeface="Times New Roman"/>
            </a:endParaRPr>
          </a:p>
        </p:txBody>
      </p:sp>
    </p:spTree>
  </p:cSld>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16828</TotalTime>
  <Application>LibreOffice/7.1.0.3$Windows_X86_64 LibreOffice_project/f6099ecf3d29644b5008cc8f48f42f4a40986e4c</Application>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2014-03-18T08:47:35Z</dcterms:created>
  <dc:creator/>
  <dc:description/>
  <dc:language>en-GB</dc:language>
  <cp:lastModifiedBy/>
  <dcterms:modified xsi:type="dcterms:W3CDTF">2026-02-03T17:00:19Z</dcterms:modified>
  <cp:revision>18</cp:revision>
  <dc:subject/>
  <dc:title>Vintage</dc:title>
</cp:coreProperties>
</file>