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79" r:id="rId4"/>
    <p:sldId id="259" r:id="rId5"/>
    <p:sldId id="260" r:id="rId6"/>
    <p:sldId id="261" r:id="rId7"/>
    <p:sldId id="262" r:id="rId8"/>
    <p:sldId id="282" r:id="rId9"/>
    <p:sldId id="283" r:id="rId10"/>
    <p:sldId id="258" r:id="rId11"/>
    <p:sldId id="278" r:id="rId12"/>
    <p:sldId id="280" r:id="rId13"/>
    <p:sldId id="284" r:id="rId14"/>
    <p:sldId id="276" r:id="rId15"/>
    <p:sldId id="277" r:id="rId16"/>
    <p:sldId id="265" r:id="rId17"/>
    <p:sldId id="266" r:id="rId18"/>
    <p:sldId id="267" r:id="rId19"/>
    <p:sldId id="268" r:id="rId20"/>
    <p:sldId id="271" r:id="rId21"/>
    <p:sldId id="273" r:id="rId22"/>
    <p:sldId id="275" r:id="rId23"/>
    <p:sldId id="263"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13" autoAdjust="0"/>
    <p:restoredTop sz="94660"/>
  </p:normalViewPr>
  <p:slideViewPr>
    <p:cSldViewPr snapToGrid="0">
      <p:cViewPr varScale="1">
        <p:scale>
          <a:sx n="82" d="100"/>
          <a:sy n="82" d="100"/>
        </p:scale>
        <p:origin x="63" y="180"/>
      </p:cViewPr>
      <p:guideLst/>
    </p:cSldViewPr>
  </p:slideViewPr>
  <p:notesTextViewPr>
    <p:cViewPr>
      <p:scale>
        <a:sx n="1" d="1"/>
        <a:sy n="1" d="1"/>
      </p:scale>
      <p:origin x="0" y="0"/>
    </p:cViewPr>
  </p:notesTextViewPr>
  <p:sorterViewPr>
    <p:cViewPr>
      <p:scale>
        <a:sx n="100" d="100"/>
        <a:sy n="100" d="100"/>
      </p:scale>
      <p:origin x="0" y="-18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F7E51-6867-4795-B6BE-8085FF5F5016}" type="datetimeFigureOut">
              <a:rPr lang="en-GB" smtClean="0"/>
              <a:t>05/11/2019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5859A5-57F9-4A02-BDDD-834513CD58C4}" type="slidenum">
              <a:rPr lang="en-GB" smtClean="0"/>
              <a:t>‹#›</a:t>
            </a:fld>
            <a:endParaRPr lang="en-GB"/>
          </a:p>
        </p:txBody>
      </p:sp>
    </p:spTree>
    <p:extLst>
      <p:ext uri="{BB962C8B-B14F-4D97-AF65-F5344CB8AC3E}">
        <p14:creationId xmlns:p14="http://schemas.microsoft.com/office/powerpoint/2010/main" val="730674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45591F-F075-4F9E-83F9-96BDBF9AC1A6}" type="slidenum">
              <a:rPr lang="en-GB" altLang="en-US"/>
              <a:pPr eaLnBrk="1" hangingPunct="1"/>
              <a:t>16</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642709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AC2D6C-ECDA-4D3D-ACAB-6B1C731C1AEC}" type="slidenum">
              <a:rPr lang="en-GB" altLang="en-US"/>
              <a:pPr eaLnBrk="1" hangingPunct="1"/>
              <a:t>17</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4068721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FE0EE9-3399-463A-90AB-764C65DB2BD3}" type="slidenum">
              <a:rPr lang="en-GB" altLang="en-US"/>
              <a:pPr eaLnBrk="1" hangingPunct="1"/>
              <a:t>18</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716479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0A55FBC-887C-4E47-9C30-9436AF11879C}" type="slidenum">
              <a:rPr lang="en-GB" altLang="en-US"/>
              <a:pPr eaLnBrk="1" hangingPunct="1"/>
              <a:t>19</a:t>
            </a:fld>
            <a:endParaRPr lang="en-GB" alt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51276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060E2F-266F-4E8A-B639-196D484A9349}" type="slidenum">
              <a:rPr lang="en-GB" altLang="en-US"/>
              <a:pPr eaLnBrk="1" hangingPunct="1"/>
              <a:t>22</a:t>
            </a:fld>
            <a:endParaRPr lang="en-GB" altLang="en-US"/>
          </a:p>
        </p:txBody>
      </p:sp>
    </p:spTree>
    <p:extLst>
      <p:ext uri="{BB962C8B-B14F-4D97-AF65-F5344CB8AC3E}">
        <p14:creationId xmlns:p14="http://schemas.microsoft.com/office/powerpoint/2010/main" val="130540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619161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04068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E58513-E753-4031-BF52-7C3973FE00CF}"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33814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E58513-E753-4031-BF52-7C3973FE00CF}"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670678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E58513-E753-4031-BF52-7C3973FE00CF}"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31677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E58513-E753-4031-BF52-7C3973FE00CF}"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247025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58513-E753-4031-BF52-7C3973FE00CF}"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961444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E58513-E753-4031-BF52-7C3973FE00CF}"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307097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E58513-E753-4031-BF52-7C3973FE00CF}"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1129142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76598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E58513-E753-4031-BF52-7C3973FE00CF}"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335AD-5F61-4128-9273-AF2D33B735E4}" type="slidenum">
              <a:rPr lang="en-GB" smtClean="0"/>
              <a:t>‹#›</a:t>
            </a:fld>
            <a:endParaRPr lang="en-GB"/>
          </a:p>
        </p:txBody>
      </p:sp>
    </p:spTree>
    <p:extLst>
      <p:ext uri="{BB962C8B-B14F-4D97-AF65-F5344CB8AC3E}">
        <p14:creationId xmlns:p14="http://schemas.microsoft.com/office/powerpoint/2010/main" val="2523960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E58513-E753-4031-BF52-7C3973FE00CF}" type="datetimeFigureOut">
              <a:rPr lang="en-GB" smtClean="0"/>
              <a:t>05/11/2019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335AD-5F61-4128-9273-AF2D33B735E4}" type="slidenum">
              <a:rPr lang="en-GB" smtClean="0"/>
              <a:t>‹#›</a:t>
            </a:fld>
            <a:endParaRPr lang="en-GB"/>
          </a:p>
        </p:txBody>
      </p:sp>
    </p:spTree>
    <p:extLst>
      <p:ext uri="{BB962C8B-B14F-4D97-AF65-F5344CB8AC3E}">
        <p14:creationId xmlns:p14="http://schemas.microsoft.com/office/powerpoint/2010/main" val="1925445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Planning data collection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049359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data collection </a:t>
            </a:r>
            <a:endParaRPr lang="en-GB" dirty="0"/>
          </a:p>
        </p:txBody>
      </p:sp>
      <p:sp>
        <p:nvSpPr>
          <p:cNvPr id="3" name="Content Placeholder 2"/>
          <p:cNvSpPr>
            <a:spLocks noGrp="1"/>
          </p:cNvSpPr>
          <p:nvPr>
            <p:ph idx="1"/>
          </p:nvPr>
        </p:nvSpPr>
        <p:spPr/>
        <p:txBody>
          <a:bodyPr/>
          <a:lstStyle/>
          <a:p>
            <a:r>
              <a:rPr lang="en-GB" dirty="0" smtClean="0"/>
              <a:t>Planning </a:t>
            </a:r>
          </a:p>
          <a:p>
            <a:endParaRPr lang="en-GB" dirty="0" smtClean="0"/>
          </a:p>
          <a:p>
            <a:endParaRPr lang="en-GB" dirty="0"/>
          </a:p>
          <a:p>
            <a:endParaRPr lang="en-GB" dirty="0"/>
          </a:p>
          <a:p>
            <a:r>
              <a:rPr lang="en-GB" dirty="0" smtClean="0"/>
              <a:t>Why important?</a:t>
            </a:r>
          </a:p>
          <a:p>
            <a:endParaRPr lang="en-GB" dirty="0"/>
          </a:p>
          <a:p>
            <a:endParaRPr lang="en-GB" dirty="0"/>
          </a:p>
        </p:txBody>
      </p:sp>
    </p:spTree>
    <p:extLst>
      <p:ext uri="{BB962C8B-B14F-4D97-AF65-F5344CB8AC3E}">
        <p14:creationId xmlns:p14="http://schemas.microsoft.com/office/powerpoint/2010/main" val="6118182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data collection </a:t>
            </a:r>
            <a:endParaRPr lang="en-GB" dirty="0"/>
          </a:p>
        </p:txBody>
      </p:sp>
      <p:sp>
        <p:nvSpPr>
          <p:cNvPr id="3" name="Content Placeholder 2"/>
          <p:cNvSpPr>
            <a:spLocks noGrp="1"/>
          </p:cNvSpPr>
          <p:nvPr>
            <p:ph idx="1"/>
          </p:nvPr>
        </p:nvSpPr>
        <p:spPr/>
        <p:txBody>
          <a:bodyPr/>
          <a:lstStyle/>
          <a:p>
            <a:r>
              <a:rPr lang="en-GB" dirty="0" smtClean="0"/>
              <a:t>Planning </a:t>
            </a:r>
          </a:p>
          <a:p>
            <a:endParaRPr lang="en-GB" dirty="0" smtClean="0"/>
          </a:p>
          <a:p>
            <a:endParaRPr lang="en-GB" dirty="0"/>
          </a:p>
          <a:p>
            <a:endParaRPr lang="en-GB" dirty="0"/>
          </a:p>
          <a:p>
            <a:r>
              <a:rPr lang="en-GB" dirty="0" smtClean="0"/>
              <a:t>Why important?</a:t>
            </a:r>
          </a:p>
          <a:p>
            <a:endParaRPr lang="en-GB" dirty="0"/>
          </a:p>
          <a:p>
            <a:endParaRPr lang="en-GB" dirty="0"/>
          </a:p>
        </p:txBody>
      </p:sp>
      <p:sp>
        <p:nvSpPr>
          <p:cNvPr id="4" name="Rounded Rectangle 3"/>
          <p:cNvSpPr/>
          <p:nvPr/>
        </p:nvSpPr>
        <p:spPr>
          <a:xfrm>
            <a:off x="4636168" y="1491916"/>
            <a:ext cx="7016817" cy="47524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smtClean="0"/>
              <a:t>Study procedures must be ethically and scientifically robust</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smtClean="0"/>
              <a:t>Study procedures must be replicable </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smtClean="0"/>
              <a:t>Must be written up in Method section and document your understanding of having worked through these processes</a:t>
            </a:r>
          </a:p>
          <a:p>
            <a:pPr marL="285750" indent="-285750" algn="ctr">
              <a:buFont typeface="Arial" panose="020B0604020202020204" pitchFamily="34" charset="0"/>
              <a:buChar char="•"/>
            </a:pPr>
            <a:endParaRPr lang="en-GB" sz="2000" dirty="0"/>
          </a:p>
          <a:p>
            <a:pPr marL="285750" indent="-285750" algn="ctr">
              <a:buFont typeface="Arial" panose="020B0604020202020204" pitchFamily="34" charset="0"/>
              <a:buChar char="•"/>
            </a:pPr>
            <a:r>
              <a:rPr lang="en-GB" sz="2000" dirty="0" smtClean="0"/>
              <a:t>Will effect the quality and validity of the data you report</a:t>
            </a:r>
            <a:endParaRPr lang="en-GB" sz="2000" dirty="0"/>
          </a:p>
        </p:txBody>
      </p:sp>
    </p:spTree>
    <p:extLst>
      <p:ext uri="{BB962C8B-B14F-4D97-AF65-F5344CB8AC3E}">
        <p14:creationId xmlns:p14="http://schemas.microsoft.com/office/powerpoint/2010/main" val="13535692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to run your study</a:t>
            </a:r>
            <a:endParaRPr lang="en-GB" dirty="0"/>
          </a:p>
        </p:txBody>
      </p:sp>
      <p:sp>
        <p:nvSpPr>
          <p:cNvPr id="3" name="Content Placeholder 2"/>
          <p:cNvSpPr>
            <a:spLocks noGrp="1"/>
          </p:cNvSpPr>
          <p:nvPr>
            <p:ph idx="1"/>
          </p:nvPr>
        </p:nvSpPr>
        <p:spPr/>
        <p:txBody>
          <a:bodyPr/>
          <a:lstStyle/>
          <a:p>
            <a:r>
              <a:rPr lang="en-GB" dirty="0" smtClean="0"/>
              <a:t>The SONA Experiment Management System</a:t>
            </a:r>
          </a:p>
          <a:p>
            <a:endParaRPr lang="en-GB" dirty="0" smtClean="0"/>
          </a:p>
          <a:p>
            <a:pPr lvl="1"/>
            <a:r>
              <a:rPr lang="en-GB" dirty="0" smtClean="0"/>
              <a:t>All studies to be set up through this if using UWTSD Psychology students</a:t>
            </a:r>
          </a:p>
          <a:p>
            <a:pPr lvl="1"/>
            <a:endParaRPr lang="en-GB" dirty="0" smtClean="0"/>
          </a:p>
          <a:p>
            <a:pPr lvl="1"/>
            <a:r>
              <a:rPr lang="en-GB" dirty="0" smtClean="0"/>
              <a:t>Receive password and username via your university email account</a:t>
            </a:r>
          </a:p>
        </p:txBody>
      </p:sp>
    </p:spTree>
    <p:extLst>
      <p:ext uri="{BB962C8B-B14F-4D97-AF65-F5344CB8AC3E}">
        <p14:creationId xmlns:p14="http://schemas.microsoft.com/office/powerpoint/2010/main" val="3904326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EMS</a:t>
            </a:r>
            <a:endParaRPr lang="en-GB" dirty="0"/>
          </a:p>
        </p:txBody>
      </p:sp>
      <p:sp>
        <p:nvSpPr>
          <p:cNvPr id="3" name="Content Placeholder 2"/>
          <p:cNvSpPr>
            <a:spLocks noGrp="1"/>
          </p:cNvSpPr>
          <p:nvPr>
            <p:ph idx="1"/>
          </p:nvPr>
        </p:nvSpPr>
        <p:spPr>
          <a:xfrm>
            <a:off x="838200" y="1392488"/>
            <a:ext cx="10515600" cy="4351338"/>
          </a:xfrm>
        </p:spPr>
        <p:txBody>
          <a:bodyPr>
            <a:normAutofit/>
          </a:bodyPr>
          <a:lstStyle/>
          <a:p>
            <a:endParaRPr lang="en-GB" sz="2400" dirty="0"/>
          </a:p>
          <a:p>
            <a:r>
              <a:rPr lang="en-GB" sz="2400" dirty="0"/>
              <a:t>Set up study details in EMS </a:t>
            </a:r>
          </a:p>
          <a:p>
            <a:endParaRPr lang="en-GB" sz="2400" dirty="0"/>
          </a:p>
          <a:p>
            <a:r>
              <a:rPr lang="en-GB" sz="2400" dirty="0"/>
              <a:t>Request approval via EMS </a:t>
            </a:r>
          </a:p>
          <a:p>
            <a:endParaRPr lang="en-GB" sz="2400" dirty="0"/>
          </a:p>
          <a:p>
            <a:r>
              <a:rPr lang="en-GB" sz="2400" dirty="0"/>
              <a:t>Time for approval can take up to three working days</a:t>
            </a:r>
          </a:p>
          <a:p>
            <a:endParaRPr lang="en-GB" sz="2400" dirty="0"/>
          </a:p>
          <a:p>
            <a:r>
              <a:rPr lang="en-GB" sz="2400" dirty="0"/>
              <a:t>Once approved – YOU must make study active </a:t>
            </a:r>
          </a:p>
        </p:txBody>
      </p:sp>
    </p:spTree>
    <p:extLst>
      <p:ext uri="{BB962C8B-B14F-4D97-AF65-F5344CB8AC3E}">
        <p14:creationId xmlns:p14="http://schemas.microsoft.com/office/powerpoint/2010/main" val="13525802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Running your study</a:t>
            </a:r>
            <a:endParaRPr lang="en-GB" dirty="0"/>
          </a:p>
        </p:txBody>
      </p:sp>
      <p:sp>
        <p:nvSpPr>
          <p:cNvPr id="3" name="Content Placeholder 2"/>
          <p:cNvSpPr>
            <a:spLocks noGrp="1"/>
          </p:cNvSpPr>
          <p:nvPr>
            <p:ph idx="1"/>
          </p:nvPr>
        </p:nvSpPr>
        <p:spPr/>
        <p:txBody>
          <a:bodyPr>
            <a:normAutofit/>
          </a:bodyPr>
          <a:lstStyle/>
          <a:p>
            <a:r>
              <a:rPr lang="en-GB" dirty="0" smtClean="0"/>
              <a:t>If using non-UWTSD subjects, specific approvals necessary</a:t>
            </a:r>
          </a:p>
          <a:p>
            <a:endParaRPr lang="en-GB" dirty="0" smtClean="0"/>
          </a:p>
          <a:p>
            <a:pPr lvl="1"/>
            <a:r>
              <a:rPr lang="en-GB" dirty="0" smtClean="0"/>
              <a:t>NHS Ethics</a:t>
            </a:r>
          </a:p>
          <a:p>
            <a:pPr lvl="1"/>
            <a:endParaRPr lang="en-GB" dirty="0" smtClean="0"/>
          </a:p>
          <a:p>
            <a:pPr lvl="1"/>
            <a:r>
              <a:rPr lang="en-GB" dirty="0" smtClean="0"/>
              <a:t>Organisational letter of support</a:t>
            </a:r>
          </a:p>
          <a:p>
            <a:pPr lvl="1"/>
            <a:endParaRPr lang="en-GB" dirty="0"/>
          </a:p>
          <a:p>
            <a:r>
              <a:rPr lang="en-GB" dirty="0" smtClean="0"/>
              <a:t>CRB check if researching children/vulnerable adults</a:t>
            </a:r>
            <a:endParaRPr lang="en-GB" dirty="0"/>
          </a:p>
        </p:txBody>
      </p:sp>
    </p:spTree>
    <p:extLst>
      <p:ext uri="{BB962C8B-B14F-4D97-AF65-F5344CB8AC3E}">
        <p14:creationId xmlns:p14="http://schemas.microsoft.com/office/powerpoint/2010/main" val="27610941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536" y="116632"/>
            <a:ext cx="8229600" cy="1143000"/>
          </a:xfrm>
        </p:spPr>
        <p:txBody>
          <a:bodyPr>
            <a:normAutofit fontScale="90000"/>
          </a:bodyPr>
          <a:lstStyle/>
          <a:p>
            <a:r>
              <a:rPr lang="en-GB" dirty="0" smtClean="0"/>
              <a:t>Planning data collection </a:t>
            </a:r>
            <a:br>
              <a:rPr lang="en-GB" dirty="0" smtClean="0"/>
            </a:br>
            <a:r>
              <a:rPr lang="en-GB" dirty="0" smtClean="0"/>
              <a:t>(</a:t>
            </a:r>
            <a:r>
              <a:rPr lang="en-GB" dirty="0"/>
              <a:t>some top-tips)</a:t>
            </a:r>
          </a:p>
        </p:txBody>
      </p:sp>
      <p:sp>
        <p:nvSpPr>
          <p:cNvPr id="13315" name="Rectangle 3"/>
          <p:cNvSpPr>
            <a:spLocks noGrp="1" noChangeArrowheads="1"/>
          </p:cNvSpPr>
          <p:nvPr>
            <p:ph type="body" idx="1"/>
          </p:nvPr>
        </p:nvSpPr>
        <p:spPr>
          <a:xfrm>
            <a:off x="1992313" y="1773238"/>
            <a:ext cx="8229600" cy="4525962"/>
          </a:xfrm>
        </p:spPr>
        <p:txBody>
          <a:bodyPr/>
          <a:lstStyle/>
          <a:p>
            <a:endParaRPr lang="en-GB"/>
          </a:p>
          <a:p>
            <a:endParaRPr lang="en-GB"/>
          </a:p>
          <a:p>
            <a:endParaRPr lang="en-GB"/>
          </a:p>
          <a:p>
            <a:endParaRPr lang="en-GB"/>
          </a:p>
        </p:txBody>
      </p:sp>
      <p:sp>
        <p:nvSpPr>
          <p:cNvPr id="13316" name="Text Box 4"/>
          <p:cNvSpPr txBox="1">
            <a:spLocks noChangeArrowheads="1"/>
          </p:cNvSpPr>
          <p:nvPr/>
        </p:nvSpPr>
        <p:spPr bwMode="auto">
          <a:xfrm>
            <a:off x="837398" y="1980667"/>
            <a:ext cx="9634888" cy="4708981"/>
          </a:xfrm>
          <a:prstGeom prst="rect">
            <a:avLst/>
          </a:prstGeom>
          <a:noFill/>
          <a:ln w="9525">
            <a:noFill/>
            <a:miter lim="800000"/>
            <a:headEnd/>
            <a:tailEnd/>
          </a:ln>
          <a:effectLst/>
        </p:spPr>
        <p:txBody>
          <a:bodyPr wrap="square">
            <a:spAutoFit/>
          </a:bodyPr>
          <a:lstStyle/>
          <a:p>
            <a:pPr>
              <a:spcBef>
                <a:spcPct val="50000"/>
              </a:spcBef>
              <a:buFontTx/>
              <a:buChar char="•"/>
            </a:pPr>
            <a:r>
              <a:rPr lang="en-GB" sz="2400" dirty="0"/>
              <a:t>   Recruitment &amp; Data Collection will ALWAYS take longer than anticipated!!  Factor this in to your timetable!</a:t>
            </a:r>
          </a:p>
          <a:p>
            <a:pPr>
              <a:spcBef>
                <a:spcPct val="50000"/>
              </a:spcBef>
              <a:buFontTx/>
              <a:buChar char="•"/>
            </a:pPr>
            <a:endParaRPr lang="en-GB" sz="2400" dirty="0"/>
          </a:p>
          <a:p>
            <a:pPr>
              <a:spcBef>
                <a:spcPct val="50000"/>
              </a:spcBef>
              <a:buFontTx/>
              <a:buChar char="•"/>
            </a:pPr>
            <a:r>
              <a:rPr lang="en-GB" sz="2400" dirty="0"/>
              <a:t>  Be prepared for things to go </a:t>
            </a:r>
            <a:r>
              <a:rPr lang="en-GB" sz="2400" dirty="0" smtClean="0"/>
              <a:t>wrong!!</a:t>
            </a:r>
          </a:p>
          <a:p>
            <a:pPr>
              <a:spcBef>
                <a:spcPct val="50000"/>
              </a:spcBef>
              <a:buFontTx/>
              <a:buChar char="•"/>
            </a:pPr>
            <a:endParaRPr lang="en-GB" sz="2400" dirty="0"/>
          </a:p>
          <a:p>
            <a:pPr>
              <a:spcBef>
                <a:spcPct val="50000"/>
              </a:spcBef>
              <a:buFontTx/>
              <a:buChar char="•"/>
            </a:pPr>
            <a:r>
              <a:rPr lang="en-GB" sz="2400" dirty="0" smtClean="0"/>
              <a:t>Anticipate and think through what could go wrong in advance….</a:t>
            </a:r>
            <a:endParaRPr lang="en-GB" sz="2400" dirty="0"/>
          </a:p>
          <a:p>
            <a:pPr>
              <a:spcBef>
                <a:spcPct val="50000"/>
              </a:spcBef>
              <a:buFontTx/>
              <a:buChar char="•"/>
            </a:pPr>
            <a:endParaRPr lang="en-GB" sz="2400" dirty="0"/>
          </a:p>
          <a:p>
            <a:pPr>
              <a:spcBef>
                <a:spcPct val="50000"/>
              </a:spcBef>
            </a:pPr>
            <a:endParaRPr lang="en-GB" sz="2400" dirty="0"/>
          </a:p>
          <a:p>
            <a:pPr>
              <a:spcBef>
                <a:spcPct val="50000"/>
              </a:spcBef>
              <a:buFontTx/>
              <a:buChar char="•"/>
            </a:pPr>
            <a:endParaRPr lang="en-GB" sz="2400" dirty="0"/>
          </a:p>
        </p:txBody>
      </p:sp>
    </p:spTree>
    <p:extLst>
      <p:ext uri="{BB962C8B-B14F-4D97-AF65-F5344CB8AC3E}">
        <p14:creationId xmlns:p14="http://schemas.microsoft.com/office/powerpoint/2010/main" val="42182168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83" y="126072"/>
            <a:ext cx="10515600" cy="1325563"/>
          </a:xfrm>
        </p:spPr>
        <p:txBody>
          <a:bodyPr/>
          <a:lstStyle/>
          <a:p>
            <a:r>
              <a:rPr lang="en-GB" dirty="0" smtClean="0"/>
              <a:t>Experimental Studies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7545" y="1101302"/>
            <a:ext cx="4147285" cy="462126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666" y="1711517"/>
            <a:ext cx="3654013" cy="3706027"/>
          </a:xfrm>
          <a:prstGeom prst="rect">
            <a:avLst/>
          </a:prstGeom>
        </p:spPr>
      </p:pic>
    </p:spTree>
    <p:extLst>
      <p:ext uri="{BB962C8B-B14F-4D97-AF65-F5344CB8AC3E}">
        <p14:creationId xmlns:p14="http://schemas.microsoft.com/office/powerpoint/2010/main" val="14730064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683" y="126072"/>
            <a:ext cx="10515600" cy="1325563"/>
          </a:xfrm>
        </p:spPr>
        <p:txBody>
          <a:bodyPr/>
          <a:lstStyle/>
          <a:p>
            <a:r>
              <a:rPr lang="en-GB" dirty="0" smtClean="0"/>
              <a:t>Experimental Control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64479" y="373322"/>
            <a:ext cx="2667000" cy="29718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5019" y="1451635"/>
            <a:ext cx="2676525" cy="27146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1394" y="3436058"/>
            <a:ext cx="5564404" cy="3116066"/>
          </a:xfrm>
          <a:prstGeom prst="rect">
            <a:avLst/>
          </a:prstGeom>
        </p:spPr>
      </p:pic>
    </p:spTree>
    <p:extLst>
      <p:ext uri="{BB962C8B-B14F-4D97-AF65-F5344CB8AC3E}">
        <p14:creationId xmlns:p14="http://schemas.microsoft.com/office/powerpoint/2010/main" val="3169679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827" y="191870"/>
            <a:ext cx="10515600" cy="1325563"/>
          </a:xfrm>
        </p:spPr>
        <p:txBody>
          <a:bodyPr/>
          <a:lstStyle/>
          <a:p>
            <a:r>
              <a:rPr lang="en-GB" dirty="0" smtClean="0"/>
              <a:t>Experimental or Quasi-experimental studies </a:t>
            </a:r>
            <a:endParaRPr lang="en-GB" dirty="0"/>
          </a:p>
        </p:txBody>
      </p:sp>
      <p:sp>
        <p:nvSpPr>
          <p:cNvPr id="3" name="Content Placeholder 2"/>
          <p:cNvSpPr>
            <a:spLocks noGrp="1"/>
          </p:cNvSpPr>
          <p:nvPr>
            <p:ph idx="1"/>
          </p:nvPr>
        </p:nvSpPr>
        <p:spPr/>
        <p:txBody>
          <a:bodyPr/>
          <a:lstStyle/>
          <a:p>
            <a:r>
              <a:rPr lang="en-GB" dirty="0" smtClean="0"/>
              <a:t> Experimenter bias?</a:t>
            </a:r>
          </a:p>
          <a:p>
            <a:endParaRPr lang="en-GB" dirty="0"/>
          </a:p>
          <a:p>
            <a:r>
              <a:rPr lang="en-GB" dirty="0" smtClean="0"/>
              <a:t>Confounding variables?</a:t>
            </a:r>
          </a:p>
          <a:p>
            <a:endParaRPr lang="en-GB" dirty="0"/>
          </a:p>
          <a:p>
            <a:r>
              <a:rPr lang="en-GB" dirty="0" smtClean="0"/>
              <a:t>Extraneous variables?</a:t>
            </a:r>
          </a:p>
          <a:p>
            <a:endParaRPr lang="en-GB" dirty="0"/>
          </a:p>
          <a:p>
            <a:r>
              <a:rPr lang="en-GB" dirty="0" smtClean="0"/>
              <a:t>Time taken?</a:t>
            </a:r>
            <a:endParaRPr lang="en-GB" dirty="0"/>
          </a:p>
        </p:txBody>
      </p:sp>
      <p:sp>
        <p:nvSpPr>
          <p:cNvPr id="4" name="Oval 3"/>
          <p:cNvSpPr/>
          <p:nvPr/>
        </p:nvSpPr>
        <p:spPr>
          <a:xfrm>
            <a:off x="7007192" y="1406777"/>
            <a:ext cx="398485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Protocol for procedure</a:t>
            </a:r>
            <a:endParaRPr lang="en-GB" sz="4000" dirty="0"/>
          </a:p>
        </p:txBody>
      </p:sp>
      <p:sp>
        <p:nvSpPr>
          <p:cNvPr id="5" name="Oval 4"/>
          <p:cNvSpPr/>
          <p:nvPr/>
        </p:nvSpPr>
        <p:spPr>
          <a:xfrm>
            <a:off x="7016818" y="4001294"/>
            <a:ext cx="4477351"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Standardised instructions /information </a:t>
            </a:r>
            <a:endParaRPr lang="en-GB" sz="4000" dirty="0"/>
          </a:p>
        </p:txBody>
      </p:sp>
    </p:spTree>
    <p:extLst>
      <p:ext uri="{BB962C8B-B14F-4D97-AF65-F5344CB8AC3E}">
        <p14:creationId xmlns:p14="http://schemas.microsoft.com/office/powerpoint/2010/main" val="40165526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studies </a:t>
            </a:r>
            <a:endParaRPr lang="en-GB" dirty="0"/>
          </a:p>
        </p:txBody>
      </p:sp>
      <p:sp>
        <p:nvSpPr>
          <p:cNvPr id="4" name="Content Placeholder 3"/>
          <p:cNvSpPr>
            <a:spLocks noGrp="1"/>
          </p:cNvSpPr>
          <p:nvPr>
            <p:ph idx="1"/>
          </p:nvPr>
        </p:nvSpPr>
        <p:spPr>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Pilot of full experimental procedures must be conducted and reported </a:t>
            </a:r>
            <a:endParaRPr lang="en-GB" sz="4000" dirty="0"/>
          </a:p>
        </p:txBody>
      </p:sp>
    </p:spTree>
    <p:extLst>
      <p:ext uri="{BB962C8B-B14F-4D97-AF65-F5344CB8AC3E}">
        <p14:creationId xmlns:p14="http://schemas.microsoft.com/office/powerpoint/2010/main" val="13210375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17558" y="737878"/>
            <a:ext cx="7498079" cy="5616322"/>
          </a:xfrm>
          <a:prstGeom prst="rect">
            <a:avLst/>
          </a:prstGeom>
        </p:spPr>
      </p:pic>
    </p:spTree>
    <p:extLst>
      <p:ext uri="{BB962C8B-B14F-4D97-AF65-F5344CB8AC3E}">
        <p14:creationId xmlns:p14="http://schemas.microsoft.com/office/powerpoint/2010/main" val="27332350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65684" y="747503"/>
            <a:ext cx="7498079" cy="5616322"/>
          </a:xfrm>
          <a:prstGeom prst="rect">
            <a:avLst/>
          </a:prstGeom>
        </p:spPr>
      </p:pic>
      <p:pic>
        <p:nvPicPr>
          <p:cNvPr id="16386" name="Picture 2" descr="Image result for experimental control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6809" y="1684421"/>
            <a:ext cx="5539895" cy="4149576"/>
          </a:xfrm>
          <a:prstGeom prst="rect">
            <a:avLst/>
          </a:prstGeom>
          <a:noFill/>
          <a:extLst>
            <a:ext uri="{909E8E84-426E-40DD-AFC4-6F175D3DCCD1}">
              <a14:hiddenFill xmlns:a14="http://schemas.microsoft.com/office/drawing/2010/main">
                <a:solidFill>
                  <a:srgbClr val="FFFFFF"/>
                </a:solidFill>
              </a14:hiddenFill>
            </a:ext>
          </a:extLst>
        </p:spPr>
      </p:pic>
      <p:sp>
        <p:nvSpPr>
          <p:cNvPr id="2" name="Oval 1"/>
          <p:cNvSpPr/>
          <p:nvPr/>
        </p:nvSpPr>
        <p:spPr>
          <a:xfrm>
            <a:off x="3062404" y="323991"/>
            <a:ext cx="6024300" cy="12834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Sampling Procedures</a:t>
            </a:r>
            <a:endParaRPr lang="en-GB" dirty="0"/>
          </a:p>
        </p:txBody>
      </p:sp>
    </p:spTree>
    <p:extLst>
      <p:ext uri="{BB962C8B-B14F-4D97-AF65-F5344CB8AC3E}">
        <p14:creationId xmlns:p14="http://schemas.microsoft.com/office/powerpoint/2010/main" val="32682351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 studies </a:t>
            </a:r>
            <a:endParaRPr lang="en-GB" dirty="0"/>
          </a:p>
        </p:txBody>
      </p:sp>
      <p:sp>
        <p:nvSpPr>
          <p:cNvPr id="3" name="Content Placeholder 2"/>
          <p:cNvSpPr>
            <a:spLocks noGrp="1"/>
          </p:cNvSpPr>
          <p:nvPr>
            <p:ph idx="1"/>
          </p:nvPr>
        </p:nvSpPr>
        <p:spPr/>
        <p:txBody>
          <a:bodyPr>
            <a:normAutofit lnSpcReduction="10000"/>
          </a:bodyPr>
          <a:lstStyle/>
          <a:p>
            <a:r>
              <a:rPr lang="en-GB" dirty="0" smtClean="0"/>
              <a:t>Appropriateness of scale/measure</a:t>
            </a:r>
          </a:p>
          <a:p>
            <a:endParaRPr lang="en-GB" dirty="0"/>
          </a:p>
          <a:p>
            <a:r>
              <a:rPr lang="en-GB" dirty="0" smtClean="0"/>
              <a:t>Reliable/valid?</a:t>
            </a:r>
          </a:p>
          <a:p>
            <a:endParaRPr lang="en-GB" dirty="0"/>
          </a:p>
          <a:p>
            <a:r>
              <a:rPr lang="en-GB" dirty="0" smtClean="0"/>
              <a:t>Length of time to complete?</a:t>
            </a:r>
          </a:p>
          <a:p>
            <a:endParaRPr lang="en-GB" dirty="0"/>
          </a:p>
          <a:p>
            <a:r>
              <a:rPr lang="en-GB" dirty="0" smtClean="0"/>
              <a:t>Comprehensible?</a:t>
            </a:r>
          </a:p>
          <a:p>
            <a:endParaRPr lang="en-GB" dirty="0"/>
          </a:p>
          <a:p>
            <a:r>
              <a:rPr lang="en-GB" dirty="0" smtClean="0"/>
              <a:t>Too sensitive?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03733" y="916757"/>
            <a:ext cx="5260206" cy="5260206"/>
          </a:xfrm>
          <a:prstGeom prst="rect">
            <a:avLst/>
          </a:prstGeom>
        </p:spPr>
      </p:pic>
    </p:spTree>
    <p:extLst>
      <p:ext uri="{BB962C8B-B14F-4D97-AF65-F5344CB8AC3E}">
        <p14:creationId xmlns:p14="http://schemas.microsoft.com/office/powerpoint/2010/main" val="16294051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 studies </a:t>
            </a:r>
            <a:endParaRPr lang="en-GB" dirty="0"/>
          </a:p>
        </p:txBody>
      </p:sp>
      <p:sp>
        <p:nvSpPr>
          <p:cNvPr id="3" name="Content Placeholder 2"/>
          <p:cNvSpPr>
            <a:spLocks noGrp="1"/>
          </p:cNvSpPr>
          <p:nvPr>
            <p:ph idx="1"/>
          </p:nvPr>
        </p:nvSpPr>
        <p:spPr/>
        <p:txBody>
          <a:bodyPr>
            <a:normAutofit lnSpcReduction="10000"/>
          </a:bodyPr>
          <a:lstStyle/>
          <a:p>
            <a:r>
              <a:rPr lang="en-GB" dirty="0"/>
              <a:t> </a:t>
            </a:r>
            <a:r>
              <a:rPr lang="en-GB" dirty="0" smtClean="0"/>
              <a:t>Visually simple to complete</a:t>
            </a:r>
          </a:p>
          <a:p>
            <a:endParaRPr lang="en-GB" dirty="0"/>
          </a:p>
          <a:p>
            <a:r>
              <a:rPr lang="en-GB" dirty="0"/>
              <a:t> </a:t>
            </a:r>
            <a:r>
              <a:rPr lang="en-GB" dirty="0" smtClean="0"/>
              <a:t>Appropriate response options</a:t>
            </a:r>
          </a:p>
          <a:p>
            <a:endParaRPr lang="en-GB" dirty="0"/>
          </a:p>
          <a:p>
            <a:r>
              <a:rPr lang="en-GB" dirty="0"/>
              <a:t> </a:t>
            </a:r>
            <a:r>
              <a:rPr lang="en-GB" dirty="0" smtClean="0"/>
              <a:t>Anchoring </a:t>
            </a:r>
          </a:p>
          <a:p>
            <a:endParaRPr lang="en-GB" dirty="0"/>
          </a:p>
          <a:p>
            <a:r>
              <a:rPr lang="en-GB" dirty="0"/>
              <a:t> </a:t>
            </a:r>
            <a:r>
              <a:rPr lang="en-GB" dirty="0" smtClean="0"/>
              <a:t>Instructions</a:t>
            </a:r>
          </a:p>
          <a:p>
            <a:endParaRPr lang="en-GB" dirty="0"/>
          </a:p>
          <a:p>
            <a:r>
              <a:rPr lang="en-GB" dirty="0" smtClean="0"/>
              <a:t>Layout/formatting – standard</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701" y="451798"/>
            <a:ext cx="4225170" cy="5979161"/>
          </a:xfrm>
          <a:prstGeom prst="rect">
            <a:avLst/>
          </a:prstGeom>
        </p:spPr>
      </p:pic>
    </p:spTree>
    <p:extLst>
      <p:ext uri="{BB962C8B-B14F-4D97-AF65-F5344CB8AC3E}">
        <p14:creationId xmlns:p14="http://schemas.microsoft.com/office/powerpoint/2010/main" val="12288858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924828" y="336249"/>
            <a:ext cx="10515600" cy="1325563"/>
          </a:xfrm>
        </p:spPr>
        <p:txBody>
          <a:bodyPr/>
          <a:lstStyle/>
          <a:p>
            <a:pPr eaLnBrk="1" hangingPunct="1"/>
            <a:r>
              <a:rPr lang="en-GB" altLang="en-US" sz="3200" dirty="0"/>
              <a:t>Planning Semi-Structured </a:t>
            </a:r>
            <a:r>
              <a:rPr lang="en-GB" altLang="en-US" sz="3200" dirty="0" smtClean="0"/>
              <a:t>Interviews or Focus Groups </a:t>
            </a:r>
            <a:endParaRPr lang="en-GB" altLang="en-US" sz="3200" dirty="0"/>
          </a:p>
        </p:txBody>
      </p:sp>
      <p:sp>
        <p:nvSpPr>
          <p:cNvPr id="14339" name="Rectangle 3"/>
          <p:cNvSpPr>
            <a:spLocks noGrp="1" noChangeArrowheads="1"/>
          </p:cNvSpPr>
          <p:nvPr>
            <p:ph type="body" idx="1"/>
          </p:nvPr>
        </p:nvSpPr>
        <p:spPr>
          <a:xfrm>
            <a:off x="1881188" y="1428751"/>
            <a:ext cx="8229600" cy="4697413"/>
          </a:xfrm>
        </p:spPr>
        <p:txBody>
          <a:bodyPr>
            <a:normAutofit lnSpcReduction="10000"/>
          </a:bodyPr>
          <a:lstStyle/>
          <a:p>
            <a:pPr eaLnBrk="1" hangingPunct="1">
              <a:buFontTx/>
              <a:buNone/>
            </a:pPr>
            <a:endParaRPr lang="en-GB" altLang="en-US" sz="2000" dirty="0"/>
          </a:p>
          <a:p>
            <a:pPr eaLnBrk="1" hangingPunct="1">
              <a:buFontTx/>
              <a:buNone/>
            </a:pPr>
            <a:r>
              <a:rPr lang="en-GB" altLang="en-US" sz="2000" dirty="0"/>
              <a:t>What equipment do you need?</a:t>
            </a:r>
          </a:p>
          <a:p>
            <a:pPr eaLnBrk="1" hangingPunct="1">
              <a:buFontTx/>
              <a:buNone/>
            </a:pPr>
            <a:endParaRPr lang="en-GB" altLang="en-US" sz="2000" dirty="0"/>
          </a:p>
          <a:p>
            <a:pPr lvl="1" eaLnBrk="1" hangingPunct="1">
              <a:buFontTx/>
              <a:buNone/>
            </a:pPr>
            <a:r>
              <a:rPr lang="en-GB" altLang="en-US" b="1" dirty="0"/>
              <a:t>Interview schedule </a:t>
            </a:r>
          </a:p>
          <a:p>
            <a:pPr lvl="1" eaLnBrk="1" hangingPunct="1">
              <a:buFontTx/>
              <a:buNone/>
            </a:pPr>
            <a:endParaRPr lang="en-GB" altLang="en-US" b="1" dirty="0"/>
          </a:p>
          <a:p>
            <a:pPr lvl="1" eaLnBrk="1" hangingPunct="1">
              <a:buFontTx/>
              <a:buNone/>
            </a:pPr>
            <a:r>
              <a:rPr lang="en-GB" altLang="en-US" b="1" dirty="0"/>
              <a:t>Recording equipment</a:t>
            </a:r>
          </a:p>
          <a:p>
            <a:pPr lvl="1" eaLnBrk="1" hangingPunct="1">
              <a:buFontTx/>
              <a:buNone/>
            </a:pPr>
            <a:endParaRPr lang="en-GB" altLang="en-US" b="1" dirty="0"/>
          </a:p>
          <a:p>
            <a:pPr lvl="1" eaLnBrk="1" hangingPunct="1">
              <a:buFontTx/>
              <a:buNone/>
            </a:pPr>
            <a:r>
              <a:rPr lang="en-GB" altLang="en-US" b="1" dirty="0"/>
              <a:t>Batteries</a:t>
            </a:r>
          </a:p>
          <a:p>
            <a:pPr lvl="1" eaLnBrk="1" hangingPunct="1">
              <a:buFontTx/>
              <a:buNone/>
            </a:pPr>
            <a:endParaRPr lang="en-GB" altLang="en-US" b="1" dirty="0"/>
          </a:p>
          <a:p>
            <a:pPr lvl="1" eaLnBrk="1" hangingPunct="1">
              <a:buFontTx/>
              <a:buNone/>
            </a:pPr>
            <a:r>
              <a:rPr lang="en-GB" altLang="en-US" b="1" dirty="0"/>
              <a:t>Your brain!  </a:t>
            </a:r>
          </a:p>
          <a:p>
            <a:pPr lvl="1" eaLnBrk="1" hangingPunct="1">
              <a:buFontTx/>
              <a:buNone/>
            </a:pPr>
            <a:endParaRPr lang="en-GB" altLang="en-US" b="1" dirty="0"/>
          </a:p>
          <a:p>
            <a:pPr lvl="1" eaLnBrk="1" hangingPunct="1">
              <a:buFontTx/>
              <a:buNone/>
            </a:pPr>
            <a:r>
              <a:rPr lang="en-GB" altLang="en-US" b="1" dirty="0"/>
              <a:t>Qualitative Data Collection Package??</a:t>
            </a:r>
          </a:p>
          <a:p>
            <a:pPr eaLnBrk="1" hangingPunct="1"/>
            <a:endParaRPr lang="en-GB" altLang="en-US" sz="1600" b="1" dirty="0"/>
          </a:p>
          <a:p>
            <a:pPr eaLnBrk="1" hangingPunct="1">
              <a:buFontTx/>
              <a:buNone/>
            </a:pPr>
            <a:endParaRPr lang="en-GB" altLang="en-US" sz="2000" dirty="0"/>
          </a:p>
        </p:txBody>
      </p:sp>
      <p:sp>
        <p:nvSpPr>
          <p:cNvPr id="2" name="Oval 1"/>
          <p:cNvSpPr/>
          <p:nvPr/>
        </p:nvSpPr>
        <p:spPr>
          <a:xfrm>
            <a:off x="7507705" y="1580032"/>
            <a:ext cx="341696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Practice! </a:t>
            </a:r>
            <a:endParaRPr lang="en-GB" sz="4000" dirty="0"/>
          </a:p>
        </p:txBody>
      </p:sp>
      <p:sp>
        <p:nvSpPr>
          <p:cNvPr id="6" name="Oval 5"/>
          <p:cNvSpPr/>
          <p:nvPr/>
        </p:nvSpPr>
        <p:spPr>
          <a:xfrm>
            <a:off x="7594333" y="4078642"/>
            <a:ext cx="3416969" cy="23485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Pilot interview! </a:t>
            </a:r>
            <a:endParaRPr lang="en-GB" sz="4000" dirty="0"/>
          </a:p>
        </p:txBody>
      </p:sp>
    </p:spTree>
    <p:extLst>
      <p:ext uri="{BB962C8B-B14F-4D97-AF65-F5344CB8AC3E}">
        <p14:creationId xmlns:p14="http://schemas.microsoft.com/office/powerpoint/2010/main" val="26904788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3200" dirty="0"/>
              <a:t>Developing an Interview </a:t>
            </a:r>
            <a:r>
              <a:rPr lang="en-GB" altLang="en-US" sz="3200" dirty="0" smtClean="0"/>
              <a:t>Schedule or </a:t>
            </a:r>
            <a:r>
              <a:rPr lang="en-GB" altLang="en-US" sz="3200" dirty="0"/>
              <a:t>T</a:t>
            </a:r>
            <a:r>
              <a:rPr lang="en-GB" altLang="en-US" sz="3200" dirty="0" smtClean="0"/>
              <a:t>opic </a:t>
            </a:r>
            <a:r>
              <a:rPr lang="en-GB" altLang="en-US" sz="3200" dirty="0"/>
              <a:t>G</a:t>
            </a:r>
            <a:r>
              <a:rPr lang="en-GB" altLang="en-US" sz="3200" dirty="0" smtClean="0"/>
              <a:t>uide </a:t>
            </a:r>
            <a:endParaRPr lang="en-GB" altLang="en-US" sz="3200" dirty="0"/>
          </a:p>
        </p:txBody>
      </p:sp>
      <p:sp>
        <p:nvSpPr>
          <p:cNvPr id="15363" name="Rectangle 3"/>
          <p:cNvSpPr>
            <a:spLocks noGrp="1" noChangeArrowheads="1"/>
          </p:cNvSpPr>
          <p:nvPr>
            <p:ph type="body" idx="1"/>
          </p:nvPr>
        </p:nvSpPr>
        <p:spPr>
          <a:xfrm>
            <a:off x="1981200" y="1250382"/>
            <a:ext cx="8229600" cy="4697413"/>
          </a:xfrm>
        </p:spPr>
        <p:txBody>
          <a:bodyPr/>
          <a:lstStyle/>
          <a:p>
            <a:pPr eaLnBrk="1" hangingPunct="1">
              <a:buFontTx/>
              <a:buNone/>
            </a:pPr>
            <a:endParaRPr lang="en-GB" altLang="en-US" sz="2000" dirty="0"/>
          </a:p>
          <a:p>
            <a:pPr eaLnBrk="1" hangingPunct="1"/>
            <a:endParaRPr lang="en-GB" altLang="en-US" sz="2000" dirty="0"/>
          </a:p>
          <a:p>
            <a:pPr eaLnBrk="1" hangingPunct="1"/>
            <a:r>
              <a:rPr lang="en-GB" altLang="en-US" sz="2000" dirty="0"/>
              <a:t>What information do you want to get from your participants?</a:t>
            </a:r>
          </a:p>
          <a:p>
            <a:pPr eaLnBrk="1" hangingPunct="1"/>
            <a:endParaRPr lang="en-GB" altLang="en-US" sz="2000" dirty="0"/>
          </a:p>
          <a:p>
            <a:pPr eaLnBrk="1" hangingPunct="1"/>
            <a:r>
              <a:rPr lang="en-GB" altLang="en-US" sz="2000" dirty="0"/>
              <a:t>Develop an interview schedule to guide your questions to ensure you cover all important areas</a:t>
            </a:r>
          </a:p>
          <a:p>
            <a:pPr eaLnBrk="1" hangingPunct="1"/>
            <a:endParaRPr lang="en-GB" altLang="en-US" sz="2000" dirty="0"/>
          </a:p>
          <a:p>
            <a:pPr eaLnBrk="1" hangingPunct="1"/>
            <a:r>
              <a:rPr lang="en-GB" altLang="en-US" sz="2000" dirty="0"/>
              <a:t>Include: </a:t>
            </a:r>
          </a:p>
          <a:p>
            <a:pPr eaLnBrk="1" hangingPunct="1"/>
            <a:r>
              <a:rPr lang="en-GB" altLang="en-US" sz="2000" dirty="0"/>
              <a:t>Introduction </a:t>
            </a:r>
          </a:p>
          <a:p>
            <a:pPr eaLnBrk="1" hangingPunct="1"/>
            <a:r>
              <a:rPr lang="en-GB" altLang="en-US" sz="2000" dirty="0"/>
              <a:t>Permission to record interview/anonymity </a:t>
            </a:r>
          </a:p>
          <a:p>
            <a:pPr eaLnBrk="1" hangingPunct="1"/>
            <a:r>
              <a:rPr lang="en-GB" altLang="en-US" sz="2000" dirty="0"/>
              <a:t>prompts and hints for follow-up questions</a:t>
            </a:r>
          </a:p>
          <a:p>
            <a:pPr eaLnBrk="1" hangingPunct="1"/>
            <a:r>
              <a:rPr lang="en-GB" altLang="en-US" sz="2000" dirty="0"/>
              <a:t>Wrap-up at end (thank and summary of research aim)</a:t>
            </a:r>
          </a:p>
          <a:p>
            <a:pPr eaLnBrk="1" hangingPunct="1"/>
            <a:endParaRPr lang="en-GB" altLang="en-US" sz="2000" dirty="0"/>
          </a:p>
          <a:p>
            <a:pPr eaLnBrk="1" hangingPunct="1"/>
            <a:endParaRPr lang="en-GB" altLang="en-US" sz="2000" dirty="0"/>
          </a:p>
          <a:p>
            <a:pPr eaLnBrk="1" hangingPunct="1"/>
            <a:endParaRPr lang="en-GB" altLang="en-US" sz="2000" dirty="0"/>
          </a:p>
          <a:p>
            <a:pPr eaLnBrk="1" hangingPunct="1"/>
            <a:endParaRPr lang="en-GB" altLang="en-US" sz="2000" dirty="0"/>
          </a:p>
        </p:txBody>
      </p:sp>
    </p:spTree>
    <p:extLst>
      <p:ext uri="{BB962C8B-B14F-4D97-AF65-F5344CB8AC3E}">
        <p14:creationId xmlns:p14="http://schemas.microsoft.com/office/powerpoint/2010/main" val="14058587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2800" b="1"/>
              <a:t>Categories of Questions</a:t>
            </a:r>
            <a:r>
              <a:rPr lang="en-GB" altLang="en-US" sz="2800"/>
              <a:t/>
            </a:r>
            <a:br>
              <a:rPr lang="en-GB" altLang="en-US" sz="2800"/>
            </a:br>
            <a:endParaRPr lang="en-GB" altLang="en-US" sz="2800"/>
          </a:p>
        </p:txBody>
      </p:sp>
      <p:sp>
        <p:nvSpPr>
          <p:cNvPr id="16387" name="Rectangle 3"/>
          <p:cNvSpPr>
            <a:spLocks noGrp="1" noChangeArrowheads="1"/>
          </p:cNvSpPr>
          <p:nvPr>
            <p:ph type="body" idx="1"/>
          </p:nvPr>
        </p:nvSpPr>
        <p:spPr>
          <a:xfrm>
            <a:off x="1919288" y="1412876"/>
            <a:ext cx="8229600" cy="4537075"/>
          </a:xfrm>
        </p:spPr>
        <p:txBody>
          <a:bodyPr>
            <a:normAutofit lnSpcReduction="10000"/>
          </a:bodyPr>
          <a:lstStyle/>
          <a:p>
            <a:pPr marL="0" indent="0">
              <a:lnSpc>
                <a:spcPct val="80000"/>
              </a:lnSpc>
              <a:buFont typeface="Wingdings" panose="05000000000000000000" pitchFamily="2" charset="2"/>
              <a:buChar char="Ø"/>
            </a:pPr>
            <a:r>
              <a:rPr lang="en-GB" altLang="en-US" sz="2000" b="1"/>
              <a:t>Opening:</a:t>
            </a:r>
            <a:r>
              <a:rPr lang="en-GB" altLang="en-US" sz="2000"/>
              <a:t> get acquainted and feel connected</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Introductory</a:t>
            </a:r>
            <a:r>
              <a:rPr lang="en-GB" altLang="en-US" sz="2000"/>
              <a:t>: Begins discussion of topic</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Transition:</a:t>
            </a:r>
            <a:r>
              <a:rPr lang="en-GB" altLang="en-US" sz="2000"/>
              <a:t> Moves smoothly and seamlessly into key questions</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Key:</a:t>
            </a:r>
            <a:r>
              <a:rPr lang="en-GB" altLang="en-US" sz="2000"/>
              <a:t> Obtains insight on areas of central concern in the study</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Ending:</a:t>
            </a:r>
            <a:r>
              <a:rPr lang="en-GB" altLang="en-US" sz="2000"/>
              <a:t> Helps researchers determine where to place emphasis and brings closure to the discussion</a:t>
            </a:r>
            <a:br>
              <a:rPr lang="en-GB" altLang="en-US" sz="2000"/>
            </a:br>
            <a:r>
              <a:rPr lang="en-GB" altLang="en-US" sz="2000"/>
              <a:t> </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a:t>(Krueger, 1998)</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endParaRPr lang="en-GB" altLang="en-US" sz="1800"/>
          </a:p>
        </p:txBody>
      </p:sp>
    </p:spTree>
    <p:extLst>
      <p:ext uri="{BB962C8B-B14F-4D97-AF65-F5344CB8AC3E}">
        <p14:creationId xmlns:p14="http://schemas.microsoft.com/office/powerpoint/2010/main" val="35095408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body" idx="1"/>
          </p:nvPr>
        </p:nvSpPr>
        <p:spPr>
          <a:xfrm>
            <a:off x="1981200" y="620713"/>
            <a:ext cx="8229600" cy="5505450"/>
          </a:xfrm>
        </p:spPr>
        <p:txBody>
          <a:bodyPr/>
          <a:lstStyle/>
          <a:p>
            <a:pPr eaLnBrk="1" hangingPunct="1"/>
            <a:endParaRPr lang="en-GB" altLang="en-US" b="1"/>
          </a:p>
          <a:p>
            <a:pPr eaLnBrk="1" hangingPunct="1">
              <a:buFont typeface="Wingdings" panose="05000000000000000000" pitchFamily="2" charset="2"/>
              <a:buNone/>
            </a:pPr>
            <a:r>
              <a:rPr lang="en-GB" altLang="en-US" sz="2000" b="1"/>
              <a:t>Basic principles for developing questions:</a:t>
            </a:r>
          </a:p>
          <a:p>
            <a:pPr eaLnBrk="1" hangingPunct="1">
              <a:buFont typeface="Wingdings" panose="05000000000000000000" pitchFamily="2" charset="2"/>
              <a:buChar char="Ø"/>
            </a:pPr>
            <a:endParaRPr lang="en-GB" altLang="en-US" sz="2000" b="1"/>
          </a:p>
          <a:p>
            <a:pPr eaLnBrk="1" hangingPunct="1">
              <a:buFont typeface="Wingdings" panose="05000000000000000000" pitchFamily="2" charset="2"/>
              <a:buChar char="Ø"/>
            </a:pPr>
            <a:r>
              <a:rPr lang="en-GB" altLang="en-US" sz="2000" b="1"/>
              <a:t>Ask questions in a conversational manner</a:t>
            </a:r>
          </a:p>
          <a:p>
            <a:pPr eaLnBrk="1" hangingPunct="1">
              <a:buFont typeface="Wingdings" panose="05000000000000000000" pitchFamily="2" charset="2"/>
              <a:buChar char="Ø"/>
            </a:pPr>
            <a:endParaRPr lang="en-GB" altLang="en-US" sz="2000" b="1"/>
          </a:p>
          <a:p>
            <a:pPr eaLnBrk="1" hangingPunct="1">
              <a:buFont typeface="Wingdings" panose="05000000000000000000" pitchFamily="2" charset="2"/>
              <a:buChar char="Ø"/>
            </a:pPr>
            <a:r>
              <a:rPr lang="en-GB" altLang="en-US" sz="2000" b="1"/>
              <a:t>Keep questions clear, brief, reasonable, uni-dimensional and avoid jargon.</a:t>
            </a:r>
          </a:p>
          <a:p>
            <a:pPr eaLnBrk="1" hangingPunct="1">
              <a:buFont typeface="Wingdings" panose="05000000000000000000" pitchFamily="2" charset="2"/>
              <a:buChar char="Ø"/>
            </a:pPr>
            <a:endParaRPr lang="en-GB" altLang="en-US" sz="2000" b="1"/>
          </a:p>
          <a:p>
            <a:pPr eaLnBrk="1" hangingPunct="1">
              <a:buFont typeface="Wingdings" panose="05000000000000000000" pitchFamily="2" charset="2"/>
              <a:buChar char="Ø"/>
            </a:pPr>
            <a:r>
              <a:rPr lang="en-GB" altLang="en-US" sz="2000" b="1"/>
              <a:t>Obtain feedback from others </a:t>
            </a:r>
          </a:p>
          <a:p>
            <a:pPr eaLnBrk="1" hangingPunct="1">
              <a:buFont typeface="Wingdings" panose="05000000000000000000" pitchFamily="2" charset="2"/>
              <a:buChar char="Ø"/>
            </a:pPr>
            <a:endParaRPr lang="en-GB" altLang="en-US" sz="2000" b="1"/>
          </a:p>
          <a:p>
            <a:pPr eaLnBrk="1" hangingPunct="1">
              <a:buFont typeface="Wingdings" panose="05000000000000000000" pitchFamily="2" charset="2"/>
              <a:buChar char="Ø"/>
            </a:pPr>
            <a:r>
              <a:rPr lang="en-GB" altLang="en-US" sz="2000" b="1"/>
              <a:t>Allow enough time to make revisions</a:t>
            </a:r>
          </a:p>
        </p:txBody>
      </p:sp>
    </p:spTree>
    <p:extLst>
      <p:ext uri="{BB962C8B-B14F-4D97-AF65-F5344CB8AC3E}">
        <p14:creationId xmlns:p14="http://schemas.microsoft.com/office/powerpoint/2010/main" val="18811566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smtClean="0"/>
              <a:t>Doing the interview...</a:t>
            </a:r>
          </a:p>
        </p:txBody>
      </p:sp>
      <p:sp>
        <p:nvSpPr>
          <p:cNvPr id="20483" name="Content Placeholder 2"/>
          <p:cNvSpPr>
            <a:spLocks noGrp="1"/>
          </p:cNvSpPr>
          <p:nvPr>
            <p:ph idx="1"/>
          </p:nvPr>
        </p:nvSpPr>
        <p:spPr/>
        <p:txBody>
          <a:bodyPr>
            <a:normAutofit lnSpcReduction="10000"/>
          </a:bodyPr>
          <a:lstStyle/>
          <a:p>
            <a:r>
              <a:rPr lang="en-GB" altLang="en-US" sz="2400"/>
              <a:t>Day before.... </a:t>
            </a:r>
          </a:p>
          <a:p>
            <a:pPr lvl="1"/>
            <a:r>
              <a:rPr lang="en-GB" altLang="en-US" sz="2000"/>
              <a:t>Contact participant to confirm &amp; remind....</a:t>
            </a:r>
          </a:p>
          <a:p>
            <a:pPr lvl="1"/>
            <a:r>
              <a:rPr lang="en-GB" altLang="en-US" sz="2000"/>
              <a:t>Run through interview schedule</a:t>
            </a:r>
          </a:p>
          <a:p>
            <a:pPr lvl="1"/>
            <a:r>
              <a:rPr lang="en-GB" altLang="en-US" sz="2000"/>
              <a:t>Get equipment ready (spare batteries and tapes)</a:t>
            </a:r>
          </a:p>
          <a:p>
            <a:pPr lvl="1"/>
            <a:endParaRPr lang="en-GB" altLang="en-US" sz="2000"/>
          </a:p>
          <a:p>
            <a:r>
              <a:rPr lang="en-GB" altLang="en-US" sz="2400"/>
              <a:t>Before the interview starts</a:t>
            </a:r>
          </a:p>
          <a:p>
            <a:pPr lvl="1"/>
            <a:r>
              <a:rPr lang="en-GB" altLang="en-US" sz="2000"/>
              <a:t>Check batteries and switch all equipment on!</a:t>
            </a:r>
          </a:p>
          <a:p>
            <a:pPr lvl="1">
              <a:buFontTx/>
              <a:buNone/>
            </a:pPr>
            <a:endParaRPr lang="en-GB" altLang="en-US" sz="2000"/>
          </a:p>
          <a:p>
            <a:r>
              <a:rPr lang="en-GB" altLang="en-US" sz="2400"/>
              <a:t>During the interview...</a:t>
            </a:r>
          </a:p>
          <a:p>
            <a:pPr lvl="1"/>
            <a:r>
              <a:rPr lang="en-GB" altLang="en-US" sz="2000"/>
              <a:t>Be calm, polite and interested!</a:t>
            </a:r>
          </a:p>
          <a:p>
            <a:pPr lvl="1"/>
            <a:r>
              <a:rPr lang="en-GB" altLang="en-US" sz="2000"/>
              <a:t>Keep an eye on tape/batteries</a:t>
            </a:r>
          </a:p>
          <a:p>
            <a:pPr lvl="1"/>
            <a:r>
              <a:rPr lang="en-GB" altLang="en-US" sz="2000"/>
              <a:t>Make notes as you go – just in case!</a:t>
            </a:r>
          </a:p>
        </p:txBody>
      </p:sp>
    </p:spTree>
    <p:extLst>
      <p:ext uri="{BB962C8B-B14F-4D97-AF65-F5344CB8AC3E}">
        <p14:creationId xmlns:p14="http://schemas.microsoft.com/office/powerpoint/2010/main" val="35679109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After the interview....</a:t>
            </a:r>
          </a:p>
        </p:txBody>
      </p:sp>
      <p:sp>
        <p:nvSpPr>
          <p:cNvPr id="22531" name="Content Placeholder 2"/>
          <p:cNvSpPr>
            <a:spLocks noGrp="1"/>
          </p:cNvSpPr>
          <p:nvPr>
            <p:ph idx="1"/>
          </p:nvPr>
        </p:nvSpPr>
        <p:spPr/>
        <p:txBody>
          <a:bodyPr/>
          <a:lstStyle/>
          <a:p>
            <a:r>
              <a:rPr lang="en-GB" altLang="en-US"/>
              <a:t>Check its recorded!</a:t>
            </a:r>
          </a:p>
          <a:p>
            <a:endParaRPr lang="en-GB" altLang="en-US"/>
          </a:p>
          <a:p>
            <a:r>
              <a:rPr lang="en-GB" altLang="en-US"/>
              <a:t>Make any additional notes/thoughts/comments on NVC etc</a:t>
            </a:r>
          </a:p>
          <a:p>
            <a:endParaRPr lang="en-GB" altLang="en-US"/>
          </a:p>
          <a:p>
            <a:r>
              <a:rPr lang="en-GB" altLang="en-US"/>
              <a:t>Transcribe your data as soon as possible whilst still fresh</a:t>
            </a:r>
          </a:p>
          <a:p>
            <a:endParaRPr lang="en-GB" altLang="en-US"/>
          </a:p>
          <a:p>
            <a:r>
              <a:rPr lang="en-GB" altLang="en-US"/>
              <a:t>Do your analysis!........</a:t>
            </a:r>
          </a:p>
        </p:txBody>
      </p:sp>
    </p:spTree>
    <p:extLst>
      <p:ext uri="{BB962C8B-B14F-4D97-AF65-F5344CB8AC3E}">
        <p14:creationId xmlns:p14="http://schemas.microsoft.com/office/powerpoint/2010/main" val="33459890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p:nvPr>
        </p:nvSpPr>
        <p:spPr>
          <a:xfrm>
            <a:off x="1847850" y="0"/>
            <a:ext cx="8229600" cy="1143000"/>
          </a:xfrm>
        </p:spPr>
        <p:txBody>
          <a:bodyPr/>
          <a:lstStyle/>
          <a:p>
            <a:pPr eaLnBrk="1" hangingPunct="1"/>
            <a:r>
              <a:rPr lang="en-GB" altLang="en-US" sz="3200"/>
              <a:t>Transcripts</a:t>
            </a:r>
          </a:p>
        </p:txBody>
      </p:sp>
      <p:sp>
        <p:nvSpPr>
          <p:cNvPr id="24579" name="Rectangle 1027"/>
          <p:cNvSpPr>
            <a:spLocks noGrp="1" noChangeArrowheads="1"/>
          </p:cNvSpPr>
          <p:nvPr>
            <p:ph type="body" idx="1"/>
          </p:nvPr>
        </p:nvSpPr>
        <p:spPr>
          <a:xfrm>
            <a:off x="1952625" y="1071564"/>
            <a:ext cx="8229600" cy="6118225"/>
          </a:xfrm>
        </p:spPr>
        <p:txBody>
          <a:bodyPr/>
          <a:lstStyle/>
          <a:p>
            <a:pPr eaLnBrk="1" hangingPunct="1">
              <a:lnSpc>
                <a:spcPct val="80000"/>
              </a:lnSpc>
            </a:pPr>
            <a:r>
              <a:rPr lang="en-GB" altLang="en-US" sz="2400">
                <a:cs typeface="Times New Roman" panose="02020603050405020304" pitchFamily="18" charset="0"/>
              </a:rPr>
              <a:t>IMPORTANT!!!!   </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Transcripts are the basis of your analysis!  Transcribe your data as soon as possible after your interview!</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Create wide margin either side</a:t>
            </a: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double-space</a:t>
            </a:r>
          </a:p>
          <a:p>
            <a:pPr eaLnBrk="1" hangingPunct="1">
              <a:lnSpc>
                <a:spcPct val="80000"/>
              </a:lnSpc>
            </a:pPr>
            <a:endParaRPr lang="en-GB" altLang="en-US" sz="2400">
              <a:cs typeface="Times New Roman" panose="02020603050405020304" pitchFamily="18" charset="0"/>
            </a:endParaRPr>
          </a:p>
          <a:p>
            <a:pPr lvl="1" eaLnBrk="1" hangingPunct="1">
              <a:lnSpc>
                <a:spcPct val="80000"/>
              </a:lnSpc>
            </a:pPr>
            <a:r>
              <a:rPr lang="en-GB" altLang="en-US" sz="2000">
                <a:cs typeface="Times New Roman" panose="02020603050405020304" pitchFamily="18" charset="0"/>
              </a:rPr>
              <a:t>to allow space for notes/initial coding etc</a:t>
            </a:r>
          </a:p>
          <a:p>
            <a:pPr eaLnBrk="1" hangingPunct="1">
              <a:lnSpc>
                <a:spcPct val="80000"/>
              </a:lnSpc>
            </a:pPr>
            <a:endParaRPr lang="en-GB" altLang="en-US" sz="2400">
              <a:cs typeface="Times New Roman" panose="02020603050405020304" pitchFamily="18" charset="0"/>
            </a:endParaRPr>
          </a:p>
          <a:p>
            <a:pPr eaLnBrk="1" hangingPunct="1">
              <a:lnSpc>
                <a:spcPct val="80000"/>
              </a:lnSpc>
            </a:pPr>
            <a:endParaRPr lang="en-GB" altLang="en-US" sz="2400">
              <a:cs typeface="Times New Roman" panose="02020603050405020304" pitchFamily="18" charset="0"/>
            </a:endParaRPr>
          </a:p>
          <a:p>
            <a:pPr eaLnBrk="1" hangingPunct="1">
              <a:lnSpc>
                <a:spcPct val="80000"/>
              </a:lnSpc>
            </a:pPr>
            <a:r>
              <a:rPr lang="en-GB" altLang="en-US" sz="2400">
                <a:cs typeface="Times New Roman" panose="02020603050405020304" pitchFamily="18" charset="0"/>
              </a:rPr>
              <a:t>Read through and familiarise self with transcripts a few times</a:t>
            </a:r>
          </a:p>
          <a:p>
            <a:pPr eaLnBrk="1" hangingPunct="1">
              <a:lnSpc>
                <a:spcPct val="80000"/>
              </a:lnSpc>
            </a:pPr>
            <a:endParaRPr lang="en-GB" altLang="en-US" sz="1800">
              <a:cs typeface="Times New Roman" panose="02020603050405020304" pitchFamily="18" charset="0"/>
            </a:endParaRPr>
          </a:p>
          <a:p>
            <a:pPr eaLnBrk="1" hangingPunct="1">
              <a:lnSpc>
                <a:spcPct val="80000"/>
              </a:lnSpc>
              <a:buFontTx/>
              <a:buNone/>
            </a:pPr>
            <a:endParaRPr lang="en-GB" altLang="en-US" sz="1800">
              <a:cs typeface="Times New Roman" panose="02020603050405020304" pitchFamily="18" charset="0"/>
            </a:endParaRPr>
          </a:p>
        </p:txBody>
      </p:sp>
    </p:spTree>
    <p:extLst>
      <p:ext uri="{BB962C8B-B14F-4D97-AF65-F5344CB8AC3E}">
        <p14:creationId xmlns:p14="http://schemas.microsoft.com/office/powerpoint/2010/main" val="27061595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19536" y="188640"/>
            <a:ext cx="8507288" cy="1143000"/>
          </a:xfrm>
        </p:spPr>
        <p:txBody>
          <a:bodyPr>
            <a:normAutofit fontScale="90000"/>
          </a:bodyPr>
          <a:lstStyle/>
          <a:p>
            <a:r>
              <a:rPr lang="en-GB" dirty="0" smtClean="0"/>
              <a:t>Multi-tasking...e.g. whilst waiting for your data collection...</a:t>
            </a:r>
            <a:endParaRPr lang="en-GB" dirty="0"/>
          </a:p>
        </p:txBody>
      </p:sp>
      <p:sp>
        <p:nvSpPr>
          <p:cNvPr id="15363" name="Rectangle 3"/>
          <p:cNvSpPr>
            <a:spLocks noGrp="1" noChangeArrowheads="1"/>
          </p:cNvSpPr>
          <p:nvPr>
            <p:ph type="body" idx="1"/>
          </p:nvPr>
        </p:nvSpPr>
        <p:spPr>
          <a:xfrm>
            <a:off x="1991544" y="1772817"/>
            <a:ext cx="8229600" cy="4525963"/>
          </a:xfrm>
        </p:spPr>
        <p:txBody>
          <a:bodyPr>
            <a:normAutofit/>
          </a:bodyPr>
          <a:lstStyle/>
          <a:p>
            <a:r>
              <a:rPr lang="en-GB" dirty="0"/>
              <a:t> Work on your lit review</a:t>
            </a:r>
          </a:p>
          <a:p>
            <a:endParaRPr lang="en-GB" dirty="0"/>
          </a:p>
          <a:p>
            <a:r>
              <a:rPr lang="en-GB" dirty="0"/>
              <a:t>Get your methods section drafted out of the way</a:t>
            </a:r>
          </a:p>
          <a:p>
            <a:endParaRPr lang="en-GB" dirty="0"/>
          </a:p>
          <a:p>
            <a:r>
              <a:rPr lang="en-GB" dirty="0"/>
              <a:t>Keep your reference list on track </a:t>
            </a:r>
          </a:p>
          <a:p>
            <a:endParaRPr lang="en-GB" dirty="0"/>
          </a:p>
          <a:p>
            <a:r>
              <a:rPr lang="en-GB" dirty="0"/>
              <a:t>Don’t leave appendices till last minute!</a:t>
            </a:r>
          </a:p>
          <a:p>
            <a:pPr>
              <a:buNone/>
            </a:pPr>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6160707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1870"/>
            <a:ext cx="10515600" cy="1325563"/>
          </a:xfrm>
        </p:spPr>
        <p:txBody>
          <a:bodyPr/>
          <a:lstStyle/>
          <a:p>
            <a:r>
              <a:rPr lang="en-GB" dirty="0" smtClean="0"/>
              <a:t>And finally </a:t>
            </a:r>
            <a:endParaRPr lang="en-GB" dirty="0"/>
          </a:p>
        </p:txBody>
      </p:sp>
      <p:sp>
        <p:nvSpPr>
          <p:cNvPr id="3" name="Content Placeholder 2"/>
          <p:cNvSpPr>
            <a:spLocks noGrp="1"/>
          </p:cNvSpPr>
          <p:nvPr>
            <p:ph idx="1"/>
          </p:nvPr>
        </p:nvSpPr>
        <p:spPr>
          <a:xfrm>
            <a:off x="838200" y="1517433"/>
            <a:ext cx="10515600" cy="4351338"/>
          </a:xfrm>
        </p:spPr>
        <p:txBody>
          <a:bodyPr>
            <a:normAutofit lnSpcReduction="10000"/>
          </a:bodyPr>
          <a:lstStyle/>
          <a:p>
            <a:r>
              <a:rPr lang="en-GB" dirty="0" smtClean="0"/>
              <a:t>Do you understand what you are going to do with the data you collect?</a:t>
            </a:r>
          </a:p>
          <a:p>
            <a:endParaRPr lang="en-GB" dirty="0"/>
          </a:p>
          <a:p>
            <a:r>
              <a:rPr lang="en-GB" dirty="0" smtClean="0"/>
              <a:t>Can you do the things you want to with the data?</a:t>
            </a:r>
          </a:p>
          <a:p>
            <a:endParaRPr lang="en-GB" dirty="0"/>
          </a:p>
          <a:p>
            <a:r>
              <a:rPr lang="en-GB" dirty="0" smtClean="0"/>
              <a:t>Have you not considered a key confounder (something else that could better explain any results you find – that you should have controlled for?)</a:t>
            </a:r>
          </a:p>
          <a:p>
            <a:endParaRPr lang="en-GB" dirty="0"/>
          </a:p>
          <a:p>
            <a:r>
              <a:rPr lang="en-GB" dirty="0" smtClean="0"/>
              <a:t>Are you clear about what you did, and why?</a:t>
            </a:r>
            <a:endParaRPr lang="en-GB" dirty="0"/>
          </a:p>
        </p:txBody>
      </p:sp>
    </p:spTree>
    <p:extLst>
      <p:ext uri="{BB962C8B-B14F-4D97-AF65-F5344CB8AC3E}">
        <p14:creationId xmlns:p14="http://schemas.microsoft.com/office/powerpoint/2010/main" val="4054000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1177</Words>
  <Application>Microsoft Office PowerPoint</Application>
  <PresentationFormat>Widescreen</PresentationFormat>
  <Paragraphs>204</Paragraphs>
  <Slides>24</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Times New Roman</vt:lpstr>
      <vt:lpstr>Wingdings</vt:lpstr>
      <vt:lpstr>Office Theme</vt:lpstr>
      <vt:lpstr>Planning data collection </vt:lpstr>
      <vt:lpstr>Planning data collection </vt:lpstr>
      <vt:lpstr>Planning data collection </vt:lpstr>
      <vt:lpstr>Preparing to run your study</vt:lpstr>
      <vt:lpstr>EMS</vt:lpstr>
      <vt:lpstr>Running your study</vt:lpstr>
      <vt:lpstr>Planning data collection  (some top-tips)</vt:lpstr>
      <vt:lpstr>Experimental Studies</vt:lpstr>
      <vt:lpstr>Experimental Control </vt:lpstr>
      <vt:lpstr>Experimental or Quasi-experimental studies </vt:lpstr>
      <vt:lpstr>Experimental studies </vt:lpstr>
      <vt:lpstr>PowerPoint Presentation</vt:lpstr>
      <vt:lpstr>PowerPoint Presentation</vt:lpstr>
      <vt:lpstr>Questionnaire studies </vt:lpstr>
      <vt:lpstr>Questionnaire studies </vt:lpstr>
      <vt:lpstr>Planning Semi-Structured Interviews or Focus Groups </vt:lpstr>
      <vt:lpstr>Developing an Interview Schedule or Topic Guide </vt:lpstr>
      <vt:lpstr>Categories of Questions </vt:lpstr>
      <vt:lpstr>PowerPoint Presentation</vt:lpstr>
      <vt:lpstr>Doing the interview...</vt:lpstr>
      <vt:lpstr>After the interview....</vt:lpstr>
      <vt:lpstr>Transcripts</vt:lpstr>
      <vt:lpstr>Multi-tasking...e.g. whilst waiting for your data collection...</vt:lpstr>
      <vt:lpstr>And finally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data collection</dc:title>
  <dc:creator>Ceri Phelps</dc:creator>
  <cp:lastModifiedBy>Ceri Phelps</cp:lastModifiedBy>
  <cp:revision>17</cp:revision>
  <dcterms:created xsi:type="dcterms:W3CDTF">2016-11-08T13:01:35Z</dcterms:created>
  <dcterms:modified xsi:type="dcterms:W3CDTF">2019-11-05T13:37:41Z</dcterms:modified>
</cp:coreProperties>
</file>