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68" r:id="rId3"/>
    <p:sldId id="264" r:id="rId4"/>
    <p:sldId id="257" r:id="rId5"/>
    <p:sldId id="258" r:id="rId6"/>
    <p:sldId id="259" r:id="rId7"/>
    <p:sldId id="260" r:id="rId8"/>
    <p:sldId id="261" r:id="rId9"/>
    <p:sldId id="262" r:id="rId10"/>
    <p:sldId id="263" r:id="rId11"/>
    <p:sldId id="265"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39" autoAdjust="0"/>
    <p:restoredTop sz="88245" autoAdjust="0"/>
  </p:normalViewPr>
  <p:slideViewPr>
    <p:cSldViewPr snapToGrid="0">
      <p:cViewPr varScale="1">
        <p:scale>
          <a:sx n="73" d="100"/>
          <a:sy n="73" d="100"/>
        </p:scale>
        <p:origin x="917"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188C69-EE4A-4C07-8A08-76396C955E28}" type="datetimeFigureOut">
              <a:rPr lang="en-IN" smtClean="0"/>
              <a:t>16-10-2023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77AA57-1D5B-48C6-AE74-5B2C313E73D8}" type="slidenum">
              <a:rPr lang="en-IN" smtClean="0"/>
              <a:t>‹#›</a:t>
            </a:fld>
            <a:endParaRPr lang="en-IN"/>
          </a:p>
        </p:txBody>
      </p:sp>
    </p:spTree>
    <p:extLst>
      <p:ext uri="{BB962C8B-B14F-4D97-AF65-F5344CB8AC3E}">
        <p14:creationId xmlns:p14="http://schemas.microsoft.com/office/powerpoint/2010/main" val="3626016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8B77AA57-1D5B-48C6-AE74-5B2C313E73D8}" type="slidenum">
              <a:rPr lang="en-IN" smtClean="0"/>
              <a:t>1</a:t>
            </a:fld>
            <a:endParaRPr lang="en-IN" dirty="0"/>
          </a:p>
        </p:txBody>
      </p:sp>
    </p:spTree>
    <p:extLst>
      <p:ext uri="{BB962C8B-B14F-4D97-AF65-F5344CB8AC3E}">
        <p14:creationId xmlns:p14="http://schemas.microsoft.com/office/powerpoint/2010/main" val="38894304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St. Regis Hotel is celebrated globally for its unwavering commitment to luxury and class. Nestled in the colourful coronary heart of New York City, at 2 East 55th Street at 5</a:t>
            </a:r>
            <a:r>
              <a:rPr lang="en-IN" sz="1200" kern="1200" baseline="30000" dirty="0">
                <a:solidFill>
                  <a:schemeClr val="tx1"/>
                </a:solidFill>
                <a:effectLst/>
                <a:latin typeface="+mn-lt"/>
                <a:ea typeface="+mn-ea"/>
                <a:cs typeface="+mn-cs"/>
              </a:rPr>
              <a:t>th</a:t>
            </a:r>
            <a:r>
              <a:rPr lang="en-IN" sz="1200" kern="1200" dirty="0">
                <a:solidFill>
                  <a:schemeClr val="tx1"/>
                </a:solidFill>
                <a:effectLst/>
                <a:latin typeface="+mn-lt"/>
                <a:ea typeface="+mn-ea"/>
                <a:cs typeface="+mn-cs"/>
              </a:rPr>
              <a:t> Avenue, this iconic status quo offers guests a prestigious place surrounded by way of cultural landmarks and global-class shopping. The hotel's reputation for luxury and beauty is underscored by way of its high cope and its dedication to providing an unheard-of guest experience.</a:t>
            </a:r>
          </a:p>
          <a:p>
            <a:endParaRPr lang="en-IN" dirty="0"/>
          </a:p>
        </p:txBody>
      </p:sp>
      <p:sp>
        <p:nvSpPr>
          <p:cNvPr id="4" name="Slide Number Placeholder 3"/>
          <p:cNvSpPr>
            <a:spLocks noGrp="1"/>
          </p:cNvSpPr>
          <p:nvPr>
            <p:ph type="sldNum" sz="quarter" idx="10"/>
          </p:nvPr>
        </p:nvSpPr>
        <p:spPr/>
        <p:txBody>
          <a:bodyPr/>
          <a:lstStyle/>
          <a:p>
            <a:fld id="{8B77AA57-1D5B-48C6-AE74-5B2C313E73D8}" type="slidenum">
              <a:rPr lang="en-IN" smtClean="0"/>
              <a:t>3</a:t>
            </a:fld>
            <a:endParaRPr lang="en-IN" dirty="0"/>
          </a:p>
        </p:txBody>
      </p:sp>
    </p:spTree>
    <p:extLst>
      <p:ext uri="{BB962C8B-B14F-4D97-AF65-F5344CB8AC3E}">
        <p14:creationId xmlns:p14="http://schemas.microsoft.com/office/powerpoint/2010/main" val="32652054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St. Regis Hotel caters to outstanding purchasers, with its most important purchasers falling into two key categories: prosperous travellers and discerning commercial industry executives. These vacationers are irresistibly drawn to the resort due to its popularity for luxury facilities, impeccable services and crucial areas. St. Regis continually can provide an unparalleled visitor experience, imparting lavish hotels, terrific dining options, and several customized offerings ((</a:t>
            </a:r>
            <a:r>
              <a:rPr lang="en-GB" sz="1200" kern="1200" dirty="0">
                <a:solidFill>
                  <a:schemeClr val="tx1"/>
                </a:solidFill>
                <a:effectLst/>
                <a:latin typeface="+mn-lt"/>
                <a:ea typeface="+mn-ea"/>
                <a:cs typeface="+mn-cs"/>
              </a:rPr>
              <a:t>Razli, et al., 2022). </a:t>
            </a:r>
            <a:r>
              <a:rPr lang="en-IN" sz="1200" kern="1200" dirty="0">
                <a:solidFill>
                  <a:schemeClr val="tx1"/>
                </a:solidFill>
                <a:effectLst/>
                <a:latin typeface="+mn-lt"/>
                <a:ea typeface="+mn-ea"/>
                <a:cs typeface="+mn-cs"/>
              </a:rPr>
              <a:t>Moreover, its discreet privacy and attention to elements make it a desired preference for celebrities seeking a sophisticated and stable environment at some point in their stays. This numerous appeal solidifies St. Regis Hotel's repute as a gold standard vacation spot for luxurious hospitality.</a:t>
            </a:r>
            <a:endParaRPr lang="en-IN" dirty="0"/>
          </a:p>
        </p:txBody>
      </p:sp>
      <p:sp>
        <p:nvSpPr>
          <p:cNvPr id="4" name="Slide Number Placeholder 3"/>
          <p:cNvSpPr>
            <a:spLocks noGrp="1"/>
          </p:cNvSpPr>
          <p:nvPr>
            <p:ph type="sldNum" sz="quarter" idx="10"/>
          </p:nvPr>
        </p:nvSpPr>
        <p:spPr/>
        <p:txBody>
          <a:bodyPr/>
          <a:lstStyle/>
          <a:p>
            <a:fld id="{8B77AA57-1D5B-48C6-AE74-5B2C313E73D8}" type="slidenum">
              <a:rPr lang="en-IN" smtClean="0"/>
              <a:t>4</a:t>
            </a:fld>
            <a:endParaRPr lang="en-IN"/>
          </a:p>
        </p:txBody>
      </p:sp>
    </p:spTree>
    <p:extLst>
      <p:ext uri="{BB962C8B-B14F-4D97-AF65-F5344CB8AC3E}">
        <p14:creationId xmlns:p14="http://schemas.microsoft.com/office/powerpoint/2010/main" val="7647224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the lodge industry, guest offerings and facilities play a pivotal position in shaping the overall guest experience. This scope consists of various aspects, which include accommodation, dining options, leisure amenities, and personalized concierge offerings. St. Regis Hotel excels in this regard, as it offers a comprehensive range of services and facilities designed to satisfy and exceed visitor needs and expectations. Guests at St. Regis can experience the maximum in luxury, from elegantly appointed visitor rooms to gourmand eating reviews, spa and well-being remedies, and professional concierge help (St- Regis, 2023). St. Regis is going to first-rate lengths to make sure that every visitor's life is marked by notable services and a wealth of amenities.</a:t>
            </a:r>
          </a:p>
          <a:p>
            <a:endParaRPr lang="en-IN" dirty="0"/>
          </a:p>
        </p:txBody>
      </p:sp>
      <p:sp>
        <p:nvSpPr>
          <p:cNvPr id="4" name="Slide Number Placeholder 3"/>
          <p:cNvSpPr>
            <a:spLocks noGrp="1"/>
          </p:cNvSpPr>
          <p:nvPr>
            <p:ph type="sldNum" sz="quarter" idx="10"/>
          </p:nvPr>
        </p:nvSpPr>
        <p:spPr/>
        <p:txBody>
          <a:bodyPr/>
          <a:lstStyle/>
          <a:p>
            <a:fld id="{8B77AA57-1D5B-48C6-AE74-5B2C313E73D8}" type="slidenum">
              <a:rPr lang="en-IN" smtClean="0"/>
              <a:t>5</a:t>
            </a:fld>
            <a:endParaRPr lang="en-IN"/>
          </a:p>
        </p:txBody>
      </p:sp>
    </p:spTree>
    <p:extLst>
      <p:ext uri="{BB962C8B-B14F-4D97-AF65-F5344CB8AC3E}">
        <p14:creationId xmlns:p14="http://schemas.microsoft.com/office/powerpoint/2010/main" val="33337868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St. Regis Hotel distinguishes itself via some particular guest services and centres. The personalized butler services to be had across the clock are a standout function. This elevates the visitor experience by supplying committed help for responsibilities like unpacking, arranging transportation, and experiences. It guarantees guests experience truly pampered and valued for the duration of their lives. The hotel </a:t>
            </a:r>
            <a:r>
              <a:rPr lang="en-IN" sz="1200" kern="1200" dirty="0" err="1">
                <a:solidFill>
                  <a:schemeClr val="tx1"/>
                </a:solidFill>
                <a:effectLst/>
                <a:latin typeface="+mn-lt"/>
                <a:ea typeface="+mn-ea"/>
                <a:cs typeface="+mn-cs"/>
              </a:rPr>
              <a:t>Remède</a:t>
            </a:r>
            <a:r>
              <a:rPr lang="en-IN" sz="1200" kern="1200" dirty="0">
                <a:solidFill>
                  <a:schemeClr val="tx1"/>
                </a:solidFill>
                <a:effectLst/>
                <a:latin typeface="+mn-lt"/>
                <a:ea typeface="+mn-ea"/>
                <a:cs typeface="+mn-cs"/>
              </a:rPr>
              <a:t> Spa and eating establishments, along with Astor Court and King Cole Bar, offer havens of luxury and culinary excellence (The Luxury Travel Expert, 2023). These services exceed guest expectations, supplying relaxation and gourmet studies that contribute to the hotel's popularity for opulence and elegance.</a:t>
            </a:r>
          </a:p>
          <a:p>
            <a:endParaRPr lang="en-IN" dirty="0"/>
          </a:p>
        </p:txBody>
      </p:sp>
      <p:sp>
        <p:nvSpPr>
          <p:cNvPr id="4" name="Slide Number Placeholder 3"/>
          <p:cNvSpPr>
            <a:spLocks noGrp="1"/>
          </p:cNvSpPr>
          <p:nvPr>
            <p:ph type="sldNum" sz="quarter" idx="10"/>
          </p:nvPr>
        </p:nvSpPr>
        <p:spPr/>
        <p:txBody>
          <a:bodyPr/>
          <a:lstStyle/>
          <a:p>
            <a:fld id="{8B77AA57-1D5B-48C6-AE74-5B2C313E73D8}" type="slidenum">
              <a:rPr lang="en-IN" smtClean="0"/>
              <a:t>6</a:t>
            </a:fld>
            <a:endParaRPr lang="en-IN"/>
          </a:p>
        </p:txBody>
      </p:sp>
    </p:spTree>
    <p:extLst>
      <p:ext uri="{BB962C8B-B14F-4D97-AF65-F5344CB8AC3E}">
        <p14:creationId xmlns:p14="http://schemas.microsoft.com/office/powerpoint/2010/main" val="33017633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Hospitality is the lifeblood of the hotel industry because it is going past the mere provision of lodges. It sets the stage for memorable experiences, fostering emotional connections with guests. Exceptional services, an essential element of this, is what transforms a one-time vacationer into a devoted patron. When hotels continually deliver services that exceed guest expectations, it leaves a profound effect. These positive experiences lead to expanded visitor loyalty, favourable online opinions, and word-of-mouth suggestions, all of which are worthwhile in the contemporary competitive marketplace (</a:t>
            </a:r>
            <a:r>
              <a:rPr lang="en-GB" sz="1200" kern="1200" dirty="0">
                <a:solidFill>
                  <a:schemeClr val="tx1"/>
                </a:solidFill>
                <a:effectLst/>
                <a:latin typeface="+mn-lt"/>
                <a:ea typeface="+mn-ea"/>
                <a:cs typeface="+mn-cs"/>
              </a:rPr>
              <a:t>Kotler, 2022). </a:t>
            </a:r>
            <a:r>
              <a:rPr lang="en-IN" sz="1200" kern="1200" dirty="0">
                <a:solidFill>
                  <a:schemeClr val="tx1"/>
                </a:solidFill>
                <a:effectLst/>
                <a:latin typeface="+mn-lt"/>
                <a:ea typeface="+mn-ea"/>
                <a:cs typeface="+mn-cs"/>
              </a:rPr>
              <a:t>Thus, exceptional service is not only a distinction; it is the linchpin of achievement in the lodge industry, making sure guests return repeatedly.</a:t>
            </a:r>
            <a:endParaRPr lang="en-IN" dirty="0"/>
          </a:p>
        </p:txBody>
      </p:sp>
      <p:sp>
        <p:nvSpPr>
          <p:cNvPr id="4" name="Slide Number Placeholder 3"/>
          <p:cNvSpPr>
            <a:spLocks noGrp="1"/>
          </p:cNvSpPr>
          <p:nvPr>
            <p:ph type="sldNum" sz="quarter" idx="10"/>
          </p:nvPr>
        </p:nvSpPr>
        <p:spPr/>
        <p:txBody>
          <a:bodyPr/>
          <a:lstStyle/>
          <a:p>
            <a:fld id="{8B77AA57-1D5B-48C6-AE74-5B2C313E73D8}" type="slidenum">
              <a:rPr lang="en-IN" smtClean="0"/>
              <a:t>7</a:t>
            </a:fld>
            <a:endParaRPr lang="en-IN"/>
          </a:p>
        </p:txBody>
      </p:sp>
    </p:spTree>
    <p:extLst>
      <p:ext uri="{BB962C8B-B14F-4D97-AF65-F5344CB8AC3E}">
        <p14:creationId xmlns:p14="http://schemas.microsoft.com/office/powerpoint/2010/main" val="5062061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St. Regis Hotel is devoted to exceeding visitor expectations by supplying an array of personalised offerings and meticulous attention to elements. The signature Butler Service stands as a high example of this dedication (</a:t>
            </a:r>
            <a:r>
              <a:rPr lang="en-GB" sz="1200" kern="1200" dirty="0" err="1">
                <a:solidFill>
                  <a:schemeClr val="tx1"/>
                </a:solidFill>
                <a:effectLst/>
                <a:latin typeface="+mn-lt"/>
                <a:ea typeface="+mn-ea"/>
                <a:cs typeface="+mn-cs"/>
              </a:rPr>
              <a:t>Arthini</a:t>
            </a:r>
            <a:r>
              <a:rPr lang="en-GB" sz="1200" kern="1200" dirty="0">
                <a:solidFill>
                  <a:schemeClr val="tx1"/>
                </a:solidFill>
                <a:effectLst/>
                <a:latin typeface="+mn-lt"/>
                <a:ea typeface="+mn-ea"/>
                <a:cs typeface="+mn-cs"/>
              </a:rPr>
              <a:t>, et al., 2022). </a:t>
            </a:r>
            <a:r>
              <a:rPr lang="en-IN" sz="1200" kern="1200" dirty="0">
                <a:solidFill>
                  <a:schemeClr val="tx1"/>
                </a:solidFill>
                <a:effectLst/>
                <a:latin typeface="+mn-lt"/>
                <a:ea typeface="+mn-ea"/>
                <a:cs typeface="+mn-cs"/>
              </a:rPr>
              <a:t>Dedicated butlers are available 24/7 to expect and fulfil guests' desires, from unpacking baggage to arranging personalized experiences, ensuring a continuing and bespoke stay. Moreover, the hotel's interest in the element shines via the nightly turndown services. Guests are handled to handmade goodies and a carefully curated </a:t>
            </a:r>
            <a:r>
              <a:rPr lang="en-IN" sz="1200" kern="1200" dirty="0" err="1">
                <a:solidFill>
                  <a:schemeClr val="tx1"/>
                </a:solidFill>
                <a:effectLst/>
                <a:latin typeface="+mn-lt"/>
                <a:ea typeface="+mn-ea"/>
                <a:cs typeface="+mn-cs"/>
              </a:rPr>
              <a:t>nighttime</a:t>
            </a:r>
            <a:r>
              <a:rPr lang="en-IN" sz="1200" kern="1200" dirty="0">
                <a:solidFill>
                  <a:schemeClr val="tx1"/>
                </a:solidFill>
                <a:effectLst/>
                <a:latin typeface="+mn-lt"/>
                <a:ea typeface="+mn-ea"/>
                <a:cs typeface="+mn-cs"/>
              </a:rPr>
              <a:t> environment that adds a touch of indulgence and luxury to their experience. These customized services and special touches show off St. Regis's dedication to going above and beyond for its guests.</a:t>
            </a:r>
          </a:p>
          <a:p>
            <a:endParaRPr lang="en-IN" dirty="0"/>
          </a:p>
        </p:txBody>
      </p:sp>
      <p:sp>
        <p:nvSpPr>
          <p:cNvPr id="4" name="Slide Number Placeholder 3"/>
          <p:cNvSpPr>
            <a:spLocks noGrp="1"/>
          </p:cNvSpPr>
          <p:nvPr>
            <p:ph type="sldNum" sz="quarter" idx="10"/>
          </p:nvPr>
        </p:nvSpPr>
        <p:spPr/>
        <p:txBody>
          <a:bodyPr/>
          <a:lstStyle/>
          <a:p>
            <a:fld id="{8B77AA57-1D5B-48C6-AE74-5B2C313E73D8}" type="slidenum">
              <a:rPr lang="en-IN" smtClean="0"/>
              <a:t>8</a:t>
            </a:fld>
            <a:endParaRPr lang="en-IN"/>
          </a:p>
        </p:txBody>
      </p:sp>
    </p:spTree>
    <p:extLst>
      <p:ext uri="{BB962C8B-B14F-4D97-AF65-F5344CB8AC3E}">
        <p14:creationId xmlns:p14="http://schemas.microsoft.com/office/powerpoint/2010/main" val="3873140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St. Regis Hotel utilizes a multifaceted approach to measure customer satisfaction and feedback. This includes visitor satisfaction surveys, live emails, and thorough evaluation of online opinions, enabling them to benefit from insights into guest studies and pinpoint areas for development. To ensure an unwavering dedication to excellence, St. Regis has implemented several strategies (</a:t>
            </a:r>
            <a:r>
              <a:rPr lang="en-GB" sz="1200" kern="1200" dirty="0">
                <a:solidFill>
                  <a:schemeClr val="tx1"/>
                </a:solidFill>
                <a:effectLst/>
                <a:latin typeface="+mn-lt"/>
                <a:ea typeface="+mn-ea"/>
                <a:cs typeface="+mn-cs"/>
              </a:rPr>
              <a:t>Razli, et al., 2022). </a:t>
            </a:r>
            <a:r>
              <a:rPr lang="en-IN" sz="1200" kern="1200" dirty="0">
                <a:solidFill>
                  <a:schemeClr val="tx1"/>
                </a:solidFill>
                <a:effectLst/>
                <a:latin typeface="+mn-lt"/>
                <a:ea typeface="+mn-ea"/>
                <a:cs typeface="+mn-cs"/>
              </a:rPr>
              <a:t>They invest heavily in staff schooling, fostering a subculture of top-notch careers and proactive problem-fixing. Additionally, the hotel continually upgrades its residences and introduces hotel ovations to stay in sync with evolving guest expectations. This proactive technique for feedback and non-stop improvement underscores St. Regis's willpower to offer superb guest stories.</a:t>
            </a:r>
            <a:endParaRPr lang="en-IN" dirty="0"/>
          </a:p>
        </p:txBody>
      </p:sp>
      <p:sp>
        <p:nvSpPr>
          <p:cNvPr id="4" name="Slide Number Placeholder 3"/>
          <p:cNvSpPr>
            <a:spLocks noGrp="1"/>
          </p:cNvSpPr>
          <p:nvPr>
            <p:ph type="sldNum" sz="quarter" idx="10"/>
          </p:nvPr>
        </p:nvSpPr>
        <p:spPr/>
        <p:txBody>
          <a:bodyPr/>
          <a:lstStyle/>
          <a:p>
            <a:fld id="{8B77AA57-1D5B-48C6-AE74-5B2C313E73D8}" type="slidenum">
              <a:rPr lang="en-IN" smtClean="0"/>
              <a:t>9</a:t>
            </a:fld>
            <a:endParaRPr lang="en-IN"/>
          </a:p>
        </p:txBody>
      </p:sp>
    </p:spTree>
    <p:extLst>
      <p:ext uri="{BB962C8B-B14F-4D97-AF65-F5344CB8AC3E}">
        <p14:creationId xmlns:p14="http://schemas.microsoft.com/office/powerpoint/2010/main" val="19100902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St. Regis Hotel offers its returning guests with get right of entry to the Marriott </a:t>
            </a:r>
            <a:r>
              <a:rPr lang="en-IN" sz="1200" kern="1200" dirty="0" err="1">
                <a:solidFill>
                  <a:schemeClr val="tx1"/>
                </a:solidFill>
                <a:effectLst/>
                <a:latin typeface="+mn-lt"/>
                <a:ea typeface="+mn-ea"/>
                <a:cs typeface="+mn-cs"/>
              </a:rPr>
              <a:t>Bonvoy</a:t>
            </a:r>
            <a:r>
              <a:rPr lang="en-IN" sz="1200" kern="1200" dirty="0">
                <a:solidFill>
                  <a:schemeClr val="tx1"/>
                </a:solidFill>
                <a:effectLst/>
                <a:latin typeface="+mn-lt"/>
                <a:ea typeface="+mn-ea"/>
                <a:cs typeface="+mn-cs"/>
              </a:rPr>
              <a:t> loyalty software, where they could experience exceptional advantages, inclusive of room enhancements, late test-out, and the capacity to build up factors for complimentary stays or different reviews. This incentivizes visitor loyalty and encourages repeat commercial industry. Moreover, St. Regis places a sturdy emphasis on personalised recognition and tailor-made services for its dependable contributors, growing an experience of belonging and appreciation. This personalised approach fosters a deep connection with guests, increasing their loyalty and likelihood to pick St. Regis for their destiny travels, as they feel valued and properly sorted.</a:t>
            </a:r>
            <a:endParaRPr lang="en-IN" dirty="0"/>
          </a:p>
        </p:txBody>
      </p:sp>
      <p:sp>
        <p:nvSpPr>
          <p:cNvPr id="4" name="Slide Number Placeholder 3"/>
          <p:cNvSpPr>
            <a:spLocks noGrp="1"/>
          </p:cNvSpPr>
          <p:nvPr>
            <p:ph type="sldNum" sz="quarter" idx="10"/>
          </p:nvPr>
        </p:nvSpPr>
        <p:spPr/>
        <p:txBody>
          <a:bodyPr/>
          <a:lstStyle/>
          <a:p>
            <a:fld id="{8B77AA57-1D5B-48C6-AE74-5B2C313E73D8}" type="slidenum">
              <a:rPr lang="en-IN" smtClean="0"/>
              <a:t>10</a:t>
            </a:fld>
            <a:endParaRPr lang="en-IN"/>
          </a:p>
        </p:txBody>
      </p:sp>
    </p:spTree>
    <p:extLst>
      <p:ext uri="{BB962C8B-B14F-4D97-AF65-F5344CB8AC3E}">
        <p14:creationId xmlns:p14="http://schemas.microsoft.com/office/powerpoint/2010/main" val="30866322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10/16/2023</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10/16/2023</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9.xml"/><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8.jpe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12.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031" name="Picture 2">
            <a:extLst>
              <a:ext uri="{FF2B5EF4-FFF2-40B4-BE49-F238E27FC236}">
                <a16:creationId xmlns:a16="http://schemas.microsoft.com/office/drawing/2014/main" id="{50C065C3-0FE3-4452-B765-CB05BBB2A9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1033" name="Group 1032">
            <a:extLst>
              <a:ext uri="{FF2B5EF4-FFF2-40B4-BE49-F238E27FC236}">
                <a16:creationId xmlns:a16="http://schemas.microsoft.com/office/drawing/2014/main" id="{9795E515-5F57-431F-9A0D-3A0419DF75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034" name="Rectangle 5">
              <a:extLst>
                <a:ext uri="{FF2B5EF4-FFF2-40B4-BE49-F238E27FC236}">
                  <a16:creationId xmlns:a16="http://schemas.microsoft.com/office/drawing/2014/main" id="{D45BCBFE-0478-4767-BF2E-FC2C548BA6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035" name="Freeform 6">
              <a:extLst>
                <a:ext uri="{FF2B5EF4-FFF2-40B4-BE49-F238E27FC236}">
                  <a16:creationId xmlns:a16="http://schemas.microsoft.com/office/drawing/2014/main" id="{E903928F-F6DA-470C-81A0-CF7D9DE034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36" name="Freeform 7">
              <a:extLst>
                <a:ext uri="{FF2B5EF4-FFF2-40B4-BE49-F238E27FC236}">
                  <a16:creationId xmlns:a16="http://schemas.microsoft.com/office/drawing/2014/main" id="{ADA095F6-E326-4450-A2D6-DB2BF989B8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37" name="Rectangle 8">
              <a:extLst>
                <a:ext uri="{FF2B5EF4-FFF2-40B4-BE49-F238E27FC236}">
                  <a16:creationId xmlns:a16="http://schemas.microsoft.com/office/drawing/2014/main" id="{6B067F9A-FDF2-49EC-B4FF-CD4B90F7892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038" name="Freeform 9">
              <a:extLst>
                <a:ext uri="{FF2B5EF4-FFF2-40B4-BE49-F238E27FC236}">
                  <a16:creationId xmlns:a16="http://schemas.microsoft.com/office/drawing/2014/main" id="{F1331213-D19D-49FC-8616-168A14565A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39" name="Freeform 10">
              <a:extLst>
                <a:ext uri="{FF2B5EF4-FFF2-40B4-BE49-F238E27FC236}">
                  <a16:creationId xmlns:a16="http://schemas.microsoft.com/office/drawing/2014/main" id="{2ADFE242-96FC-4A14-8C59-90CD6DE1D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40" name="Freeform 11">
              <a:extLst>
                <a:ext uri="{FF2B5EF4-FFF2-40B4-BE49-F238E27FC236}">
                  <a16:creationId xmlns:a16="http://schemas.microsoft.com/office/drawing/2014/main" id="{6A97B7BC-40BD-494B-9C6B-AF3045559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41" name="Freeform 12">
              <a:extLst>
                <a:ext uri="{FF2B5EF4-FFF2-40B4-BE49-F238E27FC236}">
                  <a16:creationId xmlns:a16="http://schemas.microsoft.com/office/drawing/2014/main" id="{3D7F35CF-F44C-491F-904D-A31ED83213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42" name="Freeform 13">
              <a:extLst>
                <a:ext uri="{FF2B5EF4-FFF2-40B4-BE49-F238E27FC236}">
                  <a16:creationId xmlns:a16="http://schemas.microsoft.com/office/drawing/2014/main" id="{84D9BF7E-18C2-452C-B139-4ED58D7A0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43" name="Freeform 14">
              <a:extLst>
                <a:ext uri="{FF2B5EF4-FFF2-40B4-BE49-F238E27FC236}">
                  <a16:creationId xmlns:a16="http://schemas.microsoft.com/office/drawing/2014/main" id="{700A6223-AD38-426F-A6FE-7926CAEF3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44" name="Freeform 15">
              <a:extLst>
                <a:ext uri="{FF2B5EF4-FFF2-40B4-BE49-F238E27FC236}">
                  <a16:creationId xmlns:a16="http://schemas.microsoft.com/office/drawing/2014/main" id="{D172AA94-449F-45EB-94E6-67C186C32D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45" name="Freeform 16">
              <a:extLst>
                <a:ext uri="{FF2B5EF4-FFF2-40B4-BE49-F238E27FC236}">
                  <a16:creationId xmlns:a16="http://schemas.microsoft.com/office/drawing/2014/main" id="{A7D4F697-8937-4F4C-83C5-770B3FCB82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46" name="Freeform 17">
              <a:extLst>
                <a:ext uri="{FF2B5EF4-FFF2-40B4-BE49-F238E27FC236}">
                  <a16:creationId xmlns:a16="http://schemas.microsoft.com/office/drawing/2014/main" id="{10AF1D59-5117-4D47-8414-4BB61F944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47" name="Freeform 18">
              <a:extLst>
                <a:ext uri="{FF2B5EF4-FFF2-40B4-BE49-F238E27FC236}">
                  <a16:creationId xmlns:a16="http://schemas.microsoft.com/office/drawing/2014/main" id="{2387DC33-88B3-4718-8C94-41659EA33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48" name="Freeform 19">
              <a:extLst>
                <a:ext uri="{FF2B5EF4-FFF2-40B4-BE49-F238E27FC236}">
                  <a16:creationId xmlns:a16="http://schemas.microsoft.com/office/drawing/2014/main" id="{D4E7EC64-4763-4F04-B2E4-E400364D7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49" name="Freeform 20">
              <a:extLst>
                <a:ext uri="{FF2B5EF4-FFF2-40B4-BE49-F238E27FC236}">
                  <a16:creationId xmlns:a16="http://schemas.microsoft.com/office/drawing/2014/main" id="{581717DF-9FD4-47CB-9579-E34DF7E875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50" name="Freeform 21">
              <a:extLst>
                <a:ext uri="{FF2B5EF4-FFF2-40B4-BE49-F238E27FC236}">
                  <a16:creationId xmlns:a16="http://schemas.microsoft.com/office/drawing/2014/main" id="{BCD8EF50-6E58-4B2D-90B6-AFF236A73B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51" name="Freeform 22">
              <a:extLst>
                <a:ext uri="{FF2B5EF4-FFF2-40B4-BE49-F238E27FC236}">
                  <a16:creationId xmlns:a16="http://schemas.microsoft.com/office/drawing/2014/main" id="{6524A268-142A-4CBF-BB8B-DC1FCBC8F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52" name="Freeform 23">
              <a:extLst>
                <a:ext uri="{FF2B5EF4-FFF2-40B4-BE49-F238E27FC236}">
                  <a16:creationId xmlns:a16="http://schemas.microsoft.com/office/drawing/2014/main" id="{56A0E6F3-B76B-4813-B44B-56CE11A8A0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53" name="Freeform 24">
              <a:extLst>
                <a:ext uri="{FF2B5EF4-FFF2-40B4-BE49-F238E27FC236}">
                  <a16:creationId xmlns:a16="http://schemas.microsoft.com/office/drawing/2014/main" id="{A74CED8D-B902-4B76-9CC8-30A09B2FA1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54" name="Freeform 25">
              <a:extLst>
                <a:ext uri="{FF2B5EF4-FFF2-40B4-BE49-F238E27FC236}">
                  <a16:creationId xmlns:a16="http://schemas.microsoft.com/office/drawing/2014/main" id="{ED007BD7-ED56-4566-B1FF-707160024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55" name="Freeform 26">
              <a:extLst>
                <a:ext uri="{FF2B5EF4-FFF2-40B4-BE49-F238E27FC236}">
                  <a16:creationId xmlns:a16="http://schemas.microsoft.com/office/drawing/2014/main" id="{90AD48D2-5BC8-4C80-B126-B1A201242B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56" name="Freeform 27">
              <a:extLst>
                <a:ext uri="{FF2B5EF4-FFF2-40B4-BE49-F238E27FC236}">
                  <a16:creationId xmlns:a16="http://schemas.microsoft.com/office/drawing/2014/main" id="{BE14C82F-9F35-4D61-B758-7BCE32DEC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57" name="Freeform 28">
              <a:extLst>
                <a:ext uri="{FF2B5EF4-FFF2-40B4-BE49-F238E27FC236}">
                  <a16:creationId xmlns:a16="http://schemas.microsoft.com/office/drawing/2014/main" id="{6540CE06-9028-497A-AC64-CF0ED60A74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58" name="Freeform 29">
              <a:extLst>
                <a:ext uri="{FF2B5EF4-FFF2-40B4-BE49-F238E27FC236}">
                  <a16:creationId xmlns:a16="http://schemas.microsoft.com/office/drawing/2014/main" id="{A4825B3B-52CD-4F08-BA02-6C2B0EFED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59" name="Freeform 30">
              <a:extLst>
                <a:ext uri="{FF2B5EF4-FFF2-40B4-BE49-F238E27FC236}">
                  <a16:creationId xmlns:a16="http://schemas.microsoft.com/office/drawing/2014/main" id="{6877A5EF-B8B8-44D3-AA57-4BBF89206D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60" name="Freeform 31">
              <a:extLst>
                <a:ext uri="{FF2B5EF4-FFF2-40B4-BE49-F238E27FC236}">
                  <a16:creationId xmlns:a16="http://schemas.microsoft.com/office/drawing/2014/main" id="{00BB365C-9180-4208-92CF-AB6A88848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61" name="Freeform 32">
              <a:extLst>
                <a:ext uri="{FF2B5EF4-FFF2-40B4-BE49-F238E27FC236}">
                  <a16:creationId xmlns:a16="http://schemas.microsoft.com/office/drawing/2014/main" id="{8D1134D2-53A6-41D5-AC1A-5254A2FBD0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62" name="Rectangle 33">
              <a:extLst>
                <a:ext uri="{FF2B5EF4-FFF2-40B4-BE49-F238E27FC236}">
                  <a16:creationId xmlns:a16="http://schemas.microsoft.com/office/drawing/2014/main" id="{24C7FA73-07CD-479A-9B9E-DAD4D3B2BF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063" name="Freeform 34">
              <a:extLst>
                <a:ext uri="{FF2B5EF4-FFF2-40B4-BE49-F238E27FC236}">
                  <a16:creationId xmlns:a16="http://schemas.microsoft.com/office/drawing/2014/main" id="{AB24DF92-B081-4701-B58D-913261A00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64" name="Freeform 35">
              <a:extLst>
                <a:ext uri="{FF2B5EF4-FFF2-40B4-BE49-F238E27FC236}">
                  <a16:creationId xmlns:a16="http://schemas.microsoft.com/office/drawing/2014/main" id="{AB4DF275-6B82-4AA9-A7A9-138E631E3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65" name="Freeform 36">
              <a:extLst>
                <a:ext uri="{FF2B5EF4-FFF2-40B4-BE49-F238E27FC236}">
                  <a16:creationId xmlns:a16="http://schemas.microsoft.com/office/drawing/2014/main" id="{972A3812-16AD-453E-B1E6-9F39894F7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66" name="Freeform 37">
              <a:extLst>
                <a:ext uri="{FF2B5EF4-FFF2-40B4-BE49-F238E27FC236}">
                  <a16:creationId xmlns:a16="http://schemas.microsoft.com/office/drawing/2014/main" id="{8FB6759A-BAD8-4073-86A2-6DDD73DE2A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67" name="Freeform 38">
              <a:extLst>
                <a:ext uri="{FF2B5EF4-FFF2-40B4-BE49-F238E27FC236}">
                  <a16:creationId xmlns:a16="http://schemas.microsoft.com/office/drawing/2014/main" id="{9FCCB0F4-1178-47C1-9EE2-234EA715C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68" name="Freeform 39">
              <a:extLst>
                <a:ext uri="{FF2B5EF4-FFF2-40B4-BE49-F238E27FC236}">
                  <a16:creationId xmlns:a16="http://schemas.microsoft.com/office/drawing/2014/main" id="{CB01BF0B-7EB0-4C18-80BE-20D2EAC048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69" name="Freeform 40">
              <a:extLst>
                <a:ext uri="{FF2B5EF4-FFF2-40B4-BE49-F238E27FC236}">
                  <a16:creationId xmlns:a16="http://schemas.microsoft.com/office/drawing/2014/main" id="{3266E9DA-C937-48E0-8F98-90A467760F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70" name="Freeform 41">
              <a:extLst>
                <a:ext uri="{FF2B5EF4-FFF2-40B4-BE49-F238E27FC236}">
                  <a16:creationId xmlns:a16="http://schemas.microsoft.com/office/drawing/2014/main" id="{A8A9C00D-0425-4E68-A1DE-BCE5BD6BB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71" name="Freeform 42">
              <a:extLst>
                <a:ext uri="{FF2B5EF4-FFF2-40B4-BE49-F238E27FC236}">
                  <a16:creationId xmlns:a16="http://schemas.microsoft.com/office/drawing/2014/main" id="{46230904-E744-4B55-84FF-826A6B737B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72" name="Freeform 43">
              <a:extLst>
                <a:ext uri="{FF2B5EF4-FFF2-40B4-BE49-F238E27FC236}">
                  <a16:creationId xmlns:a16="http://schemas.microsoft.com/office/drawing/2014/main" id="{D4291668-8AF0-4784-BC06-870768F53F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73" name="Freeform 44">
              <a:extLst>
                <a:ext uri="{FF2B5EF4-FFF2-40B4-BE49-F238E27FC236}">
                  <a16:creationId xmlns:a16="http://schemas.microsoft.com/office/drawing/2014/main" id="{D917DCBD-774B-4AAF-92AE-D18289FFC4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74" name="Rectangle 45">
              <a:extLst>
                <a:ext uri="{FF2B5EF4-FFF2-40B4-BE49-F238E27FC236}">
                  <a16:creationId xmlns:a16="http://schemas.microsoft.com/office/drawing/2014/main" id="{9E50122E-0F19-4D65-9CB2-E22C3EA84AC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075" name="Freeform 46">
              <a:extLst>
                <a:ext uri="{FF2B5EF4-FFF2-40B4-BE49-F238E27FC236}">
                  <a16:creationId xmlns:a16="http://schemas.microsoft.com/office/drawing/2014/main" id="{BC28A765-6E8B-4352-BD0C-35474F70A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76" name="Freeform 47">
              <a:extLst>
                <a:ext uri="{FF2B5EF4-FFF2-40B4-BE49-F238E27FC236}">
                  <a16:creationId xmlns:a16="http://schemas.microsoft.com/office/drawing/2014/main" id="{0AC30A17-F494-44EB-9817-1B8B255CE4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77" name="Freeform 48">
              <a:extLst>
                <a:ext uri="{FF2B5EF4-FFF2-40B4-BE49-F238E27FC236}">
                  <a16:creationId xmlns:a16="http://schemas.microsoft.com/office/drawing/2014/main" id="{6088D59F-32BD-4932-9C22-9AA0FCDA7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78" name="Freeform 49">
              <a:extLst>
                <a:ext uri="{FF2B5EF4-FFF2-40B4-BE49-F238E27FC236}">
                  <a16:creationId xmlns:a16="http://schemas.microsoft.com/office/drawing/2014/main" id="{B18BBE45-5F21-47FA-B291-AC802D7155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79" name="Freeform 50">
              <a:extLst>
                <a:ext uri="{FF2B5EF4-FFF2-40B4-BE49-F238E27FC236}">
                  <a16:creationId xmlns:a16="http://schemas.microsoft.com/office/drawing/2014/main" id="{A1BD992D-1C4B-4E69-A627-A45D8958E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80" name="Freeform 51">
              <a:extLst>
                <a:ext uri="{FF2B5EF4-FFF2-40B4-BE49-F238E27FC236}">
                  <a16:creationId xmlns:a16="http://schemas.microsoft.com/office/drawing/2014/main" id="{571C0498-7105-455E-8B0A-233F850F18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81" name="Freeform 52">
              <a:extLst>
                <a:ext uri="{FF2B5EF4-FFF2-40B4-BE49-F238E27FC236}">
                  <a16:creationId xmlns:a16="http://schemas.microsoft.com/office/drawing/2014/main" id="{F6FA78CC-C0B1-422F-B535-05580A971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82" name="Freeform 53">
              <a:extLst>
                <a:ext uri="{FF2B5EF4-FFF2-40B4-BE49-F238E27FC236}">
                  <a16:creationId xmlns:a16="http://schemas.microsoft.com/office/drawing/2014/main" id="{49A1BACF-EE5E-46F8-8968-D4CF18BC01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83" name="Freeform 54">
              <a:extLst>
                <a:ext uri="{FF2B5EF4-FFF2-40B4-BE49-F238E27FC236}">
                  <a16:creationId xmlns:a16="http://schemas.microsoft.com/office/drawing/2014/main" id="{0AF8DFAF-8AF7-453E-AED7-89E59FBD7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84" name="Freeform 55">
              <a:extLst>
                <a:ext uri="{FF2B5EF4-FFF2-40B4-BE49-F238E27FC236}">
                  <a16:creationId xmlns:a16="http://schemas.microsoft.com/office/drawing/2014/main" id="{F8C26D97-8DA4-4556-92E4-2AE66B36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85" name="Freeform 56">
              <a:extLst>
                <a:ext uri="{FF2B5EF4-FFF2-40B4-BE49-F238E27FC236}">
                  <a16:creationId xmlns:a16="http://schemas.microsoft.com/office/drawing/2014/main" id="{EEF9D855-A8A7-44CC-919C-BEA327F254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86" name="Freeform 57">
              <a:extLst>
                <a:ext uri="{FF2B5EF4-FFF2-40B4-BE49-F238E27FC236}">
                  <a16:creationId xmlns:a16="http://schemas.microsoft.com/office/drawing/2014/main" id="{11F0B045-803C-4067-A182-066EEB2C4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87" name="Freeform 58">
              <a:extLst>
                <a:ext uri="{FF2B5EF4-FFF2-40B4-BE49-F238E27FC236}">
                  <a16:creationId xmlns:a16="http://schemas.microsoft.com/office/drawing/2014/main" id="{3C1FCACB-EFEF-4B54-99A6-E327A637C2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pSp>
        <p:nvGrpSpPr>
          <p:cNvPr id="1089" name="Group 1088">
            <a:extLst>
              <a:ext uri="{FF2B5EF4-FFF2-40B4-BE49-F238E27FC236}">
                <a16:creationId xmlns:a16="http://schemas.microsoft.com/office/drawing/2014/main" id="{096A8A5D-137F-4A8A-9811-F7A867F02E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90" name="Rectangle 1089">
              <a:extLst>
                <a:ext uri="{FF2B5EF4-FFF2-40B4-BE49-F238E27FC236}">
                  <a16:creationId xmlns:a16="http://schemas.microsoft.com/office/drawing/2014/main" id="{6EA64E00-438F-4B4F-9366-7A7230A9A0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91" name="Picture 2">
              <a:extLst>
                <a:ext uri="{FF2B5EF4-FFF2-40B4-BE49-F238E27FC236}">
                  <a16:creationId xmlns:a16="http://schemas.microsoft.com/office/drawing/2014/main" id="{59E6386A-8042-4EC7-A981-EFAC2ACB89D5}"/>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4" name="Title 3"/>
          <p:cNvSpPr>
            <a:spLocks noGrp="1"/>
          </p:cNvSpPr>
          <p:nvPr>
            <p:ph type="title"/>
          </p:nvPr>
        </p:nvSpPr>
        <p:spPr>
          <a:xfrm>
            <a:off x="8208683" y="494754"/>
            <a:ext cx="3156229" cy="3610850"/>
          </a:xfrm>
        </p:spPr>
        <p:txBody>
          <a:bodyPr vert="horz" lIns="91440" tIns="45720" rIns="91440" bIns="45720" rtlCol="0" anchor="b">
            <a:normAutofit fontScale="90000"/>
          </a:bodyPr>
          <a:lstStyle/>
          <a:p>
            <a:br>
              <a:rPr lang="en-US" sz="1200" dirty="0"/>
            </a:br>
            <a:br>
              <a:rPr lang="en-US" sz="1200" dirty="0"/>
            </a:br>
            <a:br>
              <a:rPr lang="en-US" sz="1200" dirty="0"/>
            </a:br>
            <a:br>
              <a:rPr lang="en-US" sz="1200" dirty="0"/>
            </a:br>
            <a:br>
              <a:rPr lang="en-US" sz="1200" dirty="0"/>
            </a:br>
            <a:br>
              <a:rPr lang="en-US" sz="1200" dirty="0"/>
            </a:br>
            <a:br>
              <a:rPr lang="en-US" sz="1200" dirty="0"/>
            </a:br>
            <a:br>
              <a:rPr lang="en-US" sz="1200" dirty="0"/>
            </a:br>
            <a:br>
              <a:rPr lang="en-US" sz="1200" dirty="0"/>
            </a:br>
            <a:br>
              <a:rPr lang="en-US" sz="1200" dirty="0"/>
            </a:br>
            <a:br>
              <a:rPr lang="en-US" sz="3600" dirty="0">
                <a:solidFill>
                  <a:schemeClr val="bg1"/>
                </a:solidFill>
              </a:rPr>
            </a:br>
            <a:br>
              <a:rPr lang="en-US" sz="3600" dirty="0">
                <a:solidFill>
                  <a:schemeClr val="bg1"/>
                </a:solidFill>
              </a:rPr>
            </a:br>
            <a:br>
              <a:rPr lang="en-US" sz="3600" dirty="0">
                <a:solidFill>
                  <a:schemeClr val="bg1"/>
                </a:solidFill>
              </a:rPr>
            </a:br>
            <a:r>
              <a:rPr lang="en-US" sz="3600" b="1" i="1" dirty="0">
                <a:solidFill>
                  <a:schemeClr val="bg1"/>
                </a:solidFill>
              </a:rPr>
              <a:t>The Role And Importance Of Quality Service, Hospitality, And Guest Services Within The Hotel Industry</a:t>
            </a:r>
            <a:br>
              <a:rPr lang="en-US" sz="3600" dirty="0">
                <a:solidFill>
                  <a:schemeClr val="bg1"/>
                </a:solidFill>
              </a:rPr>
            </a:br>
            <a:endParaRPr lang="en-US" sz="3600" dirty="0">
              <a:solidFill>
                <a:schemeClr val="bg1"/>
              </a:solidFill>
            </a:endParaRPr>
          </a:p>
        </p:txBody>
      </p:sp>
      <p:pic>
        <p:nvPicPr>
          <p:cNvPr id="1026" name="Picture 2" descr="Importance Of Guest Satisfaction In Hotel Industry"/>
          <p:cNvPicPr>
            <a:picLocks noGrp="1" noChangeAspect="1" noChangeArrowheads="1"/>
          </p:cNvPicPr>
          <p:nvPr>
            <p:ph type="pic" idx="1"/>
          </p:nvPr>
        </p:nvPicPr>
        <p:blipFill rotWithShape="1">
          <a:blip r:embed="rId5">
            <a:extLst>
              <a:ext uri="{28A0092B-C50C-407E-A947-70E740481C1C}">
                <a14:useLocalDpi xmlns:a14="http://schemas.microsoft.com/office/drawing/2010/main" val="0"/>
              </a:ext>
            </a:extLst>
          </a:blip>
          <a:srcRect l="10713" r="15717" b="-1"/>
          <a:stretch/>
        </p:blipFill>
        <p:spPr bwMode="auto">
          <a:xfrm>
            <a:off x="-5597" y="10"/>
            <a:ext cx="7558541"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093" name="Group 1092">
            <a:extLst>
              <a:ext uri="{FF2B5EF4-FFF2-40B4-BE49-F238E27FC236}">
                <a16:creationId xmlns:a16="http://schemas.microsoft.com/office/drawing/2014/main" id="{0FA686C7-6B08-416F-AEF3-C204079363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094" name="Rectangle 5">
              <a:extLst>
                <a:ext uri="{FF2B5EF4-FFF2-40B4-BE49-F238E27FC236}">
                  <a16:creationId xmlns:a16="http://schemas.microsoft.com/office/drawing/2014/main" id="{2BBDDDB2-3938-4066-91BA-4907AF8826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095" name="Freeform 6">
              <a:extLst>
                <a:ext uri="{FF2B5EF4-FFF2-40B4-BE49-F238E27FC236}">
                  <a16:creationId xmlns:a16="http://schemas.microsoft.com/office/drawing/2014/main" id="{D2125FCC-F305-4C4C-9CB1-14B83ADD73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96" name="Freeform 7">
              <a:extLst>
                <a:ext uri="{FF2B5EF4-FFF2-40B4-BE49-F238E27FC236}">
                  <a16:creationId xmlns:a16="http://schemas.microsoft.com/office/drawing/2014/main" id="{96643530-0EE0-4AC8-8241-ED8E26ED83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97" name="Rectangle 8">
              <a:extLst>
                <a:ext uri="{FF2B5EF4-FFF2-40B4-BE49-F238E27FC236}">
                  <a16:creationId xmlns:a16="http://schemas.microsoft.com/office/drawing/2014/main" id="{A784F0C8-95D3-4D7D-8FA9-326D3DEA266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098" name="Freeform 9">
              <a:extLst>
                <a:ext uri="{FF2B5EF4-FFF2-40B4-BE49-F238E27FC236}">
                  <a16:creationId xmlns:a16="http://schemas.microsoft.com/office/drawing/2014/main" id="{4D49008E-3A2F-4C2C-85EB-1D228F38E6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99" name="Freeform 10">
              <a:extLst>
                <a:ext uri="{FF2B5EF4-FFF2-40B4-BE49-F238E27FC236}">
                  <a16:creationId xmlns:a16="http://schemas.microsoft.com/office/drawing/2014/main" id="{B09CB0F8-91EE-4A04-91CD-9B9D390ED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00" name="Freeform 11">
              <a:extLst>
                <a:ext uri="{FF2B5EF4-FFF2-40B4-BE49-F238E27FC236}">
                  <a16:creationId xmlns:a16="http://schemas.microsoft.com/office/drawing/2014/main" id="{954CB039-9A52-4C07-BDB1-747876D86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01" name="Freeform 12">
              <a:extLst>
                <a:ext uri="{FF2B5EF4-FFF2-40B4-BE49-F238E27FC236}">
                  <a16:creationId xmlns:a16="http://schemas.microsoft.com/office/drawing/2014/main" id="{AD9FE313-C425-42A8-92A9-82E74C4096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02" name="Freeform 13">
              <a:extLst>
                <a:ext uri="{FF2B5EF4-FFF2-40B4-BE49-F238E27FC236}">
                  <a16:creationId xmlns:a16="http://schemas.microsoft.com/office/drawing/2014/main" id="{CD506FC5-3A23-48B7-9771-7B77E6DA0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03" name="Freeform 14">
              <a:extLst>
                <a:ext uri="{FF2B5EF4-FFF2-40B4-BE49-F238E27FC236}">
                  <a16:creationId xmlns:a16="http://schemas.microsoft.com/office/drawing/2014/main" id="{6FF54CDF-21B0-46AE-B402-234E62F9D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04" name="Freeform 15">
              <a:extLst>
                <a:ext uri="{FF2B5EF4-FFF2-40B4-BE49-F238E27FC236}">
                  <a16:creationId xmlns:a16="http://schemas.microsoft.com/office/drawing/2014/main" id="{EE88784D-C24D-4FBD-AF34-85BA74966F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05" name="Freeform 16">
              <a:extLst>
                <a:ext uri="{FF2B5EF4-FFF2-40B4-BE49-F238E27FC236}">
                  <a16:creationId xmlns:a16="http://schemas.microsoft.com/office/drawing/2014/main" id="{F524C128-9723-4A4D-BFB5-7EBD5B24FB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06" name="Freeform 17">
              <a:extLst>
                <a:ext uri="{FF2B5EF4-FFF2-40B4-BE49-F238E27FC236}">
                  <a16:creationId xmlns:a16="http://schemas.microsoft.com/office/drawing/2014/main" id="{9C742EF7-4F82-4B4A-9693-4F794B6A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07" name="Freeform 18">
              <a:extLst>
                <a:ext uri="{FF2B5EF4-FFF2-40B4-BE49-F238E27FC236}">
                  <a16:creationId xmlns:a16="http://schemas.microsoft.com/office/drawing/2014/main" id="{0265747A-2114-4F0F-81B6-618FD38958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08" name="Freeform 19">
              <a:extLst>
                <a:ext uri="{FF2B5EF4-FFF2-40B4-BE49-F238E27FC236}">
                  <a16:creationId xmlns:a16="http://schemas.microsoft.com/office/drawing/2014/main" id="{99E488E3-470E-4FC6-A3B0-141DF162D8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09" name="Freeform 20">
              <a:extLst>
                <a:ext uri="{FF2B5EF4-FFF2-40B4-BE49-F238E27FC236}">
                  <a16:creationId xmlns:a16="http://schemas.microsoft.com/office/drawing/2014/main" id="{612B7DC5-03F3-4B7B-9520-D66144F168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10" name="Freeform 21">
              <a:extLst>
                <a:ext uri="{FF2B5EF4-FFF2-40B4-BE49-F238E27FC236}">
                  <a16:creationId xmlns:a16="http://schemas.microsoft.com/office/drawing/2014/main" id="{B2355AA2-DB69-485A-B600-E3DF02F2DF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11" name="Freeform 22">
              <a:extLst>
                <a:ext uri="{FF2B5EF4-FFF2-40B4-BE49-F238E27FC236}">
                  <a16:creationId xmlns:a16="http://schemas.microsoft.com/office/drawing/2014/main" id="{4DC3AC80-2B15-428E-8B1E-53312C666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12" name="Freeform 23">
              <a:extLst>
                <a:ext uri="{FF2B5EF4-FFF2-40B4-BE49-F238E27FC236}">
                  <a16:creationId xmlns:a16="http://schemas.microsoft.com/office/drawing/2014/main" id="{C48F81D6-640C-4483-9773-8C7BFF461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13" name="Freeform 24">
              <a:extLst>
                <a:ext uri="{FF2B5EF4-FFF2-40B4-BE49-F238E27FC236}">
                  <a16:creationId xmlns:a16="http://schemas.microsoft.com/office/drawing/2014/main" id="{C7AA2EE3-7411-4DCB-B79E-0C5C95D7C7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14" name="Freeform 25">
              <a:extLst>
                <a:ext uri="{FF2B5EF4-FFF2-40B4-BE49-F238E27FC236}">
                  <a16:creationId xmlns:a16="http://schemas.microsoft.com/office/drawing/2014/main" id="{8B84BFA3-B122-4CA5-8C28-79134C9752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15" name="Freeform 26">
              <a:extLst>
                <a:ext uri="{FF2B5EF4-FFF2-40B4-BE49-F238E27FC236}">
                  <a16:creationId xmlns:a16="http://schemas.microsoft.com/office/drawing/2014/main" id="{A7C22B06-B32B-46EB-9428-B7CA7DA1F8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16" name="Freeform 27">
              <a:extLst>
                <a:ext uri="{FF2B5EF4-FFF2-40B4-BE49-F238E27FC236}">
                  <a16:creationId xmlns:a16="http://schemas.microsoft.com/office/drawing/2014/main" id="{1AE1D740-5AF4-4B8F-B533-C8CD4E56E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17" name="Freeform 28">
              <a:extLst>
                <a:ext uri="{FF2B5EF4-FFF2-40B4-BE49-F238E27FC236}">
                  <a16:creationId xmlns:a16="http://schemas.microsoft.com/office/drawing/2014/main" id="{555B0792-99B8-4014-AC84-7B39D21294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18" name="Freeform 29">
              <a:extLst>
                <a:ext uri="{FF2B5EF4-FFF2-40B4-BE49-F238E27FC236}">
                  <a16:creationId xmlns:a16="http://schemas.microsoft.com/office/drawing/2014/main" id="{395B90B6-A4DE-4EEF-B53E-395E8D4AF3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19" name="Freeform 30">
              <a:extLst>
                <a:ext uri="{FF2B5EF4-FFF2-40B4-BE49-F238E27FC236}">
                  <a16:creationId xmlns:a16="http://schemas.microsoft.com/office/drawing/2014/main" id="{A0117576-A27F-4175-BD9D-EE15C96D98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20" name="Freeform 31">
              <a:extLst>
                <a:ext uri="{FF2B5EF4-FFF2-40B4-BE49-F238E27FC236}">
                  <a16:creationId xmlns:a16="http://schemas.microsoft.com/office/drawing/2014/main" id="{93C8332E-93D3-4919-A977-06EC76556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21" name="Freeform 32">
              <a:extLst>
                <a:ext uri="{FF2B5EF4-FFF2-40B4-BE49-F238E27FC236}">
                  <a16:creationId xmlns:a16="http://schemas.microsoft.com/office/drawing/2014/main" id="{B086AC0E-8130-47AC-A510-5285FAE6596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22" name="Rectangle 33">
              <a:extLst>
                <a:ext uri="{FF2B5EF4-FFF2-40B4-BE49-F238E27FC236}">
                  <a16:creationId xmlns:a16="http://schemas.microsoft.com/office/drawing/2014/main" id="{DF1BC1DF-8089-49D8-9535-EAB0D7C9A4C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123" name="Freeform 34">
              <a:extLst>
                <a:ext uri="{FF2B5EF4-FFF2-40B4-BE49-F238E27FC236}">
                  <a16:creationId xmlns:a16="http://schemas.microsoft.com/office/drawing/2014/main" id="{97388BAE-DCB9-4B88-9CDE-6FA3304D3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24" name="Freeform 35">
              <a:extLst>
                <a:ext uri="{FF2B5EF4-FFF2-40B4-BE49-F238E27FC236}">
                  <a16:creationId xmlns:a16="http://schemas.microsoft.com/office/drawing/2014/main" id="{7E059A96-E5FE-4EE1-9C6D-3AB208BF6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25" name="Freeform 36">
              <a:extLst>
                <a:ext uri="{FF2B5EF4-FFF2-40B4-BE49-F238E27FC236}">
                  <a16:creationId xmlns:a16="http://schemas.microsoft.com/office/drawing/2014/main" id="{CD6A3DCE-FBEE-41E7-A0EC-CA23A1DF3C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26" name="Freeform 37">
              <a:extLst>
                <a:ext uri="{FF2B5EF4-FFF2-40B4-BE49-F238E27FC236}">
                  <a16:creationId xmlns:a16="http://schemas.microsoft.com/office/drawing/2014/main" id="{52966C83-B07E-463F-B982-F3E074D9D1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27" name="Freeform 38">
              <a:extLst>
                <a:ext uri="{FF2B5EF4-FFF2-40B4-BE49-F238E27FC236}">
                  <a16:creationId xmlns:a16="http://schemas.microsoft.com/office/drawing/2014/main" id="{0F475B53-6578-4C68-AC7C-3BE28EA6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28" name="Freeform 39">
              <a:extLst>
                <a:ext uri="{FF2B5EF4-FFF2-40B4-BE49-F238E27FC236}">
                  <a16:creationId xmlns:a16="http://schemas.microsoft.com/office/drawing/2014/main" id="{8475C02B-D024-4E20-9EF3-2A7E96740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29" name="Freeform 40">
              <a:extLst>
                <a:ext uri="{FF2B5EF4-FFF2-40B4-BE49-F238E27FC236}">
                  <a16:creationId xmlns:a16="http://schemas.microsoft.com/office/drawing/2014/main" id="{1F5EF5DC-7372-4549-B0A6-800F194068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30" name="Freeform 41">
              <a:extLst>
                <a:ext uri="{FF2B5EF4-FFF2-40B4-BE49-F238E27FC236}">
                  <a16:creationId xmlns:a16="http://schemas.microsoft.com/office/drawing/2014/main" id="{8B908D96-CCB2-426B-862C-2BDB2AF717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31" name="Freeform 42">
              <a:extLst>
                <a:ext uri="{FF2B5EF4-FFF2-40B4-BE49-F238E27FC236}">
                  <a16:creationId xmlns:a16="http://schemas.microsoft.com/office/drawing/2014/main" id="{26752E6D-E46B-4DA2-B280-5C696EF4FD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32" name="Freeform 43">
              <a:extLst>
                <a:ext uri="{FF2B5EF4-FFF2-40B4-BE49-F238E27FC236}">
                  <a16:creationId xmlns:a16="http://schemas.microsoft.com/office/drawing/2014/main" id="{011E7A27-73CF-4E1E-8AE2-B88B96F3B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33" name="Freeform 44">
              <a:extLst>
                <a:ext uri="{FF2B5EF4-FFF2-40B4-BE49-F238E27FC236}">
                  <a16:creationId xmlns:a16="http://schemas.microsoft.com/office/drawing/2014/main" id="{1DBE1EE2-4667-4A45-80F7-217D3B6FA7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34" name="Rectangle 45">
              <a:extLst>
                <a:ext uri="{FF2B5EF4-FFF2-40B4-BE49-F238E27FC236}">
                  <a16:creationId xmlns:a16="http://schemas.microsoft.com/office/drawing/2014/main" id="{A48239BC-3712-4110-AE92-4AC892603DE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135" name="Freeform 46">
              <a:extLst>
                <a:ext uri="{FF2B5EF4-FFF2-40B4-BE49-F238E27FC236}">
                  <a16:creationId xmlns:a16="http://schemas.microsoft.com/office/drawing/2014/main" id="{14B6D739-1C93-4350-BC14-ED88C6341B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36" name="Freeform 47">
              <a:extLst>
                <a:ext uri="{FF2B5EF4-FFF2-40B4-BE49-F238E27FC236}">
                  <a16:creationId xmlns:a16="http://schemas.microsoft.com/office/drawing/2014/main" id="{2F73DF89-CB95-4798-90CA-B7A1DF2D36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37" name="Freeform 48">
              <a:extLst>
                <a:ext uri="{FF2B5EF4-FFF2-40B4-BE49-F238E27FC236}">
                  <a16:creationId xmlns:a16="http://schemas.microsoft.com/office/drawing/2014/main" id="{1DA7D977-8D60-47B5-8071-30A6FA0C9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38" name="Freeform 49">
              <a:extLst>
                <a:ext uri="{FF2B5EF4-FFF2-40B4-BE49-F238E27FC236}">
                  <a16:creationId xmlns:a16="http://schemas.microsoft.com/office/drawing/2014/main" id="{4A241594-4FC5-4570-94B2-724F248A6B1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39" name="Freeform 50">
              <a:extLst>
                <a:ext uri="{FF2B5EF4-FFF2-40B4-BE49-F238E27FC236}">
                  <a16:creationId xmlns:a16="http://schemas.microsoft.com/office/drawing/2014/main" id="{9D31F634-1A34-473E-A0FA-D06EB57D97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40" name="Freeform 51">
              <a:extLst>
                <a:ext uri="{FF2B5EF4-FFF2-40B4-BE49-F238E27FC236}">
                  <a16:creationId xmlns:a16="http://schemas.microsoft.com/office/drawing/2014/main" id="{CE20C679-7385-48FF-BBE5-5BA7C0E700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41" name="Freeform 52">
              <a:extLst>
                <a:ext uri="{FF2B5EF4-FFF2-40B4-BE49-F238E27FC236}">
                  <a16:creationId xmlns:a16="http://schemas.microsoft.com/office/drawing/2014/main" id="{ADF9CA3B-265F-4927-BA79-0A676AF3F5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42" name="Freeform 53">
              <a:extLst>
                <a:ext uri="{FF2B5EF4-FFF2-40B4-BE49-F238E27FC236}">
                  <a16:creationId xmlns:a16="http://schemas.microsoft.com/office/drawing/2014/main" id="{B138D01D-340C-4DB0-A0E1-D54B9319D5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43" name="Freeform 54">
              <a:extLst>
                <a:ext uri="{FF2B5EF4-FFF2-40B4-BE49-F238E27FC236}">
                  <a16:creationId xmlns:a16="http://schemas.microsoft.com/office/drawing/2014/main" id="{B56918B0-069B-4C98-995E-4D6B0B176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44" name="Freeform 55">
              <a:extLst>
                <a:ext uri="{FF2B5EF4-FFF2-40B4-BE49-F238E27FC236}">
                  <a16:creationId xmlns:a16="http://schemas.microsoft.com/office/drawing/2014/main" id="{2BD45940-09B7-4CD3-90E7-0EA2CF6A03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45" name="Freeform 56">
              <a:extLst>
                <a:ext uri="{FF2B5EF4-FFF2-40B4-BE49-F238E27FC236}">
                  <a16:creationId xmlns:a16="http://schemas.microsoft.com/office/drawing/2014/main" id="{347A8664-7179-419E-A26E-8250762910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46" name="Freeform 57">
              <a:extLst>
                <a:ext uri="{FF2B5EF4-FFF2-40B4-BE49-F238E27FC236}">
                  <a16:creationId xmlns:a16="http://schemas.microsoft.com/office/drawing/2014/main" id="{B7350394-4D50-4E2E-8AF2-F4A52E734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47" name="Freeform 58">
              <a:extLst>
                <a:ext uri="{FF2B5EF4-FFF2-40B4-BE49-F238E27FC236}">
                  <a16:creationId xmlns:a16="http://schemas.microsoft.com/office/drawing/2014/main" id="{6B464294-4049-4542-A83E-22B8CC6331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pSp>
        <p:nvGrpSpPr>
          <p:cNvPr id="1149" name="Group 1148">
            <a:extLst>
              <a:ext uri="{FF2B5EF4-FFF2-40B4-BE49-F238E27FC236}">
                <a16:creationId xmlns:a16="http://schemas.microsoft.com/office/drawing/2014/main" id="{4C78E281-F596-4ECB-979A-89D89452AA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50" name="Freeform 32">
              <a:extLst>
                <a:ext uri="{FF2B5EF4-FFF2-40B4-BE49-F238E27FC236}">
                  <a16:creationId xmlns:a16="http://schemas.microsoft.com/office/drawing/2014/main" id="{C20E68C0-5C9E-4DA6-83AD-0EC3179BB3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51" name="Freeform 33">
              <a:extLst>
                <a:ext uri="{FF2B5EF4-FFF2-40B4-BE49-F238E27FC236}">
                  <a16:creationId xmlns:a16="http://schemas.microsoft.com/office/drawing/2014/main" id="{80C08ED9-C9F6-4168-816A-F5C5F3AF5AA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52" name="Freeform 34">
              <a:extLst>
                <a:ext uri="{FF2B5EF4-FFF2-40B4-BE49-F238E27FC236}">
                  <a16:creationId xmlns:a16="http://schemas.microsoft.com/office/drawing/2014/main" id="{0A83E4BF-890D-4E0A-A720-48088D4224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53" name="Freeform 35">
              <a:extLst>
                <a:ext uri="{FF2B5EF4-FFF2-40B4-BE49-F238E27FC236}">
                  <a16:creationId xmlns:a16="http://schemas.microsoft.com/office/drawing/2014/main" id="{996F9B33-C769-451E-9044-EA85C625CA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54" name="Freeform 36">
              <a:extLst>
                <a:ext uri="{FF2B5EF4-FFF2-40B4-BE49-F238E27FC236}">
                  <a16:creationId xmlns:a16="http://schemas.microsoft.com/office/drawing/2014/main" id="{F91D6EA2-C024-4E53-A81E-A50907517B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55" name="Freeform 37">
              <a:extLst>
                <a:ext uri="{FF2B5EF4-FFF2-40B4-BE49-F238E27FC236}">
                  <a16:creationId xmlns:a16="http://schemas.microsoft.com/office/drawing/2014/main" id="{233F8C4E-A946-462B-9703-971ABD45D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56" name="Freeform 38">
              <a:extLst>
                <a:ext uri="{FF2B5EF4-FFF2-40B4-BE49-F238E27FC236}">
                  <a16:creationId xmlns:a16="http://schemas.microsoft.com/office/drawing/2014/main" id="{06059614-A557-45C6-B625-488D41C394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57" name="Freeform 39">
              <a:extLst>
                <a:ext uri="{FF2B5EF4-FFF2-40B4-BE49-F238E27FC236}">
                  <a16:creationId xmlns:a16="http://schemas.microsoft.com/office/drawing/2014/main" id="{26BCD22B-880F-40F8-88AC-CD9285348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58" name="Freeform 40">
              <a:extLst>
                <a:ext uri="{FF2B5EF4-FFF2-40B4-BE49-F238E27FC236}">
                  <a16:creationId xmlns:a16="http://schemas.microsoft.com/office/drawing/2014/main" id="{52324B00-0190-4453-9F81-F0E913800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59" name="Rectangle 41">
              <a:extLst>
                <a:ext uri="{FF2B5EF4-FFF2-40B4-BE49-F238E27FC236}">
                  <a16:creationId xmlns:a16="http://schemas.microsoft.com/office/drawing/2014/main" id="{33BE57C0-F93F-4C88-B489-0BFA90D01B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grpSp>
      <p:sp>
        <p:nvSpPr>
          <p:cNvPr id="2" name="TextBox 1">
            <a:extLst>
              <a:ext uri="{FF2B5EF4-FFF2-40B4-BE49-F238E27FC236}">
                <a16:creationId xmlns:a16="http://schemas.microsoft.com/office/drawing/2014/main" id="{04A2B85F-34CF-FCBA-0696-311730A65ADC}"/>
              </a:ext>
            </a:extLst>
          </p:cNvPr>
          <p:cNvSpPr txBox="1"/>
          <p:nvPr/>
        </p:nvSpPr>
        <p:spPr>
          <a:xfrm flipH="1">
            <a:off x="8107704" y="4661512"/>
            <a:ext cx="3855695" cy="2087495"/>
          </a:xfrm>
          <a:prstGeom prst="rect">
            <a:avLst/>
          </a:prstGeom>
          <a:noFill/>
        </p:spPr>
        <p:txBody>
          <a:bodyPr wrap="square" rtlCol="0">
            <a:spAutoFit/>
          </a:bodyPr>
          <a:lstStyle/>
          <a:p>
            <a:pPr>
              <a:lnSpc>
                <a:spcPct val="107000"/>
              </a:lnSpc>
              <a:spcAft>
                <a:spcPts val="800"/>
              </a:spcAft>
            </a:pPr>
            <a:r>
              <a:rPr lang="en-AU" sz="1800" b="1" kern="100" dirty="0">
                <a:effectLst/>
                <a:latin typeface="Arial" panose="020B0604020202020204" pitchFamily="34" charset="0"/>
                <a:ea typeface="Calibri" panose="020F0502020204030204" pitchFamily="34" charset="0"/>
                <a:cs typeface="Arial" panose="020B0604020202020204" pitchFamily="34" charset="0"/>
              </a:rPr>
              <a:t>Name: Anamaria Alma Vida</a:t>
            </a:r>
            <a:endParaRPr lang="en-GB" sz="1600" kern="1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AU" sz="1800" b="1" kern="100" dirty="0">
                <a:effectLst/>
                <a:latin typeface="Arial" panose="020B0604020202020204" pitchFamily="34" charset="0"/>
                <a:ea typeface="Calibri" panose="020F0502020204030204" pitchFamily="34" charset="0"/>
                <a:cs typeface="Arial" panose="020B0604020202020204" pitchFamily="34" charset="0"/>
              </a:rPr>
              <a:t>Student ID number: 2244885</a:t>
            </a:r>
            <a:endParaRPr lang="en-GB" sz="1600" kern="100" dirty="0">
              <a:latin typeface="Arial" panose="020B0604020202020204" pitchFamily="34" charset="0"/>
              <a:ea typeface="Calibri" panose="020F0502020204030204" pitchFamily="34" charset="0"/>
              <a:cs typeface="Arial" panose="020B0604020202020204" pitchFamily="34" charset="0"/>
            </a:endParaRPr>
          </a:p>
          <a:p>
            <a:pPr algn="l"/>
            <a:r>
              <a:rPr lang="en-GB" sz="1800" b="1" kern="100" dirty="0">
                <a:effectLst/>
                <a:latin typeface="Arial" panose="020B0604020202020204" pitchFamily="34" charset="0"/>
                <a:ea typeface="Calibri" panose="020F0502020204030204" pitchFamily="34" charset="0"/>
                <a:cs typeface="Arial" panose="020B0604020202020204" pitchFamily="34" charset="0"/>
              </a:rPr>
              <a:t>Module: </a:t>
            </a:r>
            <a:r>
              <a:rPr lang="en-GB" b="1" i="0" dirty="0">
                <a:effectLst/>
                <a:latin typeface="Arial" panose="020B0604020202020204" pitchFamily="34" charset="0"/>
                <a:cs typeface="Arial" panose="020B0604020202020204" pitchFamily="34" charset="0"/>
              </a:rPr>
              <a:t>Hospitality and Guest Services</a:t>
            </a:r>
          </a:p>
          <a:p>
            <a:pPr>
              <a:lnSpc>
                <a:spcPct val="107000"/>
              </a:lnSpc>
              <a:spcAft>
                <a:spcPts val="800"/>
              </a:spcAft>
            </a:pPr>
            <a:r>
              <a:rPr lang="en-GB" sz="1800" b="1" kern="100" dirty="0">
                <a:effectLst/>
                <a:latin typeface="Arial" panose="020B0604020202020204" pitchFamily="34" charset="0"/>
                <a:ea typeface="Calibri" panose="020F0502020204030204" pitchFamily="34" charset="0"/>
                <a:cs typeface="Arial" panose="020B0604020202020204" pitchFamily="34" charset="0"/>
              </a:rPr>
              <a:t>BMIH4003</a:t>
            </a:r>
          </a:p>
          <a:p>
            <a:pPr>
              <a:lnSpc>
                <a:spcPct val="107000"/>
              </a:lnSpc>
              <a:spcAft>
                <a:spcPts val="800"/>
              </a:spcAft>
            </a:pPr>
            <a:r>
              <a:rPr lang="en-AU" sz="1600" b="1" dirty="0">
                <a:effectLst/>
                <a:latin typeface="Arial" panose="020B0604020202020204" pitchFamily="34" charset="0"/>
                <a:ea typeface="Calibri" panose="020F0502020204030204" pitchFamily="34" charset="0"/>
              </a:rPr>
              <a:t>Lecturer: Charlotte Joiner</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0169975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3" name="Rectangle 12">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5" name="Title 4"/>
          <p:cNvSpPr>
            <a:spLocks noGrp="1"/>
          </p:cNvSpPr>
          <p:nvPr>
            <p:ph type="title"/>
          </p:nvPr>
        </p:nvSpPr>
        <p:spPr>
          <a:xfrm>
            <a:off x="4944334" y="675395"/>
            <a:ext cx="4598985" cy="935645"/>
          </a:xfrm>
        </p:spPr>
        <p:style>
          <a:lnRef idx="2">
            <a:schemeClr val="accent6">
              <a:shade val="50000"/>
            </a:schemeClr>
          </a:lnRef>
          <a:fillRef idx="1">
            <a:schemeClr val="accent6"/>
          </a:fillRef>
          <a:effectRef idx="0">
            <a:schemeClr val="accent6"/>
          </a:effectRef>
          <a:fontRef idx="minor">
            <a:schemeClr val="lt1"/>
          </a:fontRef>
        </p:style>
        <p:txBody>
          <a:bodyPr>
            <a:normAutofit/>
          </a:bodyPr>
          <a:lstStyle/>
          <a:p>
            <a:r>
              <a:rPr lang="en-US" i="1" dirty="0"/>
              <a:t>Table of Contents</a:t>
            </a:r>
            <a:endParaRPr lang="en-IN" i="1" dirty="0"/>
          </a:p>
        </p:txBody>
      </p:sp>
      <p:pic>
        <p:nvPicPr>
          <p:cNvPr id="8" name="Picture 7" descr="Hotel reception bell">
            <a:extLst>
              <a:ext uri="{FF2B5EF4-FFF2-40B4-BE49-F238E27FC236}">
                <a16:creationId xmlns:a16="http://schemas.microsoft.com/office/drawing/2014/main" id="{23D7A431-E6FB-2438-6F50-77FD75F8E765}"/>
              </a:ext>
            </a:extLst>
          </p:cNvPr>
          <p:cNvPicPr>
            <a:picLocks noChangeAspect="1"/>
          </p:cNvPicPr>
          <p:nvPr/>
        </p:nvPicPr>
        <p:blipFill rotWithShape="1">
          <a:blip r:embed="rId4"/>
          <a:srcRect l="23352" r="17259" b="-1"/>
          <a:stretch/>
        </p:blipFill>
        <p:spPr>
          <a:xfrm>
            <a:off x="-5597" y="10"/>
            <a:ext cx="4294185" cy="6857990"/>
          </a:xfrm>
          <a:prstGeom prst="rect">
            <a:avLst/>
          </a:prstGeom>
        </p:spPr>
      </p:pic>
      <p:grpSp>
        <p:nvGrpSpPr>
          <p:cNvPr id="16" name="Group 15">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7" name="Rectangle 16">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8"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 name="Rectangle 19">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1"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0"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1"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2"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3"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4"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5" name="Rectangle 44">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46"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7"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8"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9"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0"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2"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3"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4"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5"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6"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7" name="Rectangle 56">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8"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9"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0"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1"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2"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3"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4"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5"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6"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7"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8"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9"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0"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6" name="Content Placeholder 5"/>
          <p:cNvSpPr>
            <a:spLocks noGrp="1"/>
          </p:cNvSpPr>
          <p:nvPr>
            <p:ph idx="1"/>
          </p:nvPr>
        </p:nvSpPr>
        <p:spPr>
          <a:xfrm>
            <a:off x="4660063" y="1658938"/>
            <a:ext cx="6387348" cy="4960938"/>
          </a:xfrm>
        </p:spPr>
        <p:style>
          <a:lnRef idx="1">
            <a:schemeClr val="accent1"/>
          </a:lnRef>
          <a:fillRef idx="2">
            <a:schemeClr val="accent1"/>
          </a:fillRef>
          <a:effectRef idx="1">
            <a:schemeClr val="accent1"/>
          </a:effectRef>
          <a:fontRef idx="minor">
            <a:schemeClr val="dk1"/>
          </a:fontRef>
        </p:style>
        <p:txBody>
          <a:bodyPr>
            <a:normAutofit/>
          </a:bodyPr>
          <a:lstStyle/>
          <a:p>
            <a:pPr>
              <a:lnSpc>
                <a:spcPct val="110000"/>
              </a:lnSpc>
            </a:pPr>
            <a:r>
              <a:rPr lang="en-IN" sz="2000" b="1" i="1" dirty="0"/>
              <a:t>Introduction to St. Regis Hotel </a:t>
            </a:r>
          </a:p>
          <a:p>
            <a:pPr>
              <a:lnSpc>
                <a:spcPct val="110000"/>
              </a:lnSpc>
            </a:pPr>
            <a:r>
              <a:rPr lang="en-IN" sz="2000" b="1" i="1" dirty="0"/>
              <a:t>Main Consumers of St. Regis Hotel</a:t>
            </a:r>
          </a:p>
          <a:p>
            <a:pPr>
              <a:lnSpc>
                <a:spcPct val="110000"/>
              </a:lnSpc>
            </a:pPr>
            <a:r>
              <a:rPr lang="en-IN" sz="2000" b="1" i="1" dirty="0"/>
              <a:t>Guest Services and Facilities </a:t>
            </a:r>
          </a:p>
          <a:p>
            <a:pPr>
              <a:lnSpc>
                <a:spcPct val="110000"/>
              </a:lnSpc>
            </a:pPr>
            <a:r>
              <a:rPr lang="en-IN" sz="2000" b="1" i="1" dirty="0"/>
              <a:t>Guest Services and Facilities at St. Regis </a:t>
            </a:r>
            <a:r>
              <a:rPr lang="en-GB" sz="2000" b="1" i="1" dirty="0"/>
              <a:t>(Nature and Scope)</a:t>
            </a:r>
            <a:endParaRPr lang="en-IN" sz="2000" b="1" i="1" dirty="0"/>
          </a:p>
          <a:p>
            <a:pPr>
              <a:lnSpc>
                <a:spcPct val="110000"/>
              </a:lnSpc>
            </a:pPr>
            <a:r>
              <a:rPr lang="en-IN" sz="2000" b="1" i="1" dirty="0"/>
              <a:t>The Importance of Hospitality </a:t>
            </a:r>
          </a:p>
          <a:p>
            <a:pPr>
              <a:lnSpc>
                <a:spcPct val="110000"/>
              </a:lnSpc>
            </a:pPr>
            <a:r>
              <a:rPr lang="en-IN" sz="2000" b="1" i="1" dirty="0"/>
              <a:t>Exceeding Guest Expectations at St. Regis</a:t>
            </a:r>
          </a:p>
          <a:p>
            <a:pPr>
              <a:lnSpc>
                <a:spcPct val="110000"/>
              </a:lnSpc>
            </a:pPr>
            <a:r>
              <a:rPr lang="en-IN" sz="2000" b="1" i="1" dirty="0"/>
              <a:t>St. Regis and Customer Satisfaction</a:t>
            </a:r>
          </a:p>
          <a:p>
            <a:pPr>
              <a:lnSpc>
                <a:spcPct val="110000"/>
              </a:lnSpc>
            </a:pPr>
            <a:r>
              <a:rPr lang="en-IN" sz="2000" b="1" i="1" dirty="0"/>
              <a:t>St. Regis and Loyalty Programs </a:t>
            </a:r>
          </a:p>
          <a:p>
            <a:pPr>
              <a:lnSpc>
                <a:spcPct val="110000"/>
              </a:lnSpc>
            </a:pPr>
            <a:r>
              <a:rPr lang="en-IN" sz="2000" b="1" i="1" dirty="0"/>
              <a:t>Conclusion </a:t>
            </a:r>
          </a:p>
          <a:p>
            <a:pPr>
              <a:lnSpc>
                <a:spcPct val="110000"/>
              </a:lnSpc>
            </a:pPr>
            <a:r>
              <a:rPr lang="en-GB" sz="2000" b="1" i="1" dirty="0"/>
              <a:t>References</a:t>
            </a:r>
            <a:endParaRPr lang="en-IN" sz="2000" b="1" i="1" dirty="0"/>
          </a:p>
          <a:p>
            <a:pPr>
              <a:lnSpc>
                <a:spcPct val="110000"/>
              </a:lnSpc>
            </a:pPr>
            <a:endParaRPr lang="en-IN" sz="1300" b="1" dirty="0"/>
          </a:p>
          <a:p>
            <a:pPr>
              <a:lnSpc>
                <a:spcPct val="110000"/>
              </a:lnSpc>
            </a:pPr>
            <a:endParaRPr lang="en-IN" sz="1300" dirty="0"/>
          </a:p>
        </p:txBody>
      </p:sp>
    </p:spTree>
    <p:extLst>
      <p:ext uri="{BB962C8B-B14F-4D97-AF65-F5344CB8AC3E}">
        <p14:creationId xmlns:p14="http://schemas.microsoft.com/office/powerpoint/2010/main" val="948769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1" y="207971"/>
            <a:ext cx="9905998" cy="986347"/>
          </a:xfrm>
          <a:solidFill>
            <a:schemeClr val="accent5">
              <a:lumMod val="75000"/>
            </a:schemeClr>
          </a:solidFill>
        </p:spPr>
        <p:style>
          <a:lnRef idx="1">
            <a:schemeClr val="dk1"/>
          </a:lnRef>
          <a:fillRef idx="2">
            <a:schemeClr val="dk1"/>
          </a:fillRef>
          <a:effectRef idx="1">
            <a:schemeClr val="dk1"/>
          </a:effectRef>
          <a:fontRef idx="minor">
            <a:schemeClr val="dk1"/>
          </a:fontRef>
        </p:style>
        <p:txBody>
          <a:bodyPr/>
          <a:lstStyle/>
          <a:p>
            <a:pPr algn="ctr"/>
            <a:r>
              <a:rPr lang="en-IN" i="1" dirty="0">
                <a:latin typeface="Arial" panose="020B0604020202020204" pitchFamily="34" charset="0"/>
                <a:cs typeface="Arial" panose="020B0604020202020204" pitchFamily="34" charset="0"/>
              </a:rPr>
              <a:t>Introduction</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to St. Regis Hotel</a:t>
            </a:r>
          </a:p>
        </p:txBody>
      </p:sp>
      <p:sp>
        <p:nvSpPr>
          <p:cNvPr id="3" name="Content Placeholder 2"/>
          <p:cNvSpPr>
            <a:spLocks noGrp="1"/>
          </p:cNvSpPr>
          <p:nvPr>
            <p:ph sz="half" idx="1"/>
          </p:nvPr>
        </p:nvSpPr>
        <p:spPr>
          <a:xfrm>
            <a:off x="503853" y="1474236"/>
            <a:ext cx="6475016" cy="4596882"/>
          </a:xfrm>
          <a:solidFill>
            <a:schemeClr val="tx2">
              <a:lumMod val="50000"/>
            </a:schemeClr>
          </a:solidFill>
        </p:spPr>
        <p:style>
          <a:lnRef idx="2">
            <a:schemeClr val="accent3">
              <a:shade val="50000"/>
            </a:schemeClr>
          </a:lnRef>
          <a:fillRef idx="1">
            <a:schemeClr val="accent3"/>
          </a:fillRef>
          <a:effectRef idx="0">
            <a:schemeClr val="accent3"/>
          </a:effectRef>
          <a:fontRef idx="minor">
            <a:schemeClr val="lt1"/>
          </a:fontRef>
        </p:style>
        <p:txBody>
          <a:bodyPr>
            <a:normAutofit/>
          </a:bodyPr>
          <a:lstStyle/>
          <a:p>
            <a:pPr algn="l">
              <a:buFont typeface="Arial" panose="020B0604020202020204" pitchFamily="34" charset="0"/>
              <a:buChar char="•"/>
            </a:pPr>
            <a:r>
              <a:rPr lang="en-GB" b="0" i="0" dirty="0">
                <a:solidFill>
                  <a:schemeClr val="bg1"/>
                </a:solidFill>
                <a:effectLst/>
                <a:latin typeface="Söhne"/>
              </a:rPr>
              <a:t>St. Regis Hotel is known for its luxury and timeless elegance (Marriott, 2023).</a:t>
            </a:r>
          </a:p>
          <a:p>
            <a:pPr algn="l">
              <a:buFont typeface="Arial" panose="020B0604020202020204" pitchFamily="34" charset="0"/>
              <a:buChar char="•"/>
            </a:pPr>
            <a:r>
              <a:rPr lang="en-GB" b="0" i="0" dirty="0">
                <a:solidFill>
                  <a:schemeClr val="bg1"/>
                </a:solidFill>
                <a:effectLst/>
                <a:latin typeface="Söhne"/>
              </a:rPr>
              <a:t>The US hotel industry generated $218 billion in 2018 (Statista, 2023).</a:t>
            </a:r>
          </a:p>
          <a:p>
            <a:pPr algn="l">
              <a:buFont typeface="Arial" panose="020B0604020202020204" pitchFamily="34" charset="0"/>
              <a:buChar char="•"/>
            </a:pPr>
            <a:r>
              <a:rPr lang="en-GB" b="0" i="0" dirty="0">
                <a:solidFill>
                  <a:schemeClr val="bg1"/>
                </a:solidFill>
                <a:effectLst/>
                <a:latin typeface="Söhne"/>
              </a:rPr>
              <a:t>Located in the heart of NYC at 2 East 55th Street at Fifth Avenue, St. Regis is close to iconic landmarks like Central Park, Times Square, and the Museum of Modern Art (Marriott, 2023).</a:t>
            </a:r>
          </a:p>
          <a:p>
            <a:endParaRPr lang="en-IN" dirty="0">
              <a:latin typeface="Arial" panose="020B0604020202020204" pitchFamily="34" charset="0"/>
              <a:cs typeface="Arial" panose="020B0604020202020204" pitchFamily="34" charset="0"/>
            </a:endParaRPr>
          </a:p>
        </p:txBody>
      </p:sp>
      <p:pic>
        <p:nvPicPr>
          <p:cNvPr id="8" name="Content Placeholder 7">
            <a:extLst>
              <a:ext uri="{FF2B5EF4-FFF2-40B4-BE49-F238E27FC236}">
                <a16:creationId xmlns:a16="http://schemas.microsoft.com/office/drawing/2014/main" id="{5F203CB5-00C7-BDF8-A60B-FE5DB0F63B80}"/>
              </a:ext>
            </a:extLst>
          </p:cNvPr>
          <p:cNvPicPr>
            <a:picLocks noGrp="1" noChangeAspect="1"/>
          </p:cNvPicPr>
          <p:nvPr>
            <p:ph sz="half" idx="2"/>
          </p:nvPr>
        </p:nvPicPr>
        <p:blipFill>
          <a:blip r:embed="rId3"/>
          <a:stretch>
            <a:fillRect/>
          </a:stretch>
        </p:blipFill>
        <p:spPr>
          <a:xfrm>
            <a:off x="7154972" y="1621342"/>
            <a:ext cx="4742737" cy="4302670"/>
          </a:xfrm>
        </p:spPr>
      </p:pic>
    </p:spTree>
    <p:extLst>
      <p:ext uri="{BB962C8B-B14F-4D97-AF65-F5344CB8AC3E}">
        <p14:creationId xmlns:p14="http://schemas.microsoft.com/office/powerpoint/2010/main" val="8170454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0510"/>
            <a:ext cx="9905998" cy="1063690"/>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90000"/>
          </a:bodyPr>
          <a:lstStyle/>
          <a:p>
            <a:pPr algn="ctr"/>
            <a:br>
              <a:rPr lang="en-IN" b="1" dirty="0"/>
            </a:br>
            <a:r>
              <a:rPr lang="en-IN" b="1" i="1" dirty="0"/>
              <a:t>Main Consumers of St. Regis Hotel</a:t>
            </a:r>
            <a:br>
              <a:rPr lang="en-IN" b="1" i="1" dirty="0"/>
            </a:br>
            <a:endParaRPr lang="en-IN" i="1" dirty="0"/>
          </a:p>
        </p:txBody>
      </p:sp>
      <p:sp>
        <p:nvSpPr>
          <p:cNvPr id="4" name="Content Placeholder 3"/>
          <p:cNvSpPr>
            <a:spLocks noGrp="1"/>
          </p:cNvSpPr>
          <p:nvPr>
            <p:ph sz="half" idx="2"/>
          </p:nvPr>
        </p:nvSpPr>
        <p:spPr>
          <a:xfrm>
            <a:off x="6344816" y="1063690"/>
            <a:ext cx="5844008" cy="5794310"/>
          </a:xfrm>
        </p:spPr>
        <p:style>
          <a:lnRef idx="1">
            <a:schemeClr val="accent5"/>
          </a:lnRef>
          <a:fillRef idx="2">
            <a:schemeClr val="accent5"/>
          </a:fillRef>
          <a:effectRef idx="1">
            <a:schemeClr val="accent5"/>
          </a:effectRef>
          <a:fontRef idx="minor">
            <a:schemeClr val="dk1"/>
          </a:fontRef>
        </p:style>
        <p:txBody>
          <a:bodyPr>
            <a:normAutofit/>
          </a:bodyPr>
          <a:lstStyle/>
          <a:p>
            <a:endParaRPr lang="en-IN" dirty="0"/>
          </a:p>
          <a:p>
            <a:pPr algn="l">
              <a:buFont typeface="Arial" panose="020B0604020202020204" pitchFamily="34" charset="0"/>
              <a:buChar char="•"/>
            </a:pPr>
            <a:r>
              <a:rPr lang="en-GB" b="0" i="0" dirty="0">
                <a:solidFill>
                  <a:schemeClr val="bg1"/>
                </a:solidFill>
                <a:effectLst/>
                <a:latin typeface="Söhne"/>
              </a:rPr>
              <a:t>St. Regis Hotel caters to affluent tourists and discerning business executives seeking luxury and sophistication (</a:t>
            </a:r>
            <a:r>
              <a:rPr lang="en-GB" b="0" i="0" dirty="0" err="1">
                <a:solidFill>
                  <a:schemeClr val="bg1"/>
                </a:solidFill>
                <a:effectLst/>
                <a:latin typeface="Söhne"/>
              </a:rPr>
              <a:t>Razli</a:t>
            </a:r>
            <a:r>
              <a:rPr lang="en-GB" b="0" i="0" dirty="0">
                <a:solidFill>
                  <a:schemeClr val="bg1"/>
                </a:solidFill>
                <a:effectLst/>
                <a:latin typeface="Söhne"/>
              </a:rPr>
              <a:t>, et al., 2022).</a:t>
            </a:r>
          </a:p>
          <a:p>
            <a:pPr algn="l">
              <a:buFont typeface="Arial" panose="020B0604020202020204" pitchFamily="34" charset="0"/>
              <a:buChar char="•"/>
            </a:pPr>
            <a:r>
              <a:rPr lang="en-GB" b="0" i="0" dirty="0">
                <a:solidFill>
                  <a:schemeClr val="bg1"/>
                </a:solidFill>
                <a:effectLst/>
                <a:latin typeface="Söhne"/>
              </a:rPr>
              <a:t>Celebrities are drawn to St. Regis for its discreet privacy and personalized service</a:t>
            </a:r>
            <a:endParaRPr lang="en-IN" dirty="0"/>
          </a:p>
        </p:txBody>
      </p:sp>
      <p:pic>
        <p:nvPicPr>
          <p:cNvPr id="4098" name="Picture 2" descr="Exterior">
            <a:extLst>
              <a:ext uri="{FF2B5EF4-FFF2-40B4-BE49-F238E27FC236}">
                <a16:creationId xmlns:a16="http://schemas.microsoft.com/office/drawing/2014/main" id="{1A5D00F7-1412-D51D-66B1-A0475DF514BE}"/>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378372" y="1063690"/>
            <a:ext cx="5966443" cy="45807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6EDDCA1-1B81-82EC-23C2-ABD051A3A03D}"/>
              </a:ext>
            </a:extLst>
          </p:cNvPr>
          <p:cNvSpPr txBox="1"/>
          <p:nvPr/>
        </p:nvSpPr>
        <p:spPr>
          <a:xfrm flipH="1">
            <a:off x="2988616" y="6159062"/>
            <a:ext cx="2550336" cy="369332"/>
          </a:xfrm>
          <a:prstGeom prst="rect">
            <a:avLst/>
          </a:prstGeom>
          <a:noFill/>
        </p:spPr>
        <p:txBody>
          <a:bodyPr wrap="square" rtlCol="0">
            <a:spAutoFit/>
          </a:bodyPr>
          <a:lstStyle/>
          <a:p>
            <a:r>
              <a:rPr lang="en-GB" dirty="0"/>
              <a:t>(Marriott,2023)</a:t>
            </a:r>
          </a:p>
        </p:txBody>
      </p:sp>
    </p:spTree>
    <p:extLst>
      <p:ext uri="{BB962C8B-B14F-4D97-AF65-F5344CB8AC3E}">
        <p14:creationId xmlns:p14="http://schemas.microsoft.com/office/powerpoint/2010/main" val="26286893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167951"/>
            <a:ext cx="6994634" cy="858417"/>
          </a:xfrm>
        </p:spPr>
        <p:txBody>
          <a:bodyPr>
            <a:normAutofit fontScale="90000"/>
          </a:bodyPr>
          <a:lstStyle/>
          <a:p>
            <a:pPr algn="ctr"/>
            <a:br>
              <a:rPr lang="en-IN" b="1" dirty="0"/>
            </a:br>
            <a:r>
              <a:rPr lang="en-IN" b="1" i="1" dirty="0">
                <a:solidFill>
                  <a:schemeClr val="bg1"/>
                </a:solidFill>
              </a:rPr>
              <a:t>Guest Services and Facilities </a:t>
            </a:r>
            <a:br>
              <a:rPr lang="en-IN" b="1" i="1" dirty="0">
                <a:solidFill>
                  <a:schemeClr val="bg1"/>
                </a:solidFill>
              </a:rPr>
            </a:br>
            <a:endParaRPr lang="en-IN" b="1" i="1" dirty="0">
              <a:solidFill>
                <a:schemeClr val="bg1"/>
              </a:solidFill>
            </a:endParaRPr>
          </a:p>
        </p:txBody>
      </p:sp>
      <p:sp>
        <p:nvSpPr>
          <p:cNvPr id="3" name="Content Placeholder 2"/>
          <p:cNvSpPr>
            <a:spLocks noGrp="1"/>
          </p:cNvSpPr>
          <p:nvPr>
            <p:ph sz="half" idx="1"/>
          </p:nvPr>
        </p:nvSpPr>
        <p:spPr>
          <a:xfrm>
            <a:off x="597159" y="1401950"/>
            <a:ext cx="5498842" cy="5168839"/>
          </a:xfrm>
        </p:spPr>
        <p:style>
          <a:lnRef idx="1">
            <a:schemeClr val="accent5"/>
          </a:lnRef>
          <a:fillRef idx="2">
            <a:schemeClr val="accent5"/>
          </a:fillRef>
          <a:effectRef idx="1">
            <a:schemeClr val="accent5"/>
          </a:effectRef>
          <a:fontRef idx="minor">
            <a:schemeClr val="dk1"/>
          </a:fontRef>
        </p:style>
        <p:txBody>
          <a:bodyPr>
            <a:normAutofit/>
          </a:bodyPr>
          <a:lstStyle/>
          <a:p>
            <a:r>
              <a:rPr lang="en-GB" dirty="0"/>
              <a:t>Hotel industry services cover lodging, dining, exercise, and concierge offerings for a comfortable stay.</a:t>
            </a:r>
          </a:p>
          <a:p>
            <a:r>
              <a:rPr lang="en-GB" dirty="0"/>
              <a:t>St. Regis Hotel stands out with a variety of services: </a:t>
            </a:r>
          </a:p>
          <a:p>
            <a:pPr>
              <a:buFont typeface="Wingdings" panose="05000000000000000000" pitchFamily="2" charset="2"/>
              <a:buChar char="§"/>
            </a:pPr>
            <a:r>
              <a:rPr lang="en-GB" dirty="0"/>
              <a:t> luxurious rooms</a:t>
            </a:r>
          </a:p>
          <a:p>
            <a:pPr>
              <a:buFont typeface="Wingdings" panose="05000000000000000000" pitchFamily="2" charset="2"/>
              <a:buChar char="§"/>
            </a:pPr>
            <a:r>
              <a:rPr lang="en-GB" dirty="0"/>
              <a:t>fine dining</a:t>
            </a:r>
          </a:p>
          <a:p>
            <a:pPr>
              <a:buFont typeface="Wingdings" panose="05000000000000000000" pitchFamily="2" charset="2"/>
              <a:buChar char="§"/>
            </a:pPr>
            <a:r>
              <a:rPr lang="en-GB" dirty="0"/>
              <a:t> spa treatments </a:t>
            </a:r>
          </a:p>
          <a:p>
            <a:pPr>
              <a:buFont typeface="Wingdings" panose="05000000000000000000" pitchFamily="2" charset="2"/>
              <a:buChar char="§"/>
            </a:pPr>
            <a:r>
              <a:rPr lang="en-GB" dirty="0"/>
              <a:t> personalized concierge assistance (St-Regis, 2023).</a:t>
            </a:r>
            <a:endParaRPr lang="en-IN" dirty="0"/>
          </a:p>
        </p:txBody>
      </p:sp>
      <p:pic>
        <p:nvPicPr>
          <p:cNvPr id="4" name="Picture 2" descr="Butler Service">
            <a:extLst>
              <a:ext uri="{FF2B5EF4-FFF2-40B4-BE49-F238E27FC236}">
                <a16:creationId xmlns:a16="http://schemas.microsoft.com/office/drawing/2014/main" id="{FFA4AC1F-31C5-AB1B-8B07-816A2F4E29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9713" y="774120"/>
            <a:ext cx="5942287" cy="55234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1CD2494-8934-EBB5-1BF6-8F894EDF9A57}"/>
              </a:ext>
            </a:extLst>
          </p:cNvPr>
          <p:cNvSpPr txBox="1"/>
          <p:nvPr/>
        </p:nvSpPr>
        <p:spPr>
          <a:xfrm flipH="1">
            <a:off x="10282795" y="6297520"/>
            <a:ext cx="2203495" cy="646331"/>
          </a:xfrm>
          <a:prstGeom prst="rect">
            <a:avLst/>
          </a:prstGeom>
          <a:noFill/>
        </p:spPr>
        <p:txBody>
          <a:bodyPr wrap="square" rtlCol="0">
            <a:spAutoFit/>
          </a:bodyPr>
          <a:lstStyle/>
          <a:p>
            <a:r>
              <a:rPr lang="en-GB" dirty="0"/>
              <a:t>(Marriott,2023)</a:t>
            </a:r>
          </a:p>
          <a:p>
            <a:endParaRPr lang="en-GB" dirty="0"/>
          </a:p>
        </p:txBody>
      </p:sp>
    </p:spTree>
    <p:extLst>
      <p:ext uri="{BB962C8B-B14F-4D97-AF65-F5344CB8AC3E}">
        <p14:creationId xmlns:p14="http://schemas.microsoft.com/office/powerpoint/2010/main" val="1191869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5127"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5129" name="Group 5128">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5130" name="Group 5129">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5142"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143"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44"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45"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46"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47"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48"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49"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50"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51"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52"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53"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5154"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55"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56"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57"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58"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159"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60"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61"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62"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63"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64"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65"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66"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67"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68"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pSp>
          <p:nvGrpSpPr>
            <p:cNvPr id="5131" name="Group 5130">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5132"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33"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34"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35"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36"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37"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38"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39"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40"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41"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grpSp>
      </p:grpSp>
      <p:sp>
        <p:nvSpPr>
          <p:cNvPr id="2" name="Title 1"/>
          <p:cNvSpPr>
            <a:spLocks noGrp="1"/>
          </p:cNvSpPr>
          <p:nvPr>
            <p:ph type="title"/>
          </p:nvPr>
        </p:nvSpPr>
        <p:spPr>
          <a:xfrm>
            <a:off x="1141412" y="618518"/>
            <a:ext cx="5894387" cy="1478570"/>
          </a:xfrm>
        </p:spPr>
        <p:style>
          <a:lnRef idx="0">
            <a:scrgbClr r="0" g="0" b="0"/>
          </a:lnRef>
          <a:fillRef idx="0">
            <a:scrgbClr r="0" g="0" b="0"/>
          </a:fillRef>
          <a:effectRef idx="0">
            <a:scrgbClr r="0" g="0" b="0"/>
          </a:effectRef>
          <a:fontRef idx="minor">
            <a:schemeClr val="lt1"/>
          </a:fontRef>
        </p:style>
        <p:txBody>
          <a:bodyPr vert="horz" lIns="91440" tIns="45720" rIns="91440" bIns="45720" rtlCol="0" anchor="b">
            <a:normAutofit/>
          </a:bodyPr>
          <a:lstStyle/>
          <a:p>
            <a:r>
              <a:rPr lang="en-US" sz="3300" i="1">
                <a:solidFill>
                  <a:schemeClr val="tx1"/>
                </a:solidFill>
                <a:latin typeface="+mj-lt"/>
                <a:ea typeface="+mj-ea"/>
                <a:cs typeface="+mj-cs"/>
              </a:rPr>
              <a:t>Guest Services and Facilities at St. Regis (Nature and Scope)</a:t>
            </a:r>
          </a:p>
        </p:txBody>
      </p:sp>
      <p:sp>
        <p:nvSpPr>
          <p:cNvPr id="3" name="Content Placeholder 2"/>
          <p:cNvSpPr>
            <a:spLocks noGrp="1"/>
          </p:cNvSpPr>
          <p:nvPr>
            <p:ph sz="half" idx="1"/>
          </p:nvPr>
        </p:nvSpPr>
        <p:spPr>
          <a:xfrm>
            <a:off x="1141412" y="2249487"/>
            <a:ext cx="5894388" cy="3541714"/>
          </a:xfrm>
        </p:spPr>
        <p:style>
          <a:lnRef idx="2">
            <a:schemeClr val="accent6">
              <a:shade val="50000"/>
            </a:schemeClr>
          </a:lnRef>
          <a:fillRef idx="1">
            <a:schemeClr val="accent6"/>
          </a:fillRef>
          <a:effectRef idx="0">
            <a:schemeClr val="accent6"/>
          </a:effectRef>
          <a:fontRef idx="minor">
            <a:schemeClr val="lt1"/>
          </a:fontRef>
        </p:style>
        <p:txBody>
          <a:bodyPr vert="horz" lIns="91440" tIns="45720" rIns="91440" bIns="45720" rtlCol="0">
            <a:normAutofit/>
          </a:bodyPr>
          <a:lstStyle/>
          <a:p>
            <a:r>
              <a:rPr lang="en-US" sz="2200" dirty="0">
                <a:solidFill>
                  <a:schemeClr val="bg1"/>
                </a:solidFill>
              </a:rPr>
              <a:t>St. Regis Hotel provides 24/7 customized butler services, attending to guests' needs from unpacking bags to fulfilling special requests.</a:t>
            </a:r>
          </a:p>
          <a:p>
            <a:r>
              <a:rPr lang="en-US" sz="2200" dirty="0">
                <a:solidFill>
                  <a:schemeClr val="bg1"/>
                </a:solidFill>
              </a:rPr>
              <a:t>The hotel's </a:t>
            </a:r>
            <a:r>
              <a:rPr lang="en-US" sz="2200" dirty="0" err="1">
                <a:solidFill>
                  <a:schemeClr val="bg1"/>
                </a:solidFill>
              </a:rPr>
              <a:t>Remède</a:t>
            </a:r>
            <a:r>
              <a:rPr lang="en-US" sz="2200" dirty="0">
                <a:solidFill>
                  <a:schemeClr val="bg1"/>
                </a:solidFill>
              </a:rPr>
              <a:t> Spa and fine dining venues, such as Astor Court and King Cole Bar, offer a luxurious retreat with exquisite cuisine, exceeding guest expectations for relaxation and culinary excellence (The Luxury Travel Expert, 2023).</a:t>
            </a:r>
          </a:p>
        </p:txBody>
      </p:sp>
      <p:pic>
        <p:nvPicPr>
          <p:cNvPr id="5122" name="Picture 2" descr="Astor Court">
            <a:extLst>
              <a:ext uri="{FF2B5EF4-FFF2-40B4-BE49-F238E27FC236}">
                <a16:creationId xmlns:a16="http://schemas.microsoft.com/office/drawing/2014/main" id="{F0B1D9A2-F537-17B0-64CC-AB91FD1A7D09}"/>
              </a:ext>
            </a:extLst>
          </p:cNvPr>
          <p:cNvPicPr>
            <a:picLocks noGrp="1" noChangeAspect="1" noChangeArrowheads="1"/>
          </p:cNvPicPr>
          <p:nvPr>
            <p:ph sz="half" idx="2"/>
          </p:nvPr>
        </p:nvPicPr>
        <p:blipFill rotWithShape="1">
          <a:blip r:embed="rId5">
            <a:extLst>
              <a:ext uri="{28A0092B-C50C-407E-A947-70E740481C1C}">
                <a14:useLocalDpi xmlns:a14="http://schemas.microsoft.com/office/drawing/2010/main" val="0"/>
              </a:ext>
            </a:extLst>
          </a:blip>
          <a:srcRect l="24430" r="28336" b="2"/>
          <a:stretch/>
        </p:blipFill>
        <p:spPr bwMode="auto">
          <a:xfrm>
            <a:off x="7619998" y="283779"/>
            <a:ext cx="3840161" cy="5336788"/>
          </a:xfrm>
          <a:prstGeom prst="round2DiagRect">
            <a:avLst>
              <a:gd name="adj1" fmla="val 4860"/>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928ECC6-1648-F361-2796-21DC0E92AF94}"/>
              </a:ext>
            </a:extLst>
          </p:cNvPr>
          <p:cNvSpPr txBox="1"/>
          <p:nvPr/>
        </p:nvSpPr>
        <p:spPr>
          <a:xfrm flipH="1">
            <a:off x="9850064" y="5796552"/>
            <a:ext cx="1999036" cy="369332"/>
          </a:xfrm>
          <a:prstGeom prst="rect">
            <a:avLst/>
          </a:prstGeom>
          <a:noFill/>
        </p:spPr>
        <p:txBody>
          <a:bodyPr wrap="square" rtlCol="0">
            <a:spAutoFit/>
          </a:bodyPr>
          <a:lstStyle/>
          <a:p>
            <a:r>
              <a:rPr lang="en-GB" dirty="0"/>
              <a:t>(Marriott,2023)</a:t>
            </a:r>
          </a:p>
        </p:txBody>
      </p:sp>
    </p:spTree>
    <p:extLst>
      <p:ext uri="{BB962C8B-B14F-4D97-AF65-F5344CB8AC3E}">
        <p14:creationId xmlns:p14="http://schemas.microsoft.com/office/powerpoint/2010/main" val="1765601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09926" y="0"/>
            <a:ext cx="5082074" cy="4582509"/>
          </a:xfrm>
          <a:solidFill>
            <a:schemeClr val="tx2">
              <a:lumMod val="50000"/>
            </a:schemeClr>
          </a:solidFill>
        </p:spPr>
        <p:style>
          <a:lnRef idx="3">
            <a:schemeClr val="lt1"/>
          </a:lnRef>
          <a:fillRef idx="1">
            <a:schemeClr val="accent1"/>
          </a:fillRef>
          <a:effectRef idx="1">
            <a:schemeClr val="accent1"/>
          </a:effectRef>
          <a:fontRef idx="minor">
            <a:schemeClr val="lt1"/>
          </a:fontRef>
        </p:style>
        <p:txBody>
          <a:bodyPr>
            <a:normAutofit/>
          </a:bodyPr>
          <a:lstStyle/>
          <a:p>
            <a:pPr algn="ctr"/>
            <a:r>
              <a:rPr lang="en-IN" i="1" dirty="0">
                <a:solidFill>
                  <a:schemeClr val="bg1"/>
                </a:solidFill>
              </a:rPr>
              <a:t>The Importance of Hospitality</a:t>
            </a:r>
          </a:p>
        </p:txBody>
      </p:sp>
      <p:sp>
        <p:nvSpPr>
          <p:cNvPr id="4" name="Content Placeholder 3"/>
          <p:cNvSpPr>
            <a:spLocks noGrp="1"/>
          </p:cNvSpPr>
          <p:nvPr>
            <p:ph sz="half" idx="2"/>
          </p:nvPr>
        </p:nvSpPr>
        <p:spPr>
          <a:xfrm>
            <a:off x="0" y="4582510"/>
            <a:ext cx="12191999" cy="2275490"/>
          </a:xfrm>
        </p:spPr>
        <p:style>
          <a:lnRef idx="3">
            <a:schemeClr val="lt1"/>
          </a:lnRef>
          <a:fillRef idx="1">
            <a:schemeClr val="accent6"/>
          </a:fillRef>
          <a:effectRef idx="1">
            <a:schemeClr val="accent6"/>
          </a:effectRef>
          <a:fontRef idx="minor">
            <a:schemeClr val="lt1"/>
          </a:fontRef>
        </p:style>
        <p:txBody>
          <a:bodyPr>
            <a:normAutofit/>
          </a:bodyPr>
          <a:lstStyle/>
          <a:p>
            <a:pPr algn="l">
              <a:buFont typeface="Arial" panose="020B0604020202020204" pitchFamily="34" charset="0"/>
              <a:buChar char="•"/>
            </a:pPr>
            <a:r>
              <a:rPr lang="en-GB" b="0" i="0" dirty="0">
                <a:solidFill>
                  <a:schemeClr val="bg1"/>
                </a:solidFill>
                <a:effectLst/>
                <a:latin typeface="Söhne"/>
              </a:rPr>
              <a:t>Hospitality is pivotal in the lodge industry, establishing a welcoming environment and building guest loyalty through emotional connections (Kotler, 2022).</a:t>
            </a:r>
          </a:p>
          <a:p>
            <a:pPr algn="l">
              <a:buFont typeface="Arial" panose="020B0604020202020204" pitchFamily="34" charset="0"/>
              <a:buChar char="•"/>
            </a:pPr>
            <a:r>
              <a:rPr lang="en-GB" b="0" i="0" dirty="0">
                <a:solidFill>
                  <a:schemeClr val="bg1"/>
                </a:solidFill>
                <a:effectLst/>
                <a:latin typeface="Söhne"/>
              </a:rPr>
              <a:t>Exceptional service not only meets but exceeds guest expectations, creating lasting impressions that result in loyalty, positive reviews, and recommendations.</a:t>
            </a:r>
          </a:p>
          <a:p>
            <a:endParaRPr lang="en-IN" dirty="0"/>
          </a:p>
        </p:txBody>
      </p:sp>
      <p:pic>
        <p:nvPicPr>
          <p:cNvPr id="5122" name="Picture 2" descr="The Importance of Hospitality - Contentment Questing"/>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 y="1"/>
            <a:ext cx="7109924" cy="45825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7683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149290"/>
            <a:ext cx="9905998" cy="802433"/>
          </a:xfrm>
          <a:solidFill>
            <a:schemeClr val="tx2">
              <a:lumMod val="50000"/>
            </a:schemeClr>
          </a:solidFill>
        </p:spPr>
        <p:style>
          <a:lnRef idx="3">
            <a:schemeClr val="lt1"/>
          </a:lnRef>
          <a:fillRef idx="1">
            <a:schemeClr val="accent3"/>
          </a:fillRef>
          <a:effectRef idx="1">
            <a:schemeClr val="accent3"/>
          </a:effectRef>
          <a:fontRef idx="minor">
            <a:schemeClr val="lt1"/>
          </a:fontRef>
        </p:style>
        <p:txBody>
          <a:bodyPr/>
          <a:lstStyle/>
          <a:p>
            <a:pPr algn="ctr"/>
            <a:r>
              <a:rPr lang="en-IN" i="1" dirty="0"/>
              <a:t>Exceeding Guest Expectations at St. Regis</a:t>
            </a:r>
          </a:p>
        </p:txBody>
      </p:sp>
      <p:sp>
        <p:nvSpPr>
          <p:cNvPr id="3" name="Content Placeholder 2"/>
          <p:cNvSpPr>
            <a:spLocks noGrp="1"/>
          </p:cNvSpPr>
          <p:nvPr>
            <p:ph sz="half" idx="1"/>
          </p:nvPr>
        </p:nvSpPr>
        <p:spPr>
          <a:xfrm>
            <a:off x="354564" y="1250303"/>
            <a:ext cx="11648250" cy="2396788"/>
          </a:xfrm>
        </p:spPr>
        <p:style>
          <a:lnRef idx="1">
            <a:schemeClr val="accent1"/>
          </a:lnRef>
          <a:fillRef idx="2">
            <a:schemeClr val="accent1"/>
          </a:fillRef>
          <a:effectRef idx="1">
            <a:schemeClr val="accent1"/>
          </a:effectRef>
          <a:fontRef idx="minor">
            <a:schemeClr val="dk1"/>
          </a:fontRef>
        </p:style>
        <p:txBody>
          <a:bodyPr>
            <a:normAutofit/>
          </a:bodyPr>
          <a:lstStyle/>
          <a:p>
            <a:pPr algn="l">
              <a:buFont typeface="Arial" panose="020B0604020202020204" pitchFamily="34" charset="0"/>
              <a:buChar char="•"/>
            </a:pPr>
            <a:r>
              <a:rPr lang="en-GB" b="0" i="0" dirty="0">
                <a:solidFill>
                  <a:schemeClr val="bg1"/>
                </a:solidFill>
                <a:effectLst/>
                <a:latin typeface="Söhne"/>
              </a:rPr>
              <a:t>St. Regis enhances the visitor experience with personalized offerings, including the signature Butler Service attending to every guest's needs (St-Regis, 2023).</a:t>
            </a:r>
          </a:p>
          <a:p>
            <a:pPr algn="l">
              <a:buFont typeface="Arial" panose="020B0604020202020204" pitchFamily="34" charset="0"/>
              <a:buChar char="•"/>
            </a:pPr>
            <a:r>
              <a:rPr lang="en-GB" b="0" i="0" dirty="0">
                <a:solidFill>
                  <a:schemeClr val="bg1"/>
                </a:solidFill>
                <a:effectLst/>
                <a:latin typeface="Söhne"/>
              </a:rPr>
              <a:t>Attention to detail like nightly turndown, featuring handmade sweets and a bespoke nighttime atmosphere</a:t>
            </a:r>
            <a:endParaRPr lang="en-IN" dirty="0"/>
          </a:p>
        </p:txBody>
      </p:sp>
      <p:pic>
        <p:nvPicPr>
          <p:cNvPr id="6150" name="Picture 6" descr="THE ST. REGIS JAKARTA - Hotel Reviews, Photos, Rate Comparison - Tripadviso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891139" y="3051110"/>
            <a:ext cx="4534646" cy="380689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26" name="Picture 2" descr="Table 55">
            <a:extLst>
              <a:ext uri="{FF2B5EF4-FFF2-40B4-BE49-F238E27FC236}">
                <a16:creationId xmlns:a16="http://schemas.microsoft.com/office/drawing/2014/main" id="{9CA1E754-E46E-3552-00EB-AD2B8E82EC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6417" y="3647091"/>
            <a:ext cx="5847693" cy="291232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A1B69C4-1810-D95B-E3C5-1EDAA5E9265F}"/>
              </a:ext>
            </a:extLst>
          </p:cNvPr>
          <p:cNvSpPr txBox="1"/>
          <p:nvPr/>
        </p:nvSpPr>
        <p:spPr>
          <a:xfrm flipH="1">
            <a:off x="4583498" y="6488668"/>
            <a:ext cx="1842465" cy="369332"/>
          </a:xfrm>
          <a:prstGeom prst="rect">
            <a:avLst/>
          </a:prstGeom>
          <a:noFill/>
        </p:spPr>
        <p:txBody>
          <a:bodyPr wrap="square" rtlCol="0">
            <a:spAutoFit/>
          </a:bodyPr>
          <a:lstStyle/>
          <a:p>
            <a:r>
              <a:rPr lang="en-GB" dirty="0"/>
              <a:t>(St. Regis, 2023)</a:t>
            </a:r>
          </a:p>
        </p:txBody>
      </p:sp>
    </p:spTree>
    <p:extLst>
      <p:ext uri="{BB962C8B-B14F-4D97-AF65-F5344CB8AC3E}">
        <p14:creationId xmlns:p14="http://schemas.microsoft.com/office/powerpoint/2010/main" val="14780335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12" name="Group 11">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3" name="Group 12">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5"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6"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0"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1"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2"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3"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4"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5"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6"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7"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8"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39"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0"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1"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42"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3"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4"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5"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6"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7"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8"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49"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0"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1"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grpSp>
          <p:nvGrpSpPr>
            <p:cNvPr id="14" name="Group 13">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5"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0"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grpSp>
      </p:grpSp>
      <p:sp useBgFill="1">
        <p:nvSpPr>
          <p:cNvPr id="53" name="Rectangle 52">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55"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p:cNvSpPr>
            <a:spLocks noGrp="1"/>
          </p:cNvSpPr>
          <p:nvPr>
            <p:ph type="title"/>
          </p:nvPr>
        </p:nvSpPr>
        <p:spPr>
          <a:xfrm>
            <a:off x="1141413" y="618518"/>
            <a:ext cx="4459286" cy="1478570"/>
          </a:xfrm>
        </p:spPr>
        <p:style>
          <a:lnRef idx="1">
            <a:schemeClr val="accent5"/>
          </a:lnRef>
          <a:fillRef idx="2">
            <a:schemeClr val="accent5"/>
          </a:fillRef>
          <a:effectRef idx="1">
            <a:schemeClr val="accent5"/>
          </a:effectRef>
          <a:fontRef idx="minor">
            <a:schemeClr val="dk1"/>
          </a:fontRef>
        </p:style>
        <p:txBody>
          <a:bodyPr vert="horz" lIns="91440" tIns="45720" rIns="91440" bIns="45720" rtlCol="0" anchor="ctr">
            <a:normAutofit/>
          </a:bodyPr>
          <a:lstStyle/>
          <a:p>
            <a:r>
              <a:rPr lang="en-US" sz="3200" b="1" i="1" dirty="0">
                <a:solidFill>
                  <a:schemeClr val="bg1"/>
                </a:solidFill>
                <a:latin typeface="+mj-lt"/>
                <a:ea typeface="+mj-ea"/>
                <a:cs typeface="+mj-cs"/>
              </a:rPr>
              <a:t>St. Regis and Customer Satisfaction</a:t>
            </a:r>
          </a:p>
        </p:txBody>
      </p:sp>
      <p:sp>
        <p:nvSpPr>
          <p:cNvPr id="3" name="Content Placeholder 2"/>
          <p:cNvSpPr>
            <a:spLocks noGrp="1"/>
          </p:cNvSpPr>
          <p:nvPr>
            <p:ph sz="half" idx="1"/>
          </p:nvPr>
        </p:nvSpPr>
        <p:spPr>
          <a:xfrm>
            <a:off x="1141412" y="2249487"/>
            <a:ext cx="4459287" cy="3965046"/>
          </a:xfrm>
        </p:spPr>
        <p:style>
          <a:lnRef idx="1">
            <a:schemeClr val="accent1"/>
          </a:lnRef>
          <a:fillRef idx="2">
            <a:schemeClr val="accent1"/>
          </a:fillRef>
          <a:effectRef idx="1">
            <a:schemeClr val="accent1"/>
          </a:effectRef>
          <a:fontRef idx="minor">
            <a:schemeClr val="dk1"/>
          </a:fontRef>
        </p:style>
        <p:txBody>
          <a:bodyPr vert="horz" lIns="91440" tIns="45720" rIns="91440" bIns="45720" rtlCol="0">
            <a:normAutofit/>
          </a:bodyPr>
          <a:lstStyle/>
          <a:p>
            <a:pPr>
              <a:lnSpc>
                <a:spcPct val="110000"/>
              </a:lnSpc>
            </a:pPr>
            <a:r>
              <a:rPr lang="en-US" sz="2000" dirty="0">
                <a:solidFill>
                  <a:schemeClr val="bg1"/>
                </a:solidFill>
              </a:rPr>
              <a:t>St. Regis uses visitor pleasure surveys, post-stay emails, and online reviews to gather customer feedback and address concerns promptly.</a:t>
            </a:r>
          </a:p>
          <a:p>
            <a:pPr>
              <a:lnSpc>
                <a:spcPct val="110000"/>
              </a:lnSpc>
            </a:pPr>
            <a:r>
              <a:rPr lang="en-US" sz="2000" dirty="0">
                <a:solidFill>
                  <a:schemeClr val="bg1"/>
                </a:solidFill>
              </a:rPr>
              <a:t>Focusing on continuous improvement, St. Regis employs rigorous staff training, promotes a proactive problem-solving culture, and invests in regular asset upgrades and hotel innovations to meet evolving guest expectations (</a:t>
            </a:r>
            <a:r>
              <a:rPr lang="en-US" sz="2000" dirty="0" err="1">
                <a:solidFill>
                  <a:schemeClr val="bg1"/>
                </a:solidFill>
              </a:rPr>
              <a:t>Razli</a:t>
            </a:r>
            <a:r>
              <a:rPr lang="en-US" sz="2000" dirty="0">
                <a:solidFill>
                  <a:schemeClr val="bg1"/>
                </a:solidFill>
              </a:rPr>
              <a:t>, et al., 2022).</a:t>
            </a:r>
          </a:p>
        </p:txBody>
      </p:sp>
      <p:pic>
        <p:nvPicPr>
          <p:cNvPr id="5" name="Content Placeholder 4" descr="A diagram of a crm strategy&#10;&#10;Description automatically generated">
            <a:extLst>
              <a:ext uri="{FF2B5EF4-FFF2-40B4-BE49-F238E27FC236}">
                <a16:creationId xmlns:a16="http://schemas.microsoft.com/office/drawing/2014/main" id="{AD62180A-746B-F7DC-863C-9E1A6BF27ACB}"/>
              </a:ext>
            </a:extLst>
          </p:cNvPr>
          <p:cNvPicPr>
            <a:picLocks noGrp="1" noChangeAspect="1"/>
          </p:cNvPicPr>
          <p:nvPr>
            <p:ph sz="half" idx="2"/>
          </p:nvPr>
        </p:nvPicPr>
        <p:blipFill>
          <a:blip r:embed="rId5"/>
          <a:stretch>
            <a:fillRect/>
          </a:stretch>
        </p:blipFill>
        <p:spPr>
          <a:xfrm>
            <a:off x="6096000" y="688386"/>
            <a:ext cx="5456279" cy="545627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57" name="Group 56">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58"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59"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0"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1"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2"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3"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4"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5"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6"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7"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8"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9"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70"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1"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2"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3"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4"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75"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6"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7"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8"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79"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0"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1"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2"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3"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84"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sp>
        <p:nvSpPr>
          <p:cNvPr id="6" name="TextBox 5">
            <a:extLst>
              <a:ext uri="{FF2B5EF4-FFF2-40B4-BE49-F238E27FC236}">
                <a16:creationId xmlns:a16="http://schemas.microsoft.com/office/drawing/2014/main" id="{BF2E5D52-CF5C-531E-4AB5-7838B7822920}"/>
              </a:ext>
            </a:extLst>
          </p:cNvPr>
          <p:cNvSpPr txBox="1"/>
          <p:nvPr/>
        </p:nvSpPr>
        <p:spPr>
          <a:xfrm>
            <a:off x="9848193" y="6369051"/>
            <a:ext cx="1592916" cy="369332"/>
          </a:xfrm>
          <a:prstGeom prst="rect">
            <a:avLst/>
          </a:prstGeom>
          <a:noFill/>
        </p:spPr>
        <p:txBody>
          <a:bodyPr wrap="square" rtlCol="0">
            <a:spAutoFit/>
          </a:bodyPr>
          <a:lstStyle/>
          <a:p>
            <a:r>
              <a:rPr lang="en-GB" dirty="0"/>
              <a:t>(Prezi,2023)</a:t>
            </a:r>
          </a:p>
        </p:txBody>
      </p:sp>
    </p:spTree>
    <p:extLst>
      <p:ext uri="{BB962C8B-B14F-4D97-AF65-F5344CB8AC3E}">
        <p14:creationId xmlns:p14="http://schemas.microsoft.com/office/powerpoint/2010/main" val="21581978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7559"/>
            <a:ext cx="10524931" cy="1436914"/>
          </a:xfrm>
          <a:solidFill>
            <a:schemeClr val="accent5">
              <a:lumMod val="75000"/>
            </a:schemeClr>
          </a:solidFill>
        </p:spPr>
        <p:style>
          <a:lnRef idx="2">
            <a:schemeClr val="accent2">
              <a:shade val="50000"/>
            </a:schemeClr>
          </a:lnRef>
          <a:fillRef idx="1">
            <a:schemeClr val="accent2"/>
          </a:fillRef>
          <a:effectRef idx="0">
            <a:schemeClr val="accent2"/>
          </a:effectRef>
          <a:fontRef idx="minor">
            <a:schemeClr val="lt1"/>
          </a:fontRef>
        </p:style>
        <p:txBody>
          <a:bodyPr/>
          <a:lstStyle/>
          <a:p>
            <a:pPr algn="ctr"/>
            <a:r>
              <a:rPr lang="en-IN" i="1" dirty="0"/>
              <a:t>St. Regis and Loyalty Programs</a:t>
            </a:r>
          </a:p>
        </p:txBody>
      </p:sp>
      <p:sp>
        <p:nvSpPr>
          <p:cNvPr id="3" name="Content Placeholder 2"/>
          <p:cNvSpPr>
            <a:spLocks noGrp="1"/>
          </p:cNvSpPr>
          <p:nvPr>
            <p:ph sz="half" idx="1"/>
          </p:nvPr>
        </p:nvSpPr>
        <p:spPr>
          <a:xfrm>
            <a:off x="2276669" y="2081048"/>
            <a:ext cx="5227717" cy="3993930"/>
          </a:xfrm>
          <a:solidFill>
            <a:schemeClr val="tx2">
              <a:lumMod val="50000"/>
            </a:schemeClr>
          </a:solidFill>
        </p:spPr>
        <p:style>
          <a:lnRef idx="0">
            <a:schemeClr val="accent3"/>
          </a:lnRef>
          <a:fillRef idx="3">
            <a:schemeClr val="accent3"/>
          </a:fillRef>
          <a:effectRef idx="3">
            <a:schemeClr val="accent3"/>
          </a:effectRef>
          <a:fontRef idx="minor">
            <a:schemeClr val="lt1"/>
          </a:fontRef>
        </p:style>
        <p:txBody>
          <a:bodyPr>
            <a:normAutofit/>
          </a:bodyPr>
          <a:lstStyle/>
          <a:p>
            <a:pPr marL="0" indent="0">
              <a:buNone/>
            </a:pPr>
            <a:r>
              <a:rPr lang="en-GB" b="0" i="0" dirty="0">
                <a:solidFill>
                  <a:schemeClr val="bg1"/>
                </a:solidFill>
                <a:effectLst/>
                <a:latin typeface="Söhne"/>
              </a:rPr>
              <a:t>St. Regis provides the Marriott Bonvoy loyalty program, offering returning guests exclusive benefits like:</a:t>
            </a:r>
          </a:p>
          <a:p>
            <a:r>
              <a:rPr lang="en-GB" b="0" i="0" dirty="0">
                <a:solidFill>
                  <a:schemeClr val="bg1"/>
                </a:solidFill>
                <a:effectLst/>
                <a:latin typeface="Söhne"/>
              </a:rPr>
              <a:t> room enhancements</a:t>
            </a:r>
          </a:p>
          <a:p>
            <a:r>
              <a:rPr lang="en-GB" b="0" i="0" dirty="0">
                <a:solidFill>
                  <a:schemeClr val="bg1"/>
                </a:solidFill>
                <a:effectLst/>
                <a:latin typeface="Söhne"/>
              </a:rPr>
              <a:t> late checkout </a:t>
            </a:r>
          </a:p>
          <a:p>
            <a:r>
              <a:rPr lang="en-GB" b="0" i="0" dirty="0">
                <a:solidFill>
                  <a:schemeClr val="bg1"/>
                </a:solidFill>
                <a:effectLst/>
                <a:latin typeface="Söhne"/>
              </a:rPr>
              <a:t> redeemable points for free stays or other experiences (Marriott, 2023).</a:t>
            </a:r>
            <a:endParaRPr lang="en-IN" dirty="0">
              <a:solidFill>
                <a:schemeClr val="bg1"/>
              </a:solidFill>
            </a:endParaRPr>
          </a:p>
        </p:txBody>
      </p:sp>
      <p:pic>
        <p:nvPicPr>
          <p:cNvPr id="2050" name="Picture 2" descr="Marriott Bonvoy® American Express® Card for UK residents">
            <a:extLst>
              <a:ext uri="{FF2B5EF4-FFF2-40B4-BE49-F238E27FC236}">
                <a16:creationId xmlns:a16="http://schemas.microsoft.com/office/drawing/2014/main" id="{45CF8645-509B-53C6-642B-E08A906632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8267" y="2187631"/>
            <a:ext cx="3714750" cy="23145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A378349-6612-DB2F-8D7A-442C9675F193}"/>
              </a:ext>
            </a:extLst>
          </p:cNvPr>
          <p:cNvSpPr txBox="1"/>
          <p:nvPr/>
        </p:nvSpPr>
        <p:spPr>
          <a:xfrm>
            <a:off x="8807669" y="4845268"/>
            <a:ext cx="2722179" cy="369332"/>
          </a:xfrm>
          <a:prstGeom prst="rect">
            <a:avLst/>
          </a:prstGeom>
          <a:noFill/>
        </p:spPr>
        <p:txBody>
          <a:bodyPr wrap="square" rtlCol="0">
            <a:spAutoFit/>
          </a:bodyPr>
          <a:lstStyle/>
          <a:p>
            <a:r>
              <a:rPr lang="en-GB" dirty="0"/>
              <a:t>(Marriott, 2023)</a:t>
            </a:r>
          </a:p>
        </p:txBody>
      </p:sp>
    </p:spTree>
    <p:extLst>
      <p:ext uri="{BB962C8B-B14F-4D97-AF65-F5344CB8AC3E}">
        <p14:creationId xmlns:p14="http://schemas.microsoft.com/office/powerpoint/2010/main" val="26182067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0930" y="165592"/>
            <a:ext cx="9666479" cy="1380932"/>
          </a:xfrm>
          <a:solidFill>
            <a:schemeClr val="tx2">
              <a:lumMod val="50000"/>
            </a:schemeClr>
          </a:solidFill>
        </p:spPr>
        <p:style>
          <a:lnRef idx="1">
            <a:schemeClr val="accent2"/>
          </a:lnRef>
          <a:fillRef idx="2">
            <a:schemeClr val="accent2"/>
          </a:fillRef>
          <a:effectRef idx="1">
            <a:schemeClr val="accent2"/>
          </a:effectRef>
          <a:fontRef idx="minor">
            <a:schemeClr val="dk1"/>
          </a:fontRef>
        </p:style>
        <p:txBody>
          <a:bodyPr>
            <a:normAutofit fontScale="90000"/>
          </a:bodyPr>
          <a:lstStyle/>
          <a:p>
            <a:pPr algn="ctr"/>
            <a:br>
              <a:rPr lang="en-IN" b="1" dirty="0"/>
            </a:br>
            <a:r>
              <a:rPr lang="en-IN" sz="4400" b="1" i="1" dirty="0"/>
              <a:t>Conclusion</a:t>
            </a:r>
            <a:r>
              <a:rPr lang="en-IN" sz="4400" b="1" dirty="0"/>
              <a:t> </a:t>
            </a:r>
            <a:br>
              <a:rPr lang="en-IN" sz="4400" b="1" dirty="0"/>
            </a:br>
            <a:endParaRPr lang="en-IN" sz="4400" dirty="0"/>
          </a:p>
        </p:txBody>
      </p:sp>
      <p:sp>
        <p:nvSpPr>
          <p:cNvPr id="5" name="Content Placeholder 4"/>
          <p:cNvSpPr>
            <a:spLocks noGrp="1"/>
          </p:cNvSpPr>
          <p:nvPr>
            <p:ph idx="1"/>
          </p:nvPr>
        </p:nvSpPr>
        <p:spPr>
          <a:xfrm>
            <a:off x="1141412" y="1754155"/>
            <a:ext cx="10297919" cy="3585100"/>
          </a:xfrm>
          <a:solidFill>
            <a:schemeClr val="accent5">
              <a:lumMod val="75000"/>
            </a:schemeClr>
          </a:solidFill>
        </p:spPr>
        <p:style>
          <a:lnRef idx="2">
            <a:schemeClr val="accent4">
              <a:shade val="50000"/>
            </a:schemeClr>
          </a:lnRef>
          <a:fillRef idx="1">
            <a:schemeClr val="accent4"/>
          </a:fillRef>
          <a:effectRef idx="0">
            <a:schemeClr val="accent4"/>
          </a:effectRef>
          <a:fontRef idx="minor">
            <a:schemeClr val="lt1"/>
          </a:fontRef>
        </p:style>
        <p:txBody>
          <a:bodyPr>
            <a:normAutofit/>
          </a:bodyPr>
          <a:lstStyle/>
          <a:p>
            <a:r>
              <a:rPr lang="en-GB" dirty="0">
                <a:solidFill>
                  <a:schemeClr val="bg1"/>
                </a:solidFill>
              </a:rPr>
              <a:t>St. Regis Hotel excels in luxury and hospitality, exceeding guest expectations through personalized offerings and meticulous attention to detail.</a:t>
            </a:r>
          </a:p>
          <a:p>
            <a:r>
              <a:rPr lang="en-GB" dirty="0">
                <a:solidFill>
                  <a:schemeClr val="bg1"/>
                </a:solidFill>
              </a:rPr>
              <a:t>The commitment to customer satisfaction and proactive improvement strategies underscores its dedication to excellence.</a:t>
            </a:r>
          </a:p>
          <a:p>
            <a:r>
              <a:rPr lang="en-GB" dirty="0">
                <a:solidFill>
                  <a:schemeClr val="bg1"/>
                </a:solidFill>
              </a:rPr>
              <a:t>Loyalty programs and personalized recognition foster strong bonds with returning guests, solidifying its status as a premier destination for luxury hospitality.</a:t>
            </a:r>
            <a:endParaRPr lang="en-IN" dirty="0">
              <a:solidFill>
                <a:schemeClr val="bg1"/>
              </a:solidFill>
            </a:endParaRPr>
          </a:p>
        </p:txBody>
      </p:sp>
    </p:spTree>
    <p:extLst>
      <p:ext uri="{BB962C8B-B14F-4D97-AF65-F5344CB8AC3E}">
        <p14:creationId xmlns:p14="http://schemas.microsoft.com/office/powerpoint/2010/main" val="37134259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60020"/>
            <a:ext cx="9905998" cy="685800"/>
          </a:xfrm>
        </p:spPr>
        <p:txBody>
          <a:bodyPr>
            <a:normAutofit fontScale="90000"/>
          </a:bodyPr>
          <a:lstStyle/>
          <a:p>
            <a:pPr algn="ctr"/>
            <a:br>
              <a:rPr lang="en-GB" dirty="0"/>
            </a:br>
            <a:r>
              <a:rPr lang="en-GB" dirty="0"/>
              <a:t> </a:t>
            </a:r>
            <a:br>
              <a:rPr lang="en-IN" dirty="0"/>
            </a:br>
            <a:r>
              <a:rPr lang="en-GB" b="1" i="1" dirty="0">
                <a:solidFill>
                  <a:schemeClr val="bg1"/>
                </a:solidFill>
              </a:rPr>
              <a:t>References</a:t>
            </a:r>
            <a:endParaRPr lang="en-IN" b="1" i="1" dirty="0">
              <a:solidFill>
                <a:schemeClr val="bg1"/>
              </a:solidFill>
            </a:endParaRPr>
          </a:p>
        </p:txBody>
      </p:sp>
      <p:sp>
        <p:nvSpPr>
          <p:cNvPr id="3" name="Content Placeholder 2"/>
          <p:cNvSpPr>
            <a:spLocks noGrp="1"/>
          </p:cNvSpPr>
          <p:nvPr>
            <p:ph idx="1"/>
          </p:nvPr>
        </p:nvSpPr>
        <p:spPr>
          <a:xfrm>
            <a:off x="297180" y="1280160"/>
            <a:ext cx="11658600" cy="5280660"/>
          </a:xfrm>
        </p:spPr>
        <p:txBody>
          <a:bodyPr>
            <a:normAutofit fontScale="62500" lnSpcReduction="20000"/>
          </a:bodyPr>
          <a:lstStyle/>
          <a:p>
            <a:pPr marL="457200" indent="-457200">
              <a:buFont typeface="+mj-lt"/>
              <a:buAutoNum type="arabicPeriod"/>
            </a:pPr>
            <a:r>
              <a:rPr lang="en-GB" dirty="0" err="1"/>
              <a:t>Arthini</a:t>
            </a:r>
            <a:r>
              <a:rPr lang="en-GB" dirty="0"/>
              <a:t>, N.N.S., </a:t>
            </a:r>
            <a:r>
              <a:rPr lang="en-GB" dirty="0" err="1"/>
              <a:t>Dewi</a:t>
            </a:r>
            <a:r>
              <a:rPr lang="en-GB" dirty="0"/>
              <a:t>, N.K.W.K. and </a:t>
            </a:r>
            <a:r>
              <a:rPr lang="en-GB" dirty="0" err="1"/>
              <a:t>Sekarti</a:t>
            </a:r>
            <a:r>
              <a:rPr lang="en-GB" dirty="0"/>
              <a:t>, N.K. (2022) </a:t>
            </a:r>
            <a:r>
              <a:rPr lang="en-GB" dirty="0" err="1"/>
              <a:t>Preferensi</a:t>
            </a:r>
            <a:r>
              <a:rPr lang="en-GB" dirty="0"/>
              <a:t> </a:t>
            </a:r>
            <a:r>
              <a:rPr lang="en-GB" dirty="0" err="1"/>
              <a:t>wisatawan</a:t>
            </a:r>
            <a:r>
              <a:rPr lang="en-GB" dirty="0"/>
              <a:t> </a:t>
            </a:r>
            <a:r>
              <a:rPr lang="en-GB" dirty="0" err="1"/>
              <a:t>terhadap</a:t>
            </a:r>
            <a:r>
              <a:rPr lang="en-GB" dirty="0"/>
              <a:t> butler service signature di The ST. Regis Bali Resort. </a:t>
            </a:r>
            <a:r>
              <a:rPr lang="en-GB" i="1" dirty="0"/>
              <a:t>Journal of Hospitality Accommodation Management (JHAM)</a:t>
            </a:r>
            <a:r>
              <a:rPr lang="en-GB" dirty="0"/>
              <a:t>, </a:t>
            </a:r>
            <a:r>
              <a:rPr lang="en-GB" i="1" dirty="0"/>
              <a:t>1</a:t>
            </a:r>
            <a:r>
              <a:rPr lang="en-GB" dirty="0"/>
              <a:t>(2), pp.112-123.</a:t>
            </a:r>
            <a:endParaRPr lang="en-IN" dirty="0"/>
          </a:p>
          <a:p>
            <a:pPr marL="457200" indent="-457200">
              <a:buFont typeface="+mj-lt"/>
              <a:buAutoNum type="arabicPeriod"/>
            </a:pPr>
            <a:r>
              <a:rPr lang="en-GB" dirty="0"/>
              <a:t>Kotler, P. (2022) </a:t>
            </a:r>
            <a:r>
              <a:rPr lang="en-GB" i="1" dirty="0"/>
              <a:t>Marketing for hospitality and tourism</a:t>
            </a:r>
            <a:r>
              <a:rPr lang="en-GB" dirty="0"/>
              <a:t>. UK.: Pearson Education Limited.</a:t>
            </a:r>
            <a:endParaRPr lang="en-IN" dirty="0"/>
          </a:p>
          <a:p>
            <a:pPr marL="457200" indent="-457200">
              <a:buFont typeface="+mj-lt"/>
              <a:buAutoNum type="arabicPeriod"/>
            </a:pPr>
            <a:r>
              <a:rPr lang="en-IN" dirty="0"/>
              <a:t>Marriott. (2023) Loyalty Program Terms &amp; Conditions. [Online]. Available at: https://www.marriott.com/loyalty/terms/default.mi [Accessed on: 2</a:t>
            </a:r>
            <a:r>
              <a:rPr lang="en-IN" baseline="30000" dirty="0"/>
              <a:t>nd</a:t>
            </a:r>
            <a:r>
              <a:rPr lang="en-IN" dirty="0"/>
              <a:t> October].</a:t>
            </a:r>
          </a:p>
          <a:p>
            <a:pPr marL="457200" indent="-457200">
              <a:buFont typeface="+mj-lt"/>
              <a:buAutoNum type="arabicPeriod"/>
            </a:pPr>
            <a:r>
              <a:rPr lang="en-IN" dirty="0"/>
              <a:t>Marriott. (2023). The St. Regis New York, an iconic luxury Manhattan﻿ hotel. [Online]. Available at: https://www.marriott.com/en-us/hotels/nycxr-the-st-regis-new-york/overview/ [Accessed on 12</a:t>
            </a:r>
            <a:r>
              <a:rPr lang="en-IN" baseline="30000" dirty="0"/>
              <a:t>th</a:t>
            </a:r>
            <a:r>
              <a:rPr lang="en-IN" dirty="0"/>
              <a:t> of October].</a:t>
            </a:r>
          </a:p>
          <a:p>
            <a:pPr marL="457200" indent="-457200">
              <a:buFont typeface="+mj-lt"/>
              <a:buAutoNum type="arabicPeriod"/>
            </a:pPr>
            <a:r>
              <a:rPr lang="en-GB" dirty="0"/>
              <a:t>Razli, I.A., Ismail, M.N.I., Shah, S.D.H.S.A. and Ismail, H. (2022) AN ETNOGRAPHY EXAMINATION OF TRIPADVISOR REVIEWS: A CASE STUDY OF THE ST REGIS HOTEL KUALA LUMPUR. </a:t>
            </a:r>
            <a:r>
              <a:rPr lang="en-GB" i="1" dirty="0"/>
              <a:t>BIMP-EAGA Journal for Sustainable Tourism Development</a:t>
            </a:r>
            <a:r>
              <a:rPr lang="en-GB" dirty="0"/>
              <a:t>, </a:t>
            </a:r>
            <a:r>
              <a:rPr lang="en-GB" i="1" dirty="0"/>
              <a:t>11</a:t>
            </a:r>
            <a:r>
              <a:rPr lang="en-GB" dirty="0"/>
              <a:t>(1), pp.69-84.</a:t>
            </a:r>
            <a:endParaRPr lang="en-IN" dirty="0"/>
          </a:p>
          <a:p>
            <a:pPr marL="457200" indent="-457200">
              <a:buFont typeface="+mj-lt"/>
              <a:buAutoNum type="arabicPeriod"/>
            </a:pPr>
            <a:r>
              <a:rPr lang="en-IN" dirty="0"/>
              <a:t>St- Regis (2023). St. Regis Butler Service. [Online]. Available at: https://st-regis.marriott.com/culture/butler-service/ [Accessed on: 2</a:t>
            </a:r>
            <a:r>
              <a:rPr lang="en-IN" baseline="30000" dirty="0"/>
              <a:t>nd</a:t>
            </a:r>
            <a:r>
              <a:rPr lang="en-IN" dirty="0"/>
              <a:t> October].</a:t>
            </a:r>
          </a:p>
          <a:p>
            <a:pPr marL="457200" indent="-457200">
              <a:buFont typeface="+mj-lt"/>
              <a:buAutoNum type="arabicPeriod"/>
            </a:pPr>
            <a:r>
              <a:rPr lang="en-IN" dirty="0"/>
              <a:t>St- Regis. (2023). About. [Online]. Available at: https://st-regis.marriott.com/ [Accessed on: 2</a:t>
            </a:r>
            <a:r>
              <a:rPr lang="en-IN" baseline="30000" dirty="0"/>
              <a:t>nd</a:t>
            </a:r>
            <a:r>
              <a:rPr lang="en-IN" dirty="0"/>
              <a:t> October].</a:t>
            </a:r>
          </a:p>
          <a:p>
            <a:pPr marL="457200" indent="-457200">
              <a:buFont typeface="+mj-lt"/>
              <a:buAutoNum type="arabicPeriod"/>
            </a:pPr>
            <a:r>
              <a:rPr lang="en-IN" dirty="0"/>
              <a:t>Statista. (2023) Revenue of the United States hotel industry from 2001 to 2018. [Online]. Available at: https://www.statista.com/statistics/245841/total-revenue-of-the-us-hotel-industry/#:~:text=This%20statistic%20shows%20the%20revenue,reached%20218%20billion%20U.S.%20dollars.  [Accessed on: 2</a:t>
            </a:r>
            <a:r>
              <a:rPr lang="en-IN" baseline="30000" dirty="0"/>
              <a:t>nd</a:t>
            </a:r>
            <a:r>
              <a:rPr lang="en-IN" dirty="0"/>
              <a:t> October].</a:t>
            </a:r>
          </a:p>
          <a:p>
            <a:pPr marL="457200" indent="-457200">
              <a:buFont typeface="+mj-lt"/>
              <a:buAutoNum type="arabicPeriod"/>
            </a:pPr>
            <a:r>
              <a:rPr lang="en-IN" dirty="0"/>
              <a:t>The Luxury Travel Expert. (2023). Top 10 best St Regis Hotels &amp; Resorts in the world [Online]. Available at: https://theluxurytravelexpert.com/2022/12/19/top-10-best-st-regis-hotels-resorts/ Accessed on: 2</a:t>
            </a:r>
            <a:r>
              <a:rPr lang="en-IN" baseline="30000" dirty="0"/>
              <a:t>nd</a:t>
            </a:r>
            <a:r>
              <a:rPr lang="en-IN" dirty="0"/>
              <a:t> October].</a:t>
            </a:r>
          </a:p>
          <a:p>
            <a:endParaRPr lang="en-IN" dirty="0"/>
          </a:p>
        </p:txBody>
      </p:sp>
    </p:spTree>
    <p:extLst>
      <p:ext uri="{BB962C8B-B14F-4D97-AF65-F5344CB8AC3E}">
        <p14:creationId xmlns:p14="http://schemas.microsoft.com/office/powerpoint/2010/main" val="40719487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291</TotalTime>
  <Words>2053</Words>
  <Application>Microsoft Office PowerPoint</Application>
  <PresentationFormat>Widescreen</PresentationFormat>
  <Paragraphs>86</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Söhne</vt:lpstr>
      <vt:lpstr>Tw Cen MT</vt:lpstr>
      <vt:lpstr>Wingdings</vt:lpstr>
      <vt:lpstr>Circuit</vt:lpstr>
      <vt:lpstr>             The Role And Importance Of Quality Service, Hospitality, And Guest Services Within The Hotel Industry </vt:lpstr>
      <vt:lpstr>Table of Contents</vt:lpstr>
      <vt:lpstr>Introduction to St. Regis Hotel</vt:lpstr>
      <vt:lpstr> Main Consumers of St. Regis Hotel </vt:lpstr>
      <vt:lpstr> Guest Services and Facilities  </vt:lpstr>
      <vt:lpstr>Guest Services and Facilities at St. Regis (Nature and Scope)</vt:lpstr>
      <vt:lpstr>The Importance of Hospitality</vt:lpstr>
      <vt:lpstr>Exceeding Guest Expectations at St. Regis</vt:lpstr>
      <vt:lpstr>St. Regis and Customer Satisfaction</vt:lpstr>
      <vt:lpstr>St. Regis and Loyalty Programs</vt:lpstr>
      <vt:lpstr> Conclusion  </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Alma Vida</cp:lastModifiedBy>
  <cp:revision>44</cp:revision>
  <dcterms:created xsi:type="dcterms:W3CDTF">2023-10-02T16:38:06Z</dcterms:created>
  <dcterms:modified xsi:type="dcterms:W3CDTF">2023-10-16T10:34:03Z</dcterms:modified>
</cp:coreProperties>
</file>