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42300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897802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2839517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223624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A53225-5740-46B1-8CE2-5A562F3B542E}"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073134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84298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A53225-5740-46B1-8CE2-5A562F3B542E}"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39951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64427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18903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672102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4518065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35789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A53225-5740-46B1-8CE2-5A562F3B542E}"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767657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464517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A53225-5740-46B1-8CE2-5A562F3B542E}"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4105614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3604319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53225-5740-46B1-8CE2-5A562F3B542E}"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35B562-1981-4DF0-A16F-C50FD86A0C79}" type="slidenum">
              <a:rPr lang="en-GB" smtClean="0"/>
              <a:t>‹#›</a:t>
            </a:fld>
            <a:endParaRPr lang="en-GB"/>
          </a:p>
        </p:txBody>
      </p:sp>
    </p:spTree>
    <p:extLst>
      <p:ext uri="{BB962C8B-B14F-4D97-AF65-F5344CB8AC3E}">
        <p14:creationId xmlns:p14="http://schemas.microsoft.com/office/powerpoint/2010/main" val="1634487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9A53225-5740-46B1-8CE2-5A562F3B542E}" type="datetimeFigureOut">
              <a:rPr lang="en-GB" smtClean="0"/>
              <a:t>07/02/2023</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335B562-1981-4DF0-A16F-C50FD86A0C79}" type="slidenum">
              <a:rPr lang="en-GB" smtClean="0"/>
              <a:t>‹#›</a:t>
            </a:fld>
            <a:endParaRPr lang="en-GB"/>
          </a:p>
        </p:txBody>
      </p:sp>
    </p:spTree>
    <p:extLst>
      <p:ext uri="{BB962C8B-B14F-4D97-AF65-F5344CB8AC3E}">
        <p14:creationId xmlns:p14="http://schemas.microsoft.com/office/powerpoint/2010/main" val="3600327667"/>
      </p:ext>
    </p:extLst>
  </p:cSld>
  <p:clrMap bg1="dk1" tx1="lt1" bg2="dk2" tx2="lt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 id="2147483794" r:id="rId12"/>
    <p:sldLayoutId id="2147483795" r:id="rId13"/>
    <p:sldLayoutId id="2147483796" r:id="rId14"/>
    <p:sldLayoutId id="2147483797" r:id="rId15"/>
    <p:sldLayoutId id="2147483798" r:id="rId16"/>
    <p:sldLayoutId id="214748379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25641368"/><Relationship Id="rId3" Type="http://schemas.openxmlformats.org/officeDocument/2006/relationships/hyperlink" Target="#_Toc125641363"/><Relationship Id="rId7" Type="http://schemas.openxmlformats.org/officeDocument/2006/relationships/hyperlink" Target="#_Toc125641367"/><Relationship Id="rId2" Type="http://schemas.openxmlformats.org/officeDocument/2006/relationships/hyperlink" Target="#_Toc125641362"/><Relationship Id="rId1" Type="http://schemas.openxmlformats.org/officeDocument/2006/relationships/slideLayout" Target="../slideLayouts/slideLayout7.xml"/><Relationship Id="rId6" Type="http://schemas.openxmlformats.org/officeDocument/2006/relationships/hyperlink" Target="#_Toc125641366"/><Relationship Id="rId5" Type="http://schemas.openxmlformats.org/officeDocument/2006/relationships/hyperlink" Target="#_Toc125641365"/><Relationship Id="rId4" Type="http://schemas.openxmlformats.org/officeDocument/2006/relationships/hyperlink" Target="#_Toc125641364"/></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marketing91.com/marketing-mix-of-ritz-carlto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_Toc125641364"/><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_Toc125641365"/><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_Toc125641366"/><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linchikwok.net/" TargetMode="External"/><Relationship Id="rId2" Type="http://schemas.openxmlformats.org/officeDocument/2006/relationships/hyperlink" Target="#_Toc125641368"/><Relationship Id="rId1" Type="http://schemas.openxmlformats.org/officeDocument/2006/relationships/slideLayout" Target="../slideLayouts/slideLayout7.xml"/><Relationship Id="rId6" Type="http://schemas.openxmlformats.org/officeDocument/2006/relationships/hyperlink" Target="http://www.ritzcarlton.com/" TargetMode="External"/><Relationship Id="rId5" Type="http://schemas.openxmlformats.org/officeDocument/2006/relationships/hyperlink" Target="https://ritzcarlton.com/en/about/gold-standards" TargetMode="External"/><Relationship Id="rId4" Type="http://schemas.openxmlformats.org/officeDocument/2006/relationships/hyperlink" Target="https://www.comparably.com/brands/ritz-carlt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79860-A45F-EFF9-3AAF-314058C5FCA7}"/>
              </a:ext>
            </a:extLst>
          </p:cNvPr>
          <p:cNvSpPr>
            <a:spLocks noGrp="1"/>
          </p:cNvSpPr>
          <p:nvPr>
            <p:ph type="ctrTitle"/>
          </p:nvPr>
        </p:nvSpPr>
        <p:spPr>
          <a:xfrm>
            <a:off x="1524000" y="406401"/>
            <a:ext cx="9144000" cy="2151270"/>
          </a:xfrm>
        </p:spPr>
        <p:txBody>
          <a:bodyPr>
            <a:normAutofit/>
          </a:bodyPr>
          <a:lstStyle/>
          <a:p>
            <a:r>
              <a:rPr lang="en-GB" sz="3600" b="1" dirty="0">
                <a:effectLst/>
                <a:latin typeface="Arial" panose="020B0604020202020204" pitchFamily="34" charset="0"/>
                <a:ea typeface="Calibri" panose="020F0502020204030204" pitchFamily="34" charset="0"/>
              </a:rPr>
              <a:t>The role and importance of quality service, hospitality, and guest services within the hotel industry</a:t>
            </a:r>
            <a:r>
              <a:rPr lang="en-GB" sz="2800" b="1" dirty="0">
                <a:solidFill>
                  <a:srgbClr val="000000"/>
                </a:solidFill>
                <a:effectLst/>
                <a:latin typeface="Arial" panose="020B0604020202020204" pitchFamily="34" charset="0"/>
                <a:ea typeface="Calibri" panose="020F0502020204030204" pitchFamily="34" charset="0"/>
              </a:rPr>
              <a:t>.</a:t>
            </a:r>
            <a:endParaRPr lang="en-GB" sz="2800" dirty="0"/>
          </a:p>
        </p:txBody>
      </p:sp>
      <p:sp>
        <p:nvSpPr>
          <p:cNvPr id="3" name="Subtitle 2">
            <a:extLst>
              <a:ext uri="{FF2B5EF4-FFF2-40B4-BE49-F238E27FC236}">
                <a16:creationId xmlns:a16="http://schemas.microsoft.com/office/drawing/2014/main" id="{734E484B-5C2D-0081-9E90-DB6DD03CD79A}"/>
              </a:ext>
            </a:extLst>
          </p:cNvPr>
          <p:cNvSpPr>
            <a:spLocks noGrp="1"/>
          </p:cNvSpPr>
          <p:nvPr>
            <p:ph type="subTitle" idx="1"/>
          </p:nvPr>
        </p:nvSpPr>
        <p:spPr>
          <a:xfrm>
            <a:off x="649356" y="4758633"/>
            <a:ext cx="9144000" cy="1382643"/>
          </a:xfrm>
        </p:spPr>
        <p:txBody>
          <a:bodyPr>
            <a:normAutofit fontScale="92500" lnSpcReduction="10000"/>
          </a:bodyPr>
          <a:lstStyle/>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NAME: ANA-MARIA SAVULESCU</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STUDENT ID NO.:  2208665</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MODULE TITLE: Hospitality and Guest Services BMIH4003</a:t>
            </a:r>
          </a:p>
          <a:p>
            <a:pPr marL="285750" indent="-285750" algn="l">
              <a:buFont typeface="Wingdings" panose="05000000000000000000" pitchFamily="2" charset="2"/>
              <a:buChar char="v"/>
            </a:pPr>
            <a:r>
              <a:rPr lang="en-GB" sz="1400" b="1" dirty="0">
                <a:latin typeface="Arial" panose="020B0604020202020204" pitchFamily="34" charset="0"/>
                <a:cs typeface="Arial" panose="020B0604020202020204" pitchFamily="34" charset="0"/>
              </a:rPr>
              <a:t>LECTURER NAME:   LISA BASSLER</a:t>
            </a:r>
          </a:p>
        </p:txBody>
      </p:sp>
    </p:spTree>
    <p:extLst>
      <p:ext uri="{BB962C8B-B14F-4D97-AF65-F5344CB8AC3E}">
        <p14:creationId xmlns:p14="http://schemas.microsoft.com/office/powerpoint/2010/main" val="268405844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DE7EA5-8F0F-4271-0391-C2309EA69DF1}"/>
              </a:ext>
            </a:extLst>
          </p:cNvPr>
          <p:cNvSpPr>
            <a:spLocks noChangeArrowheads="1"/>
          </p:cNvSpPr>
          <p:nvPr/>
        </p:nvSpPr>
        <p:spPr bwMode="auto">
          <a:xfrm>
            <a:off x="2230434" y="1026864"/>
            <a:ext cx="7731131" cy="5427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000" b="1"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kumimoji="0" lang="en-GB" altLang="en-US" sz="20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TABLE OF CONTENTS: </a:t>
            </a:r>
          </a:p>
          <a:p>
            <a:pPr marR="0" lvl="0" algn="just" defTabSz="914400" rtl="0" eaLnBrk="0" fontAlgn="base" latinLnBrk="0" hangingPunct="0">
              <a:lnSpc>
                <a:spcPct val="100000"/>
              </a:lnSpc>
              <a:spcBef>
                <a:spcPct val="0"/>
              </a:spcBef>
              <a:spcAft>
                <a:spcPct val="0"/>
              </a:spcAft>
              <a:buClrTx/>
              <a:buSzTx/>
              <a:tabLst>
                <a:tab pos="5937250" algn="r"/>
              </a:tabLst>
            </a:pPr>
            <a:endParaRPr lang="en-GB" altLang="en-US" sz="2000" b="1" dirty="0">
              <a:solidFill>
                <a:srgbClr val="000000"/>
              </a:solidFill>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tab pos="5937250" algn="r"/>
              </a:tabLst>
            </a:pPr>
            <a:endParaRPr kumimoji="0" lang="en-GB" altLang="en-US" sz="2000" b="1" i="0" u="none" strike="noStrike" cap="none" normalizeH="0" baseline="0" dirty="0">
              <a:ln>
                <a:noFill/>
              </a:ln>
              <a:solidFill>
                <a:srgbClr val="000000"/>
              </a:solidFill>
              <a:effectLst/>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tab pos="5937250" algn="r"/>
              </a:tabLst>
            </a:pPr>
            <a:endParaRPr kumimoji="0" lang="en-GB" altLang="en-US" sz="2000" b="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lang="en-GB" altLang="en-US" u="sng" dirty="0">
                <a:solidFill>
                  <a:schemeClr val="tx1">
                    <a:lumMod val="85000"/>
                    <a:lumOff val="15000"/>
                  </a:schemeClr>
                </a:solidFill>
                <a:ea typeface="Calibri" panose="020F0502020204030204" pitchFamily="34" charset="0"/>
                <a:cs typeface="Arial" panose="020B0604020202020204" pitchFamily="34" charset="0"/>
              </a:rPr>
              <a:t>INTRODUCTION</a:t>
            </a:r>
            <a:endParaRPr lang="en-GB" altLang="en-US" u="sng"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Overview of the chosen hotel brand</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Hotel’s Brand main consumers</a:t>
            </a:r>
            <a:endParaRPr lang="en-GB" altLang="en-US" dirty="0">
              <a:solidFill>
                <a:schemeClr val="tx1">
                  <a:lumMod val="85000"/>
                  <a:lumOff val="15000"/>
                </a:schemeClr>
              </a:solidFill>
              <a:ea typeface="Calibri" panose="020F0502020204030204" pitchFamily="34" charset="0"/>
              <a:cs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Nature, scope and role of guest services and facilities which is provided to the guests by Ritz hotel</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Role and Function of guest services</a:t>
            </a:r>
            <a:endParaRPr lang="en-GB" altLang="en-US" dirty="0">
              <a:solidFill>
                <a:schemeClr val="tx1">
                  <a:lumMod val="85000"/>
                  <a:lumOff val="15000"/>
                </a:schemeClr>
              </a:solidFill>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Importance of hospitality and how hotels meet or exceed guest expectations</a:t>
            </a:r>
            <a:endParaRPr kumimoji="0" lang="en-GB" altLang="en-US" b="0" i="0" strike="noStrike" cap="none" normalizeH="0" baseline="0" dirty="0">
              <a:ln>
                <a:noFill/>
              </a:ln>
              <a:solidFill>
                <a:schemeClr val="tx1">
                  <a:lumMod val="85000"/>
                  <a:lumOff val="15000"/>
                </a:schemeClr>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CONCLUSION</a:t>
            </a:r>
            <a:endParaRPr kumimoji="0" lang="en-GB" altLang="en-US" b="0" i="0" strike="noStrike" cap="none" normalizeH="0" baseline="0" dirty="0">
              <a:ln>
                <a:noFill/>
              </a:ln>
              <a:solidFill>
                <a:schemeClr val="tx1">
                  <a:lumMod val="85000"/>
                  <a:lumOff val="15000"/>
                </a:schemeClr>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v"/>
              <a:tabLst>
                <a:tab pos="5937250" algn="r"/>
              </a:tabLst>
            </a:pPr>
            <a:r>
              <a:rPr kumimoji="0" lang="en-GB" altLang="en-US"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REFERENCES</a:t>
            </a:r>
            <a:endParaRPr kumimoji="0" lang="en-GB" altLang="en-US" b="0" i="0" strike="noStrike" cap="none" normalizeH="0" baseline="0" dirty="0">
              <a:ln>
                <a:noFill/>
              </a:ln>
              <a:solidFill>
                <a:schemeClr val="tx1">
                  <a:lumMod val="85000"/>
                  <a:lumOff val="15000"/>
                </a:schemeClr>
              </a:solidFill>
              <a:effectLst/>
              <a:latin typeface="Arial" panose="020B0604020202020204" pitchFamily="34" charset="0"/>
            </a:endParaRPr>
          </a:p>
        </p:txBody>
      </p:sp>
    </p:spTree>
    <p:extLst>
      <p:ext uri="{BB962C8B-B14F-4D97-AF65-F5344CB8AC3E}">
        <p14:creationId xmlns:p14="http://schemas.microsoft.com/office/powerpoint/2010/main" val="940819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58A89E-4B0F-46F2-7678-41B92CDF9A1D}"/>
              </a:ext>
            </a:extLst>
          </p:cNvPr>
          <p:cNvSpPr txBox="1"/>
          <p:nvPr/>
        </p:nvSpPr>
        <p:spPr>
          <a:xfrm>
            <a:off x="702365" y="1232452"/>
            <a:ext cx="5194852" cy="2535118"/>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Service quality is defined as the measurement of how a company is providing its services to its customers.</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rPr>
              <a:t>I</a:t>
            </a:r>
            <a:r>
              <a:rPr lang="en-GB" sz="1800" dirty="0">
                <a:effectLst/>
                <a:latin typeface="Arial" panose="020B0604020202020204" pitchFamily="34" charset="0"/>
                <a:ea typeface="Calibri" panose="020F0502020204030204" pitchFamily="34" charset="0"/>
              </a:rPr>
              <a:t>t is essential for hotels to provide their customers with the best quality services experience(Luo and </a:t>
            </a:r>
            <a:r>
              <a:rPr lang="en-GB" sz="1800" i="1" dirty="0">
                <a:effectLst/>
                <a:latin typeface="Arial" panose="020B0604020202020204" pitchFamily="34" charset="0"/>
                <a:ea typeface="Calibri" panose="020F0502020204030204" pitchFamily="34" charset="0"/>
              </a:rPr>
              <a:t>et.al</a:t>
            </a:r>
            <a:r>
              <a:rPr lang="en-GB" sz="1800" dirty="0">
                <a:effectLst/>
                <a:latin typeface="Arial" panose="020B0604020202020204" pitchFamily="34" charset="0"/>
                <a:ea typeface="Calibri" panose="020F0502020204030204" pitchFamily="34" charset="0"/>
              </a:rPr>
              <a:t>., 2019)  </a:t>
            </a:r>
            <a:endParaRPr lang="en-GB" dirty="0"/>
          </a:p>
        </p:txBody>
      </p:sp>
      <p:pic>
        <p:nvPicPr>
          <p:cNvPr id="2052" name="Picture 4" descr="HelpOnClick: 5 Tips To Boost Customer Service Quality">
            <a:extLst>
              <a:ext uri="{FF2B5EF4-FFF2-40B4-BE49-F238E27FC236}">
                <a16:creationId xmlns:a16="http://schemas.microsoft.com/office/drawing/2014/main" id="{009D09A3-450A-3460-B3A1-87613FB97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59757" y="3935896"/>
            <a:ext cx="3652631" cy="222636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op Five Best Ways To Standardize Customer Service Quality">
            <a:extLst>
              <a:ext uri="{FF2B5EF4-FFF2-40B4-BE49-F238E27FC236}">
                <a16:creationId xmlns:a16="http://schemas.microsoft.com/office/drawing/2014/main" id="{6A566E9F-C684-DFCD-0B34-D6CA2B34B2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757" y="861391"/>
            <a:ext cx="3652631" cy="242514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EF8270D-98D5-BFA9-ED43-FA5B1EC56F61}"/>
              </a:ext>
            </a:extLst>
          </p:cNvPr>
          <p:cNvSpPr txBox="1"/>
          <p:nvPr/>
        </p:nvSpPr>
        <p:spPr>
          <a:xfrm>
            <a:off x="4532244" y="283541"/>
            <a:ext cx="6096000" cy="496996"/>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lang="en-GB" altLang="en-US" sz="2000" b="1" u="sng"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INTRODUCTION</a:t>
            </a:r>
            <a:endParaRPr lang="en-GB" altLang="en-US" sz="2000" b="1" u="sng"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954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3EE980-304F-A8AB-2540-97A94F681B47}"/>
              </a:ext>
            </a:extLst>
          </p:cNvPr>
          <p:cNvSpPr txBox="1"/>
          <p:nvPr/>
        </p:nvSpPr>
        <p:spPr>
          <a:xfrm>
            <a:off x="2769704" y="470453"/>
            <a:ext cx="6930887" cy="498342"/>
          </a:xfrm>
          <a:prstGeom prst="rect">
            <a:avLst/>
          </a:prstGeom>
          <a:noFill/>
        </p:spPr>
        <p:txBody>
          <a:bodyPr wrap="square" rtlCol="0">
            <a:spAutoFit/>
          </a:bodyPr>
          <a:lstStyle/>
          <a:p>
            <a:pPr lvl="1" algn="just">
              <a:lnSpc>
                <a:spcPct val="150000"/>
              </a:lnSpc>
              <a:spcBef>
                <a:spcPts val="565"/>
              </a:spcBef>
            </a:pPr>
            <a:r>
              <a:rPr lang="en-GB" sz="2000" b="1" u="sng" dirty="0">
                <a:effectLst/>
                <a:latin typeface="Arial" panose="020B0604020202020204" pitchFamily="34" charset="0"/>
              </a:rPr>
              <a:t>OVERVIEW OF THE CHOSEN HOTEL BRAND</a:t>
            </a:r>
            <a:endParaRPr lang="en-GB" sz="2000" b="1" u="sng" dirty="0">
              <a:effectLst/>
              <a:latin typeface="Times New Roman" panose="02020603050405020304" pitchFamily="18" charset="0"/>
            </a:endParaRPr>
          </a:p>
        </p:txBody>
      </p:sp>
      <p:pic>
        <p:nvPicPr>
          <p:cNvPr id="3074" name="Picture 2" descr="The Ritz-Carlton Buckhead to Become &quot;The Whitley&quot; - Buckhead">
            <a:extLst>
              <a:ext uri="{FF2B5EF4-FFF2-40B4-BE49-F238E27FC236}">
                <a16:creationId xmlns:a16="http://schemas.microsoft.com/office/drawing/2014/main" id="{95FDC087-FC16-E671-B546-D7E2C787BF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7283" y="1661491"/>
            <a:ext cx="3734629" cy="210212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Ritz-Carlton Hotel Company - Wikipedia">
            <a:extLst>
              <a:ext uri="{FF2B5EF4-FFF2-40B4-BE49-F238E27FC236}">
                <a16:creationId xmlns:a16="http://schemas.microsoft.com/office/drawing/2014/main" id="{24DE9A97-4A17-AFD2-C447-A049B95D40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0535" y="3911876"/>
            <a:ext cx="3734629" cy="24756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8193B3B-516D-FB98-42E5-EACF9E3CC34C}"/>
              </a:ext>
            </a:extLst>
          </p:cNvPr>
          <p:cNvSpPr txBox="1"/>
          <p:nvPr/>
        </p:nvSpPr>
        <p:spPr>
          <a:xfrm>
            <a:off x="1126434" y="2001078"/>
            <a:ext cx="5446644" cy="2862322"/>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E</a:t>
            </a:r>
            <a:r>
              <a:rPr lang="en-GB" sz="1800" dirty="0">
                <a:effectLst/>
                <a:latin typeface="Arial" panose="020B0604020202020204" pitchFamily="34" charset="0"/>
                <a:ea typeface="Calibri" panose="020F0502020204030204" pitchFamily="34" charset="0"/>
                <a:cs typeface="Arial" panose="020B0604020202020204" pitchFamily="34" charset="0"/>
              </a:rPr>
              <a:t>stablished since 1983</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H</a:t>
            </a:r>
            <a:r>
              <a:rPr lang="en-GB" sz="1800" dirty="0">
                <a:effectLst/>
                <a:latin typeface="Arial" panose="020B0604020202020204" pitchFamily="34" charset="0"/>
                <a:ea typeface="Calibri" panose="020F0502020204030204" pitchFamily="34" charset="0"/>
                <a:cs typeface="Arial" panose="020B0604020202020204" pitchFamily="34" charset="0"/>
              </a:rPr>
              <a:t>aving 108 hotels and resorts in more than 30 countries</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P</a:t>
            </a:r>
            <a:r>
              <a:rPr lang="en-GB" sz="1800" dirty="0">
                <a:effectLst/>
                <a:latin typeface="Arial" panose="020B0604020202020204" pitchFamily="34" charset="0"/>
                <a:ea typeface="Calibri" panose="020F0502020204030204" pitchFamily="34" charset="0"/>
                <a:cs typeface="Arial" panose="020B0604020202020204" pitchFamily="34" charset="0"/>
              </a:rPr>
              <a:t>lanning to open 50 more hotels</a:t>
            </a:r>
            <a:r>
              <a:rPr lang="en-GB" dirty="0">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in the future</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K</a:t>
            </a:r>
            <a:r>
              <a:rPr lang="en-GB" sz="1800" dirty="0">
                <a:effectLst/>
                <a:latin typeface="Arial" panose="020B0604020202020204" pitchFamily="34" charset="0"/>
                <a:ea typeface="Calibri" panose="020F0502020204030204" pitchFamily="34" charset="0"/>
                <a:cs typeface="Arial" panose="020B0604020202020204" pitchFamily="34" charset="0"/>
              </a:rPr>
              <a:t>nown as the most prestigious hotel brand in the world (</a:t>
            </a:r>
            <a:r>
              <a:rPr lang="en-GB" sz="1800" dirty="0" err="1">
                <a:effectLst/>
                <a:latin typeface="Arial" panose="020B0604020202020204" pitchFamily="34" charset="0"/>
                <a:ea typeface="Calibri" panose="020F0502020204030204" pitchFamily="34" charset="0"/>
                <a:cs typeface="Arial" panose="020B0604020202020204" pitchFamily="34" charset="0"/>
              </a:rPr>
              <a:t>Leny</a:t>
            </a:r>
            <a:r>
              <a:rPr lang="en-GB" sz="1800" dirty="0">
                <a:effectLst/>
                <a:latin typeface="Arial" panose="020B0604020202020204" pitchFamily="34" charset="0"/>
                <a:ea typeface="Calibri" panose="020F0502020204030204" pitchFamily="34" charset="0"/>
                <a:cs typeface="Arial" panose="020B0604020202020204" pitchFamily="34" charset="0"/>
              </a:rPr>
              <a:t>, 2019)</a:t>
            </a:r>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91349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tel The Ritz-Carlton Moscow - 5 HRS star hotel in Moscow (Moscow)">
            <a:extLst>
              <a:ext uri="{FF2B5EF4-FFF2-40B4-BE49-F238E27FC236}">
                <a16:creationId xmlns:a16="http://schemas.microsoft.com/office/drawing/2014/main" id="{4C4A6751-76F1-086C-EE42-C7BBD8FC19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38" y="503376"/>
            <a:ext cx="5086557" cy="53244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97B7B5-7FA1-CA75-7ADD-B476E53F2EFC}"/>
              </a:ext>
            </a:extLst>
          </p:cNvPr>
          <p:cNvSpPr txBox="1"/>
          <p:nvPr/>
        </p:nvSpPr>
        <p:spPr>
          <a:xfrm>
            <a:off x="2054090" y="6256290"/>
            <a:ext cx="41611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Moscow</a:t>
            </a:r>
          </a:p>
        </p:txBody>
      </p:sp>
      <p:pic>
        <p:nvPicPr>
          <p:cNvPr id="4100" name="Picture 4" descr="The Ritz-Carlton, Osaka | Osaka 2023 UPDATED DEALS £326, HD Photos &amp; Reviews">
            <a:extLst>
              <a:ext uri="{FF2B5EF4-FFF2-40B4-BE49-F238E27FC236}">
                <a16:creationId xmlns:a16="http://schemas.microsoft.com/office/drawing/2014/main" id="{BDB1831B-5A1B-9928-A8FC-781A3F808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7304" y="503376"/>
            <a:ext cx="5086557" cy="53244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F999159-A049-0FCF-7C6D-B8FBAC12B0C3}"/>
              </a:ext>
            </a:extLst>
          </p:cNvPr>
          <p:cNvSpPr txBox="1"/>
          <p:nvPr/>
        </p:nvSpPr>
        <p:spPr>
          <a:xfrm>
            <a:off x="9150626" y="6256290"/>
            <a:ext cx="2835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Osaka</a:t>
            </a:r>
          </a:p>
        </p:txBody>
      </p:sp>
    </p:spTree>
    <p:extLst>
      <p:ext uri="{BB962C8B-B14F-4D97-AF65-F5344CB8AC3E}">
        <p14:creationId xmlns:p14="http://schemas.microsoft.com/office/powerpoint/2010/main" val="2250008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The Ritz-Carlton Abu Dhabi, Grand Canal">
            <a:extLst>
              <a:ext uri="{FF2B5EF4-FFF2-40B4-BE49-F238E27FC236}">
                <a16:creationId xmlns:a16="http://schemas.microsoft.com/office/drawing/2014/main" id="{FFD0CFBC-DE45-8133-DA35-FCFE40B58C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37" y="742122"/>
            <a:ext cx="5020297" cy="50857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1F07A3-E6EE-DD99-46D5-8E7C392E0B58}"/>
              </a:ext>
            </a:extLst>
          </p:cNvPr>
          <p:cNvSpPr txBox="1"/>
          <p:nvPr/>
        </p:nvSpPr>
        <p:spPr>
          <a:xfrm>
            <a:off x="6745357" y="6215270"/>
            <a:ext cx="476850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South beach, Miami, US</a:t>
            </a:r>
          </a:p>
        </p:txBody>
      </p:sp>
      <p:sp>
        <p:nvSpPr>
          <p:cNvPr id="5" name="TextBox 4">
            <a:extLst>
              <a:ext uri="{FF2B5EF4-FFF2-40B4-BE49-F238E27FC236}">
                <a16:creationId xmlns:a16="http://schemas.microsoft.com/office/drawing/2014/main" id="{7469F051-FFDA-99E5-540D-3FBDE52AB0DA}"/>
              </a:ext>
            </a:extLst>
          </p:cNvPr>
          <p:cNvSpPr txBox="1"/>
          <p:nvPr/>
        </p:nvSpPr>
        <p:spPr>
          <a:xfrm>
            <a:off x="861391" y="6215270"/>
            <a:ext cx="435996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Abu Dhabi, Grand Canal</a:t>
            </a:r>
          </a:p>
        </p:txBody>
      </p:sp>
      <p:pic>
        <p:nvPicPr>
          <p:cNvPr id="6146" name="Picture 2" descr="The Ritz-Carlton, South Beach – Miami Beach Visitor Center">
            <a:extLst>
              <a:ext uri="{FF2B5EF4-FFF2-40B4-BE49-F238E27FC236}">
                <a16:creationId xmlns:a16="http://schemas.microsoft.com/office/drawing/2014/main" id="{2C3B8CC3-6A56-A031-BA6F-E5D64131D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3568" y="742122"/>
            <a:ext cx="4768505" cy="5085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319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itz-Carlton Resort at Dove Mountain in Marana, AZ (Cottonwood Properties /  Dove Mountain Hotel Company) | W.E. O'Neil Construction">
            <a:extLst>
              <a:ext uri="{FF2B5EF4-FFF2-40B4-BE49-F238E27FC236}">
                <a16:creationId xmlns:a16="http://schemas.microsoft.com/office/drawing/2014/main" id="{33867DEA-AEB8-D7D0-7FA3-B6DF6935EF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204" y="608152"/>
            <a:ext cx="5262771" cy="250611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Dove Mountain Resort | The Ritz-Carlton, Dove Mountain">
            <a:extLst>
              <a:ext uri="{FF2B5EF4-FFF2-40B4-BE49-F238E27FC236}">
                <a16:creationId xmlns:a16="http://schemas.microsoft.com/office/drawing/2014/main" id="{996CA04E-35B3-6D01-118B-AC67056DFC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203" y="3743738"/>
            <a:ext cx="5262771" cy="25061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6626DB-1D45-A625-E0B2-4DEE2310738F}"/>
              </a:ext>
            </a:extLst>
          </p:cNvPr>
          <p:cNvSpPr txBox="1"/>
          <p:nvPr/>
        </p:nvSpPr>
        <p:spPr>
          <a:xfrm>
            <a:off x="674203" y="6249847"/>
            <a:ext cx="542179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Dove Mountain Resort, US</a:t>
            </a:r>
          </a:p>
        </p:txBody>
      </p:sp>
      <p:pic>
        <p:nvPicPr>
          <p:cNvPr id="5126" name="Picture 6" descr="Ritz Carlton Bachelor Gulch, Beaver Creek, CO : Five Star Alliance">
            <a:extLst>
              <a:ext uri="{FF2B5EF4-FFF2-40B4-BE49-F238E27FC236}">
                <a16:creationId xmlns:a16="http://schemas.microsoft.com/office/drawing/2014/main" id="{AC988871-6158-B61F-3142-49C1AA6D32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5026" y="608151"/>
            <a:ext cx="5262770" cy="2506109"/>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Ritz-Carlton Bachelor Gulch | Luxury Ski Hotels Beaver Creek | Oxford Ski">
            <a:extLst>
              <a:ext uri="{FF2B5EF4-FFF2-40B4-BE49-F238E27FC236}">
                <a16:creationId xmlns:a16="http://schemas.microsoft.com/office/drawing/2014/main" id="{ADAC644C-28FE-0C55-B5CB-D69CE0AF27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5024" y="3743737"/>
            <a:ext cx="5262772" cy="250611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3317514-9E3E-FB9A-39ED-C8C8F5B722DB}"/>
              </a:ext>
            </a:extLst>
          </p:cNvPr>
          <p:cNvSpPr txBox="1"/>
          <p:nvPr/>
        </p:nvSpPr>
        <p:spPr>
          <a:xfrm>
            <a:off x="6321682" y="6249847"/>
            <a:ext cx="519611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Bachelor Gulch, Beaver Creek, Colorado, US</a:t>
            </a:r>
          </a:p>
        </p:txBody>
      </p:sp>
    </p:spTree>
    <p:extLst>
      <p:ext uri="{BB962C8B-B14F-4D97-AF65-F5344CB8AC3E}">
        <p14:creationId xmlns:p14="http://schemas.microsoft.com/office/powerpoint/2010/main" val="2042544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4466BB-ACBC-BF86-05EF-55A623879151}"/>
              </a:ext>
            </a:extLst>
          </p:cNvPr>
          <p:cNvSpPr txBox="1"/>
          <p:nvPr/>
        </p:nvSpPr>
        <p:spPr>
          <a:xfrm>
            <a:off x="3273287" y="451439"/>
            <a:ext cx="6824869" cy="400110"/>
          </a:xfrm>
          <a:prstGeom prst="rect">
            <a:avLst/>
          </a:prstGeom>
          <a:noFill/>
        </p:spPr>
        <p:txBody>
          <a:bodyPr wrap="square">
            <a:spAutoFit/>
          </a:bodyPr>
          <a:lstStyle/>
          <a:p>
            <a:r>
              <a:rPr lang="en-GB" sz="2000" b="1" u="sng" dirty="0">
                <a:solidFill>
                  <a:schemeClr val="tx1"/>
                </a:solidFill>
                <a:latin typeface="Arial" panose="020B0604020202020204" pitchFamily="34" charset="0"/>
                <a:cs typeface="Arial" panose="020B0604020202020204" pitchFamily="34" charset="0"/>
              </a:rPr>
              <a:t>HOTEL’S BRAND MAIN CONSUMERS</a:t>
            </a:r>
            <a:endParaRPr lang="en-GB" sz="2000" u="sng" dirty="0"/>
          </a:p>
        </p:txBody>
      </p:sp>
      <p:sp>
        <p:nvSpPr>
          <p:cNvPr id="4" name="TextBox 3">
            <a:extLst>
              <a:ext uri="{FF2B5EF4-FFF2-40B4-BE49-F238E27FC236}">
                <a16:creationId xmlns:a16="http://schemas.microsoft.com/office/drawing/2014/main" id="{6875030D-D38F-92C1-5A2B-ED8D53A9B264}"/>
              </a:ext>
            </a:extLst>
          </p:cNvPr>
          <p:cNvSpPr txBox="1"/>
          <p:nvPr/>
        </p:nvSpPr>
        <p:spPr>
          <a:xfrm>
            <a:off x="1126435" y="1904905"/>
            <a:ext cx="5420139" cy="2535118"/>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B</a:t>
            </a: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usiness executives,</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Corporate,</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Leisure travellers, </a:t>
            </a:r>
          </a:p>
          <a:p>
            <a:pPr marL="285750" indent="-285750">
              <a:lnSpc>
                <a:spcPct val="150000"/>
              </a:lnSpc>
              <a:buFont typeface="Wingdings" panose="05000000000000000000" pitchFamily="2" charset="2"/>
              <a:buChar char="v"/>
            </a:pPr>
            <a:r>
              <a:rPr lang="en-GB" dirty="0">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M</a:t>
            </a: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iddle-aged persons and elders, </a:t>
            </a:r>
          </a:p>
          <a:p>
            <a:pPr marL="285750" indent="-285750">
              <a:lnSpc>
                <a:spcPct val="150000"/>
              </a:lnSpc>
              <a:buFont typeface="Wingdings" panose="05000000000000000000" pitchFamily="2" charset="2"/>
              <a:buChar char="v"/>
            </a:pPr>
            <a:r>
              <a:rPr lang="en-GB" sz="1800" strike="noStrike"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Families from the upper and upper-middle class section of society</a:t>
            </a:r>
            <a:r>
              <a:rPr lang="en-GB" sz="1800" dirty="0">
                <a:effectLst/>
                <a:latin typeface="Arial" panose="020B0604020202020204" pitchFamily="34" charset="0"/>
                <a:ea typeface="Times New Roman" panose="02020603050405020304" pitchFamily="18" charset="0"/>
              </a:rPr>
              <a:t>.</a:t>
            </a:r>
            <a:endParaRPr lang="en-GB" dirty="0"/>
          </a:p>
        </p:txBody>
      </p:sp>
      <p:pic>
        <p:nvPicPr>
          <p:cNvPr id="7170" name="Picture 2" descr="The Ritz-Carlton - Budapest Wedding">
            <a:extLst>
              <a:ext uri="{FF2B5EF4-FFF2-40B4-BE49-F238E27FC236}">
                <a16:creationId xmlns:a16="http://schemas.microsoft.com/office/drawing/2014/main" id="{B3689AD9-336A-32F6-4C0E-D0B30EC0F9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889" y="1036214"/>
            <a:ext cx="3349694" cy="5126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072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The Ritz-Carlton News Room | The Ritz-Carlton, Wolfsburg Continues To  Showcase The Iconic Brand's Memoriable Guest Experience Upon Renewal Of The  Management Agreement With Owners Autostadt">
            <a:extLst>
              <a:ext uri="{FF2B5EF4-FFF2-40B4-BE49-F238E27FC236}">
                <a16:creationId xmlns:a16="http://schemas.microsoft.com/office/drawing/2014/main" id="{6351E69D-2130-551D-A65A-2554FF1F5A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383" y="503376"/>
            <a:ext cx="5033547" cy="3578294"/>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onference Rooms for Business Meetings | The Ritz-Carlton">
            <a:extLst>
              <a:ext uri="{FF2B5EF4-FFF2-40B4-BE49-F238E27FC236}">
                <a16:creationId xmlns:a16="http://schemas.microsoft.com/office/drawing/2014/main" id="{2BA49D0D-6CFF-B52E-9167-AFFA345EC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41983"/>
            <a:ext cx="5459896" cy="3309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41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The Ritz-Carlton, Dubai - Dubai Hotels - Dubai, United Arab Emirates -  Forbes Travel Guide">
            <a:extLst>
              <a:ext uri="{FF2B5EF4-FFF2-40B4-BE49-F238E27FC236}">
                <a16:creationId xmlns:a16="http://schemas.microsoft.com/office/drawing/2014/main" id="{963CD7DF-F6D1-2BC3-6C65-DEE1665C42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328" y="654326"/>
            <a:ext cx="5245376" cy="390442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The 9 Best Ritz-Carlton Resorts for Families in 2023">
            <a:extLst>
              <a:ext uri="{FF2B5EF4-FFF2-40B4-BE49-F238E27FC236}">
                <a16:creationId xmlns:a16="http://schemas.microsoft.com/office/drawing/2014/main" id="{7F5B5782-0281-CDA8-B85E-986B2D6CAC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817" y="2544417"/>
            <a:ext cx="5112855" cy="377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6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165A30-879D-D42A-5680-C10E47E88BE6}"/>
              </a:ext>
            </a:extLst>
          </p:cNvPr>
          <p:cNvPicPr>
            <a:picLocks noChangeAspect="1"/>
          </p:cNvPicPr>
          <p:nvPr/>
        </p:nvPicPr>
        <p:blipFill>
          <a:blip r:embed="rId2"/>
          <a:stretch>
            <a:fillRect/>
          </a:stretch>
        </p:blipFill>
        <p:spPr>
          <a:xfrm>
            <a:off x="788504" y="874644"/>
            <a:ext cx="10614991" cy="4770782"/>
          </a:xfrm>
          <a:prstGeom prst="rect">
            <a:avLst/>
          </a:prstGeom>
        </p:spPr>
      </p:pic>
    </p:spTree>
    <p:extLst>
      <p:ext uri="{BB962C8B-B14F-4D97-AF65-F5344CB8AC3E}">
        <p14:creationId xmlns:p14="http://schemas.microsoft.com/office/powerpoint/2010/main" val="410610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A739E7-C04E-7D26-E01E-A36F684EFA45}"/>
              </a:ext>
            </a:extLst>
          </p:cNvPr>
          <p:cNvSpPr txBox="1"/>
          <p:nvPr/>
        </p:nvSpPr>
        <p:spPr>
          <a:xfrm>
            <a:off x="304801" y="434766"/>
            <a:ext cx="6096000" cy="323165"/>
          </a:xfrm>
          <a:prstGeom prst="rect">
            <a:avLst/>
          </a:prstGeom>
          <a:noFill/>
        </p:spPr>
        <p:txBody>
          <a:bodyPr wrap="square">
            <a:spAutoFit/>
          </a:bodyPr>
          <a:lstStyle/>
          <a:p>
            <a:pPr lvl="0" algn="l" fontAlgn="base">
              <a:lnSpc>
                <a:spcPts val="1800"/>
              </a:lnSpc>
              <a:spcAft>
                <a:spcPts val="1500"/>
              </a:spcAft>
            </a:pPr>
            <a:r>
              <a:rPr lang="en-GB" sz="1800" b="1" dirty="0">
                <a:effectLst/>
                <a:latin typeface="Arial" panose="020B0604020202020204" pitchFamily="34" charset="0"/>
                <a:ea typeface="Times New Roman" panose="02020603050405020304" pitchFamily="18" charset="0"/>
              </a:rPr>
              <a:t>Ritz-Carlton NPS by Age</a:t>
            </a:r>
            <a:endParaRPr lang="en-GB" sz="1600" dirty="0">
              <a:effectLst/>
              <a:latin typeface="Times New Roman" panose="02020603050405020304" pitchFamily="18" charset="0"/>
              <a:ea typeface="Calibri" panose="020F0502020204030204" pitchFamily="34" charset="0"/>
            </a:endParaRPr>
          </a:p>
        </p:txBody>
      </p:sp>
      <p:pic>
        <p:nvPicPr>
          <p:cNvPr id="8" name="Picture 7">
            <a:extLst>
              <a:ext uri="{FF2B5EF4-FFF2-40B4-BE49-F238E27FC236}">
                <a16:creationId xmlns:a16="http://schemas.microsoft.com/office/drawing/2014/main" id="{A86E49DE-E211-4DD0-6B76-0F137BB21965}"/>
              </a:ext>
            </a:extLst>
          </p:cNvPr>
          <p:cNvPicPr>
            <a:picLocks noChangeAspect="1"/>
          </p:cNvPicPr>
          <p:nvPr/>
        </p:nvPicPr>
        <p:blipFill>
          <a:blip r:embed="rId2"/>
          <a:stretch>
            <a:fillRect/>
          </a:stretch>
        </p:blipFill>
        <p:spPr>
          <a:xfrm>
            <a:off x="399212" y="933548"/>
            <a:ext cx="10745865" cy="2495452"/>
          </a:xfrm>
          <a:prstGeom prst="rect">
            <a:avLst/>
          </a:prstGeom>
        </p:spPr>
      </p:pic>
      <p:sp>
        <p:nvSpPr>
          <p:cNvPr id="10" name="TextBox 9">
            <a:extLst>
              <a:ext uri="{FF2B5EF4-FFF2-40B4-BE49-F238E27FC236}">
                <a16:creationId xmlns:a16="http://schemas.microsoft.com/office/drawing/2014/main" id="{C3C95A83-415A-1F92-DF11-9AD049ABE114}"/>
              </a:ext>
            </a:extLst>
          </p:cNvPr>
          <p:cNvSpPr txBox="1"/>
          <p:nvPr/>
        </p:nvSpPr>
        <p:spPr>
          <a:xfrm>
            <a:off x="399212" y="3734558"/>
            <a:ext cx="6096000" cy="323165"/>
          </a:xfrm>
          <a:prstGeom prst="rect">
            <a:avLst/>
          </a:prstGeom>
          <a:noFill/>
        </p:spPr>
        <p:txBody>
          <a:bodyPr wrap="square">
            <a:spAutoFit/>
          </a:bodyPr>
          <a:lstStyle/>
          <a:p>
            <a:pPr lvl="0" algn="l" fontAlgn="base">
              <a:lnSpc>
                <a:spcPts val="1800"/>
              </a:lnSpc>
              <a:spcAft>
                <a:spcPts val="1500"/>
              </a:spcAft>
            </a:pPr>
            <a:r>
              <a:rPr lang="en-GB" sz="1800" b="1" dirty="0">
                <a:effectLst/>
                <a:latin typeface="Arial" panose="020B0604020202020204" pitchFamily="34" charset="0"/>
                <a:ea typeface="Times New Roman" panose="02020603050405020304" pitchFamily="18" charset="0"/>
              </a:rPr>
              <a:t>Ritz-Carlton NPS by Usage</a:t>
            </a:r>
            <a:endParaRPr lang="en-GB" sz="1600" dirty="0">
              <a:effectLst/>
              <a:latin typeface="Times New Roman" panose="02020603050405020304" pitchFamily="18" charset="0"/>
              <a:ea typeface="Calibri" panose="020F0502020204030204" pitchFamily="34" charset="0"/>
            </a:endParaRPr>
          </a:p>
        </p:txBody>
      </p:sp>
      <p:pic>
        <p:nvPicPr>
          <p:cNvPr id="12" name="Picture 11">
            <a:extLst>
              <a:ext uri="{FF2B5EF4-FFF2-40B4-BE49-F238E27FC236}">
                <a16:creationId xmlns:a16="http://schemas.microsoft.com/office/drawing/2014/main" id="{EFA8A8F8-18EB-95E8-F060-9B84FE1095DC}"/>
              </a:ext>
            </a:extLst>
          </p:cNvPr>
          <p:cNvPicPr>
            <a:picLocks noChangeAspect="1"/>
          </p:cNvPicPr>
          <p:nvPr/>
        </p:nvPicPr>
        <p:blipFill>
          <a:blip r:embed="rId3"/>
          <a:stretch>
            <a:fillRect/>
          </a:stretch>
        </p:blipFill>
        <p:spPr>
          <a:xfrm>
            <a:off x="399211" y="4267201"/>
            <a:ext cx="10745865" cy="2279374"/>
          </a:xfrm>
          <a:prstGeom prst="rect">
            <a:avLst/>
          </a:prstGeom>
        </p:spPr>
      </p:pic>
    </p:spTree>
    <p:extLst>
      <p:ext uri="{BB962C8B-B14F-4D97-AF65-F5344CB8AC3E}">
        <p14:creationId xmlns:p14="http://schemas.microsoft.com/office/powerpoint/2010/main" val="268043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241ECA-8F6A-B6C1-96F5-7595046AB54F}"/>
              </a:ext>
            </a:extLst>
          </p:cNvPr>
          <p:cNvSpPr txBox="1"/>
          <p:nvPr/>
        </p:nvSpPr>
        <p:spPr>
          <a:xfrm>
            <a:off x="1948069" y="252551"/>
            <a:ext cx="8640417" cy="959878"/>
          </a:xfrm>
          <a:prstGeom prst="rect">
            <a:avLst/>
          </a:prstGeom>
          <a:noFill/>
        </p:spPr>
        <p:txBody>
          <a:bodyPr wrap="square">
            <a:spAutoFit/>
          </a:bodyPr>
          <a:lstStyle/>
          <a:p>
            <a:pPr marR="0" lvl="0" algn="ctr" defTabSz="914400" rtl="0" eaLnBrk="0" fontAlgn="base" latinLnBrk="0" hangingPunct="0">
              <a:lnSpc>
                <a:spcPct val="150000"/>
              </a:lnSpc>
              <a:spcBef>
                <a:spcPct val="0"/>
              </a:spcBef>
              <a:spcAft>
                <a:spcPct val="0"/>
              </a:spcAft>
              <a:buClrTx/>
              <a:buSzTx/>
              <a:tabLst>
                <a:tab pos="5937250" algn="r"/>
              </a:tabLst>
            </a:pPr>
            <a:r>
              <a:rPr kumimoji="0" lang="en-GB" altLang="en-US" sz="2000" b="1"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NATURE, SCOPE AND ROLE OF GUEST SERVICES AND FACILITIES WHICH IS PROVIDED TO THE GUESTS BY RITZ HOTEL</a:t>
            </a:r>
            <a:endParaRPr lang="en-GB" altLang="en-US" sz="2000" b="1" dirty="0">
              <a:solidFill>
                <a:schemeClr val="tx1">
                  <a:lumMod val="85000"/>
                  <a:lumOff val="15000"/>
                </a:schemeClr>
              </a:solidFill>
            </a:endParaRPr>
          </a:p>
        </p:txBody>
      </p:sp>
      <p:sp>
        <p:nvSpPr>
          <p:cNvPr id="4" name="TextBox 3">
            <a:extLst>
              <a:ext uri="{FF2B5EF4-FFF2-40B4-BE49-F238E27FC236}">
                <a16:creationId xmlns:a16="http://schemas.microsoft.com/office/drawing/2014/main" id="{8D6E8696-5122-282C-416E-CA8657CC2E50}"/>
              </a:ext>
            </a:extLst>
          </p:cNvPr>
          <p:cNvSpPr txBox="1"/>
          <p:nvPr/>
        </p:nvSpPr>
        <p:spPr>
          <a:xfrm>
            <a:off x="940904" y="2027582"/>
            <a:ext cx="5897218" cy="3277820"/>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hotel is providing a wide range of services to its guests </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nature of the Ritz hotel is to provide its customers with the best quality service </a:t>
            </a:r>
          </a:p>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rPr>
              <a:t>I</a:t>
            </a:r>
            <a:r>
              <a:rPr lang="en-GB" sz="1800" dirty="0">
                <a:effectLst/>
                <a:latin typeface="Arial" panose="020B0604020202020204" pitchFamily="34" charset="0"/>
                <a:ea typeface="Calibri" panose="020F0502020204030204" pitchFamily="34" charset="0"/>
              </a:rPr>
              <a:t>t is imperative for the hotel to provide guest services in an effective way in order to increase the revenue and profitability of the hotel (Choi and et.al., 2020). </a:t>
            </a:r>
            <a:endParaRPr lang="en-GB" sz="1800" dirty="0">
              <a:effectLst/>
              <a:latin typeface="Times New Roman" panose="02020603050405020304" pitchFamily="18" charset="0"/>
              <a:ea typeface="Calibri" panose="020F0502020204030204" pitchFamily="34" charset="0"/>
            </a:endParaRPr>
          </a:p>
          <a:p>
            <a:pPr marL="285750" indent="-285750">
              <a:buFont typeface="Wingdings" panose="05000000000000000000" pitchFamily="2" charset="2"/>
              <a:buChar char="v"/>
            </a:pPr>
            <a:endParaRPr lang="en-GB" dirty="0"/>
          </a:p>
        </p:txBody>
      </p:sp>
      <p:pic>
        <p:nvPicPr>
          <p:cNvPr id="11268" name="Picture 4" descr="The Power of Sharing Mental Models: Wow Stories">
            <a:extLst>
              <a:ext uri="{FF2B5EF4-FFF2-40B4-BE49-F238E27FC236}">
                <a16:creationId xmlns:a16="http://schemas.microsoft.com/office/drawing/2014/main" id="{CCC6C9C6-35B5-0E1C-6CCF-B9EF0474A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7634" y="1479687"/>
            <a:ext cx="4545495" cy="4510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17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28B7A1-79A2-FD7E-5DED-115A2062F542}"/>
              </a:ext>
            </a:extLst>
          </p:cNvPr>
          <p:cNvSpPr txBox="1"/>
          <p:nvPr/>
        </p:nvSpPr>
        <p:spPr>
          <a:xfrm>
            <a:off x="3843131" y="155500"/>
            <a:ext cx="6096000" cy="498213"/>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kumimoji="0" lang="en-GB" altLang="en-US" sz="2000" b="0"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ROLE AND FUNCTION OF GUEST SERVICES</a:t>
            </a:r>
            <a:endParaRPr lang="en-GB" altLang="en-US" sz="2000" dirty="0">
              <a:solidFill>
                <a:schemeClr val="tx1">
                  <a:lumMod val="85000"/>
                  <a:lumOff val="15000"/>
                </a:schemeClr>
              </a:solidFill>
            </a:endParaRPr>
          </a:p>
        </p:txBody>
      </p:sp>
      <p:sp>
        <p:nvSpPr>
          <p:cNvPr id="4" name="TextBox 3">
            <a:extLst>
              <a:ext uri="{FF2B5EF4-FFF2-40B4-BE49-F238E27FC236}">
                <a16:creationId xmlns:a16="http://schemas.microsoft.com/office/drawing/2014/main" id="{41889351-DBDE-484C-A3BC-69615009A855}"/>
              </a:ext>
            </a:extLst>
          </p:cNvPr>
          <p:cNvSpPr txBox="1"/>
          <p:nvPr/>
        </p:nvSpPr>
        <p:spPr>
          <a:xfrm>
            <a:off x="861391" y="1630017"/>
            <a:ext cx="5698435" cy="4108817"/>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Guest services play an essential role in the success of the hotel</a:t>
            </a:r>
          </a:p>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The Ritz hotel also has guest service managers and representatives who assist guests with the time of check-in and check-out processes and greet them with a warm welcome (Padma and </a:t>
            </a:r>
            <a:r>
              <a:rPr lang="en-GB" sz="1800" dirty="0" err="1">
                <a:effectLst/>
                <a:latin typeface="Arial" panose="020B0604020202020204" pitchFamily="34" charset="0"/>
                <a:ea typeface="Calibri" panose="020F0502020204030204" pitchFamily="34" charset="0"/>
              </a:rPr>
              <a:t>Ahn</a:t>
            </a:r>
            <a:r>
              <a:rPr lang="en-GB" sz="1800" dirty="0">
                <a:effectLst/>
                <a:latin typeface="Arial" panose="020B0604020202020204" pitchFamily="34" charset="0"/>
                <a:ea typeface="Calibri" panose="020F0502020204030204" pitchFamily="34" charset="0"/>
              </a:rPr>
              <a:t>, 2020). </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rPr>
              <a:t>Three Steps of </a:t>
            </a:r>
            <a:r>
              <a:rPr lang="en-GB" sz="1800">
                <a:effectLst/>
                <a:latin typeface="Arial" panose="020B0604020202020204" pitchFamily="34" charset="0"/>
                <a:ea typeface="Calibri" panose="020F0502020204030204" pitchFamily="34" charset="0"/>
              </a:rPr>
              <a:t>Service </a:t>
            </a:r>
            <a:endParaRPr lang="en-GB" sz="1800" dirty="0">
              <a:effectLst/>
              <a:latin typeface="Arial" panose="020B0604020202020204" pitchFamily="34" charset="0"/>
              <a:ea typeface="Times New Roman" panose="02020603050405020304" pitchFamily="18" charset="0"/>
            </a:endParaRPr>
          </a:p>
          <a:p>
            <a:pPr marL="285750" indent="-285750" algn="just">
              <a:lnSpc>
                <a:spcPct val="150000"/>
              </a:lnSpc>
              <a:buFont typeface="Wingdings" panose="05000000000000000000" pitchFamily="2" charset="2"/>
              <a:buChar char="v"/>
            </a:pPr>
            <a:endParaRPr lang="en-GB" sz="1800" dirty="0">
              <a:effectLst/>
              <a:latin typeface="Arial" panose="020B0604020202020204" pitchFamily="34" charset="0"/>
              <a:ea typeface="Calibri" panose="020F0502020204030204" pitchFamily="34" charset="0"/>
            </a:endParaRPr>
          </a:p>
          <a:p>
            <a:pPr marL="285750" indent="-285750" algn="just">
              <a:buFont typeface="Wingdings" panose="05000000000000000000" pitchFamily="2" charset="2"/>
              <a:buChar char="v"/>
            </a:pPr>
            <a:endParaRPr lang="en-GB" dirty="0"/>
          </a:p>
        </p:txBody>
      </p:sp>
      <p:pic>
        <p:nvPicPr>
          <p:cNvPr id="5" name="Picture 2" descr="Ritz-Carlton Practices for Building a World-Class Service Culture | NIST">
            <a:extLst>
              <a:ext uri="{FF2B5EF4-FFF2-40B4-BE49-F238E27FC236}">
                <a16:creationId xmlns:a16="http://schemas.microsoft.com/office/drawing/2014/main" id="{B32932BA-29B3-8D18-B70B-8D4F69BC65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696" y="1458153"/>
            <a:ext cx="4558747" cy="467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423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BEFA4D-FC01-767F-61EB-1CE556FC1923}"/>
              </a:ext>
            </a:extLst>
          </p:cNvPr>
          <p:cNvSpPr txBox="1"/>
          <p:nvPr/>
        </p:nvSpPr>
        <p:spPr>
          <a:xfrm>
            <a:off x="1948070" y="318812"/>
            <a:ext cx="7368208" cy="959878"/>
          </a:xfrm>
          <a:prstGeom prst="rect">
            <a:avLst/>
          </a:prstGeom>
          <a:noFill/>
        </p:spPr>
        <p:txBody>
          <a:bodyPr wrap="square">
            <a:spAutoFit/>
          </a:bodyPr>
          <a:lstStyle/>
          <a:p>
            <a:pPr marR="0" lvl="0" algn="ctr" defTabSz="914400" rtl="0" eaLnBrk="0" fontAlgn="base" latinLnBrk="0" hangingPunct="0">
              <a:lnSpc>
                <a:spcPct val="150000"/>
              </a:lnSpc>
              <a:spcBef>
                <a:spcPct val="0"/>
              </a:spcBef>
              <a:spcAft>
                <a:spcPct val="0"/>
              </a:spcAft>
              <a:buClrTx/>
              <a:buSzTx/>
              <a:tabLst>
                <a:tab pos="5937250" algn="r"/>
              </a:tabLst>
            </a:pPr>
            <a:r>
              <a:rPr kumimoji="0" lang="en-GB" altLang="en-US" sz="2000" b="1" i="0"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Importance of hospitality and how hotels meet or exceed guest expectations</a:t>
            </a:r>
            <a:endParaRPr kumimoji="0" lang="en-GB" altLang="en-US" sz="2000" b="1" i="0" strike="noStrike" cap="none" normalizeH="0" baseline="0" dirty="0">
              <a:ln>
                <a:noFill/>
              </a:ln>
              <a:solidFill>
                <a:schemeClr val="tx1">
                  <a:lumMod val="85000"/>
                  <a:lumOff val="15000"/>
                </a:schemeClr>
              </a:solidFill>
              <a:effectLst/>
            </a:endParaRPr>
          </a:p>
        </p:txBody>
      </p:sp>
      <p:sp>
        <p:nvSpPr>
          <p:cNvPr id="5" name="TextBox 4">
            <a:extLst>
              <a:ext uri="{FF2B5EF4-FFF2-40B4-BE49-F238E27FC236}">
                <a16:creationId xmlns:a16="http://schemas.microsoft.com/office/drawing/2014/main" id="{019D2225-7EBF-8B88-55AD-DCB0B0FE6976}"/>
              </a:ext>
            </a:extLst>
          </p:cNvPr>
          <p:cNvSpPr txBox="1"/>
          <p:nvPr/>
        </p:nvSpPr>
        <p:spPr>
          <a:xfrm>
            <a:off x="702365" y="1726240"/>
            <a:ext cx="6096000" cy="4493538"/>
          </a:xfrm>
          <a:prstGeom prst="rect">
            <a:avLst/>
          </a:prstGeom>
          <a:noFill/>
        </p:spPr>
        <p:txBody>
          <a:bodyPr wrap="square">
            <a:spAutoFit/>
          </a:bodyPr>
          <a:lstStyle/>
          <a:p>
            <a:pPr marL="285750" indent="-285750">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Hospitality is an essential element of the economy as it not only brings money into the overall Gross Domestic Product (GDP), but also improves the local economy by bringing more job opportunities to unemployed youth (Cain and et.al., 2019)</a:t>
            </a:r>
          </a:p>
          <a:p>
            <a:pPr marL="285750" indent="-285750" algn="just">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Ritz-Carlton motto is ‘’We are Ladies and Gentlemen serving Ladies and Gentlemen’’(Ritz-Carlton Golden Standards, 2022). </a:t>
            </a:r>
          </a:p>
          <a:p>
            <a:pPr marL="285750" indent="-285750" algn="just">
              <a:lnSpc>
                <a:spcPct val="150000"/>
              </a:lnSpc>
              <a:buFont typeface="Wingdings" panose="05000000000000000000" pitchFamily="2" charset="2"/>
              <a:buChar char="v"/>
            </a:pPr>
            <a:r>
              <a:rPr lang="en-GB" dirty="0">
                <a:effectLst/>
                <a:latin typeface="Arial" panose="020B0604020202020204" pitchFamily="34" charset="0"/>
                <a:ea typeface="Calibri" panose="020F0502020204030204" pitchFamily="34" charset="0"/>
              </a:rPr>
              <a:t>The hotel can also consider new market trends in order to bring innovation to its operations</a:t>
            </a:r>
            <a:r>
              <a:rPr lang="en-GB" sz="1800" dirty="0">
                <a:effectLst/>
                <a:latin typeface="Arial" panose="020B0604020202020204" pitchFamily="34" charset="0"/>
                <a:ea typeface="Calibri" panose="020F050202020403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pPr>
            <a:endParaRPr lang="en-GB" sz="1600" dirty="0"/>
          </a:p>
        </p:txBody>
      </p:sp>
      <p:pic>
        <p:nvPicPr>
          <p:cNvPr id="13314" name="Picture 2" descr="How the Ritz Carlton Delivers Emotional Intelligence for Exceptional  Customer Service - Steve Gutzler">
            <a:extLst>
              <a:ext uri="{FF2B5EF4-FFF2-40B4-BE49-F238E27FC236}">
                <a16:creationId xmlns:a16="http://schemas.microsoft.com/office/drawing/2014/main" id="{172421F0-0165-D093-DCEC-6CA3BFA1A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0437" y="1726240"/>
            <a:ext cx="4349198" cy="4197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352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DC3CFF-B7B4-8F9A-5A2C-F5D4BDA0806C}"/>
              </a:ext>
            </a:extLst>
          </p:cNvPr>
          <p:cNvSpPr txBox="1"/>
          <p:nvPr/>
        </p:nvSpPr>
        <p:spPr>
          <a:xfrm>
            <a:off x="4386470" y="728870"/>
            <a:ext cx="3551582"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38CB0693-D37C-FD6A-041D-7135CD366A15}"/>
              </a:ext>
            </a:extLst>
          </p:cNvPr>
          <p:cNvSpPr txBox="1"/>
          <p:nvPr/>
        </p:nvSpPr>
        <p:spPr>
          <a:xfrm>
            <a:off x="694290" y="1991864"/>
            <a:ext cx="6096000" cy="3693319"/>
          </a:xfrm>
          <a:prstGeom prst="rect">
            <a:avLst/>
          </a:prstGeom>
          <a:noFill/>
        </p:spPr>
        <p:txBody>
          <a:bodyPr wrap="square">
            <a:spAutoFit/>
          </a:bodyPr>
          <a:lstStyle/>
          <a:p>
            <a:pPr marL="285750" indent="-285750">
              <a:lnSpc>
                <a:spcPct val="150000"/>
              </a:lnSpc>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H</a:t>
            </a:r>
            <a:r>
              <a:rPr lang="en-GB" sz="1800" dirty="0">
                <a:effectLst/>
                <a:latin typeface="Arial" panose="020B0604020202020204" pitchFamily="34" charset="0"/>
                <a:ea typeface="Calibri" panose="020F0502020204030204" pitchFamily="34" charset="0"/>
                <a:cs typeface="Arial" panose="020B0604020202020204" pitchFamily="34" charset="0"/>
              </a:rPr>
              <a:t>ospitality plays an essential role in the growth of the country’s economy.</a:t>
            </a:r>
          </a:p>
          <a:p>
            <a:pPr marL="285750" indent="-285750">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cs typeface="Arial" panose="020B0604020202020204" pitchFamily="34" charset="0"/>
              </a:rPr>
              <a:t>Doing everything in their power to satisfy guests is Ritz Carlton’s employees biggest satisfaction. </a:t>
            </a:r>
          </a:p>
          <a:p>
            <a:pPr marL="285750" indent="-285750" algn="just">
              <a:lnSpc>
                <a:spcPct val="150000"/>
              </a:lnSpc>
              <a:buFont typeface="Wingdings" panose="05000000000000000000" pitchFamily="2" charset="2"/>
              <a:buChar char="v"/>
            </a:pPr>
            <a:r>
              <a:rPr lang="en-GB" sz="1800" dirty="0">
                <a:effectLst/>
                <a:latin typeface="Arial" panose="020B0604020202020204" pitchFamily="34" charset="0"/>
                <a:ea typeface="Calibri" panose="020F0502020204030204" pitchFamily="34" charset="0"/>
                <a:cs typeface="Arial" panose="020B0604020202020204" pitchFamily="34" charset="0"/>
              </a:rPr>
              <a:t>Treating customers like guests and providing an unforgettable experience is what Ritz-Carlton believes in.</a:t>
            </a:r>
          </a:p>
          <a:p>
            <a:pPr indent="274320" algn="just">
              <a:lnSpc>
                <a:spcPct val="150000"/>
              </a:lnSpc>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p>
          <a:p>
            <a:pPr marL="285750" indent="-285750">
              <a:buFont typeface="Wingdings" panose="05000000000000000000" pitchFamily="2" charset="2"/>
              <a:buChar char="v"/>
            </a:pPr>
            <a:endParaRPr lang="en-GB" dirty="0"/>
          </a:p>
        </p:txBody>
      </p:sp>
      <p:pic>
        <p:nvPicPr>
          <p:cNvPr id="14338" name="Picture 2" descr="Ritz Carlton's Legendary Service | Cooler Insights">
            <a:extLst>
              <a:ext uri="{FF2B5EF4-FFF2-40B4-BE49-F238E27FC236}">
                <a16:creationId xmlns:a16="http://schemas.microsoft.com/office/drawing/2014/main" id="{E8143EBD-116B-D799-D9A9-C3B19C7DA0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0841" y="1310723"/>
            <a:ext cx="4073594" cy="4374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6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B8D36-9A16-8300-2453-575FC5BB8437}"/>
              </a:ext>
            </a:extLst>
          </p:cNvPr>
          <p:cNvSpPr txBox="1"/>
          <p:nvPr/>
        </p:nvSpPr>
        <p:spPr>
          <a:xfrm>
            <a:off x="4810539" y="275316"/>
            <a:ext cx="6096000" cy="496996"/>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tab pos="5937250" algn="r"/>
              </a:tabLst>
            </a:pPr>
            <a:r>
              <a:rPr kumimoji="0" lang="en-GB" altLang="en-US" sz="2000" b="1" i="0" u="sng" strike="noStrike" cap="none" normalizeH="0" baseline="0" dirty="0">
                <a:ln>
                  <a:noFill/>
                </a:ln>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REFERENCES</a:t>
            </a:r>
            <a:endParaRPr kumimoji="0" lang="en-GB" altLang="en-US" sz="2000" b="1" i="0" u="sng" strike="noStrike" cap="none" normalizeH="0" baseline="0" dirty="0">
              <a:ln>
                <a:noFill/>
              </a:ln>
              <a:solidFill>
                <a:schemeClr val="tx1">
                  <a:lumMod val="85000"/>
                  <a:lumOff val="15000"/>
                </a:schemeClr>
              </a:solidFill>
              <a:effectLst/>
              <a:latin typeface="Arial" panose="020B0604020202020204" pitchFamily="34" charset="0"/>
            </a:endParaRPr>
          </a:p>
        </p:txBody>
      </p:sp>
      <p:sp>
        <p:nvSpPr>
          <p:cNvPr id="7" name="TextBox 6">
            <a:extLst>
              <a:ext uri="{FF2B5EF4-FFF2-40B4-BE49-F238E27FC236}">
                <a16:creationId xmlns:a16="http://schemas.microsoft.com/office/drawing/2014/main" id="{E999C2AE-FA04-FAF5-FB96-6A1BFE0FBCCA}"/>
              </a:ext>
            </a:extLst>
          </p:cNvPr>
          <p:cNvSpPr txBox="1"/>
          <p:nvPr/>
        </p:nvSpPr>
        <p:spPr>
          <a:xfrm>
            <a:off x="0" y="772312"/>
            <a:ext cx="12191999" cy="5875134"/>
          </a:xfrm>
          <a:prstGeom prst="rect">
            <a:avLst/>
          </a:prstGeom>
          <a:noFill/>
        </p:spPr>
        <p:txBody>
          <a:bodyPr wrap="square">
            <a:spAutoFit/>
          </a:bodyPr>
          <a:lstStyle/>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Cain and et.al., 2019. From sci-fi to sci-fact: the state of robotics and AI in the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and Tourism Technology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10</a:t>
            </a:r>
            <a:r>
              <a:rPr lang="en-GB" sz="1200" dirty="0">
                <a:effectLst/>
                <a:latin typeface="Arial" panose="020B0604020202020204" pitchFamily="34" charset="0"/>
                <a:ea typeface="Calibri" panose="020F0502020204030204" pitchFamily="34" charset="0"/>
                <a:cs typeface="Arial" panose="020B0604020202020204" pitchFamily="34" charset="0"/>
              </a:rPr>
              <a:t>(4), pp.624-650.</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Choi and et.al., 2020. Service robots in hotels: understanding the service quality perceptions of human-robot interaction.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29</a:t>
            </a:r>
            <a:r>
              <a:rPr lang="en-GB" sz="1200" dirty="0">
                <a:effectLst/>
                <a:latin typeface="Arial" panose="020B0604020202020204" pitchFamily="34" charset="0"/>
                <a:ea typeface="Calibri" panose="020F0502020204030204" pitchFamily="34" charset="0"/>
                <a:cs typeface="Arial" panose="020B0604020202020204" pitchFamily="34" charset="0"/>
              </a:rPr>
              <a:t>(6), pp.613-635.</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Febrizio</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Prihiyadi</a:t>
            </a:r>
            <a:r>
              <a:rPr lang="en-GB" sz="1200" dirty="0">
                <a:effectLst/>
                <a:latin typeface="Arial" panose="020B0604020202020204" pitchFamily="34" charset="0"/>
                <a:ea typeface="Calibri" panose="020F0502020204030204" pitchFamily="34" charset="0"/>
                <a:cs typeface="Arial" panose="020B0604020202020204" pitchFamily="34" charset="0"/>
              </a:rPr>
              <a:t>, G., 2020. </a:t>
            </a:r>
            <a:r>
              <a:rPr lang="en-GB" sz="1200" i="1" dirty="0">
                <a:effectLst/>
                <a:latin typeface="Arial" panose="020B0604020202020204" pitchFamily="34" charset="0"/>
                <a:ea typeface="Calibri" panose="020F0502020204030204" pitchFamily="34" charset="0"/>
                <a:cs typeface="Arial" panose="020B0604020202020204" pitchFamily="34" charset="0"/>
              </a:rPr>
              <a:t>Food and Beverage Department The Ritz-Carlton Bali Hotel</a:t>
            </a:r>
            <a:r>
              <a:rPr lang="en-GB" sz="1200" dirty="0">
                <a:effectLst/>
                <a:latin typeface="Arial" panose="020B0604020202020204" pitchFamily="34" charset="0"/>
                <a:ea typeface="Calibri" panose="020F0502020204030204" pitchFamily="34" charset="0"/>
                <a:cs typeface="Arial" panose="020B0604020202020204" pitchFamily="34" charset="0"/>
              </a:rPr>
              <a:t> (Doctoral dissertation, Universitas Multimedia Nusantara).</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Goryushkina</a:t>
            </a:r>
            <a:r>
              <a:rPr lang="en-GB" sz="1200" dirty="0">
                <a:effectLst/>
                <a:latin typeface="Arial" panose="020B0604020202020204" pitchFamily="34" charset="0"/>
                <a:ea typeface="Calibri" panose="020F0502020204030204" pitchFamily="34" charset="0"/>
                <a:cs typeface="Arial" panose="020B0604020202020204" pitchFamily="34" charset="0"/>
              </a:rPr>
              <a:t> and et.al., 2019. Theoretical aspects of entrepreneurial education for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Journal of Environmental Management &amp; Tourism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10</a:t>
            </a:r>
            <a:r>
              <a:rPr lang="en-GB" sz="1200" dirty="0">
                <a:effectLst/>
                <a:latin typeface="Arial" panose="020B0604020202020204" pitchFamily="34" charset="0"/>
                <a:ea typeface="Calibri" panose="020F0502020204030204" pitchFamily="34" charset="0"/>
                <a:cs typeface="Arial" panose="020B0604020202020204" pitchFamily="34" charset="0"/>
              </a:rPr>
              <a:t>(4 (36)), pp.835-841.</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Leny</a:t>
            </a:r>
            <a:r>
              <a:rPr lang="en-GB" sz="1200" dirty="0">
                <a:effectLst/>
                <a:latin typeface="Arial" panose="020B0604020202020204" pitchFamily="34" charset="0"/>
                <a:ea typeface="Calibri" panose="020F0502020204030204" pitchFamily="34" charset="0"/>
                <a:cs typeface="Arial" panose="020B0604020202020204" pitchFamily="34" charset="0"/>
              </a:rPr>
              <a:t>, I., 2019. </a:t>
            </a:r>
            <a:r>
              <a:rPr lang="en-GB" sz="1200" i="1" dirty="0">
                <a:effectLst/>
                <a:latin typeface="Arial" panose="020B0604020202020204" pitchFamily="34" charset="0"/>
                <a:ea typeface="Calibri" panose="020F0502020204030204" pitchFamily="34" charset="0"/>
                <a:cs typeface="Arial" panose="020B0604020202020204" pitchFamily="34" charset="0"/>
              </a:rPr>
              <a:t>Housekeeping Department in The Ritz-Carlton Hotel Mega </a:t>
            </a:r>
            <a:r>
              <a:rPr lang="en-GB" sz="1200" i="1" dirty="0" err="1">
                <a:effectLst/>
                <a:latin typeface="Arial" panose="020B0604020202020204" pitchFamily="34" charset="0"/>
                <a:ea typeface="Calibri" panose="020F0502020204030204" pitchFamily="34" charset="0"/>
                <a:cs typeface="Arial" panose="020B0604020202020204" pitchFamily="34" charset="0"/>
              </a:rPr>
              <a:t>Kuningan</a:t>
            </a:r>
            <a:r>
              <a:rPr lang="en-GB" sz="1200" dirty="0">
                <a:effectLst/>
                <a:latin typeface="Arial" panose="020B0604020202020204" pitchFamily="34" charset="0"/>
                <a:ea typeface="Calibri" panose="020F0502020204030204" pitchFamily="34" charset="0"/>
                <a:cs typeface="Arial" panose="020B0604020202020204" pitchFamily="34" charset="0"/>
              </a:rPr>
              <a:t> (Doctoral dissertation, Universitas Multimedia Nusantara).</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Moreno-</a:t>
            </a:r>
            <a:r>
              <a:rPr lang="en-GB" sz="1200" dirty="0" err="1">
                <a:effectLst/>
                <a:latin typeface="Arial" panose="020B0604020202020204" pitchFamily="34" charset="0"/>
                <a:ea typeface="Calibri" panose="020F0502020204030204" pitchFamily="34" charset="0"/>
                <a:cs typeface="Arial" panose="020B0604020202020204" pitchFamily="34" charset="0"/>
              </a:rPr>
              <a:t>Perdigon</a:t>
            </a:r>
            <a:r>
              <a:rPr lang="en-GB" sz="1200" dirty="0">
                <a:effectLst/>
                <a:latin typeface="Arial" panose="020B0604020202020204" pitchFamily="34" charset="0"/>
                <a:ea typeface="Calibri" panose="020F0502020204030204" pitchFamily="34" charset="0"/>
                <a:cs typeface="Arial" panose="020B0604020202020204" pitchFamily="34" charset="0"/>
              </a:rPr>
              <a:t> and et.al., 2021. Guest satisfaction in independent and affiliated to chain hotels.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94</a:t>
            </a:r>
            <a:r>
              <a:rPr lang="en-GB" sz="1200" dirty="0">
                <a:effectLst/>
                <a:latin typeface="Arial" panose="020B0604020202020204" pitchFamily="34" charset="0"/>
                <a:ea typeface="Calibri" panose="020F0502020204030204" pitchFamily="34" charset="0"/>
                <a:cs typeface="Arial" panose="020B0604020202020204" pitchFamily="34" charset="0"/>
              </a:rPr>
              <a:t>, p.102812.</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Padma, P. and </a:t>
            </a:r>
            <a:r>
              <a:rPr lang="en-GB" sz="1200" dirty="0" err="1">
                <a:effectLst/>
                <a:latin typeface="Arial" panose="020B0604020202020204" pitchFamily="34" charset="0"/>
                <a:ea typeface="Calibri" panose="020F0502020204030204" pitchFamily="34" charset="0"/>
                <a:cs typeface="Arial" panose="020B0604020202020204" pitchFamily="34" charset="0"/>
              </a:rPr>
              <a:t>Ahn</a:t>
            </a:r>
            <a:r>
              <a:rPr lang="en-GB" sz="1200" dirty="0">
                <a:effectLst/>
                <a:latin typeface="Arial" panose="020B0604020202020204" pitchFamily="34" charset="0"/>
                <a:ea typeface="Calibri" panose="020F0502020204030204" pitchFamily="34" charset="0"/>
                <a:cs typeface="Arial" panose="020B0604020202020204" pitchFamily="34" charset="0"/>
              </a:rPr>
              <a:t>, J., 2020. Guest satisfaction &amp; dissatisfaction in luxury hotels: An application of big data.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84</a:t>
            </a:r>
            <a:r>
              <a:rPr lang="en-GB" sz="1200" dirty="0">
                <a:effectLst/>
                <a:latin typeface="Arial" panose="020B0604020202020204" pitchFamily="34" charset="0"/>
                <a:ea typeface="Calibri" panose="020F0502020204030204" pitchFamily="34" charset="0"/>
                <a:cs typeface="Arial" panose="020B0604020202020204" pitchFamily="34" charset="0"/>
              </a:rPr>
              <a:t>, p.102318.</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Piramanayagam</a:t>
            </a:r>
            <a:r>
              <a:rPr lang="en-GB" sz="1200" dirty="0">
                <a:effectLst/>
                <a:latin typeface="Arial" panose="020B0604020202020204" pitchFamily="34" charset="0"/>
                <a:ea typeface="Calibri" panose="020F0502020204030204" pitchFamily="34" charset="0"/>
                <a:cs typeface="Arial" panose="020B0604020202020204" pitchFamily="34" charset="0"/>
              </a:rPr>
              <a:t>, S. and Seal, P.P., 2022. The Language of Luxury: Decoding the Luxury Hotel Brand's Marketing Communication. In </a:t>
            </a:r>
            <a:r>
              <a:rPr lang="en-GB" sz="1200" i="1" dirty="0">
                <a:effectLst/>
                <a:latin typeface="Arial" panose="020B0604020202020204" pitchFamily="34" charset="0"/>
                <a:ea typeface="Calibri" panose="020F0502020204030204" pitchFamily="34" charset="0"/>
                <a:cs typeface="Arial" panose="020B0604020202020204" pitchFamily="34" charset="0"/>
              </a:rPr>
              <a:t>The Emerald Handbook of Luxury Management for Hospitality and Tourism</a:t>
            </a:r>
            <a:r>
              <a:rPr lang="en-GB" sz="1200" dirty="0">
                <a:effectLst/>
                <a:latin typeface="Arial" panose="020B0604020202020204" pitchFamily="34" charset="0"/>
                <a:ea typeface="Calibri" panose="020F0502020204030204" pitchFamily="34" charset="0"/>
                <a:cs typeface="Arial" panose="020B0604020202020204" pitchFamily="34" charset="0"/>
              </a:rPr>
              <a:t> (pp. 221-242). Emerald Publishing Limited.</a:t>
            </a:r>
          </a:p>
          <a:p>
            <a:pPr marL="540385" indent="-540385" algn="just">
              <a:lnSpc>
                <a:spcPct val="150000"/>
              </a:lnSpc>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Szende</a:t>
            </a:r>
            <a:r>
              <a:rPr lang="en-GB" sz="1200" dirty="0">
                <a:effectLst/>
                <a:latin typeface="Arial" panose="020B0604020202020204" pitchFamily="34" charset="0"/>
                <a:ea typeface="Calibri" panose="020F0502020204030204" pitchFamily="34" charset="0"/>
                <a:cs typeface="Arial" panose="020B0604020202020204" pitchFamily="34" charset="0"/>
              </a:rPr>
              <a:t>, P., Dalton, A.N. and </a:t>
            </a:r>
            <a:r>
              <a:rPr lang="en-GB" sz="1200" dirty="0" err="1">
                <a:effectLst/>
                <a:latin typeface="Arial" panose="020B0604020202020204" pitchFamily="34" charset="0"/>
                <a:ea typeface="Calibri" panose="020F0502020204030204" pitchFamily="34" charset="0"/>
                <a:cs typeface="Arial" panose="020B0604020202020204" pitchFamily="34" charset="0"/>
              </a:rPr>
              <a:t>Yoo</a:t>
            </a:r>
            <a:r>
              <a:rPr lang="en-GB" sz="1200" dirty="0">
                <a:effectLst/>
                <a:latin typeface="Arial" panose="020B0604020202020204" pitchFamily="34" charset="0"/>
                <a:ea typeface="Calibri" panose="020F0502020204030204" pitchFamily="34" charset="0"/>
                <a:cs typeface="Arial" panose="020B0604020202020204" pitchFamily="34" charset="0"/>
              </a:rPr>
              <a:t>, M. eds., 2021. </a:t>
            </a:r>
            <a:r>
              <a:rPr lang="en-GB" sz="1200" i="1" dirty="0">
                <a:effectLst/>
                <a:latin typeface="Arial" panose="020B0604020202020204" pitchFamily="34" charset="0"/>
                <a:ea typeface="Calibri" panose="020F0502020204030204" pitchFamily="34" charset="0"/>
                <a:cs typeface="Arial" panose="020B0604020202020204" pitchFamily="34" charset="0"/>
              </a:rPr>
              <a:t>Operations management in the hospitality industry</a:t>
            </a:r>
            <a:r>
              <a:rPr lang="en-GB" sz="1200" dirty="0">
                <a:effectLst/>
                <a:latin typeface="Arial" panose="020B0604020202020204" pitchFamily="34" charset="0"/>
                <a:ea typeface="Calibri" panose="020F0502020204030204" pitchFamily="34" charset="0"/>
                <a:cs typeface="Arial" panose="020B0604020202020204" pitchFamily="34" charset="0"/>
              </a:rPr>
              <a:t>. Emerald Publishing Limited.</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Xu and et.al., 2021. Facial recognition check-in services at hotels. </a:t>
            </a:r>
            <a:r>
              <a:rPr lang="en-GB" sz="1200" i="1" dirty="0">
                <a:effectLst/>
                <a:latin typeface="Arial" panose="020B0604020202020204" pitchFamily="34" charset="0"/>
                <a:ea typeface="Calibri" panose="020F0502020204030204" pitchFamily="34" charset="0"/>
                <a:cs typeface="Arial" panose="020B0604020202020204" pitchFamily="34" charset="0"/>
              </a:rPr>
              <a:t>Journal of Hospitality Marketing &amp;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30</a:t>
            </a:r>
            <a:r>
              <a:rPr lang="en-GB" sz="1200" dirty="0">
                <a:effectLst/>
                <a:latin typeface="Arial" panose="020B0604020202020204" pitchFamily="34" charset="0"/>
                <a:ea typeface="Calibri" panose="020F0502020204030204" pitchFamily="34" charset="0"/>
                <a:cs typeface="Arial" panose="020B0604020202020204" pitchFamily="34" charset="0"/>
              </a:rPr>
              <a:t>(3), pp.373-393.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Yousaf and et.al., 2019. Occupational stress and its outcomes: the role of work-social support in the hospitality industry. </a:t>
            </a:r>
            <a:r>
              <a:rPr lang="en-GB" sz="1200" i="1" dirty="0">
                <a:effectLst/>
                <a:latin typeface="Arial" panose="020B0604020202020204" pitchFamily="34" charset="0"/>
                <a:ea typeface="Calibri" panose="020F0502020204030204" pitchFamily="34" charset="0"/>
                <a:cs typeface="Arial" panose="020B0604020202020204" pitchFamily="34" charset="0"/>
              </a:rPr>
              <a:t>Personnel Review</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49</a:t>
            </a:r>
            <a:r>
              <a:rPr lang="en-GB" sz="1200" dirty="0">
                <a:effectLst/>
                <a:latin typeface="Arial" panose="020B0604020202020204" pitchFamily="34" charset="0"/>
                <a:ea typeface="Calibri" panose="020F0502020204030204" pitchFamily="34" charset="0"/>
                <a:cs typeface="Arial" panose="020B0604020202020204" pitchFamily="34" charset="0"/>
              </a:rPr>
              <a:t>(3), pp.755-773.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Luo and et.al., 2019. Co-creation and co-destruction of service quality through customer-to-customer interactions: Why prior experience matters. </a:t>
            </a:r>
            <a:r>
              <a:rPr lang="en-GB" sz="1200" i="1" dirty="0">
                <a:effectLst/>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540385" indent="-540385" algn="just">
              <a:lnSpc>
                <a:spcPct val="150000"/>
              </a:lnSpc>
              <a:buFont typeface="Wingdings" panose="05000000000000000000" pitchFamily="2" charset="2"/>
              <a:buChar char="v"/>
            </a:pPr>
            <a:r>
              <a:rPr lang="en-GB" sz="1200" dirty="0">
                <a:latin typeface="Arial" panose="020B0604020202020204" pitchFamily="34" charset="0"/>
                <a:ea typeface="Calibri" panose="020F0502020204030204" pitchFamily="34" charset="0"/>
                <a:cs typeface="Arial" panose="020B0604020202020204" pitchFamily="34" charset="0"/>
              </a:rPr>
              <a:t>Luxury vs. </a:t>
            </a:r>
            <a:r>
              <a:rPr lang="en-GB" sz="1200" dirty="0" err="1">
                <a:latin typeface="Arial" panose="020B0604020202020204" pitchFamily="34" charset="0"/>
                <a:ea typeface="Calibri" panose="020F0502020204030204" pitchFamily="34" charset="0"/>
                <a:cs typeface="Arial" panose="020B0604020202020204" pitchFamily="34" charset="0"/>
              </a:rPr>
              <a:t>Milennials</a:t>
            </a:r>
            <a:r>
              <a:rPr lang="en-GB" sz="1200" dirty="0">
                <a:latin typeface="Arial" panose="020B0604020202020204" pitchFamily="34" charset="0"/>
                <a:ea typeface="Calibri" panose="020F0502020204030204" pitchFamily="34" charset="0"/>
                <a:cs typeface="Arial" panose="020B0604020202020204" pitchFamily="34" charset="0"/>
              </a:rPr>
              <a:t> and Their Technology: The Ritz-Carlton(by Julia </a:t>
            </a:r>
            <a:r>
              <a:rPr lang="en-GB" sz="1200" dirty="0" err="1">
                <a:latin typeface="Arial" panose="020B0604020202020204" pitchFamily="34" charset="0"/>
                <a:ea typeface="Calibri" panose="020F0502020204030204" pitchFamily="34" charset="0"/>
                <a:cs typeface="Arial" panose="020B0604020202020204" pitchFamily="34" charset="0"/>
              </a:rPr>
              <a:t>Shorr</a:t>
            </a:r>
            <a:r>
              <a:rPr lang="en-GB" sz="1200" dirty="0">
                <a:latin typeface="Arial" panose="020B0604020202020204" pitchFamily="34" charset="0"/>
                <a:ea typeface="Calibri" panose="020F0502020204030204" pitchFamily="34" charset="0"/>
                <a:cs typeface="Arial" panose="020B0604020202020204" pitchFamily="34" charset="0"/>
              </a:rPr>
              <a:t>, 2019) [Online] Available through </a:t>
            </a:r>
            <a:r>
              <a:rPr lang="en-GB" sz="1200" dirty="0">
                <a:latin typeface="Arial" panose="020B0604020202020204" pitchFamily="34" charset="0"/>
                <a:ea typeface="Calibri" panose="020F0502020204030204" pitchFamily="34" charset="0"/>
                <a:cs typeface="Arial" panose="020B0604020202020204" pitchFamily="34" charset="0"/>
                <a:hlinkClick r:id="rId3"/>
              </a:rPr>
              <a:t>https://linchikwok.net</a:t>
            </a:r>
            <a:r>
              <a:rPr lang="en-GB" sz="1200" dirty="0">
                <a:latin typeface="Arial" panose="020B0604020202020204" pitchFamily="34" charset="0"/>
                <a:ea typeface="Calibri" panose="020F0502020204030204" pitchFamily="34" charset="0"/>
                <a:cs typeface="Arial" panose="020B0604020202020204" pitchFamily="34" charset="0"/>
              </a:rPr>
              <a:t> . Accessed on 31January 2023</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 Ritz-Carlton is ranked #49 in Global Top 100 Brands, 2022 [Online] Available through </a:t>
            </a:r>
            <a:r>
              <a:rPr lang="en-GB" sz="1200" dirty="0">
                <a:effectLst/>
                <a:latin typeface="Arial" panose="020B0604020202020204" pitchFamily="34" charset="0"/>
                <a:ea typeface="Calibri" panose="020F0502020204030204" pitchFamily="34" charset="0"/>
                <a:cs typeface="Arial" panose="020B0604020202020204" pitchFamily="34" charset="0"/>
                <a:hlinkClick r:id="rId4"/>
              </a:rPr>
              <a:t>https://www.comparably.com/brands/ritz-carlton</a:t>
            </a:r>
            <a:r>
              <a:rPr lang="en-GB" sz="1200" dirty="0">
                <a:effectLst/>
                <a:latin typeface="Arial" panose="020B0604020202020204" pitchFamily="34" charset="0"/>
                <a:ea typeface="Calibri" panose="020F0502020204030204" pitchFamily="34" charset="0"/>
                <a:cs typeface="Arial" panose="020B0604020202020204" pitchFamily="34" charset="0"/>
              </a:rPr>
              <a:t> . Accessed on 31 January 2023.</a:t>
            </a:r>
          </a:p>
          <a:p>
            <a:pPr marL="540385" indent="-540385" algn="just">
              <a:lnSpc>
                <a:spcPct val="150000"/>
              </a:lnSpc>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 Ritz-Carlton – About – Motto, provided by all staff members [Online] Available through </a:t>
            </a:r>
            <a:r>
              <a:rPr lang="en-GB" sz="1200" dirty="0">
                <a:effectLst/>
                <a:latin typeface="Arial" panose="020B0604020202020204" pitchFamily="34" charset="0"/>
                <a:ea typeface="Calibri" panose="020F0502020204030204" pitchFamily="34" charset="0"/>
                <a:cs typeface="Arial" panose="020B0604020202020204" pitchFamily="34" charset="0"/>
                <a:hlinkClick r:id="rId5"/>
              </a:rPr>
              <a:t>https://ritzcarlton.com/en/about/gold-standards</a:t>
            </a:r>
            <a:r>
              <a:rPr lang="en-GB" sz="1200" dirty="0">
                <a:effectLst/>
                <a:latin typeface="Arial" panose="020B0604020202020204" pitchFamily="34" charset="0"/>
                <a:ea typeface="Calibri" panose="020F0502020204030204" pitchFamily="34" charset="0"/>
                <a:cs typeface="Arial" panose="020B0604020202020204" pitchFamily="34" charset="0"/>
              </a:rPr>
              <a:t> . Accessed on 31 January 2023.</a:t>
            </a:r>
          </a:p>
          <a:p>
            <a:pPr marL="540385" indent="-540385" algn="just">
              <a:lnSpc>
                <a:spcPct val="150000"/>
              </a:lnSpc>
              <a:buFont typeface="Wingdings" panose="05000000000000000000" pitchFamily="2" charset="2"/>
              <a:buChar char="v"/>
            </a:pPr>
            <a:r>
              <a:rPr lang="en-GB" sz="1200" dirty="0">
                <a:latin typeface="Arial" panose="020B0604020202020204" pitchFamily="34" charset="0"/>
                <a:ea typeface="Calibri" panose="020F0502020204030204" pitchFamily="34" charset="0"/>
                <a:cs typeface="Arial" panose="020B0604020202020204" pitchFamily="34" charset="0"/>
              </a:rPr>
              <a:t> Ritz-Carlton: Luxury Hotels and Resorts[Online] Available through https:// </a:t>
            </a:r>
            <a:r>
              <a:rPr lang="en-GB" sz="1200" dirty="0">
                <a:latin typeface="Arial" panose="020B0604020202020204" pitchFamily="34" charset="0"/>
                <a:ea typeface="Calibri" panose="020F0502020204030204" pitchFamily="34" charset="0"/>
                <a:cs typeface="Arial" panose="020B0604020202020204" pitchFamily="34" charset="0"/>
                <a:hlinkClick r:id="rId6"/>
              </a:rPr>
              <a:t>www.ritzcarlton.com</a:t>
            </a:r>
            <a:r>
              <a:rPr lang="en-GB" sz="1200" dirty="0">
                <a:latin typeface="Arial" panose="020B0604020202020204" pitchFamily="34" charset="0"/>
                <a:ea typeface="Calibri" panose="020F0502020204030204" pitchFamily="34" charset="0"/>
                <a:cs typeface="Arial" panose="020B0604020202020204" pitchFamily="34" charset="0"/>
              </a:rPr>
              <a:t> . Accessed on 02 February 2023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4341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311</TotalTime>
  <Words>1037</Words>
  <Application>Microsoft Office PowerPoint</Application>
  <PresentationFormat>Widescreen</PresentationFormat>
  <Paragraphs>73</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Bookman Old Style</vt:lpstr>
      <vt:lpstr>Rockwell</vt:lpstr>
      <vt:lpstr>Times New Roman</vt:lpstr>
      <vt:lpstr>Wingdings</vt:lpstr>
      <vt:lpstr>Damask</vt:lpstr>
      <vt:lpstr>The role and importance of quality service, hospitality, and guest services within the hotel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Owner</dc:creator>
  <cp:lastModifiedBy>Owner</cp:lastModifiedBy>
  <cp:revision>5</cp:revision>
  <dcterms:created xsi:type="dcterms:W3CDTF">2023-02-06T13:55:27Z</dcterms:created>
  <dcterms:modified xsi:type="dcterms:W3CDTF">2023-02-07T13:28:28Z</dcterms:modified>
</cp:coreProperties>
</file>