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8" r:id="rId3"/>
    <p:sldId id="261" r:id="rId4"/>
    <p:sldId id="263" r:id="rId5"/>
    <p:sldId id="264" r:id="rId6"/>
    <p:sldId id="259" r:id="rId7"/>
    <p:sldId id="260" r:id="rId8"/>
    <p:sldId id="25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4B38D-3F59-813D-7155-D95982950C27}" v="962" dt="2023-12-08T14:00:05.557"/>
    <p1510:client id="{7EB5027B-F1EE-F87D-CA88-8C7DABBD6939}" v="792" dt="2023-12-08T14:55:55.152"/>
    <p1510:client id="{91DF6A0F-10FF-01CF-3267-478446490394}" v="242" dt="2023-12-07T16:34:53.290"/>
    <p1510:client id="{97616C8C-5EA8-35BA-1FC6-33BC1404FF5A}" v="19" dt="2023-12-08T12:17:14.084"/>
    <p1510:client id="{D48EE9EF-9A7C-539C-30DF-430C5819DC47}" v="30" dt="2023-12-08T12:57:40.199"/>
    <p1510:client id="{E9EFF8D5-92D5-A204-8D10-87B07A527E71}" v="175" dt="2023-12-08T14:18:04.657"/>
    <p1510:client id="{F7946AE1-EDBF-A2B7-F279-B3E8AD5082D7}" v="1" dt="2023-12-07T14:05:38.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12/8/2023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57941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12/8/2023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75497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12/8/2023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699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12/8/2023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87595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12/8/2023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50539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12/8/2023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25445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12/8/2023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83470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12/8/2023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3355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12/8/2023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34746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12/8/2023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3894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12/8/2023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86370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12/8/2023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57280961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hyperlink" Target="https://youtu.be/bmv0Cujo5Y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en.ac-illust.com/clip-art/22966501/split-slime" TargetMode="External"/><Relationship Id="rId3" Type="http://schemas.openxmlformats.org/officeDocument/2006/relationships/hyperlink" Target="https://kartoffelfilms.com/blog/what-is-character-animation-and-why-is-it-great-for-business/" TargetMode="External"/><Relationship Id="rId7" Type="http://schemas.openxmlformats.org/officeDocument/2006/relationships/hyperlink" Target="https://opengameart.org/content/2d-slime-animated" TargetMode="External"/><Relationship Id="rId2" Type="http://schemas.openxmlformats.org/officeDocument/2006/relationships/hyperlink" Target="https://mowe.studio/animation-character-styles/" TargetMode="External"/><Relationship Id="rId1" Type="http://schemas.openxmlformats.org/officeDocument/2006/relationships/slideLayout" Target="../slideLayouts/slideLayout2.xml"/><Relationship Id="rId6" Type="http://schemas.openxmlformats.org/officeDocument/2006/relationships/hyperlink" Target="https://reffpixels.itch.io/slime-animations" TargetMode="External"/><Relationship Id="rId5" Type="http://schemas.openxmlformats.org/officeDocument/2006/relationships/hyperlink" Target="https://alexshawanimation.wordpress.com/2014/09/24/the-bouncing-ball/" TargetMode="External"/><Relationship Id="rId4" Type="http://schemas.openxmlformats.org/officeDocument/2006/relationships/hyperlink" Target="https://www.deedeestudio.net/en/post/principles-animation-anticipation" TargetMode="External"/><Relationship Id="rId9" Type="http://schemas.openxmlformats.org/officeDocument/2006/relationships/hyperlink" Target="https://twitter.com/handsornejack/status/1204628826543788032"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luralsight.com/blog/tutorials/pushing-rigs-limit-using-exaggeration-appealing-animation" TargetMode="External"/><Relationship Id="rId2" Type="http://schemas.openxmlformats.org/officeDocument/2006/relationships/hyperlink" Target="https://www.schoolofmotion.com/blog/how-to-animate-character-tak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BB887A-DB02-4431-8FDF-F517505C9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7B90FE-A39B-810E-74E2-4C592AFE0C67}"/>
              </a:ext>
            </a:extLst>
          </p:cNvPr>
          <p:cNvSpPr>
            <a:spLocks noGrp="1"/>
          </p:cNvSpPr>
          <p:nvPr>
            <p:ph type="ctrTitle"/>
          </p:nvPr>
        </p:nvSpPr>
        <p:spPr>
          <a:xfrm>
            <a:off x="5702406" y="557783"/>
            <a:ext cx="5852698" cy="3130807"/>
          </a:xfrm>
        </p:spPr>
        <p:txBody>
          <a:bodyPr>
            <a:normAutofit/>
          </a:bodyPr>
          <a:lstStyle/>
          <a:p>
            <a:r>
              <a:rPr lang="en-GB" dirty="0"/>
              <a:t>Advanced Character Animation</a:t>
            </a:r>
          </a:p>
        </p:txBody>
      </p:sp>
      <p:sp>
        <p:nvSpPr>
          <p:cNvPr id="3" name="Subtitle 2">
            <a:extLst>
              <a:ext uri="{FF2B5EF4-FFF2-40B4-BE49-F238E27FC236}">
                <a16:creationId xmlns:a16="http://schemas.microsoft.com/office/drawing/2014/main" id="{6AE0990C-71BC-A8E9-AAF8-D4B74933A125}"/>
              </a:ext>
            </a:extLst>
          </p:cNvPr>
          <p:cNvSpPr>
            <a:spLocks noGrp="1"/>
          </p:cNvSpPr>
          <p:nvPr>
            <p:ph type="subTitle" idx="1"/>
          </p:nvPr>
        </p:nvSpPr>
        <p:spPr>
          <a:xfrm>
            <a:off x="5702406" y="3902206"/>
            <a:ext cx="5852698" cy="2240529"/>
          </a:xfrm>
        </p:spPr>
        <p:txBody>
          <a:bodyPr>
            <a:normAutofit/>
          </a:bodyPr>
          <a:lstStyle/>
          <a:p>
            <a:r>
              <a:rPr lang="en-GB" dirty="0"/>
              <a:t>Daniel Thomas (2003824) </a:t>
            </a:r>
          </a:p>
        </p:txBody>
      </p:sp>
      <p:pic>
        <p:nvPicPr>
          <p:cNvPr id="4" name="Picture 3">
            <a:extLst>
              <a:ext uri="{FF2B5EF4-FFF2-40B4-BE49-F238E27FC236}">
                <a16:creationId xmlns:a16="http://schemas.microsoft.com/office/drawing/2014/main" id="{EB6573A4-E92D-AA14-719F-1AAC451F5632}"/>
              </a:ext>
            </a:extLst>
          </p:cNvPr>
          <p:cNvPicPr>
            <a:picLocks noChangeAspect="1"/>
          </p:cNvPicPr>
          <p:nvPr/>
        </p:nvPicPr>
        <p:blipFill rotWithShape="1">
          <a:blip r:embed="rId2"/>
          <a:srcRect r="53994"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Tree>
    <p:extLst>
      <p:ext uri="{BB962C8B-B14F-4D97-AF65-F5344CB8AC3E}">
        <p14:creationId xmlns:p14="http://schemas.microsoft.com/office/powerpoint/2010/main" val="1669967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3B9A-E685-279D-0251-2813528B67CD}"/>
              </a:ext>
            </a:extLst>
          </p:cNvPr>
          <p:cNvSpPr>
            <a:spLocks noGrp="1"/>
          </p:cNvSpPr>
          <p:nvPr>
            <p:ph type="title"/>
          </p:nvPr>
        </p:nvSpPr>
        <p:spPr/>
        <p:txBody>
          <a:bodyPr/>
          <a:lstStyle/>
          <a:p>
            <a:r>
              <a:rPr lang="en-GB" dirty="0">
                <a:cs typeface="Posterama"/>
              </a:rPr>
              <a:t>Character Deployment and Impact</a:t>
            </a:r>
          </a:p>
        </p:txBody>
      </p:sp>
      <p:pic>
        <p:nvPicPr>
          <p:cNvPr id="4" name="Content Placeholder 3" descr="[video-to-gif output image]">
            <a:extLst>
              <a:ext uri="{FF2B5EF4-FFF2-40B4-BE49-F238E27FC236}">
                <a16:creationId xmlns:a16="http://schemas.microsoft.com/office/drawing/2014/main" id="{56344FD9-E88C-437D-646A-BE95016A337B}"/>
              </a:ext>
            </a:extLst>
          </p:cNvPr>
          <p:cNvPicPr>
            <a:picLocks noGrp="1" noChangeAspect="1"/>
          </p:cNvPicPr>
          <p:nvPr>
            <p:ph idx="1"/>
          </p:nvPr>
        </p:nvPicPr>
        <p:blipFill>
          <a:blip r:embed="rId2"/>
          <a:stretch>
            <a:fillRect/>
          </a:stretch>
        </p:blipFill>
        <p:spPr>
          <a:xfrm>
            <a:off x="7110118" y="2617198"/>
            <a:ext cx="4899084" cy="2760256"/>
          </a:xfrm>
        </p:spPr>
      </p:pic>
      <p:sp>
        <p:nvSpPr>
          <p:cNvPr id="5" name="TextBox 4">
            <a:extLst>
              <a:ext uri="{FF2B5EF4-FFF2-40B4-BE49-F238E27FC236}">
                <a16:creationId xmlns:a16="http://schemas.microsoft.com/office/drawing/2014/main" id="{83CE2FFD-AB7D-F11C-7ECE-F1F1CB3B4C42}"/>
              </a:ext>
            </a:extLst>
          </p:cNvPr>
          <p:cNvSpPr txBox="1"/>
          <p:nvPr/>
        </p:nvSpPr>
        <p:spPr>
          <a:xfrm>
            <a:off x="479778" y="2182519"/>
            <a:ext cx="638762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characters are animated, the way they move and express can typically be revolved around their body shape or personality. This can be either be realistic or exaggerated to make the character livelier or emphasis their traits. More exaggerated moment is especially common in non-human like creatures, as they don't have "human-like personalities." [2]</a:t>
            </a:r>
          </a:p>
        </p:txBody>
      </p:sp>
      <p:sp>
        <p:nvSpPr>
          <p:cNvPr id="3" name="TextBox 2">
            <a:extLst>
              <a:ext uri="{FF2B5EF4-FFF2-40B4-BE49-F238E27FC236}">
                <a16:creationId xmlns:a16="http://schemas.microsoft.com/office/drawing/2014/main" id="{ADD393A6-DCED-B2F2-3892-6DDE64B34825}"/>
              </a:ext>
            </a:extLst>
          </p:cNvPr>
          <p:cNvSpPr txBox="1"/>
          <p:nvPr/>
        </p:nvSpPr>
        <p:spPr>
          <a:xfrm>
            <a:off x="7420131" y="2136098"/>
            <a:ext cx="762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a:t>
            </a:r>
          </a:p>
        </p:txBody>
      </p:sp>
    </p:spTree>
    <p:extLst>
      <p:ext uri="{BB962C8B-B14F-4D97-AF65-F5344CB8AC3E}">
        <p14:creationId xmlns:p14="http://schemas.microsoft.com/office/powerpoint/2010/main" val="4246849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1A06-9E58-CB64-8958-57F8775C089C}"/>
              </a:ext>
            </a:extLst>
          </p:cNvPr>
          <p:cNvSpPr>
            <a:spLocks noGrp="1"/>
          </p:cNvSpPr>
          <p:nvPr>
            <p:ph type="title"/>
          </p:nvPr>
        </p:nvSpPr>
        <p:spPr/>
        <p:txBody>
          <a:bodyPr>
            <a:normAutofit fontScale="90000"/>
          </a:bodyPr>
          <a:lstStyle/>
          <a:p>
            <a:r>
              <a:rPr lang="en-GB" dirty="0">
                <a:cs typeface="Posterama"/>
              </a:rPr>
              <a:t>Principles of Animation in Character Animation</a:t>
            </a:r>
            <a:endParaRPr lang="en-GB" dirty="0"/>
          </a:p>
        </p:txBody>
      </p:sp>
      <p:sp>
        <p:nvSpPr>
          <p:cNvPr id="3" name="Content Placeholder 2">
            <a:extLst>
              <a:ext uri="{FF2B5EF4-FFF2-40B4-BE49-F238E27FC236}">
                <a16:creationId xmlns:a16="http://schemas.microsoft.com/office/drawing/2014/main" id="{0E97C294-9E40-A3DE-07EB-AF6613B63F82}"/>
              </a:ext>
            </a:extLst>
          </p:cNvPr>
          <p:cNvSpPr>
            <a:spLocks noGrp="1"/>
          </p:cNvSpPr>
          <p:nvPr>
            <p:ph idx="1"/>
          </p:nvPr>
        </p:nvSpPr>
        <p:spPr>
          <a:xfrm>
            <a:off x="609600" y="2106204"/>
            <a:ext cx="6275883" cy="2212731"/>
          </a:xfrm>
        </p:spPr>
        <p:txBody>
          <a:bodyPr vert="horz" lIns="91440" tIns="45720" rIns="91440" bIns="45720" rtlCol="0" anchor="t">
            <a:normAutofit fontScale="92500"/>
          </a:bodyPr>
          <a:lstStyle/>
          <a:p>
            <a:r>
              <a:rPr lang="en-GB" dirty="0"/>
              <a:t>To animate characters in general mostly likely involves using some of the 12 Principles of Animation. One of these principles used is anticipation, which is used before a character does a new movement. This makes the animation flow better and doesn't seem like the character is switching from pose to pose unnaturally.</a:t>
            </a:r>
          </a:p>
        </p:txBody>
      </p:sp>
      <p:pic>
        <p:nvPicPr>
          <p:cNvPr id="4" name="Picture 3" descr="12 principles of animation: Anticipation">
            <a:extLst>
              <a:ext uri="{FF2B5EF4-FFF2-40B4-BE49-F238E27FC236}">
                <a16:creationId xmlns:a16="http://schemas.microsoft.com/office/drawing/2014/main" id="{B7523164-2F29-11DA-9593-82FB6EE019E9}"/>
              </a:ext>
            </a:extLst>
          </p:cNvPr>
          <p:cNvPicPr>
            <a:picLocks noChangeAspect="1"/>
          </p:cNvPicPr>
          <p:nvPr/>
        </p:nvPicPr>
        <p:blipFill>
          <a:blip r:embed="rId2"/>
          <a:stretch>
            <a:fillRect/>
          </a:stretch>
        </p:blipFill>
        <p:spPr>
          <a:xfrm>
            <a:off x="6884068" y="2474529"/>
            <a:ext cx="4957312" cy="1810186"/>
          </a:xfrm>
          <a:prstGeom prst="rect">
            <a:avLst/>
          </a:prstGeom>
        </p:spPr>
      </p:pic>
      <p:sp>
        <p:nvSpPr>
          <p:cNvPr id="5" name="TextBox 4">
            <a:extLst>
              <a:ext uri="{FF2B5EF4-FFF2-40B4-BE49-F238E27FC236}">
                <a16:creationId xmlns:a16="http://schemas.microsoft.com/office/drawing/2014/main" id="{A78D15CE-AA88-4DC2-1B72-A1E5F708D1F3}"/>
              </a:ext>
            </a:extLst>
          </p:cNvPr>
          <p:cNvSpPr txBox="1"/>
          <p:nvPr/>
        </p:nvSpPr>
        <p:spPr>
          <a:xfrm>
            <a:off x="7195278" y="2036164"/>
            <a:ext cx="51966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[3]</a:t>
            </a:r>
          </a:p>
        </p:txBody>
      </p:sp>
      <p:sp>
        <p:nvSpPr>
          <p:cNvPr id="6" name="TextBox 5">
            <a:extLst>
              <a:ext uri="{FF2B5EF4-FFF2-40B4-BE49-F238E27FC236}">
                <a16:creationId xmlns:a16="http://schemas.microsoft.com/office/drawing/2014/main" id="{355DC43E-ADCC-AC84-2D84-C292BC3F021C}"/>
              </a:ext>
            </a:extLst>
          </p:cNvPr>
          <p:cNvSpPr txBox="1"/>
          <p:nvPr/>
        </p:nvSpPr>
        <p:spPr>
          <a:xfrm>
            <a:off x="4921769" y="4434590"/>
            <a:ext cx="699541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Going hand in hand with this is another prinicple of animation, squash and stretch. This is when the object or character is either squashed or stretch in form during movement, and this is often used during anticipation poses. The amount of squash and stretch can also show a character's flexibility, as a less sturdy character would have less squash and stretch.</a:t>
            </a:r>
          </a:p>
        </p:txBody>
      </p:sp>
      <p:pic>
        <p:nvPicPr>
          <p:cNvPr id="8" name="Picture 7" descr="The Bouncing Ball Theory">
            <a:extLst>
              <a:ext uri="{FF2B5EF4-FFF2-40B4-BE49-F238E27FC236}">
                <a16:creationId xmlns:a16="http://schemas.microsoft.com/office/drawing/2014/main" id="{7F876A10-1FF3-8069-0AC3-9B38A050F9DE}"/>
              </a:ext>
            </a:extLst>
          </p:cNvPr>
          <p:cNvPicPr>
            <a:picLocks noChangeAspect="1"/>
          </p:cNvPicPr>
          <p:nvPr/>
        </p:nvPicPr>
        <p:blipFill>
          <a:blip r:embed="rId3"/>
          <a:stretch>
            <a:fillRect/>
          </a:stretch>
        </p:blipFill>
        <p:spPr>
          <a:xfrm>
            <a:off x="934543" y="4137129"/>
            <a:ext cx="2952750" cy="2381250"/>
          </a:xfrm>
          <a:prstGeom prst="rect">
            <a:avLst/>
          </a:prstGeom>
        </p:spPr>
      </p:pic>
      <p:sp>
        <p:nvSpPr>
          <p:cNvPr id="9" name="TextBox 8">
            <a:extLst>
              <a:ext uri="{FF2B5EF4-FFF2-40B4-BE49-F238E27FC236}">
                <a16:creationId xmlns:a16="http://schemas.microsoft.com/office/drawing/2014/main" id="{778950EB-0E3C-09FA-B284-69B9E136DD97}"/>
              </a:ext>
            </a:extLst>
          </p:cNvPr>
          <p:cNvSpPr txBox="1"/>
          <p:nvPr/>
        </p:nvSpPr>
        <p:spPr>
          <a:xfrm>
            <a:off x="3747539" y="4322163"/>
            <a:ext cx="51966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[4]</a:t>
            </a:r>
          </a:p>
        </p:txBody>
      </p:sp>
    </p:spTree>
    <p:extLst>
      <p:ext uri="{BB962C8B-B14F-4D97-AF65-F5344CB8AC3E}">
        <p14:creationId xmlns:p14="http://schemas.microsoft.com/office/powerpoint/2010/main" val="2586075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7D196-2C7C-22CE-DB05-B5D8BDDA23F7}"/>
              </a:ext>
            </a:extLst>
          </p:cNvPr>
          <p:cNvSpPr>
            <a:spLocks noGrp="1"/>
          </p:cNvSpPr>
          <p:nvPr>
            <p:ph type="title"/>
          </p:nvPr>
        </p:nvSpPr>
        <p:spPr/>
        <p:txBody>
          <a:bodyPr/>
          <a:lstStyle/>
          <a:p>
            <a:r>
              <a:rPr lang="en-GB" dirty="0">
                <a:cs typeface="Posterama"/>
              </a:rPr>
              <a:t>Slime Animation</a:t>
            </a:r>
            <a:endParaRPr lang="en-GB" dirty="0"/>
          </a:p>
        </p:txBody>
      </p:sp>
      <p:sp>
        <p:nvSpPr>
          <p:cNvPr id="3" name="Content Placeholder 2">
            <a:extLst>
              <a:ext uri="{FF2B5EF4-FFF2-40B4-BE49-F238E27FC236}">
                <a16:creationId xmlns:a16="http://schemas.microsoft.com/office/drawing/2014/main" id="{9C0C529B-CDB0-71D8-EB2C-1389A40C6DF4}"/>
              </a:ext>
            </a:extLst>
          </p:cNvPr>
          <p:cNvSpPr>
            <a:spLocks noGrp="1"/>
          </p:cNvSpPr>
          <p:nvPr>
            <p:ph idx="1"/>
          </p:nvPr>
        </p:nvSpPr>
        <p:spPr>
          <a:xfrm>
            <a:off x="609600" y="2106204"/>
            <a:ext cx="6150964" cy="4036534"/>
          </a:xfrm>
        </p:spPr>
        <p:txBody>
          <a:bodyPr vert="horz" lIns="91440" tIns="45720" rIns="91440" bIns="45720" rtlCol="0" anchor="t">
            <a:normAutofit/>
          </a:bodyPr>
          <a:lstStyle/>
          <a:p>
            <a:r>
              <a:rPr lang="en-GB" dirty="0"/>
              <a:t>To explore the way a character moves according to what they are and their shape, I decided to base my animation on a slime like creature. I thought this would be a good choice of creature as they're usually portrayed as being bouncy and changing forms, specifically when moving. They typically also turn into ball shapes when bouncing.</a:t>
            </a:r>
            <a:endParaRPr lang="en-US" dirty="0"/>
          </a:p>
        </p:txBody>
      </p:sp>
      <p:pic>
        <p:nvPicPr>
          <p:cNvPr id="4" name="Picture 3" descr="A pixelated red ball on a black background&#10;&#10;Description automatically generated">
            <a:extLst>
              <a:ext uri="{FF2B5EF4-FFF2-40B4-BE49-F238E27FC236}">
                <a16:creationId xmlns:a16="http://schemas.microsoft.com/office/drawing/2014/main" id="{979DC22B-5F27-E35B-AA39-F786BFBF4B36}"/>
              </a:ext>
            </a:extLst>
          </p:cNvPr>
          <p:cNvPicPr>
            <a:picLocks noChangeAspect="1"/>
          </p:cNvPicPr>
          <p:nvPr/>
        </p:nvPicPr>
        <p:blipFill>
          <a:blip r:embed="rId2"/>
          <a:stretch>
            <a:fillRect/>
          </a:stretch>
        </p:blipFill>
        <p:spPr>
          <a:xfrm>
            <a:off x="6910465" y="1825794"/>
            <a:ext cx="4152180" cy="2663135"/>
          </a:xfrm>
          <a:prstGeom prst="rect">
            <a:avLst/>
          </a:prstGeom>
        </p:spPr>
      </p:pic>
      <p:sp>
        <p:nvSpPr>
          <p:cNvPr id="5" name="TextBox 4">
            <a:extLst>
              <a:ext uri="{FF2B5EF4-FFF2-40B4-BE49-F238E27FC236}">
                <a16:creationId xmlns:a16="http://schemas.microsoft.com/office/drawing/2014/main" id="{281D1B39-CC12-2DC3-625A-93936BB4AE7F}"/>
              </a:ext>
            </a:extLst>
          </p:cNvPr>
          <p:cNvSpPr txBox="1"/>
          <p:nvPr/>
        </p:nvSpPr>
        <p:spPr>
          <a:xfrm>
            <a:off x="8010292" y="1951463"/>
            <a:ext cx="26019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[5]</a:t>
            </a:r>
          </a:p>
        </p:txBody>
      </p:sp>
    </p:spTree>
    <p:extLst>
      <p:ext uri="{BB962C8B-B14F-4D97-AF65-F5344CB8AC3E}">
        <p14:creationId xmlns:p14="http://schemas.microsoft.com/office/powerpoint/2010/main" val="4107789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1390E-766D-0920-CA17-82013BC27F0E}"/>
              </a:ext>
            </a:extLst>
          </p:cNvPr>
          <p:cNvSpPr>
            <a:spLocks noGrp="1"/>
          </p:cNvSpPr>
          <p:nvPr>
            <p:ph type="title"/>
          </p:nvPr>
        </p:nvSpPr>
        <p:spPr/>
        <p:txBody>
          <a:bodyPr/>
          <a:lstStyle/>
          <a:p>
            <a:r>
              <a:rPr lang="en-GB" dirty="0">
                <a:cs typeface="Posterama"/>
              </a:rPr>
              <a:t>Slime Animation Inspirations</a:t>
            </a:r>
            <a:endParaRPr lang="en-GB" dirty="0"/>
          </a:p>
        </p:txBody>
      </p:sp>
      <p:sp>
        <p:nvSpPr>
          <p:cNvPr id="3" name="Content Placeholder 2">
            <a:extLst>
              <a:ext uri="{FF2B5EF4-FFF2-40B4-BE49-F238E27FC236}">
                <a16:creationId xmlns:a16="http://schemas.microsoft.com/office/drawing/2014/main" id="{4DFAE139-999C-4131-9F51-2AD7FD701175}"/>
              </a:ext>
            </a:extLst>
          </p:cNvPr>
          <p:cNvSpPr>
            <a:spLocks noGrp="1"/>
          </p:cNvSpPr>
          <p:nvPr>
            <p:ph idx="1"/>
          </p:nvPr>
        </p:nvSpPr>
        <p:spPr>
          <a:xfrm>
            <a:off x="609600" y="2106204"/>
            <a:ext cx="4963065" cy="1491742"/>
          </a:xfrm>
        </p:spPr>
        <p:txBody>
          <a:bodyPr vert="horz" lIns="91440" tIns="45720" rIns="91440" bIns="45720" rtlCol="0" anchor="t">
            <a:normAutofit/>
          </a:bodyPr>
          <a:lstStyle/>
          <a:p>
            <a:r>
              <a:rPr lang="en-GB" dirty="0"/>
              <a:t>Commonly with slime creatures, they tend to stick on the ground, with the bottom part of the body sometimes trailing behind as it moves. </a:t>
            </a:r>
          </a:p>
        </p:txBody>
      </p:sp>
      <p:pic>
        <p:nvPicPr>
          <p:cNvPr id="4" name="Picture 3" descr="2D Slime Animated | OpenGameArt.org">
            <a:extLst>
              <a:ext uri="{FF2B5EF4-FFF2-40B4-BE49-F238E27FC236}">
                <a16:creationId xmlns:a16="http://schemas.microsoft.com/office/drawing/2014/main" id="{DDC789A7-06D9-2518-E65B-85AE123DD8F1}"/>
              </a:ext>
            </a:extLst>
          </p:cNvPr>
          <p:cNvPicPr>
            <a:picLocks noChangeAspect="1"/>
          </p:cNvPicPr>
          <p:nvPr/>
        </p:nvPicPr>
        <p:blipFill>
          <a:blip r:embed="rId2"/>
          <a:stretch>
            <a:fillRect/>
          </a:stretch>
        </p:blipFill>
        <p:spPr>
          <a:xfrm>
            <a:off x="5328248" y="1884871"/>
            <a:ext cx="2124974" cy="2124974"/>
          </a:xfrm>
          <a:prstGeom prst="rect">
            <a:avLst/>
          </a:prstGeom>
        </p:spPr>
      </p:pic>
      <p:sp>
        <p:nvSpPr>
          <p:cNvPr id="5" name="TextBox 4">
            <a:extLst>
              <a:ext uri="{FF2B5EF4-FFF2-40B4-BE49-F238E27FC236}">
                <a16:creationId xmlns:a16="http://schemas.microsoft.com/office/drawing/2014/main" id="{BA3002EA-F863-DCE1-8455-8EFD2AB618BA}"/>
              </a:ext>
            </a:extLst>
          </p:cNvPr>
          <p:cNvSpPr txBox="1"/>
          <p:nvPr/>
        </p:nvSpPr>
        <p:spPr>
          <a:xfrm>
            <a:off x="602796" y="4163121"/>
            <a:ext cx="438614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Slimes are also portrayed in media as being able to split apart, so I added that as a part of the animation reel.</a:t>
            </a:r>
          </a:p>
        </p:txBody>
      </p:sp>
      <p:pic>
        <p:nvPicPr>
          <p:cNvPr id="6" name="Picture 5" descr="Free Vectors | Split slime">
            <a:extLst>
              <a:ext uri="{FF2B5EF4-FFF2-40B4-BE49-F238E27FC236}">
                <a16:creationId xmlns:a16="http://schemas.microsoft.com/office/drawing/2014/main" id="{33D3C5A4-BB71-E188-A026-711AF39A574D}"/>
              </a:ext>
            </a:extLst>
          </p:cNvPr>
          <p:cNvPicPr>
            <a:picLocks noChangeAspect="1"/>
          </p:cNvPicPr>
          <p:nvPr/>
        </p:nvPicPr>
        <p:blipFill rotWithShape="1">
          <a:blip r:embed="rId3"/>
          <a:srcRect l="15984" t="23790" r="17213" b="19565"/>
          <a:stretch/>
        </p:blipFill>
        <p:spPr>
          <a:xfrm>
            <a:off x="4595004" y="4394740"/>
            <a:ext cx="2341590" cy="1492032"/>
          </a:xfrm>
          <a:prstGeom prst="rect">
            <a:avLst/>
          </a:prstGeom>
        </p:spPr>
      </p:pic>
      <p:sp>
        <p:nvSpPr>
          <p:cNvPr id="8" name="TextBox 7">
            <a:extLst>
              <a:ext uri="{FF2B5EF4-FFF2-40B4-BE49-F238E27FC236}">
                <a16:creationId xmlns:a16="http://schemas.microsoft.com/office/drawing/2014/main" id="{1D115B3E-7DD2-9464-B8CF-7BDAEB903055}"/>
              </a:ext>
            </a:extLst>
          </p:cNvPr>
          <p:cNvSpPr txBox="1"/>
          <p:nvPr/>
        </p:nvSpPr>
        <p:spPr>
          <a:xfrm>
            <a:off x="7435198" y="1922708"/>
            <a:ext cx="545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a:t>
            </a:r>
          </a:p>
        </p:txBody>
      </p:sp>
      <p:sp>
        <p:nvSpPr>
          <p:cNvPr id="9" name="TextBox 8">
            <a:extLst>
              <a:ext uri="{FF2B5EF4-FFF2-40B4-BE49-F238E27FC236}">
                <a16:creationId xmlns:a16="http://schemas.microsoft.com/office/drawing/2014/main" id="{5F0B1D0C-2455-17C5-1C5C-FC49C605C91D}"/>
              </a:ext>
            </a:extLst>
          </p:cNvPr>
          <p:cNvSpPr txBox="1"/>
          <p:nvPr/>
        </p:nvSpPr>
        <p:spPr>
          <a:xfrm>
            <a:off x="6917613" y="4309349"/>
            <a:ext cx="545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[7]</a:t>
            </a:r>
          </a:p>
        </p:txBody>
      </p:sp>
      <p:pic>
        <p:nvPicPr>
          <p:cNvPr id="10" name="Picture 9" descr="Image">
            <a:extLst>
              <a:ext uri="{FF2B5EF4-FFF2-40B4-BE49-F238E27FC236}">
                <a16:creationId xmlns:a16="http://schemas.microsoft.com/office/drawing/2014/main" id="{99A0D9DE-A33D-44EF-BFCB-27F5B4B79A25}"/>
              </a:ext>
            </a:extLst>
          </p:cNvPr>
          <p:cNvPicPr>
            <a:picLocks noChangeAspect="1"/>
          </p:cNvPicPr>
          <p:nvPr/>
        </p:nvPicPr>
        <p:blipFill>
          <a:blip r:embed="rId4"/>
          <a:stretch>
            <a:fillRect/>
          </a:stretch>
        </p:blipFill>
        <p:spPr>
          <a:xfrm>
            <a:off x="8448136" y="2541494"/>
            <a:ext cx="3318293" cy="2134444"/>
          </a:xfrm>
          <a:prstGeom prst="rect">
            <a:avLst/>
          </a:prstGeom>
        </p:spPr>
      </p:pic>
      <p:sp>
        <p:nvSpPr>
          <p:cNvPr id="11" name="TextBox 10">
            <a:extLst>
              <a:ext uri="{FF2B5EF4-FFF2-40B4-BE49-F238E27FC236}">
                <a16:creationId xmlns:a16="http://schemas.microsoft.com/office/drawing/2014/main" id="{FEC0D274-7CE6-B6D5-E235-84FBF03E7CDA}"/>
              </a:ext>
            </a:extLst>
          </p:cNvPr>
          <p:cNvSpPr txBox="1"/>
          <p:nvPr/>
        </p:nvSpPr>
        <p:spPr>
          <a:xfrm>
            <a:off x="9893725" y="2037726"/>
            <a:ext cx="545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[8]</a:t>
            </a:r>
          </a:p>
        </p:txBody>
      </p:sp>
      <p:sp>
        <p:nvSpPr>
          <p:cNvPr id="12" name="TextBox 11">
            <a:extLst>
              <a:ext uri="{FF2B5EF4-FFF2-40B4-BE49-F238E27FC236}">
                <a16:creationId xmlns:a16="http://schemas.microsoft.com/office/drawing/2014/main" id="{D859A1FB-FB46-6003-FC17-3DFF2B23EC0D}"/>
              </a:ext>
            </a:extLst>
          </p:cNvPr>
          <p:cNvSpPr txBox="1"/>
          <p:nvPr/>
        </p:nvSpPr>
        <p:spPr>
          <a:xfrm>
            <a:off x="7167990" y="4823778"/>
            <a:ext cx="493108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While not explicitly a slime, the character </a:t>
            </a:r>
            <a:r>
              <a:rPr lang="en-GB" sz="2000" dirty="0" err="1"/>
              <a:t>Bloo</a:t>
            </a:r>
            <a:r>
              <a:rPr lang="en-GB" sz="2000" dirty="0"/>
              <a:t> from Foster's Home for Imaginary friends was a key inspiration for being a simple shape while also changing while expressing, as well as having retractable limbs.</a:t>
            </a:r>
          </a:p>
        </p:txBody>
      </p:sp>
    </p:spTree>
    <p:extLst>
      <p:ext uri="{BB962C8B-B14F-4D97-AF65-F5344CB8AC3E}">
        <p14:creationId xmlns:p14="http://schemas.microsoft.com/office/powerpoint/2010/main" val="4277643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7F569-5471-F8EE-41E7-B8B159855A4E}"/>
              </a:ext>
            </a:extLst>
          </p:cNvPr>
          <p:cNvSpPr>
            <a:spLocks noGrp="1"/>
          </p:cNvSpPr>
          <p:nvPr>
            <p:ph type="title"/>
          </p:nvPr>
        </p:nvSpPr>
        <p:spPr/>
        <p:txBody>
          <a:bodyPr/>
          <a:lstStyle/>
          <a:p>
            <a:r>
              <a:rPr lang="en-GB" dirty="0">
                <a:cs typeface="Posterama"/>
              </a:rPr>
              <a:t>Animation Reel:</a:t>
            </a:r>
            <a:endParaRPr lang="en-GB" dirty="0"/>
          </a:p>
        </p:txBody>
      </p:sp>
      <p:sp>
        <p:nvSpPr>
          <p:cNvPr id="4" name="TextBox 3">
            <a:extLst>
              <a:ext uri="{FF2B5EF4-FFF2-40B4-BE49-F238E27FC236}">
                <a16:creationId xmlns:a16="http://schemas.microsoft.com/office/drawing/2014/main" id="{B5828D68-97BD-ADB1-C030-C0516DA25A5F}"/>
              </a:ext>
            </a:extLst>
          </p:cNvPr>
          <p:cNvSpPr txBox="1"/>
          <p:nvPr/>
        </p:nvSpPr>
        <p:spPr>
          <a:xfrm>
            <a:off x="1826302" y="2638269"/>
            <a:ext cx="70653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hlinkClick r:id="rId2"/>
              </a:rPr>
              <a:t>https://youtu.be/bmv0Cujo5Yc</a:t>
            </a:r>
            <a:endParaRPr lang="en-US" sz="3600" dirty="0"/>
          </a:p>
        </p:txBody>
      </p:sp>
    </p:spTree>
    <p:extLst>
      <p:ext uri="{BB962C8B-B14F-4D97-AF65-F5344CB8AC3E}">
        <p14:creationId xmlns:p14="http://schemas.microsoft.com/office/powerpoint/2010/main" val="2688185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3A2D-F0EE-2001-31FD-D807C8477DAE}"/>
              </a:ext>
            </a:extLst>
          </p:cNvPr>
          <p:cNvSpPr>
            <a:spLocks noGrp="1"/>
          </p:cNvSpPr>
          <p:nvPr>
            <p:ph type="title"/>
          </p:nvPr>
        </p:nvSpPr>
        <p:spPr/>
        <p:txBody>
          <a:bodyPr/>
          <a:lstStyle/>
          <a:p>
            <a:r>
              <a:rPr lang="en-GB" dirty="0">
                <a:cs typeface="Posterama"/>
              </a:rPr>
              <a:t>References</a:t>
            </a:r>
            <a:endParaRPr lang="en-US" dirty="0"/>
          </a:p>
        </p:txBody>
      </p:sp>
      <p:sp>
        <p:nvSpPr>
          <p:cNvPr id="3" name="Content Placeholder 2">
            <a:extLst>
              <a:ext uri="{FF2B5EF4-FFF2-40B4-BE49-F238E27FC236}">
                <a16:creationId xmlns:a16="http://schemas.microsoft.com/office/drawing/2014/main" id="{D783FBBE-71E6-5776-603D-76238E311A26}"/>
              </a:ext>
            </a:extLst>
          </p:cNvPr>
          <p:cNvSpPr>
            <a:spLocks noGrp="1"/>
          </p:cNvSpPr>
          <p:nvPr>
            <p:ph idx="1"/>
          </p:nvPr>
        </p:nvSpPr>
        <p:spPr/>
        <p:txBody>
          <a:bodyPr vert="horz" lIns="91440" tIns="45720" rIns="91440" bIns="45720" rtlCol="0" anchor="t">
            <a:normAutofit fontScale="70000" lnSpcReduction="20000"/>
          </a:bodyPr>
          <a:lstStyle/>
          <a:p>
            <a:pPr marL="457200" indent="-457200">
              <a:buAutoNum type="arabicPeriod"/>
            </a:pPr>
            <a:r>
              <a:rPr lang="en-GB" dirty="0">
                <a:ea typeface="+mn-lt"/>
                <a:cs typeface="+mn-lt"/>
              </a:rPr>
              <a:t>Fellipe Silveira, "How to Choose the Right Type of Character Animation for Your Project", Mowe (Online) Accessed: 02/11/23, Available: </a:t>
            </a:r>
            <a:r>
              <a:rPr lang="en-GB" dirty="0">
                <a:ea typeface="+mn-lt"/>
                <a:cs typeface="+mn-lt"/>
                <a:hlinkClick r:id="rId2"/>
              </a:rPr>
              <a:t>https://mowe.studio/animation-character-styles/</a:t>
            </a:r>
          </a:p>
          <a:p>
            <a:pPr marL="457200" indent="-457200">
              <a:buAutoNum type="arabicPeriod"/>
            </a:pPr>
            <a:r>
              <a:rPr lang="en-GB" dirty="0">
                <a:ea typeface="+mn-lt"/>
                <a:cs typeface="+mn-lt"/>
              </a:rPr>
              <a:t>Molly Howe, "What is Character Animation?", </a:t>
            </a:r>
            <a:r>
              <a:rPr lang="en-GB" err="1">
                <a:ea typeface="+mn-lt"/>
                <a:cs typeface="+mn-lt"/>
              </a:rPr>
              <a:t>Kartoffel</a:t>
            </a:r>
            <a:r>
              <a:rPr lang="en-GB" dirty="0">
                <a:ea typeface="+mn-lt"/>
                <a:cs typeface="+mn-lt"/>
              </a:rPr>
              <a:t> Films (26 January 2022) (Online) Accessed: 14/11/23, Available: </a:t>
            </a:r>
            <a:r>
              <a:rPr lang="en-GB" dirty="0">
                <a:ea typeface="+mn-lt"/>
                <a:cs typeface="+mn-lt"/>
                <a:hlinkClick r:id="rId3"/>
              </a:rPr>
              <a:t>https://kartoffelfilms.com/blog/what-is-character-animation-and-why-is-it-great-for-business/</a:t>
            </a:r>
            <a:endParaRPr lang="en-GB" dirty="0"/>
          </a:p>
          <a:p>
            <a:pPr marL="457200" indent="-457200">
              <a:buAutoNum type="arabicPeriod"/>
            </a:pPr>
            <a:r>
              <a:rPr lang="en-GB" dirty="0"/>
              <a:t>"12 principles of animation: Anticipation", </a:t>
            </a:r>
            <a:r>
              <a:rPr lang="en-GB" err="1"/>
              <a:t>deedeecourse</a:t>
            </a:r>
            <a:r>
              <a:rPr lang="en-GB" dirty="0"/>
              <a:t> (Online) Accessed: 20/11/23, Available: </a:t>
            </a:r>
            <a:r>
              <a:rPr lang="en-GB" dirty="0">
                <a:hlinkClick r:id="rId4"/>
              </a:rPr>
              <a:t>https</a:t>
            </a:r>
            <a:r>
              <a:rPr lang="en-GB" dirty="0">
                <a:ea typeface="+mn-lt"/>
                <a:cs typeface="+mn-lt"/>
                <a:hlinkClick r:id="rId4"/>
              </a:rPr>
              <a:t>://www.deedeestudio.net/en/post/principles-animation-anticipation</a:t>
            </a:r>
            <a:endParaRPr lang="en-GB" dirty="0">
              <a:ea typeface="+mn-lt"/>
              <a:cs typeface="+mn-lt"/>
            </a:endParaRPr>
          </a:p>
          <a:p>
            <a:pPr marL="457200" indent="-457200">
              <a:buAutoNum type="arabicPeriod"/>
            </a:pPr>
            <a:r>
              <a:rPr lang="en-GB" dirty="0">
                <a:ea typeface="+mn-lt"/>
                <a:cs typeface="+mn-lt"/>
              </a:rPr>
              <a:t>"</a:t>
            </a:r>
            <a:r>
              <a:rPr lang="en-GB" dirty="0"/>
              <a:t>The Bouncing ball",</a:t>
            </a:r>
            <a:r>
              <a:rPr lang="en-GB" dirty="0">
                <a:ea typeface="+mn-lt"/>
                <a:cs typeface="+mn-lt"/>
              </a:rPr>
              <a:t> </a:t>
            </a:r>
            <a:r>
              <a:rPr lang="en-GB" err="1">
                <a:ea typeface="+mn-lt"/>
                <a:cs typeface="+mn-lt"/>
              </a:rPr>
              <a:t>AlexShawAnimation</a:t>
            </a:r>
            <a:r>
              <a:rPr lang="en-GB" dirty="0">
                <a:ea typeface="+mn-lt"/>
                <a:cs typeface="+mn-lt"/>
              </a:rPr>
              <a:t> (24 September 2014), (Online) Accessed: 20/11/23, Available: </a:t>
            </a:r>
            <a:r>
              <a:rPr lang="en-GB" dirty="0">
                <a:ea typeface="+mn-lt"/>
                <a:cs typeface="+mn-lt"/>
                <a:hlinkClick r:id="rId5"/>
              </a:rPr>
              <a:t>https://alexshawanimation.wordpress.com/2014/09/24/the-bouncing-ball/</a:t>
            </a:r>
          </a:p>
          <a:p>
            <a:pPr marL="457200" indent="-457200">
              <a:buAutoNum type="arabicPeriod"/>
            </a:pPr>
            <a:r>
              <a:rPr lang="en-GB" dirty="0">
                <a:ea typeface="+mn-lt"/>
                <a:cs typeface="+mn-lt"/>
              </a:rPr>
              <a:t>Reff Pixels, "Slime Animations", Reff Pixels – Itch.io (Online) Accessed: 21/11/23, Available: </a:t>
            </a:r>
            <a:r>
              <a:rPr lang="en-GB" dirty="0">
                <a:ea typeface="+mn-lt"/>
                <a:cs typeface="+mn-lt"/>
                <a:hlinkClick r:id="rId6"/>
              </a:rPr>
              <a:t>https://reffpixels.itch.io/slime-animations</a:t>
            </a:r>
            <a:endParaRPr lang="en-GB" dirty="0">
              <a:ea typeface="+mn-lt"/>
              <a:cs typeface="+mn-lt"/>
            </a:endParaRPr>
          </a:p>
          <a:p>
            <a:pPr marL="457200" indent="-457200">
              <a:buAutoNum type="arabicPeriod"/>
            </a:pPr>
            <a:r>
              <a:rPr lang="en-GB" dirty="0" err="1"/>
              <a:t>SpinachChicken</a:t>
            </a:r>
            <a:r>
              <a:rPr lang="en-GB" dirty="0"/>
              <a:t>, "2D Animated Slime", OpenGameArt.org (25 February 2016) (Online)  Accessed: 07/12/23 Available: </a:t>
            </a:r>
            <a:r>
              <a:rPr lang="en-GB" dirty="0">
                <a:ea typeface="+mn-lt"/>
                <a:cs typeface="+mn-lt"/>
                <a:hlinkClick r:id="rId7"/>
              </a:rPr>
              <a:t>https://opengameart.org/content/2d-slime-animated</a:t>
            </a:r>
          </a:p>
          <a:p>
            <a:pPr marL="457200" indent="-457200">
              <a:buAutoNum type="arabicPeriod"/>
            </a:pPr>
            <a:r>
              <a:rPr lang="en-GB" dirty="0"/>
              <a:t>FALKEN, "Split Slime", </a:t>
            </a:r>
            <a:r>
              <a:rPr lang="en-GB" dirty="0" err="1"/>
              <a:t>IllutAC</a:t>
            </a:r>
            <a:r>
              <a:rPr lang="en-GB" dirty="0"/>
              <a:t> (Online) Accessed: 07/12/23 Available: </a:t>
            </a:r>
            <a:r>
              <a:rPr lang="en-GB" dirty="0">
                <a:ea typeface="+mn-lt"/>
                <a:cs typeface="+mn-lt"/>
                <a:hlinkClick r:id="rId8"/>
              </a:rPr>
              <a:t>https://en.ac-illust.com/clip-art/22966501/split-slime</a:t>
            </a:r>
            <a:endParaRPr lang="en-GB" dirty="0"/>
          </a:p>
          <a:p>
            <a:pPr marL="457200" indent="-457200">
              <a:buAutoNum type="arabicPeriod"/>
            </a:pPr>
            <a:r>
              <a:rPr lang="en-GB" dirty="0">
                <a:ea typeface="+mn-lt"/>
                <a:cs typeface="+mn-lt"/>
              </a:rPr>
              <a:t>Jack Frost, X,  (11 December 2019) (Online) Accessed: 07/12/23, Available: </a:t>
            </a:r>
            <a:r>
              <a:rPr lang="en-GB" dirty="0">
                <a:ea typeface="+mn-lt"/>
                <a:cs typeface="+mn-lt"/>
                <a:hlinkClick r:id="rId9"/>
              </a:rPr>
              <a:t>https://twitter.com/handsornejack/status/1204628826543788032</a:t>
            </a:r>
            <a:endParaRPr lang="en-GB" dirty="0"/>
          </a:p>
          <a:p>
            <a:pPr marL="457200" indent="-457200">
              <a:buAutoNum type="arabicPeriod"/>
            </a:pPr>
            <a:endParaRPr lang="en-GB" dirty="0"/>
          </a:p>
        </p:txBody>
      </p:sp>
    </p:spTree>
    <p:extLst>
      <p:ext uri="{BB962C8B-B14F-4D97-AF65-F5344CB8AC3E}">
        <p14:creationId xmlns:p14="http://schemas.microsoft.com/office/powerpoint/2010/main" val="2853830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89AC-2FC6-50C6-1505-E63D329872A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9F2F5C4-B096-C9E3-7EDF-C91040FB25E3}"/>
              </a:ext>
            </a:extLst>
          </p:cNvPr>
          <p:cNvSpPr>
            <a:spLocks noGrp="1"/>
          </p:cNvSpPr>
          <p:nvPr>
            <p:ph idx="1"/>
          </p:nvPr>
        </p:nvSpPr>
        <p:spPr/>
        <p:txBody>
          <a:bodyPr vert="horz" lIns="91440" tIns="45720" rIns="91440" bIns="45720" rtlCol="0" anchor="t">
            <a:normAutofit/>
          </a:bodyPr>
          <a:lstStyle/>
          <a:p>
            <a:r>
              <a:rPr lang="en-GB" dirty="0"/>
              <a:t>1. </a:t>
            </a:r>
            <a:r>
              <a:rPr lang="en-GB" dirty="0">
                <a:ea typeface="+mn-lt"/>
                <a:cs typeface="+mn-lt"/>
              </a:rPr>
              <a:t>Morgan Williams, "How to Animate Character "Takes"", School of Motion (Online) Accessed: 12/11/23 Available: </a:t>
            </a:r>
            <a:r>
              <a:rPr lang="en-GB" dirty="0">
                <a:ea typeface="+mn-lt"/>
                <a:cs typeface="+mn-lt"/>
                <a:hlinkClick r:id="rId2"/>
              </a:rPr>
              <a:t>https://www.schoolofmotion.com/blog/how-to-animate-character-takes</a:t>
            </a:r>
            <a:endParaRPr lang="en-GB" dirty="0">
              <a:latin typeface="PS Commons Bold"/>
              <a:ea typeface="+mn-lt"/>
              <a:cs typeface="+mn-lt"/>
            </a:endParaRPr>
          </a:p>
          <a:p>
            <a:r>
              <a:rPr lang="en-GB" dirty="0"/>
              <a:t>2. "How to Use Exaggeration for More Appealing Animation", Pluralsight (10 January 2023) (Online) Accessed: 12/11/23 Available: </a:t>
            </a:r>
            <a:r>
              <a:rPr lang="en-GB" dirty="0">
                <a:ea typeface="+mn-lt"/>
                <a:cs typeface="+mn-lt"/>
                <a:hlinkClick r:id="rId3"/>
              </a:rPr>
              <a:t>https://www.pluralsight.com/blog/tutorials/pushing-rigs-limit-using-exaggeration-appealing-animation</a:t>
            </a:r>
            <a:endParaRPr lang="en-GB" dirty="0"/>
          </a:p>
          <a:p>
            <a:endParaRPr lang="en-GB" dirty="0"/>
          </a:p>
          <a:p>
            <a:endParaRPr lang="en-GB" dirty="0"/>
          </a:p>
        </p:txBody>
      </p:sp>
    </p:spTree>
    <p:extLst>
      <p:ext uri="{BB962C8B-B14F-4D97-AF65-F5344CB8AC3E}">
        <p14:creationId xmlns:p14="http://schemas.microsoft.com/office/powerpoint/2010/main" val="1265709926"/>
      </p:ext>
    </p:extLst>
  </p:cSld>
  <p:clrMapOvr>
    <a:masterClrMapping/>
  </p:clrMapOvr>
</p:sld>
</file>

<file path=ppt/theme/theme1.xml><?xml version="1.0" encoding="utf-8"?>
<a:theme xmlns:a="http://schemas.openxmlformats.org/drawingml/2006/main" name="SplashVTI">
  <a:themeElements>
    <a:clrScheme name="AnalogousFromRegularSeed_2SEEDS">
      <a:dk1>
        <a:srgbClr val="000000"/>
      </a:dk1>
      <a:lt1>
        <a:srgbClr val="FFFFFF"/>
      </a:lt1>
      <a:dk2>
        <a:srgbClr val="30241B"/>
      </a:dk2>
      <a:lt2>
        <a:srgbClr val="F2F3F0"/>
      </a:lt2>
      <a:accent1>
        <a:srgbClr val="6336BE"/>
      </a:accent1>
      <a:accent2>
        <a:srgbClr val="424ECE"/>
      </a:accent2>
      <a:accent3>
        <a:srgbClr val="AA42CE"/>
      </a:accent3>
      <a:accent4>
        <a:srgbClr val="8EB82F"/>
      </a:accent4>
      <a:accent5>
        <a:srgbClr val="61C03D"/>
      </a:accent5>
      <a:accent6>
        <a:srgbClr val="30BC44"/>
      </a:accent6>
      <a:hlink>
        <a:srgbClr val="749531"/>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36</TotalTime>
  <Words>58</Words>
  <Application>Microsoft Office PowerPoint</Application>
  <PresentationFormat>Widescreen</PresentationFormat>
  <Paragraphs>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SplashVTI</vt:lpstr>
      <vt:lpstr>Advanced Character Animation</vt:lpstr>
      <vt:lpstr>Character Deployment and Impact</vt:lpstr>
      <vt:lpstr>Principles of Animation in Character Animation</vt:lpstr>
      <vt:lpstr>Slime Animation</vt:lpstr>
      <vt:lpstr>Slime Animation Inspirations</vt:lpstr>
      <vt:lpstr>Animation Reel:</vt:lpstr>
      <vt:lpstr>References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Character Animation</dc:title>
  <dc:creator>Daniel Thomas (2003824)</dc:creator>
  <cp:lastModifiedBy>Daniel Thomas (2003824)</cp:lastModifiedBy>
  <cp:revision>494</cp:revision>
  <dcterms:created xsi:type="dcterms:W3CDTF">2023-11-21T11:35:06Z</dcterms:created>
  <dcterms:modified xsi:type="dcterms:W3CDTF">2023-12-08T14:56:23Z</dcterms:modified>
</cp:coreProperties>
</file>