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60" r:id="rId6"/>
    <p:sldId id="264" r:id="rId7"/>
    <p:sldId id="263" r:id="rId8"/>
    <p:sldId id="262" r:id="rId9"/>
    <p:sldId id="265"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5436FA-51FB-4020-9C9B-CEA549308491}" v="3" dt="2026-06-23T03:55:30.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36" d="100"/>
          <a:sy n="36" d="100"/>
        </p:scale>
        <p:origin x="115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7C8F-E93A-52D2-9C69-CD7F1DEF91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991248-D986-5B08-E96C-BC331FAE04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437C81F-37CA-3690-3304-CCB24752FB68}"/>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2AFB26E2-B1DC-4E3B-0B41-5ACD2F72A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4E2D7-13ED-621F-1FAE-C31D00660F40}"/>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896100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8317-E7EB-2F12-FB07-9381C498390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AA60FC-6750-A55C-C509-0760007824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F84703-4698-7E6F-B242-C98B3713EC3A}"/>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E9515DB4-E9A7-6607-D314-5EBAAB6F0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D728C-ED1C-E768-12D1-5B7411382CB7}"/>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571866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195AC-2E96-6174-3536-A473B44C61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D4D32FC-1A3F-8D75-DA5F-95A86C16B9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A1E11E0-04D4-8E80-4B35-5EE30533AC65}"/>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D8DD843B-041B-B526-1AB2-EF3FC391B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D2B9B-C74E-9795-B501-E8121790406E}"/>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118977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D006-5D5D-6F42-6D4C-81520F3528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520EED-C3CD-746B-B00C-88E6771CCB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4AE3AD-F3D5-33D7-9111-E45704BDA0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BAC47B6-5875-5336-C8D3-31C4024EF16A}"/>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6" name="Footer Placeholder 5">
            <a:extLst>
              <a:ext uri="{FF2B5EF4-FFF2-40B4-BE49-F238E27FC236}">
                <a16:creationId xmlns:a16="http://schemas.microsoft.com/office/drawing/2014/main" id="{04309B1B-C2B1-F1F7-3931-ED2368D3A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721A4-85B4-5A97-2DDD-9EE09CB1684E}"/>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21533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9D87-2ABE-F3CF-D24D-608B7F9B2B6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E075AF0-A959-46E8-A7EA-2B553BE810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81D814-F3E0-19CD-6438-A31A96F972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2FECE60-27BD-3AFF-AAA6-F0CEA70C49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B15B69-B2D1-E98F-C44C-744415A072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66A373-9E82-57FC-BD82-8C7511478AC2}"/>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8" name="Footer Placeholder 7">
            <a:extLst>
              <a:ext uri="{FF2B5EF4-FFF2-40B4-BE49-F238E27FC236}">
                <a16:creationId xmlns:a16="http://schemas.microsoft.com/office/drawing/2014/main" id="{79E15606-DD37-607C-6667-519CF9684D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85811-4327-40F2-40B9-A833049B6DE3}"/>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391903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66E0-8D5A-EAEB-A35D-08DE7AAC8C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919964E-12AB-1386-3508-B056CB7E2FF8}"/>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4" name="Footer Placeholder 3">
            <a:extLst>
              <a:ext uri="{FF2B5EF4-FFF2-40B4-BE49-F238E27FC236}">
                <a16:creationId xmlns:a16="http://schemas.microsoft.com/office/drawing/2014/main" id="{68D44F85-58CF-6F3E-A473-FDF4BBE3DE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A77343-C665-EA56-5A5E-9C164A43F68B}"/>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272333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277FAB-634F-4DF7-7866-E114DCF5C04D}"/>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3" name="Footer Placeholder 2">
            <a:extLst>
              <a:ext uri="{FF2B5EF4-FFF2-40B4-BE49-F238E27FC236}">
                <a16:creationId xmlns:a16="http://schemas.microsoft.com/office/drawing/2014/main" id="{A4EB04F9-6B77-1340-2BFB-37DBBD1036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036D4F-CE12-D436-18C6-379F9BC5F5D9}"/>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3204075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26F5-22A8-A2C9-C1FD-91CAB47CB6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B14FDA3-1027-74C5-3836-08BC03579C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915641F-E704-2A46-4EB3-2BFB338C3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E3B6EF-1AD6-EA28-9CED-16DFE16DD034}"/>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6" name="Footer Placeholder 5">
            <a:extLst>
              <a:ext uri="{FF2B5EF4-FFF2-40B4-BE49-F238E27FC236}">
                <a16:creationId xmlns:a16="http://schemas.microsoft.com/office/drawing/2014/main" id="{D4FCF258-84C9-7270-B801-529C99D39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CF79BD-FFDF-3440-8D71-488715CE792F}"/>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444216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803F-AD9F-7177-355B-08B44EEE0D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19FB5E3-672F-7ACC-2D3A-90B2108CA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E49F84-76CE-971A-450A-5573C51A8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3E9BE2-4991-8246-F064-8C1E277E3D63}"/>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6" name="Footer Placeholder 5">
            <a:extLst>
              <a:ext uri="{FF2B5EF4-FFF2-40B4-BE49-F238E27FC236}">
                <a16:creationId xmlns:a16="http://schemas.microsoft.com/office/drawing/2014/main" id="{6365FE81-34FA-7460-1E0E-512325DE3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DAF259-D695-A7FA-68CE-687478C1F731}"/>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33031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21408-CB76-B465-D82D-B1ACAA1BB2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CDF46-740E-F445-D965-0974A6933E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034565-160A-06CA-BCFB-EBBB7E5928FE}"/>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1555C91E-174D-EEAF-C235-78BB67FEB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C094B-1CF3-8204-B517-AA286E8B6670}"/>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159453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D333F6-370B-75CD-8281-182CA148496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B0474BD-2E5C-2BAA-A212-377BB07C50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445F9B-A090-C64A-B70D-8A8F637511B5}"/>
              </a:ext>
            </a:extLst>
          </p:cNvPr>
          <p:cNvSpPr>
            <a:spLocks noGrp="1"/>
          </p:cNvSpPr>
          <p:nvPr>
            <p:ph type="dt" sz="half" idx="10"/>
          </p:nvPr>
        </p:nvSpPr>
        <p:spPr/>
        <p:txBody>
          <a:body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FB6D4CC5-FFBD-E7C5-4662-A75C80AABD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E81157-AD92-7E30-C0EC-D2359D2F67F3}"/>
              </a:ext>
            </a:extLst>
          </p:cNvPr>
          <p:cNvSpPr>
            <a:spLocks noGrp="1"/>
          </p:cNvSpPr>
          <p:nvPr>
            <p:ph type="sldNum" sz="quarter" idx="12"/>
          </p:nvPr>
        </p:nvSpPr>
        <p:spPr/>
        <p:txBody>
          <a:bodyPr/>
          <a:lstStyle/>
          <a:p>
            <a:fld id="{F2FE74C4-1EDD-4698-AB81-49FB77A619E0}" type="slidenum">
              <a:rPr lang="en-GB" smtClean="0"/>
              <a:t>‹#›</a:t>
            </a:fld>
            <a:endParaRPr lang="en-GB"/>
          </a:p>
        </p:txBody>
      </p:sp>
    </p:spTree>
    <p:extLst>
      <p:ext uri="{BB962C8B-B14F-4D97-AF65-F5344CB8AC3E}">
        <p14:creationId xmlns:p14="http://schemas.microsoft.com/office/powerpoint/2010/main" val="2601204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BF620-2635-172D-3B8B-B4DD2A1721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9A8C208-E81D-6B5B-3E42-9AD2D4E27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0E41D8-0D43-66CE-9A9B-699F4D56A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470C8B-7AB1-442A-B3C8-AD86EEF65086}" type="datetimeFigureOut">
              <a:rPr lang="en-GB" smtClean="0"/>
              <a:t>18/08/2026</a:t>
            </a:fld>
            <a:endParaRPr lang="en-GB"/>
          </a:p>
        </p:txBody>
      </p:sp>
      <p:sp>
        <p:nvSpPr>
          <p:cNvPr id="5" name="Footer Placeholder 4">
            <a:extLst>
              <a:ext uri="{FF2B5EF4-FFF2-40B4-BE49-F238E27FC236}">
                <a16:creationId xmlns:a16="http://schemas.microsoft.com/office/drawing/2014/main" id="{595D48D0-DCE3-0FDE-2C69-F84380C6C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A54F37-375E-82E9-0F1C-8FCCC1E4D1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FE74C4-1EDD-4698-AB81-49FB77A619E0}" type="slidenum">
              <a:rPr lang="en-GB" smtClean="0"/>
              <a:t>‹#›</a:t>
            </a:fld>
            <a:endParaRPr lang="en-GB"/>
          </a:p>
        </p:txBody>
      </p:sp>
    </p:spTree>
    <p:extLst>
      <p:ext uri="{BB962C8B-B14F-4D97-AF65-F5344CB8AC3E}">
        <p14:creationId xmlns:p14="http://schemas.microsoft.com/office/powerpoint/2010/main" val="17611731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6BE12-83BF-0E66-6626-C20D63D6BC2B}"/>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5600" kern="1200">
                <a:solidFill>
                  <a:srgbClr val="FFFFFF"/>
                </a:solidFill>
                <a:latin typeface="+mj-lt"/>
                <a:ea typeface="+mj-ea"/>
                <a:cs typeface="+mj-cs"/>
              </a:rPr>
              <a:t>Assesment </a:t>
            </a:r>
          </a:p>
        </p:txBody>
      </p:sp>
      <p:sp>
        <p:nvSpPr>
          <p:cNvPr id="4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C885B7D-C1B9-8DF5-DD45-8385D16564E9}"/>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kern="1200" dirty="0">
                <a:solidFill>
                  <a:schemeClr val="tx1">
                    <a:alpha val="80000"/>
                  </a:schemeClr>
                </a:solidFill>
                <a:latin typeface="+mn-lt"/>
                <a:ea typeface="+mn-ea"/>
                <a:cs typeface="+mn-cs"/>
              </a:rPr>
              <a:t>  </a:t>
            </a:r>
            <a:r>
              <a:rPr lang="en-GB" sz="2000" b="1" dirty="0">
                <a:solidFill>
                  <a:schemeClr val="tx1">
                    <a:alpha val="80000"/>
                  </a:schemeClr>
                </a:solidFill>
              </a:rPr>
              <a:t>Digital Skills for Business (BMBS4003)</a:t>
            </a:r>
          </a:p>
          <a:p>
            <a:pPr marL="0" indent="0">
              <a:buNone/>
            </a:pPr>
            <a:endParaRPr lang="en-US" sz="2000" kern="1200" dirty="0">
              <a:solidFill>
                <a:schemeClr val="tx1">
                  <a:alpha val="80000"/>
                </a:schemeClr>
              </a:solidFill>
              <a:latin typeface="+mn-lt"/>
              <a:ea typeface="+mn-ea"/>
              <a:cs typeface="+mn-cs"/>
            </a:endParaRPr>
          </a:p>
        </p:txBody>
      </p:sp>
      <p:sp>
        <p:nvSpPr>
          <p:cNvPr id="4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815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2F438F-08C0-9B78-8129-79935BEB76C1}"/>
              </a:ext>
            </a:extLst>
          </p:cNvPr>
          <p:cNvSpPr>
            <a:spLocks noGrp="1"/>
          </p:cNvSpPr>
          <p:nvPr>
            <p:ph type="title"/>
          </p:nvPr>
        </p:nvSpPr>
        <p:spPr>
          <a:xfrm>
            <a:off x="692664" y="441793"/>
            <a:ext cx="4008583" cy="5974414"/>
          </a:xfrm>
        </p:spPr>
        <p:txBody>
          <a:bodyPr anchor="ctr">
            <a:normAutofit/>
          </a:bodyPr>
          <a:lstStyle/>
          <a:p>
            <a:r>
              <a:rPr lang="en-GB" sz="8000" dirty="0">
                <a:solidFill>
                  <a:srgbClr val="FFFFFF"/>
                </a:solidFill>
              </a:rPr>
              <a:t>Week 2  Microsoft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ECA0619-1545-272E-FBD3-6C7194097477}"/>
              </a:ext>
            </a:extLst>
          </p:cNvPr>
          <p:cNvSpPr>
            <a:spLocks noGrp="1"/>
          </p:cNvSpPr>
          <p:nvPr>
            <p:ph idx="1"/>
          </p:nvPr>
        </p:nvSpPr>
        <p:spPr>
          <a:xfrm>
            <a:off x="6297233" y="518400"/>
            <a:ext cx="4771607" cy="5837949"/>
          </a:xfrm>
        </p:spPr>
        <p:txBody>
          <a:bodyPr anchor="ctr">
            <a:normAutofit fontScale="92500" lnSpcReduction="10000"/>
          </a:bodyPr>
          <a:lstStyle/>
          <a:p>
            <a:pPr marL="0" indent="0">
              <a:buNone/>
            </a:pPr>
            <a:r>
              <a:rPr lang="en-GB" sz="2000" dirty="0">
                <a:solidFill>
                  <a:schemeClr val="tx1">
                    <a:alpha val="80000"/>
                  </a:schemeClr>
                </a:solidFill>
              </a:rPr>
              <a:t>In the  second week l </a:t>
            </a:r>
            <a:r>
              <a:rPr lang="en-GB" sz="2000" dirty="0" err="1">
                <a:solidFill>
                  <a:schemeClr val="tx1">
                    <a:alpha val="80000"/>
                  </a:schemeClr>
                </a:solidFill>
              </a:rPr>
              <a:t>lorn</a:t>
            </a:r>
            <a:r>
              <a:rPr lang="en-GB" sz="2000" dirty="0">
                <a:solidFill>
                  <a:schemeClr val="tx1">
                    <a:alpha val="80000"/>
                  </a:schemeClr>
                </a:solidFill>
              </a:rPr>
              <a:t> how to use the Microsoft outlook this is mean to manage my imbox using rules folders organizational strategies calendar events task management Microsoft planer .the session </a:t>
            </a:r>
            <a:r>
              <a:rPr lang="en-GB" sz="2000" dirty="0" err="1">
                <a:solidFill>
                  <a:schemeClr val="tx1">
                    <a:alpha val="80000"/>
                  </a:schemeClr>
                </a:solidFill>
              </a:rPr>
              <a:t>thech</a:t>
            </a:r>
            <a:r>
              <a:rPr lang="en-GB" sz="2000" dirty="0">
                <a:solidFill>
                  <a:schemeClr val="tx1">
                    <a:alpha val="80000"/>
                  </a:schemeClr>
                </a:solidFill>
              </a:rPr>
              <a:t> me how to improve productivity  managing emails calendars ,</a:t>
            </a:r>
            <a:r>
              <a:rPr lang="en-GB" sz="2000" dirty="0" err="1">
                <a:solidFill>
                  <a:schemeClr val="tx1">
                    <a:alpha val="80000"/>
                  </a:schemeClr>
                </a:solidFill>
              </a:rPr>
              <a:t>tasks,and</a:t>
            </a:r>
            <a:r>
              <a:rPr lang="en-GB" sz="2000" dirty="0">
                <a:solidFill>
                  <a:schemeClr val="tx1">
                    <a:alpha val="80000"/>
                  </a:schemeClr>
                </a:solidFill>
              </a:rPr>
              <a:t> team </a:t>
            </a:r>
            <a:r>
              <a:rPr lang="en-GB" sz="2000" dirty="0" err="1">
                <a:solidFill>
                  <a:schemeClr val="tx1">
                    <a:alpha val="80000"/>
                  </a:schemeClr>
                </a:solidFill>
              </a:rPr>
              <a:t>collaboration.During</a:t>
            </a:r>
            <a:r>
              <a:rPr lang="en-GB" sz="2000" dirty="0">
                <a:solidFill>
                  <a:schemeClr val="tx1">
                    <a:alpha val="80000"/>
                  </a:schemeClr>
                </a:solidFill>
              </a:rPr>
              <a:t> this digital skills course l learned about several Microsoft applications and professional tools that are commonly used in education and the workplace before attending these sessions l had basic knowledge of some Microsoft applications but l did not fully understand how they could be used  to </a:t>
            </a:r>
            <a:r>
              <a:rPr lang="en-GB" sz="2000" dirty="0" err="1">
                <a:solidFill>
                  <a:schemeClr val="tx1">
                    <a:alpha val="80000"/>
                  </a:schemeClr>
                </a:solidFill>
              </a:rPr>
              <a:t>iimprove</a:t>
            </a:r>
            <a:r>
              <a:rPr lang="en-GB" sz="2000" dirty="0">
                <a:solidFill>
                  <a:schemeClr val="tx1">
                    <a:alpha val="80000"/>
                  </a:schemeClr>
                </a:solidFill>
              </a:rPr>
              <a:t> productivity communication organisation and data analysis </a:t>
            </a:r>
            <a:r>
              <a:rPr lang="en-GB" sz="2000" dirty="0" err="1">
                <a:solidFill>
                  <a:schemeClr val="tx1">
                    <a:alpha val="80000"/>
                  </a:schemeClr>
                </a:solidFill>
              </a:rPr>
              <a:t>trought</a:t>
            </a:r>
            <a:r>
              <a:rPr lang="en-GB" sz="2000" dirty="0">
                <a:solidFill>
                  <a:schemeClr val="tx1">
                    <a:alpha val="80000"/>
                  </a:schemeClr>
                </a:solidFill>
              </a:rPr>
              <a:t> the course l gained valuable knowledge and practical skills that will help me both in my studies and my future </a:t>
            </a:r>
            <a:r>
              <a:rPr lang="en-GB" sz="2000" dirty="0" err="1">
                <a:solidFill>
                  <a:schemeClr val="tx1">
                    <a:alpha val="80000"/>
                  </a:schemeClr>
                </a:solidFill>
              </a:rPr>
              <a:t>career.This</a:t>
            </a:r>
            <a:r>
              <a:rPr lang="en-GB" sz="2000" dirty="0">
                <a:solidFill>
                  <a:schemeClr val="tx1">
                    <a:alpha val="80000"/>
                  </a:schemeClr>
                </a:solidFill>
              </a:rPr>
              <a:t> report explains what l learned during  each  session and reflects on how these skills can support my personal development academic success and future employment opportunities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82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88C35C-E31A-F858-AEC0-02007CABBE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99E09C-4883-C4D4-8D42-609332A3F57A}"/>
              </a:ext>
            </a:extLst>
          </p:cNvPr>
          <p:cNvSpPr>
            <a:spLocks noGrp="1"/>
          </p:cNvSpPr>
          <p:nvPr>
            <p:ph type="title"/>
          </p:nvPr>
        </p:nvSpPr>
        <p:spPr>
          <a:xfrm>
            <a:off x="1188069" y="381935"/>
            <a:ext cx="4008583" cy="5974414"/>
          </a:xfrm>
        </p:spPr>
        <p:txBody>
          <a:bodyPr anchor="ctr">
            <a:normAutofit/>
          </a:bodyPr>
          <a:lstStyle/>
          <a:p>
            <a:r>
              <a:rPr lang="en-GB" sz="8000" dirty="0">
                <a:solidFill>
                  <a:srgbClr val="FFFFFF"/>
                </a:solidFill>
              </a:rPr>
              <a:t>Week 3 </a:t>
            </a:r>
            <a:r>
              <a:rPr lang="en-GB" sz="8000" dirty="0" err="1">
                <a:solidFill>
                  <a:srgbClr val="FFFFFF"/>
                </a:solidFill>
              </a:rPr>
              <a:t>Linkedlin</a:t>
            </a:r>
            <a:endParaRPr lang="en-GB" sz="80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353DAAB-00D5-1C32-3762-3887DFE6ABA2}"/>
              </a:ext>
            </a:extLst>
          </p:cNvPr>
          <p:cNvSpPr>
            <a:spLocks noGrp="1"/>
          </p:cNvSpPr>
          <p:nvPr>
            <p:ph idx="1"/>
          </p:nvPr>
        </p:nvSpPr>
        <p:spPr>
          <a:xfrm>
            <a:off x="6297233" y="518400"/>
            <a:ext cx="4771607" cy="5837949"/>
          </a:xfrm>
        </p:spPr>
        <p:txBody>
          <a:bodyPr anchor="ctr">
            <a:normAutofit fontScale="70000" lnSpcReduction="20000"/>
          </a:bodyPr>
          <a:lstStyle/>
          <a:p>
            <a:r>
              <a:rPr lang="en-GB" sz="2000" dirty="0">
                <a:solidFill>
                  <a:schemeClr val="tx1">
                    <a:alpha val="80000"/>
                  </a:schemeClr>
                </a:solidFill>
              </a:rPr>
              <a:t>In week 3 l </a:t>
            </a:r>
            <a:r>
              <a:rPr lang="en-GB" sz="2000" dirty="0" err="1">
                <a:solidFill>
                  <a:schemeClr val="tx1">
                    <a:alpha val="80000"/>
                  </a:schemeClr>
                </a:solidFill>
              </a:rPr>
              <a:t>lorn</a:t>
            </a:r>
            <a:r>
              <a:rPr lang="en-GB" sz="2000" dirty="0">
                <a:solidFill>
                  <a:schemeClr val="tx1">
                    <a:alpha val="80000"/>
                  </a:schemeClr>
                </a:solidFill>
              </a:rPr>
              <a:t> about </a:t>
            </a:r>
            <a:r>
              <a:rPr lang="en-GB" sz="2000" dirty="0" err="1">
                <a:solidFill>
                  <a:schemeClr val="tx1">
                    <a:alpha val="80000"/>
                  </a:schemeClr>
                </a:solidFill>
              </a:rPr>
              <a:t>linkedln</a:t>
            </a:r>
            <a:r>
              <a:rPr lang="en-GB" sz="2000" dirty="0">
                <a:solidFill>
                  <a:schemeClr val="tx1">
                    <a:alpha val="80000"/>
                  </a:schemeClr>
                </a:solidFill>
              </a:rPr>
              <a:t> and </a:t>
            </a:r>
            <a:r>
              <a:rPr lang="en-GB" sz="2000" dirty="0" err="1">
                <a:solidFill>
                  <a:schemeClr val="tx1">
                    <a:alpha val="80000"/>
                  </a:schemeClr>
                </a:solidFill>
              </a:rPr>
              <a:t>linkedln</a:t>
            </a:r>
            <a:r>
              <a:rPr lang="en-GB" sz="2000" dirty="0">
                <a:solidFill>
                  <a:schemeClr val="tx1">
                    <a:alpha val="80000"/>
                  </a:schemeClr>
                </a:solidFill>
              </a:rPr>
              <a:t> </a:t>
            </a:r>
            <a:r>
              <a:rPr lang="en-GB" sz="2000" dirty="0" err="1">
                <a:solidFill>
                  <a:schemeClr val="tx1">
                    <a:alpha val="80000"/>
                  </a:schemeClr>
                </a:solidFill>
              </a:rPr>
              <a:t>learning.l</a:t>
            </a:r>
            <a:r>
              <a:rPr lang="en-GB" sz="2000" dirty="0">
                <a:solidFill>
                  <a:schemeClr val="tx1">
                    <a:alpha val="80000"/>
                  </a:schemeClr>
                </a:solidFill>
              </a:rPr>
              <a:t> </a:t>
            </a:r>
            <a:r>
              <a:rPr lang="en-GB" sz="2000" dirty="0" err="1">
                <a:solidFill>
                  <a:schemeClr val="tx1">
                    <a:alpha val="80000"/>
                  </a:schemeClr>
                </a:solidFill>
              </a:rPr>
              <a:t>lorrn</a:t>
            </a:r>
            <a:r>
              <a:rPr lang="en-GB" sz="2000" dirty="0">
                <a:solidFill>
                  <a:schemeClr val="tx1">
                    <a:alpha val="80000"/>
                  </a:schemeClr>
                </a:solidFill>
              </a:rPr>
              <a:t> that </a:t>
            </a:r>
            <a:r>
              <a:rPr lang="en-GB" sz="2000" dirty="0" err="1">
                <a:solidFill>
                  <a:schemeClr val="tx1">
                    <a:alpha val="80000"/>
                  </a:schemeClr>
                </a:solidFill>
              </a:rPr>
              <a:t>linkedln</a:t>
            </a:r>
            <a:r>
              <a:rPr lang="en-GB" sz="2000" dirty="0">
                <a:solidFill>
                  <a:schemeClr val="tx1">
                    <a:alpha val="80000"/>
                  </a:schemeClr>
                </a:solidFill>
              </a:rPr>
              <a:t> it’s a largest professional network platform users  can create a professional </a:t>
            </a:r>
            <a:r>
              <a:rPr lang="en-GB" sz="2000" dirty="0" err="1">
                <a:solidFill>
                  <a:schemeClr val="tx1">
                    <a:alpha val="80000"/>
                  </a:schemeClr>
                </a:solidFill>
              </a:rPr>
              <a:t>profile,expand</a:t>
            </a:r>
            <a:r>
              <a:rPr lang="en-GB" sz="2000" dirty="0">
                <a:solidFill>
                  <a:schemeClr val="tx1">
                    <a:alpha val="80000"/>
                  </a:schemeClr>
                </a:solidFill>
              </a:rPr>
              <a:t> their network follow companies, engage with  industry .</a:t>
            </a:r>
            <a:r>
              <a:rPr lang="en-GB" sz="2000" dirty="0" err="1">
                <a:solidFill>
                  <a:schemeClr val="tx1">
                    <a:alpha val="80000"/>
                  </a:schemeClr>
                </a:solidFill>
              </a:rPr>
              <a:t>linkedln</a:t>
            </a:r>
            <a:r>
              <a:rPr lang="en-GB" sz="2000" dirty="0">
                <a:solidFill>
                  <a:schemeClr val="tx1">
                    <a:alpha val="80000"/>
                  </a:schemeClr>
                </a:solidFill>
              </a:rPr>
              <a:t> learning its online learning platform with allot of courses taught by industry expert its help develop new skills and improve existing ones .</a:t>
            </a:r>
            <a:r>
              <a:rPr lang="en-GB" sz="2000" dirty="0" err="1">
                <a:solidFill>
                  <a:schemeClr val="tx1">
                    <a:alpha val="80000"/>
                  </a:schemeClr>
                </a:solidFill>
              </a:rPr>
              <a:t>linkedln</a:t>
            </a:r>
            <a:r>
              <a:rPr lang="en-GB" sz="2000" dirty="0">
                <a:solidFill>
                  <a:schemeClr val="tx1">
                    <a:alpha val="80000"/>
                  </a:schemeClr>
                </a:solidFill>
              </a:rPr>
              <a:t> help me to build professional presence network while </a:t>
            </a:r>
            <a:r>
              <a:rPr lang="en-GB" sz="2000" dirty="0" err="1">
                <a:solidFill>
                  <a:schemeClr val="tx1">
                    <a:alpha val="80000"/>
                  </a:schemeClr>
                </a:solidFill>
              </a:rPr>
              <a:t>linkedln</a:t>
            </a:r>
            <a:r>
              <a:rPr lang="en-GB" sz="2000" dirty="0">
                <a:solidFill>
                  <a:schemeClr val="tx1">
                    <a:alpha val="80000"/>
                  </a:schemeClr>
                </a:solidFill>
              </a:rPr>
              <a:t> help me to gain knowledge skills that support my career growth and  </a:t>
            </a:r>
            <a:r>
              <a:rPr lang="en-GB" sz="2000" dirty="0" err="1">
                <a:solidFill>
                  <a:schemeClr val="tx1">
                    <a:alpha val="80000"/>
                  </a:schemeClr>
                </a:solidFill>
              </a:rPr>
              <a:t>employability.Another</a:t>
            </a:r>
            <a:r>
              <a:rPr lang="en-GB" sz="2000" dirty="0">
                <a:solidFill>
                  <a:schemeClr val="tx1">
                    <a:alpha val="80000"/>
                  </a:schemeClr>
                </a:solidFill>
              </a:rPr>
              <a:t> topic covered was personal branding l learned that employers often review </a:t>
            </a:r>
            <a:r>
              <a:rPr lang="en-GB" sz="2000" dirty="0" err="1">
                <a:solidFill>
                  <a:schemeClr val="tx1">
                    <a:alpha val="80000"/>
                  </a:schemeClr>
                </a:solidFill>
              </a:rPr>
              <a:t>linkedln</a:t>
            </a:r>
            <a:r>
              <a:rPr lang="en-GB" sz="2000" dirty="0">
                <a:solidFill>
                  <a:schemeClr val="tx1">
                    <a:alpha val="80000"/>
                  </a:schemeClr>
                </a:solidFill>
              </a:rPr>
              <a:t> profiles when considering candidates for jobs Therefore maintaining a professional online presence is essential a well-structured profile with accurate information can improve employment prospects and demonstrate </a:t>
            </a:r>
            <a:r>
              <a:rPr lang="en-GB" sz="2000" dirty="0" err="1">
                <a:solidFill>
                  <a:schemeClr val="tx1">
                    <a:alpha val="80000"/>
                  </a:schemeClr>
                </a:solidFill>
              </a:rPr>
              <a:t>professionalism.The</a:t>
            </a:r>
            <a:r>
              <a:rPr lang="en-GB" sz="2000" dirty="0">
                <a:solidFill>
                  <a:schemeClr val="tx1">
                    <a:alpha val="80000"/>
                  </a:schemeClr>
                </a:solidFill>
              </a:rPr>
              <a:t> session explained how </a:t>
            </a:r>
            <a:r>
              <a:rPr lang="en-GB" sz="2000" dirty="0" err="1">
                <a:solidFill>
                  <a:schemeClr val="tx1">
                    <a:alpha val="80000"/>
                  </a:schemeClr>
                </a:solidFill>
              </a:rPr>
              <a:t>linkedln</a:t>
            </a:r>
            <a:r>
              <a:rPr lang="en-GB" sz="2000" dirty="0">
                <a:solidFill>
                  <a:schemeClr val="tx1">
                    <a:alpha val="80000"/>
                  </a:schemeClr>
                </a:solidFill>
              </a:rPr>
              <a:t> can be used to connect with professionals follow companies and stay informed about  industry trends networking is an important part of career development because it helps individuals build </a:t>
            </a:r>
            <a:r>
              <a:rPr lang="en-GB" sz="2000" dirty="0" err="1">
                <a:solidFill>
                  <a:schemeClr val="tx1">
                    <a:alpha val="80000"/>
                  </a:schemeClr>
                </a:solidFill>
              </a:rPr>
              <a:t>relanships</a:t>
            </a:r>
            <a:r>
              <a:rPr lang="en-GB" sz="2000" dirty="0">
                <a:solidFill>
                  <a:schemeClr val="tx1">
                    <a:alpha val="80000"/>
                  </a:schemeClr>
                </a:solidFill>
              </a:rPr>
              <a:t> and discover new </a:t>
            </a:r>
            <a:r>
              <a:rPr lang="en-GB" sz="2000" dirty="0" err="1">
                <a:solidFill>
                  <a:schemeClr val="tx1">
                    <a:alpha val="80000"/>
                  </a:schemeClr>
                </a:solidFill>
              </a:rPr>
              <a:t>opportunities.L</a:t>
            </a:r>
            <a:r>
              <a:rPr lang="en-GB" sz="2000" dirty="0">
                <a:solidFill>
                  <a:schemeClr val="tx1">
                    <a:alpha val="80000"/>
                  </a:schemeClr>
                </a:solidFill>
              </a:rPr>
              <a:t> found the </a:t>
            </a:r>
            <a:r>
              <a:rPr lang="en-GB" sz="2000" dirty="0" err="1">
                <a:solidFill>
                  <a:schemeClr val="tx1">
                    <a:alpha val="80000"/>
                  </a:schemeClr>
                </a:solidFill>
              </a:rPr>
              <a:t>linkedln</a:t>
            </a:r>
            <a:r>
              <a:rPr lang="en-GB" sz="2000" dirty="0">
                <a:solidFill>
                  <a:schemeClr val="tx1">
                    <a:alpha val="80000"/>
                  </a:schemeClr>
                </a:solidFill>
              </a:rPr>
              <a:t> session very interesting because it showed me how important it is to build a professional online presence many </a:t>
            </a:r>
            <a:r>
              <a:rPr lang="en-GB" sz="2000" dirty="0" err="1">
                <a:solidFill>
                  <a:schemeClr val="tx1">
                    <a:alpha val="80000"/>
                  </a:schemeClr>
                </a:solidFill>
              </a:rPr>
              <a:t>empoyers</a:t>
            </a:r>
            <a:r>
              <a:rPr lang="en-GB" sz="2000" dirty="0">
                <a:solidFill>
                  <a:schemeClr val="tx1">
                    <a:alpha val="80000"/>
                  </a:schemeClr>
                </a:solidFill>
              </a:rPr>
              <a:t> use </a:t>
            </a:r>
            <a:r>
              <a:rPr lang="en-GB" sz="2000" dirty="0" err="1">
                <a:solidFill>
                  <a:schemeClr val="tx1">
                    <a:alpha val="80000"/>
                  </a:schemeClr>
                </a:solidFill>
              </a:rPr>
              <a:t>linkedln</a:t>
            </a:r>
            <a:r>
              <a:rPr lang="en-GB" sz="2000" dirty="0">
                <a:solidFill>
                  <a:schemeClr val="tx1">
                    <a:alpha val="80000"/>
                  </a:schemeClr>
                </a:solidFill>
              </a:rPr>
              <a:t> when searching for potential candidates so having a well-developed profile can create new opportunities l also learned that networking in not only about finding a job but also about connecting with people who can share knowledge and advice l plan to continue improving my profile and using </a:t>
            </a:r>
            <a:r>
              <a:rPr lang="en-GB" sz="2000" dirty="0" err="1">
                <a:solidFill>
                  <a:schemeClr val="tx1">
                    <a:alpha val="80000"/>
                  </a:schemeClr>
                </a:solidFill>
              </a:rPr>
              <a:t>linkedln</a:t>
            </a:r>
            <a:r>
              <a:rPr lang="en-GB" sz="2000" dirty="0">
                <a:solidFill>
                  <a:schemeClr val="tx1">
                    <a:alpha val="80000"/>
                  </a:schemeClr>
                </a:solidFill>
              </a:rPr>
              <a:t> learning to develop new skills in the future</a:t>
            </a:r>
          </a:p>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41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242A03-B475-25EC-1B9C-A5FD511E248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706F09D-E0A3-E50A-F157-BA4682C0D273}"/>
              </a:ext>
            </a:extLst>
          </p:cNvPr>
          <p:cNvSpPr>
            <a:spLocks noGrp="1"/>
          </p:cNvSpPr>
          <p:nvPr>
            <p:ph type="title"/>
          </p:nvPr>
        </p:nvSpPr>
        <p:spPr>
          <a:xfrm>
            <a:off x="1188069" y="381935"/>
            <a:ext cx="4008583" cy="5974414"/>
          </a:xfrm>
        </p:spPr>
        <p:txBody>
          <a:bodyPr anchor="ctr">
            <a:normAutofit fontScale="90000"/>
          </a:bodyPr>
          <a:lstStyle/>
          <a:p>
            <a:r>
              <a:rPr lang="en-GB" sz="8000" dirty="0">
                <a:solidFill>
                  <a:srgbClr val="FFFFFF"/>
                </a:solidFill>
              </a:rPr>
              <a:t>Week4Microsoft Office 365 </a:t>
            </a:r>
            <a:br>
              <a:rPr lang="en-GB" sz="8000" dirty="0">
                <a:solidFill>
                  <a:srgbClr val="FFFFFF"/>
                </a:solidFill>
              </a:rPr>
            </a:br>
            <a:r>
              <a:rPr lang="en-GB" sz="8000" dirty="0">
                <a:solidFill>
                  <a:srgbClr val="FFFFFF"/>
                </a:solidFill>
              </a:rPr>
              <a:t>Teams and Words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38C4FF4-61AB-EBC1-C716-99AF322111F4}"/>
              </a:ext>
            </a:extLst>
          </p:cNvPr>
          <p:cNvSpPr>
            <a:spLocks noGrp="1"/>
          </p:cNvSpPr>
          <p:nvPr>
            <p:ph idx="1"/>
          </p:nvPr>
        </p:nvSpPr>
        <p:spPr>
          <a:xfrm>
            <a:off x="6297233" y="518400"/>
            <a:ext cx="4771607" cy="5837949"/>
          </a:xfrm>
        </p:spPr>
        <p:txBody>
          <a:bodyPr anchor="ctr">
            <a:normAutofit fontScale="77500" lnSpcReduction="20000"/>
          </a:bodyPr>
          <a:lstStyle/>
          <a:p>
            <a:r>
              <a:rPr lang="en-GB" sz="2000" dirty="0">
                <a:solidFill>
                  <a:schemeClr val="tx1">
                    <a:alpha val="80000"/>
                  </a:schemeClr>
                </a:solidFill>
              </a:rPr>
              <a:t>In this session ,l learned about Microsoft office 365 and how it can help me work more </a:t>
            </a:r>
            <a:r>
              <a:rPr lang="en-GB" sz="2000" dirty="0" err="1">
                <a:solidFill>
                  <a:schemeClr val="tx1">
                    <a:alpha val="80000"/>
                  </a:schemeClr>
                </a:solidFill>
              </a:rPr>
              <a:t>efficiently.l</a:t>
            </a:r>
            <a:r>
              <a:rPr lang="en-GB" sz="2000" dirty="0">
                <a:solidFill>
                  <a:schemeClr val="tx1">
                    <a:alpha val="80000"/>
                  </a:schemeClr>
                </a:solidFill>
              </a:rPr>
              <a:t> explored different tools that allow me to create and edit </a:t>
            </a:r>
            <a:r>
              <a:rPr lang="en-GB" sz="2000" dirty="0" err="1">
                <a:solidFill>
                  <a:schemeClr val="tx1">
                    <a:alpha val="80000"/>
                  </a:schemeClr>
                </a:solidFill>
              </a:rPr>
              <a:t>documents,communicate</a:t>
            </a:r>
            <a:r>
              <a:rPr lang="en-GB" sz="2000" dirty="0">
                <a:solidFill>
                  <a:schemeClr val="tx1">
                    <a:alpha val="80000"/>
                  </a:schemeClr>
                </a:solidFill>
              </a:rPr>
              <a:t> with others and manage my task and </a:t>
            </a:r>
            <a:r>
              <a:rPr lang="en-GB" sz="2000" dirty="0" err="1">
                <a:solidFill>
                  <a:schemeClr val="tx1">
                    <a:alpha val="80000"/>
                  </a:schemeClr>
                </a:solidFill>
              </a:rPr>
              <a:t>assignments.l</a:t>
            </a:r>
            <a:r>
              <a:rPr lang="en-GB" sz="2000" dirty="0">
                <a:solidFill>
                  <a:schemeClr val="tx1">
                    <a:alpha val="80000"/>
                  </a:schemeClr>
                </a:solidFill>
              </a:rPr>
              <a:t> also learned how to access office 365 from different devices and use its cloud-based features to save and share my </a:t>
            </a:r>
            <a:r>
              <a:rPr lang="en-GB" sz="2000" dirty="0" err="1">
                <a:solidFill>
                  <a:schemeClr val="tx1">
                    <a:alpha val="80000"/>
                  </a:schemeClr>
                </a:solidFill>
              </a:rPr>
              <a:t>work.overall</a:t>
            </a:r>
            <a:r>
              <a:rPr lang="en-GB" sz="2000" dirty="0">
                <a:solidFill>
                  <a:schemeClr val="tx1">
                    <a:alpha val="80000"/>
                  </a:schemeClr>
                </a:solidFill>
              </a:rPr>
              <a:t> this session helped me understand how Microsoft office can improve my productivity and support my studies and future career.one of the first topics covered during the course was Microsoft 365 during this session  learned about the different applications included in the Microsoft 365 environment and how they work together to support productivity and collaboration another important aspect of Microsoft 365 is team work and collaborations the platform allows multiple users to work on the same document simultaneously this feature is especially useful for student working on group.one of the things l found most useful about Microsoft is the flexibility it provides being able to access my files from different devices means l can continue my work wherever l am this is especially important for students because assignments and projects often need to be completed outside the classroom l also liked the collaborative features because they make group work easier in the future l believe Microsoft 365 will help me stay organised improve my productivity and work more effectively with others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3947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52FE44-991A-F746-6217-7179FA8F4E4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EBBD6-78F5-12C4-DFCA-E0C852872FEC}"/>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Week 5PowerPoint </a:t>
            </a:r>
          </a:p>
        </p:txBody>
      </p:sp>
      <p:sp>
        <p:nvSpPr>
          <p:cNvPr id="3" name="Content Placeholder 2">
            <a:extLst>
              <a:ext uri="{FF2B5EF4-FFF2-40B4-BE49-F238E27FC236}">
                <a16:creationId xmlns:a16="http://schemas.microsoft.com/office/drawing/2014/main" id="{1D0DB0E8-0936-B481-F641-1812466A1346}"/>
              </a:ext>
            </a:extLst>
          </p:cNvPr>
          <p:cNvSpPr>
            <a:spLocks noGrp="1"/>
          </p:cNvSpPr>
          <p:nvPr>
            <p:ph sz="half" idx="1"/>
          </p:nvPr>
        </p:nvSpPr>
        <p:spPr>
          <a:xfrm>
            <a:off x="4385021" y="574346"/>
            <a:ext cx="6974594" cy="5946375"/>
          </a:xfrm>
        </p:spPr>
        <p:txBody>
          <a:bodyPr>
            <a:noAutofit/>
          </a:bodyPr>
          <a:lstStyle/>
          <a:p>
            <a:r>
              <a:rPr lang="en-GB" sz="1600" b="1" dirty="0"/>
              <a:t>In this lesson l learned about different excel functions and formulas that help users work with data more </a:t>
            </a:r>
            <a:r>
              <a:rPr lang="en-GB" sz="1600" b="1" dirty="0" err="1"/>
              <a:t>efficiently.l</a:t>
            </a:r>
            <a:r>
              <a:rPr lang="en-GB" sz="1600" b="1" dirty="0"/>
              <a:t> learned how to perform basic calculations such as </a:t>
            </a:r>
            <a:r>
              <a:rPr lang="en-GB" sz="1600" b="1" dirty="0" err="1"/>
              <a:t>addion</a:t>
            </a:r>
            <a:r>
              <a:rPr lang="en-GB" sz="1600" b="1" dirty="0"/>
              <a:t> subtraction multiplication and division as well as how to calculate averages find minimum and maximum values and work with </a:t>
            </a:r>
            <a:r>
              <a:rPr lang="en-GB" sz="1600" b="1" dirty="0" err="1"/>
              <a:t>dates.these</a:t>
            </a:r>
            <a:r>
              <a:rPr lang="en-GB" sz="1600" b="1" dirty="0"/>
              <a:t> </a:t>
            </a:r>
            <a:r>
              <a:rPr lang="en-GB" sz="1600" b="1" dirty="0" err="1"/>
              <a:t>exel</a:t>
            </a:r>
            <a:r>
              <a:rPr lang="en-GB" sz="1600" b="1" dirty="0"/>
              <a:t> functions make it easier to organize </a:t>
            </a:r>
            <a:r>
              <a:rPr lang="en-GB" sz="1600" b="1" dirty="0" err="1"/>
              <a:t>analise</a:t>
            </a:r>
            <a:r>
              <a:rPr lang="en-GB" sz="1600" b="1" dirty="0"/>
              <a:t> and manage data saving time and improving accuracy ween working with </a:t>
            </a:r>
            <a:r>
              <a:rPr lang="en-GB" sz="1600" b="1" dirty="0" err="1"/>
              <a:t>spreadshhets.l</a:t>
            </a:r>
            <a:r>
              <a:rPr lang="en-GB" sz="1600" b="1" dirty="0"/>
              <a:t> also learned about logical functions like </a:t>
            </a:r>
            <a:r>
              <a:rPr lang="en-GB" sz="1600" b="1" dirty="0" err="1"/>
              <a:t>wich</a:t>
            </a:r>
            <a:r>
              <a:rPr lang="en-GB" sz="1600" b="1" dirty="0"/>
              <a:t> can be used to test conditions and return different  </a:t>
            </a:r>
            <a:r>
              <a:rPr lang="en-GB" sz="1600" b="1" dirty="0" err="1"/>
              <a:t>results.throughout</a:t>
            </a:r>
            <a:r>
              <a:rPr lang="en-GB" sz="1600" b="1" dirty="0"/>
              <a:t> the session l gained a better understanding of how excel can be used for both simple and complex tasks from organising information to performing advanced analysis excel offers powerful tools that are valuable in education and business environments {conclusion}The digital skills course provided me with valuable knowledge and practical experience in several important areas throughout the sessions l learned how to use Microsoft 3665 outlook ,</a:t>
            </a:r>
            <a:r>
              <a:rPr lang="en-GB" sz="1600" b="1" dirty="0" err="1"/>
              <a:t>linkedln</a:t>
            </a:r>
            <a:r>
              <a:rPr lang="en-GB" sz="1600" b="1" dirty="0"/>
              <a:t> </a:t>
            </a:r>
            <a:r>
              <a:rPr lang="en-GB" sz="1600" b="1" dirty="0" err="1"/>
              <a:t>linkedln</a:t>
            </a:r>
            <a:r>
              <a:rPr lang="en-GB" sz="1600" b="1" dirty="0"/>
              <a:t> learning ,power point business analysis techniques and </a:t>
            </a:r>
            <a:r>
              <a:rPr lang="en-GB" sz="1600" b="1" dirty="0" err="1"/>
              <a:t>exel</a:t>
            </a:r>
            <a:r>
              <a:rPr lang="en-GB" sz="1600" b="1" dirty="0"/>
              <a:t> more effectively.one of the most important lessons l learned is that digital </a:t>
            </a:r>
            <a:r>
              <a:rPr lang="en-GB" sz="1600" b="1" dirty="0" err="1"/>
              <a:t>skkils</a:t>
            </a:r>
            <a:r>
              <a:rPr lang="en-GB" sz="1600" b="1" dirty="0"/>
              <a:t> are </a:t>
            </a:r>
            <a:r>
              <a:rPr lang="en-GB" sz="1600" b="1" dirty="0" err="1"/>
              <a:t>essentiall</a:t>
            </a:r>
            <a:r>
              <a:rPr lang="en-GB" sz="1600" b="1" dirty="0"/>
              <a:t> in todays  academic and professional environments </a:t>
            </a:r>
            <a:r>
              <a:rPr lang="en-GB" sz="1600" b="1" dirty="0" err="1"/>
              <a:t>emplyers</a:t>
            </a:r>
            <a:r>
              <a:rPr lang="en-GB" sz="1600" b="1" dirty="0"/>
              <a:t> increasingly expect individuals to be </a:t>
            </a:r>
            <a:r>
              <a:rPr lang="en-GB" sz="1600" b="1" dirty="0" err="1"/>
              <a:t>be</a:t>
            </a:r>
            <a:r>
              <a:rPr lang="en-GB" sz="1600" b="1" dirty="0"/>
              <a:t> comfortable using technology information and collaborating effectively with others .Excel is one of the most useful applications l learned about during this course the ability to organise data perform calculations and create charts makes it a powerful tool for both students and professionals at </a:t>
            </a:r>
            <a:r>
              <a:rPr lang="en-GB" sz="1600" b="1" dirty="0" err="1"/>
              <a:t>ffirstt</a:t>
            </a:r>
            <a:r>
              <a:rPr lang="en-GB" sz="1600" b="1" dirty="0"/>
              <a:t> some of the formulas seemed difficult but after practising them l became more confident l believe that strong excel skills will be valuable in many careers</a:t>
            </a:r>
          </a:p>
        </p:txBody>
      </p:sp>
      <p:sp>
        <p:nvSpPr>
          <p:cNvPr id="9" name="Content Placeholder 8">
            <a:extLst>
              <a:ext uri="{FF2B5EF4-FFF2-40B4-BE49-F238E27FC236}">
                <a16:creationId xmlns:a16="http://schemas.microsoft.com/office/drawing/2014/main" id="{40D22B7D-4D51-C1DB-00B0-479C18BA0050}"/>
              </a:ext>
            </a:extLst>
          </p:cNvPr>
          <p:cNvSpPr>
            <a:spLocks noGrp="1"/>
          </p:cNvSpPr>
          <p:nvPr>
            <p:ph sz="half" idx="2"/>
          </p:nvPr>
        </p:nvSpPr>
        <p:spPr>
          <a:xfrm>
            <a:off x="8289696" y="784208"/>
            <a:ext cx="3421957" cy="5121917"/>
          </a:xfrm>
        </p:spPr>
        <p:txBody>
          <a:bodyPr>
            <a:normAutofit/>
          </a:bodyPr>
          <a:lstStyle/>
          <a:p>
            <a:r>
              <a:rPr lang="en-GB" sz="1050" dirty="0"/>
              <a:t>.</a:t>
            </a:r>
          </a:p>
        </p:txBody>
      </p:sp>
    </p:spTree>
    <p:extLst>
      <p:ext uri="{BB962C8B-B14F-4D97-AF65-F5344CB8AC3E}">
        <p14:creationId xmlns:p14="http://schemas.microsoft.com/office/powerpoint/2010/main" val="13443045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08806A4E-4DF0-A5EE-A353-9DAEA905448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9B679-E18D-48A5-1B78-53E83B7B579F}"/>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Week 6 Excel </a:t>
            </a:r>
          </a:p>
        </p:txBody>
      </p:sp>
      <p:sp>
        <p:nvSpPr>
          <p:cNvPr id="3" name="Content Placeholder 2">
            <a:extLst>
              <a:ext uri="{FF2B5EF4-FFF2-40B4-BE49-F238E27FC236}">
                <a16:creationId xmlns:a16="http://schemas.microsoft.com/office/drawing/2014/main" id="{C2FAEA65-2299-F61D-00BD-3212D029A41F}"/>
              </a:ext>
            </a:extLst>
          </p:cNvPr>
          <p:cNvSpPr>
            <a:spLocks noGrp="1"/>
          </p:cNvSpPr>
          <p:nvPr>
            <p:ph sz="half" idx="1"/>
          </p:nvPr>
        </p:nvSpPr>
        <p:spPr>
          <a:xfrm>
            <a:off x="4547698" y="179882"/>
            <a:ext cx="3421958" cy="6678117"/>
          </a:xfrm>
        </p:spPr>
        <p:txBody>
          <a:bodyPr>
            <a:normAutofit fontScale="25000" lnSpcReduction="20000"/>
          </a:bodyPr>
          <a:lstStyle/>
          <a:p>
            <a:r>
              <a:rPr lang="en-GB" sz="4800" dirty="0">
                <a:cs typeface="Aharoni" panose="02010803020104030203" pitchFamily="2" charset="-79"/>
              </a:rPr>
              <a:t>this presentation, l learned about business analysis and how it helps companies make better decisions using </a:t>
            </a:r>
            <a:r>
              <a:rPr lang="en-GB" sz="4800" dirty="0" err="1">
                <a:cs typeface="Aharoni" panose="02010803020104030203" pitchFamily="2" charset="-79"/>
              </a:rPr>
              <a:t>data.business</a:t>
            </a:r>
            <a:r>
              <a:rPr lang="en-GB" sz="4800" dirty="0">
                <a:cs typeface="Aharoni" panose="02010803020104030203" pitchFamily="2" charset="-79"/>
              </a:rPr>
              <a:t> analysis involves </a:t>
            </a:r>
            <a:r>
              <a:rPr lang="en-GB" sz="4800" dirty="0" err="1">
                <a:cs typeface="Aharoni" panose="02010803020104030203" pitchFamily="2" charset="-79"/>
              </a:rPr>
              <a:t>collecting,organizing</a:t>
            </a:r>
            <a:r>
              <a:rPr lang="en-GB" sz="4800" dirty="0">
                <a:cs typeface="Aharoni" panose="02010803020104030203" pitchFamily="2" charset="-79"/>
              </a:rPr>
              <a:t> ,ad interpreting information to understand business performance and identify areas for </a:t>
            </a:r>
            <a:r>
              <a:rPr lang="en-GB" sz="4800" dirty="0" err="1">
                <a:cs typeface="Aharoni" panose="02010803020104030203" pitchFamily="2" charset="-79"/>
              </a:rPr>
              <a:t>improvement.the</a:t>
            </a:r>
            <a:r>
              <a:rPr lang="en-GB" sz="4800" dirty="0">
                <a:cs typeface="Aharoni" panose="02010803020104030203" pitchFamily="2" charset="-79"/>
              </a:rPr>
              <a:t> presentation also introduced </a:t>
            </a:r>
            <a:r>
              <a:rPr lang="en-GB" sz="4800" dirty="0" err="1">
                <a:cs typeface="Aharoni" panose="02010803020104030203" pitchFamily="2" charset="-79"/>
              </a:rPr>
              <a:t>exel</a:t>
            </a:r>
            <a:r>
              <a:rPr lang="en-GB" sz="4800" dirty="0">
                <a:cs typeface="Aharoni" panose="02010803020104030203" pitchFamily="2" charset="-79"/>
              </a:rPr>
              <a:t> as an important tool for business analysis because it helps organize data create charts and perform </a:t>
            </a:r>
            <a:r>
              <a:rPr lang="en-GB" sz="4800" dirty="0" err="1">
                <a:cs typeface="Aharoni" panose="02010803020104030203" pitchFamily="2" charset="-79"/>
              </a:rPr>
              <a:t>calculations.l</a:t>
            </a:r>
            <a:r>
              <a:rPr lang="en-GB" sz="4800" dirty="0">
                <a:cs typeface="Aharoni" panose="02010803020104030203" pitchFamily="2" charset="-79"/>
              </a:rPr>
              <a:t> learned about different types of </a:t>
            </a:r>
            <a:r>
              <a:rPr lang="en-GB" sz="4800" dirty="0" err="1">
                <a:cs typeface="Aharoni" panose="02010803020104030203" pitchFamily="2" charset="-79"/>
              </a:rPr>
              <a:t>analitycs,including</a:t>
            </a:r>
            <a:r>
              <a:rPr lang="en-GB" sz="4800" dirty="0">
                <a:cs typeface="Aharoni" panose="02010803020104030203" pitchFamily="2" charset="-79"/>
              </a:rPr>
              <a:t> descriptive diagnostic predictive and prescriptive analytics each </a:t>
            </a:r>
            <a:r>
              <a:rPr lang="en-GB" sz="4800" dirty="0" err="1">
                <a:cs typeface="Aharoni" panose="02010803020104030203" pitchFamily="2" charset="-79"/>
              </a:rPr>
              <a:t>tipe</a:t>
            </a:r>
            <a:r>
              <a:rPr lang="en-GB" sz="4800" dirty="0">
                <a:cs typeface="Aharoni" panose="02010803020104030203" pitchFamily="2" charset="-79"/>
              </a:rPr>
              <a:t> helps businesses answer different </a:t>
            </a:r>
            <a:r>
              <a:rPr lang="en-GB" sz="4800" dirty="0" err="1">
                <a:cs typeface="Aharoni" panose="02010803020104030203" pitchFamily="2" charset="-79"/>
              </a:rPr>
              <a:t>questions,from</a:t>
            </a:r>
            <a:r>
              <a:rPr lang="en-GB" sz="4800" dirty="0">
                <a:cs typeface="Aharoni" panose="02010803020104030203" pitchFamily="2" charset="-79"/>
              </a:rPr>
              <a:t> understanding what happened to predicting future trends and recommending </a:t>
            </a:r>
            <a:r>
              <a:rPr lang="en-GB" sz="4800" dirty="0" err="1">
                <a:cs typeface="Aharoni" panose="02010803020104030203" pitchFamily="2" charset="-79"/>
              </a:rPr>
              <a:t>actions.the</a:t>
            </a:r>
            <a:r>
              <a:rPr lang="en-GB" sz="4800" dirty="0">
                <a:cs typeface="Aharoni" panose="02010803020104030203" pitchFamily="2" charset="-79"/>
              </a:rPr>
              <a:t> session also highlighted the importance of accurate data collection and interpretation poor quality data can lead to incorrect </a:t>
            </a:r>
            <a:r>
              <a:rPr lang="en-GB" sz="4800" dirty="0" err="1">
                <a:cs typeface="Aharoni" panose="02010803020104030203" pitchFamily="2" charset="-79"/>
              </a:rPr>
              <a:t>conclusionIns</a:t>
            </a:r>
            <a:r>
              <a:rPr lang="en-GB" sz="4800" dirty="0">
                <a:cs typeface="Aharoni" panose="02010803020104030203" pitchFamily="2" charset="-79"/>
              </a:rPr>
              <a:t> and ineffective decisions organisations must ensure that their data is reliable and relevant is helped me appreciate the importance of data in modern organisations l learned that businesses use these analytical approaches to support strategic planning and operational decision making data analysis helps formulas seemed difficult but after practising them l became more confident l believe that strong excel skills will be valuable in many careers because data analysis and reporting are important in almost every </a:t>
            </a:r>
            <a:r>
              <a:rPr lang="en-GB" sz="4800" dirty="0" err="1">
                <a:cs typeface="Aharoni" panose="02010803020104030203" pitchFamily="2" charset="-79"/>
              </a:rPr>
              <a:t>industry.Looking</a:t>
            </a:r>
            <a:r>
              <a:rPr lang="en-GB" sz="4800" dirty="0">
                <a:cs typeface="Aharoni" panose="02010803020104030203" pitchFamily="2" charset="-79"/>
              </a:rPr>
              <a:t> back at everything l learned throughout this course l can see each session contributed to my personal and professional development the knowledge gained has helped me become more confident when using digital tools and has improved my understanding of how technology supports communication collaboration organisation and decision making l now feel better prepared to use these applications during  my studies and in future employment one of the </a:t>
            </a:r>
            <a:r>
              <a:rPr lang="en-GB" sz="4800" dirty="0" err="1">
                <a:cs typeface="Aharoni" panose="02010803020104030203" pitchFamily="2" charset="-79"/>
              </a:rPr>
              <a:t>mosr</a:t>
            </a:r>
            <a:r>
              <a:rPr lang="en-GB" sz="4800" dirty="0">
                <a:cs typeface="Aharoni" panose="02010803020104030203" pitchFamily="2" charset="-79"/>
              </a:rPr>
              <a:t> valuable lessons l learned is that continuous learning is essential in todays rapidly </a:t>
            </a:r>
            <a:r>
              <a:rPr lang="en-GB" sz="4800" dirty="0" err="1">
                <a:cs typeface="Aharoni" panose="02010803020104030203" pitchFamily="2" charset="-79"/>
              </a:rPr>
              <a:t>chanching</a:t>
            </a:r>
            <a:r>
              <a:rPr lang="en-GB" sz="4800" dirty="0">
                <a:cs typeface="Aharoni" panose="02010803020104030203" pitchFamily="2" charset="-79"/>
              </a:rPr>
              <a:t> digital world technology is constantly  evolving and it is  important to keep </a:t>
            </a:r>
            <a:r>
              <a:rPr lang="en-GB" sz="4800" dirty="0" err="1">
                <a:cs typeface="Aharoni" panose="02010803020104030203" pitchFamily="2" charset="-79"/>
              </a:rPr>
              <a:t>deveping</a:t>
            </a:r>
            <a:r>
              <a:rPr lang="en-GB" sz="4800" dirty="0">
                <a:cs typeface="Aharoni" panose="02010803020104030203" pitchFamily="2" charset="-79"/>
              </a:rPr>
              <a:t> new skills to remain competitive and adaptable l am grateful for the opportunity to participate in this because it was </a:t>
            </a:r>
            <a:r>
              <a:rPr lang="en-GB" sz="4800" dirty="0" err="1">
                <a:cs typeface="Aharoni" panose="02010803020104030203" pitchFamily="2" charset="-79"/>
              </a:rPr>
              <a:t>providet</a:t>
            </a:r>
            <a:r>
              <a:rPr lang="en-GB" sz="4800" dirty="0">
                <a:cs typeface="Aharoni" panose="02010803020104030203" pitchFamily="2" charset="-79"/>
              </a:rPr>
              <a:t> me with practical knowledge that l will continue to use in many different situations the skills l developed will not only support my academic success but also help me become a more effective and productive professional in the future </a:t>
            </a:r>
          </a:p>
          <a:p>
            <a:r>
              <a:rPr lang="en-GB" sz="600" dirty="0" err="1"/>
              <a:t>ble</a:t>
            </a:r>
            <a:r>
              <a:rPr lang="en-GB" sz="600" dirty="0"/>
              <a:t> information that supports business success. </a:t>
            </a:r>
          </a:p>
        </p:txBody>
      </p:sp>
      <p:sp>
        <p:nvSpPr>
          <p:cNvPr id="4" name="Content Placeholder 3">
            <a:extLst>
              <a:ext uri="{FF2B5EF4-FFF2-40B4-BE49-F238E27FC236}">
                <a16:creationId xmlns:a16="http://schemas.microsoft.com/office/drawing/2014/main" id="{8601DFBD-FD76-AAFE-C72D-602E3A7D8100}"/>
              </a:ext>
            </a:extLst>
          </p:cNvPr>
          <p:cNvSpPr>
            <a:spLocks noGrp="1"/>
          </p:cNvSpPr>
          <p:nvPr>
            <p:ph sz="half" idx="2"/>
          </p:nvPr>
        </p:nvSpPr>
        <p:spPr>
          <a:xfrm>
            <a:off x="8289696" y="179883"/>
            <a:ext cx="3421957" cy="5929912"/>
          </a:xfrm>
        </p:spPr>
        <p:txBody>
          <a:bodyPr>
            <a:normAutofit fontScale="25000" lnSpcReduction="20000"/>
          </a:bodyPr>
          <a:lstStyle/>
          <a:p>
            <a:r>
              <a:rPr lang="en-GB" sz="5600" dirty="0"/>
              <a:t>organisations identify trends understand customer behaviour improve efficiency and reduce </a:t>
            </a:r>
            <a:r>
              <a:rPr lang="en-GB" sz="5600" dirty="0" err="1"/>
              <a:t>risks.Before</a:t>
            </a:r>
            <a:r>
              <a:rPr lang="en-GB" sz="5600" dirty="0"/>
              <a:t> attending this session l did not fully understand how important data is in decision-making l learned that businesses rely on accurate information to improve performance and solve problems understanding different types of analytics helped me see </a:t>
            </a:r>
            <a:r>
              <a:rPr lang="en-GB" sz="5600" dirty="0" err="1"/>
              <a:t>howv</a:t>
            </a:r>
            <a:r>
              <a:rPr lang="en-GB" sz="5600" dirty="0"/>
              <a:t> organisations use data to predict trends and make strategic decisions this session improved my analytical thinking and showed me how data can be transformed into </a:t>
            </a:r>
            <a:r>
              <a:rPr lang="en-GB" sz="5600" dirty="0" err="1"/>
              <a:t>valuaIn</a:t>
            </a:r>
            <a:r>
              <a:rPr lang="en-GB" sz="5600" dirty="0"/>
              <a:t> this lesson l learned about different excel functions and formulas that help users work with data more </a:t>
            </a:r>
            <a:r>
              <a:rPr lang="en-GB" sz="5600" dirty="0" err="1"/>
              <a:t>efficiently.l</a:t>
            </a:r>
            <a:r>
              <a:rPr lang="en-GB" sz="5600" dirty="0"/>
              <a:t> learned how to perform basic calculations such as </a:t>
            </a:r>
            <a:r>
              <a:rPr lang="en-GB" sz="5600" dirty="0" err="1"/>
              <a:t>addion</a:t>
            </a:r>
            <a:r>
              <a:rPr lang="en-GB" sz="5600" dirty="0"/>
              <a:t> subtraction multiplication and division as well as how to calculate averages find minimum and maximum values and work with </a:t>
            </a:r>
            <a:r>
              <a:rPr lang="en-GB" sz="5600" dirty="0" err="1"/>
              <a:t>dates.these</a:t>
            </a:r>
            <a:r>
              <a:rPr lang="en-GB" sz="5600" dirty="0"/>
              <a:t> </a:t>
            </a:r>
            <a:r>
              <a:rPr lang="en-GB" sz="5600" dirty="0" err="1"/>
              <a:t>exel</a:t>
            </a:r>
            <a:r>
              <a:rPr lang="en-GB" sz="5600" dirty="0"/>
              <a:t> functions make it easier to organize </a:t>
            </a:r>
            <a:r>
              <a:rPr lang="en-GB" sz="5600" dirty="0" err="1"/>
              <a:t>analise</a:t>
            </a:r>
            <a:r>
              <a:rPr lang="en-GB" sz="5600" dirty="0"/>
              <a:t> and manage data saving time and improving accuracy ween working with </a:t>
            </a:r>
            <a:r>
              <a:rPr lang="en-GB" sz="5600" dirty="0" err="1"/>
              <a:t>spreadshhets.l</a:t>
            </a:r>
            <a:r>
              <a:rPr lang="en-GB" sz="5600" dirty="0"/>
              <a:t> also learned about logical functions like </a:t>
            </a:r>
            <a:r>
              <a:rPr lang="en-GB" sz="5600" dirty="0" err="1"/>
              <a:t>wich</a:t>
            </a:r>
            <a:r>
              <a:rPr lang="en-GB" sz="5600" dirty="0"/>
              <a:t> can be used to test conditions and return different  </a:t>
            </a:r>
            <a:r>
              <a:rPr lang="en-GB" sz="5600" dirty="0" err="1"/>
              <a:t>results.throughout</a:t>
            </a:r>
            <a:r>
              <a:rPr lang="en-GB" sz="5600" dirty="0"/>
              <a:t> the session l gained a better understanding of how excel can be used for both simple and complex tasks from organising information to performing advanced analysis excel offers powerful tools that are valuable in education and business environments {conclusion}The digital </a:t>
            </a:r>
            <a:r>
              <a:rPr lang="en-GB" sz="900" dirty="0" err="1"/>
              <a:t>skils</a:t>
            </a:r>
            <a:r>
              <a:rPr lang="en-GB" sz="900" dirty="0"/>
              <a:t> course provided me with valuable knowledge and practical experience in several important areas throughout the sessions l learned how to use Microsoft 3665 outlook ,</a:t>
            </a:r>
            <a:r>
              <a:rPr lang="en-GB" sz="900" dirty="0" err="1"/>
              <a:t>linkedln</a:t>
            </a:r>
            <a:r>
              <a:rPr lang="en-GB" sz="900" dirty="0"/>
              <a:t> </a:t>
            </a:r>
            <a:r>
              <a:rPr lang="en-GB" sz="900" dirty="0" err="1"/>
              <a:t>linkedln</a:t>
            </a:r>
            <a:r>
              <a:rPr lang="en-GB" sz="900" dirty="0"/>
              <a:t> learning ,power point business analysis techniques and </a:t>
            </a:r>
            <a:r>
              <a:rPr lang="en-GB" sz="900" dirty="0" err="1"/>
              <a:t>exel</a:t>
            </a:r>
            <a:r>
              <a:rPr lang="en-GB" sz="900" dirty="0"/>
              <a:t> more effectively.one of the most important lessons l learned is that digital </a:t>
            </a:r>
            <a:r>
              <a:rPr lang="en-GB" sz="900" dirty="0" err="1"/>
              <a:t>skkils</a:t>
            </a:r>
            <a:r>
              <a:rPr lang="en-GB" sz="900" dirty="0"/>
              <a:t> are </a:t>
            </a:r>
            <a:r>
              <a:rPr lang="en-GB" sz="900" dirty="0" err="1"/>
              <a:t>essentiall</a:t>
            </a:r>
            <a:r>
              <a:rPr lang="en-GB" sz="900" dirty="0"/>
              <a:t> in todays  academic and professional environments </a:t>
            </a:r>
            <a:r>
              <a:rPr lang="en-GB" sz="900" dirty="0" err="1"/>
              <a:t>emplyers</a:t>
            </a:r>
            <a:r>
              <a:rPr lang="en-GB" sz="900" dirty="0"/>
              <a:t> increasingly expect individuals to be </a:t>
            </a:r>
            <a:r>
              <a:rPr lang="en-GB" sz="900" dirty="0" err="1"/>
              <a:t>be</a:t>
            </a:r>
            <a:r>
              <a:rPr lang="en-GB" sz="900" dirty="0"/>
              <a:t> comfortable using technology information and collaborating effectively with others .Excel is one of the most useful applications l learned about during this course the ability to organise data perform calculations and create charts makes it a powerful tool for both students and professionals at </a:t>
            </a:r>
            <a:r>
              <a:rPr lang="en-GB" sz="900" dirty="0" err="1"/>
              <a:t>ffirstt</a:t>
            </a:r>
            <a:r>
              <a:rPr lang="en-GB" sz="900" dirty="0"/>
              <a:t> some of the formulas seemed difficult but after practising them l became more confident l believe that strong excel skills will be valuable in many careers because data analysis and reporting are important in almost every </a:t>
            </a:r>
            <a:r>
              <a:rPr lang="en-GB" sz="900" dirty="0" err="1"/>
              <a:t>industry.Looking</a:t>
            </a:r>
            <a:r>
              <a:rPr lang="en-GB" sz="900" dirty="0"/>
              <a:t> back at everything l learned throughout this course l can see each session contributed to my personal and professional development the knowledge gained has helped. </a:t>
            </a:r>
          </a:p>
        </p:txBody>
      </p:sp>
    </p:spTree>
    <p:extLst>
      <p:ext uri="{BB962C8B-B14F-4D97-AF65-F5344CB8AC3E}">
        <p14:creationId xmlns:p14="http://schemas.microsoft.com/office/powerpoint/2010/main" val="416118764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F37FBBF0-835C-04FE-DC2E-7AC3CCD961E0}"/>
              </a:ext>
            </a:extLst>
          </p:cNvPr>
          <p:cNvSpPr txBox="1"/>
          <p:nvPr/>
        </p:nvSpPr>
        <p:spPr>
          <a:xfrm>
            <a:off x="6464409" y="1"/>
            <a:ext cx="5497741" cy="6181344"/>
          </a:xfrm>
          <a:prstGeom prst="rect">
            <a:avLst/>
          </a:prstGeom>
        </p:spPr>
        <p:txBody>
          <a:bodyPr vert="horz" lIns="91440" tIns="45720" rIns="91440" bIns="45720" rtlCol="0" anchor="ctr">
            <a:noAutofit/>
          </a:bodyPr>
          <a:lstStyle/>
          <a:p>
            <a:pPr>
              <a:lnSpc>
                <a:spcPct val="90000"/>
              </a:lnSpc>
              <a:spcAft>
                <a:spcPts val="600"/>
              </a:spcAft>
            </a:pPr>
            <a:r>
              <a:rPr lang="en-US" sz="1400" dirty="0">
                <a:solidFill>
                  <a:schemeClr val="tx2"/>
                </a:solidFill>
              </a:rPr>
              <a:t> </a:t>
            </a:r>
          </a:p>
        </p:txBody>
      </p:sp>
    </p:spTree>
    <p:extLst>
      <p:ext uri="{BB962C8B-B14F-4D97-AF65-F5344CB8AC3E}">
        <p14:creationId xmlns:p14="http://schemas.microsoft.com/office/powerpoint/2010/main" val="1033135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B4F092-CA14-2A12-7B8E-E4161A0E8C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EE026-C85F-ACED-5D3C-FAB77404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6104AF-A6A7-8652-505A-35015A9F0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0A12FDB-68AC-8E04-F1E6-155591722DF0}"/>
              </a:ext>
            </a:extLst>
          </p:cNvPr>
          <p:cNvSpPr>
            <a:spLocks noGrp="1"/>
          </p:cNvSpPr>
          <p:nvPr>
            <p:ph type="title"/>
          </p:nvPr>
        </p:nvSpPr>
        <p:spPr>
          <a:xfrm>
            <a:off x="1188069" y="381935"/>
            <a:ext cx="4008583" cy="5974414"/>
          </a:xfrm>
        </p:spPr>
        <p:txBody>
          <a:bodyPr anchor="ctr">
            <a:normAutofit/>
          </a:bodyPr>
          <a:lstStyle/>
          <a:p>
            <a:r>
              <a:rPr lang="en-GB" sz="8000" dirty="0">
                <a:solidFill>
                  <a:srgbClr val="FFFFFF"/>
                </a:solidFill>
              </a:rPr>
              <a:t>Week 7</a:t>
            </a:r>
          </a:p>
        </p:txBody>
      </p:sp>
      <p:grpSp>
        <p:nvGrpSpPr>
          <p:cNvPr id="12" name="Group 11">
            <a:extLst>
              <a:ext uri="{FF2B5EF4-FFF2-40B4-BE49-F238E27FC236}">
                <a16:creationId xmlns:a16="http://schemas.microsoft.com/office/drawing/2014/main" id="{DF9E56C5-4C6A-FBC1-66F4-172505871B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8BB9A24C-FB7C-4F5E-623C-CF5FE421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D9486A22-5B13-DDA3-7D29-215073B7B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8361C8AE-F52C-1730-8F50-D258F0A4B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0C3D2BD-2E9F-85A9-7E26-EEC71C0F3D6B}"/>
              </a:ext>
            </a:extLst>
          </p:cNvPr>
          <p:cNvSpPr>
            <a:spLocks noGrp="1"/>
          </p:cNvSpPr>
          <p:nvPr>
            <p:ph idx="1"/>
          </p:nvPr>
        </p:nvSpPr>
        <p:spPr>
          <a:xfrm>
            <a:off x="6297233" y="518400"/>
            <a:ext cx="4771607" cy="5837949"/>
          </a:xfrm>
        </p:spPr>
        <p:txBody>
          <a:bodyPr anchor="ctr">
            <a:normAutofit/>
          </a:bodyPr>
          <a:lstStyle/>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91D50E2-C818-28BE-DE32-888A850CB6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39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8" ma:contentTypeDescription="Create a new document." ma:contentTypeScope="" ma:versionID="2fdc5abd638076c849c4f3abfb945373">
  <xsd:schema xmlns:xsd="http://www.w3.org/2001/XMLSchema" xmlns:xs="http://www.w3.org/2001/XMLSchema" xmlns:p="http://schemas.microsoft.com/office/2006/metadata/properties" xmlns:ns3="47118e50-3d7b-4530-b084-771c49f595b5" targetNamespace="http://schemas.microsoft.com/office/2006/metadata/properties" ma:root="true" ma:fieldsID="f8563cb75304f6479a2f184b10869261" ns3:_="">
    <xsd:import namespace="47118e50-3d7b-4530-b084-771c49f595b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E0ED78-AB59-4EFF-A21C-8F4054226FD6}">
  <ds:schemaRefs>
    <ds:schemaRef ds:uri="http://schemas.microsoft.com/sharepoint/v3/contenttype/forms"/>
  </ds:schemaRefs>
</ds:datastoreItem>
</file>

<file path=customXml/itemProps2.xml><?xml version="1.0" encoding="utf-8"?>
<ds:datastoreItem xmlns:ds="http://schemas.openxmlformats.org/officeDocument/2006/customXml" ds:itemID="{DC4E382A-1A2D-4092-923D-D23CEDDFD4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C6252B-2A4E-416A-A664-587FA8D1AFEB}">
  <ds:schemaRefs>
    <ds:schemaRef ds:uri="http://www.w3.org/XML/1998/namespace"/>
    <ds:schemaRef ds:uri="http://purl.org/dc/terms/"/>
    <ds:schemaRef ds:uri="47118e50-3d7b-4530-b084-771c49f595b5"/>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461</TotalTime>
  <Words>1693</Words>
  <Application>Microsoft Office PowerPoint</Application>
  <PresentationFormat>Widescreen</PresentationFormat>
  <Paragraphs>17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Aharoni</vt:lpstr>
      <vt:lpstr>Aptos</vt:lpstr>
      <vt:lpstr>Aptos Display</vt:lpstr>
      <vt:lpstr>Arial</vt:lpstr>
      <vt:lpstr>Office Theme</vt:lpstr>
      <vt:lpstr>Assesment </vt:lpstr>
      <vt:lpstr>Week 2  Microsoft</vt:lpstr>
      <vt:lpstr>Week 3 Linkedlin</vt:lpstr>
      <vt:lpstr>Week4Microsoft Office 365  Teams and Words</vt:lpstr>
      <vt:lpstr>Week 5PowerPoint </vt:lpstr>
      <vt:lpstr>Week 6 Excel </vt:lpstr>
      <vt:lpstr>PowerPoint Presentation</vt:lpstr>
      <vt:lpstr>Week 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Madalina Dudea (2535657)</dc:creator>
  <cp:lastModifiedBy>madalina dudea</cp:lastModifiedBy>
  <cp:revision>2</cp:revision>
  <dcterms:created xsi:type="dcterms:W3CDTF">2026-06-22T20:31:33Z</dcterms:created>
  <dcterms:modified xsi:type="dcterms:W3CDTF">2026-08-18T12:24:07Z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ies>
</file>